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8" r:id="rId3"/>
    <p:sldId id="283" r:id="rId4"/>
    <p:sldId id="281" r:id="rId5"/>
    <p:sldId id="282" r:id="rId6"/>
    <p:sldId id="284" r:id="rId7"/>
    <p:sldId id="285" r:id="rId8"/>
    <p:sldId id="286" r:id="rId9"/>
    <p:sldId id="293" r:id="rId10"/>
    <p:sldId id="287" r:id="rId11"/>
    <p:sldId id="295" r:id="rId12"/>
    <p:sldId id="296" r:id="rId13"/>
    <p:sldId id="297" r:id="rId14"/>
    <p:sldId id="298" r:id="rId15"/>
    <p:sldId id="305" r:id="rId16"/>
    <p:sldId id="301" r:id="rId17"/>
    <p:sldId id="294" r:id="rId18"/>
    <p:sldId id="307" r:id="rId19"/>
    <p:sldId id="308" r:id="rId20"/>
    <p:sldId id="30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AB3"/>
    <a:srgbClr val="498FB6"/>
    <a:srgbClr val="3F8BB5"/>
    <a:srgbClr val="E25224"/>
    <a:srgbClr val="838383"/>
    <a:srgbClr val="A8B925"/>
    <a:srgbClr val="FB9300"/>
    <a:srgbClr val="FFC5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ADBC36-288D-41BC-8704-BA6395EE8DCA}" type="datetimeFigureOut">
              <a:rPr lang="zh-TW" altLang="en-US" smtClean="0"/>
              <a:t>2017/10/27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66E11-CEC5-4E84-899E-A3DA57582868}" type="slidenum">
              <a:rPr lang="zh-TW" altLang="en-US" smtClean="0"/>
              <a:t>‹#›</a:t>
            </a:fld>
            <a:endParaRPr lang="zh-TW" altLang="en-US"/>
          </a:p>
        </p:txBody>
      </p:sp>
    </p:spTree>
    <p:extLst>
      <p:ext uri="{BB962C8B-B14F-4D97-AF65-F5344CB8AC3E}">
        <p14:creationId xmlns:p14="http://schemas.microsoft.com/office/powerpoint/2010/main" val="390364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75158B-AADC-418B-AF0F-2FBA0A702F8D}" type="slidenum">
              <a:rPr lang="zh-TW" altLang="en-US" smtClean="0"/>
              <a:t>‹#›</a:t>
            </a:fld>
            <a:endParaRPr lang="zh-TW"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53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137412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410401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220603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875158B-AADC-418B-AF0F-2FBA0A702F8D}"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19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61272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53688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310717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17044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311489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48FB866-5971-46CD-976A-0A527EDBD467}" type="datetimeFigureOut">
              <a:rPr lang="zh-TW" altLang="en-US" smtClean="0"/>
              <a:t>2017/10/27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260397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48FB866-5971-46CD-976A-0A527EDBD467}" type="datetimeFigureOut">
              <a:rPr lang="zh-TW" altLang="en-US" smtClean="0"/>
              <a:t>2017/10/27</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875158B-AADC-418B-AF0F-2FBA0A702F8D}" type="slidenum">
              <a:rPr lang="zh-TW" altLang="en-US" smtClean="0"/>
              <a:t>‹#›</a:t>
            </a:fld>
            <a:endParaRPr lang="zh-TW" altLang="en-US"/>
          </a:p>
        </p:txBody>
      </p:sp>
    </p:spTree>
    <p:extLst>
      <p:ext uri="{BB962C8B-B14F-4D97-AF65-F5344CB8AC3E}">
        <p14:creationId xmlns:p14="http://schemas.microsoft.com/office/powerpoint/2010/main" val="3246682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9980" y="882376"/>
            <a:ext cx="9966960" cy="2793331"/>
          </a:xfrm>
        </p:spPr>
        <p:txBody>
          <a:bodyPr anchor="t">
            <a:normAutofit fontScale="90000"/>
          </a:bodyPr>
          <a:lstStyle/>
          <a:p>
            <a:r>
              <a:rPr lang="zh-TW" altLang="en-US" sz="4800" dirty="0"/>
              <a:t>提升校園行動應用服務</a:t>
            </a:r>
            <a:r>
              <a:rPr lang="en-US" altLang="zh-TW" sz="4800" dirty="0"/>
              <a:t/>
            </a:r>
            <a:br>
              <a:rPr lang="en-US" altLang="zh-TW" sz="4800" dirty="0"/>
            </a:br>
            <a:r>
              <a:rPr lang="zh-TW" altLang="en-US" sz="4800" dirty="0"/>
              <a:t>及研發內容設計人才培育計畫</a:t>
            </a:r>
            <a:r>
              <a:rPr lang="en-US" altLang="zh-TW" sz="4800" dirty="0" smtClean="0"/>
              <a:t/>
            </a:r>
            <a:br>
              <a:rPr lang="en-US" altLang="zh-TW" sz="4800" dirty="0" smtClean="0"/>
            </a:br>
            <a:r>
              <a:rPr lang="en-US" altLang="zh-TW" sz="3600" dirty="0" smtClean="0"/>
              <a:t/>
            </a:r>
            <a:br>
              <a:rPr lang="en-US" altLang="zh-TW" sz="3600" dirty="0" smtClean="0"/>
            </a:br>
            <a:r>
              <a:rPr lang="zh-TW" altLang="en-US" sz="4400" b="0" dirty="0">
                <a:solidFill>
                  <a:srgbClr val="FFFF00"/>
                </a:solidFill>
              </a:rPr>
              <a:t>推廣校園</a:t>
            </a:r>
            <a:r>
              <a:rPr lang="en-US" altLang="zh-TW" sz="4400" b="0" dirty="0">
                <a:solidFill>
                  <a:srgbClr val="FFFF00"/>
                </a:solidFill>
              </a:rPr>
              <a:t>4G</a:t>
            </a:r>
            <a:r>
              <a:rPr lang="zh-TW" altLang="en-US" sz="4400" b="0" dirty="0">
                <a:solidFill>
                  <a:srgbClr val="FFFF00"/>
                </a:solidFill>
              </a:rPr>
              <a:t>創新應用</a:t>
            </a:r>
            <a:r>
              <a:rPr lang="zh-TW" altLang="en-US" sz="4400" b="0" dirty="0" smtClean="0">
                <a:solidFill>
                  <a:srgbClr val="FFFF00"/>
                </a:solidFill>
              </a:rPr>
              <a:t>服務</a:t>
            </a:r>
            <a:r>
              <a:rPr lang="en-US" altLang="zh-TW" sz="4400" b="0" dirty="0" smtClean="0">
                <a:solidFill>
                  <a:srgbClr val="FFFF00"/>
                </a:solidFill>
              </a:rPr>
              <a:t/>
            </a:r>
            <a:br>
              <a:rPr lang="en-US" altLang="zh-TW" sz="4400" b="0" dirty="0" smtClean="0">
                <a:solidFill>
                  <a:srgbClr val="FFFF00"/>
                </a:solidFill>
              </a:rPr>
            </a:br>
            <a:r>
              <a:rPr lang="zh-TW" altLang="en-US" sz="4400" b="0" dirty="0" smtClean="0">
                <a:solidFill>
                  <a:srgbClr val="FFFF00"/>
                </a:solidFill>
              </a:rPr>
              <a:t>暨</a:t>
            </a:r>
            <a:r>
              <a:rPr lang="zh-TW" altLang="en-US" sz="4400" b="0" dirty="0">
                <a:solidFill>
                  <a:srgbClr val="FFFF00"/>
                </a:solidFill>
              </a:rPr>
              <a:t>教育雲成果發表</a:t>
            </a:r>
            <a:r>
              <a:rPr lang="zh-TW" altLang="en-US" sz="4400" b="0" dirty="0" smtClean="0">
                <a:solidFill>
                  <a:srgbClr val="FFFF00"/>
                </a:solidFill>
              </a:rPr>
              <a:t>會</a:t>
            </a:r>
            <a:r>
              <a:rPr lang="en-US" altLang="zh-TW" sz="4400" b="0" dirty="0" smtClean="0">
                <a:solidFill>
                  <a:srgbClr val="FFFF00"/>
                </a:solidFill>
              </a:rPr>
              <a:t>-</a:t>
            </a:r>
            <a:r>
              <a:rPr lang="zh-TW" altLang="en-US" sz="4400" b="0" dirty="0" smtClean="0">
                <a:solidFill>
                  <a:srgbClr val="FFFF00"/>
                </a:solidFill>
              </a:rPr>
              <a:t>參展資訊 </a:t>
            </a:r>
            <a:endParaRPr lang="zh-TW" altLang="en-US" sz="4400" b="0" dirty="0">
              <a:solidFill>
                <a:srgbClr val="FFFF00"/>
              </a:solidFill>
            </a:endParaRPr>
          </a:p>
        </p:txBody>
      </p:sp>
      <p:sp>
        <p:nvSpPr>
          <p:cNvPr id="3" name="副標題 2"/>
          <p:cNvSpPr>
            <a:spLocks noGrp="1"/>
          </p:cNvSpPr>
          <p:nvPr>
            <p:ph type="subTitle" idx="1"/>
          </p:nvPr>
        </p:nvSpPr>
        <p:spPr>
          <a:xfrm>
            <a:off x="1709530" y="3869634"/>
            <a:ext cx="8767860" cy="2286722"/>
          </a:xfrm>
        </p:spPr>
        <p:txBody>
          <a:bodyPr>
            <a:normAutofit lnSpcReduction="10000"/>
          </a:bodyPr>
          <a:lstStyle/>
          <a:p>
            <a:pPr algn="r"/>
            <a:r>
              <a:rPr lang="zh-TW" altLang="zh-TW" sz="3300" kern="100" dirty="0">
                <a:latin typeface="+mj-ea"/>
                <a:cs typeface="Times New Roman" panose="02020603050405020304" pitchFamily="18" charset="0"/>
              </a:rPr>
              <a:t>行動應用人才培育資源中心</a:t>
            </a:r>
            <a:endParaRPr lang="en-US" altLang="zh-TW" sz="3300" dirty="0"/>
          </a:p>
          <a:p>
            <a:pPr algn="r"/>
            <a:r>
              <a:rPr lang="zh-TW" altLang="en-US" sz="3300" dirty="0">
                <a:solidFill>
                  <a:srgbClr val="FFFF00"/>
                </a:solidFill>
              </a:rPr>
              <a:t>簡報人：蘇木春 </a:t>
            </a:r>
            <a:r>
              <a:rPr lang="zh-TW" altLang="en-US" sz="3300" dirty="0" smtClean="0">
                <a:solidFill>
                  <a:srgbClr val="FFFF00"/>
                </a:solidFill>
              </a:rPr>
              <a:t>主持人</a:t>
            </a:r>
            <a:endParaRPr lang="en-US" altLang="zh-TW" sz="3300" dirty="0" smtClean="0">
              <a:solidFill>
                <a:srgbClr val="FFFF00"/>
              </a:solidFill>
            </a:endParaRPr>
          </a:p>
          <a:p>
            <a:pPr algn="r"/>
            <a:endParaRPr lang="en-US" altLang="zh-TW" sz="2800" dirty="0">
              <a:solidFill>
                <a:srgbClr val="FFFF00"/>
              </a:solidFill>
            </a:endParaRPr>
          </a:p>
          <a:p>
            <a:r>
              <a:rPr lang="en-US" altLang="zh-TW" sz="2800" dirty="0">
                <a:solidFill>
                  <a:schemeClr val="tx1"/>
                </a:solidFill>
              </a:rPr>
              <a:t>106</a:t>
            </a:r>
            <a:r>
              <a:rPr lang="zh-TW" altLang="en-US" sz="2800" dirty="0">
                <a:solidFill>
                  <a:schemeClr val="tx1"/>
                </a:solidFill>
              </a:rPr>
              <a:t>年</a:t>
            </a:r>
            <a:r>
              <a:rPr lang="en-US" altLang="zh-TW" sz="2800" dirty="0">
                <a:solidFill>
                  <a:schemeClr val="tx1"/>
                </a:solidFill>
              </a:rPr>
              <a:t>10</a:t>
            </a:r>
            <a:r>
              <a:rPr lang="zh-TW" altLang="en-US" sz="2800" dirty="0">
                <a:solidFill>
                  <a:schemeClr val="tx1"/>
                </a:solidFill>
              </a:rPr>
              <a:t>月</a:t>
            </a:r>
            <a:r>
              <a:rPr lang="en-US" altLang="zh-TW" sz="2800" dirty="0">
                <a:solidFill>
                  <a:schemeClr val="tx1"/>
                </a:solidFill>
              </a:rPr>
              <a:t>27</a:t>
            </a:r>
            <a:r>
              <a:rPr lang="zh-TW" altLang="en-US" sz="2800" dirty="0" smtClean="0">
                <a:solidFill>
                  <a:schemeClr val="tx1"/>
                </a:solidFill>
              </a:rPr>
              <a:t>日</a:t>
            </a:r>
            <a:endParaRPr lang="zh-TW" altLang="en-US" sz="2800" dirty="0">
              <a:solidFill>
                <a:schemeClr val="tx1"/>
              </a:solidFill>
            </a:endParaRPr>
          </a:p>
        </p:txBody>
      </p:sp>
    </p:spTree>
    <p:extLst>
      <p:ext uri="{BB962C8B-B14F-4D97-AF65-F5344CB8AC3E}">
        <p14:creationId xmlns:p14="http://schemas.microsoft.com/office/powerpoint/2010/main" val="4145486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各單位需求項目</a:t>
            </a:r>
            <a:r>
              <a:rPr lang="en-US" altLang="zh-TW" sz="4000" b="1" dirty="0" smtClean="0"/>
              <a:t>(1/1)</a:t>
            </a:r>
            <a:endParaRPr lang="zh-TW" altLang="en-US" sz="4000" b="1" dirty="0"/>
          </a:p>
        </p:txBody>
      </p:sp>
      <p:sp>
        <p:nvSpPr>
          <p:cNvPr id="4" name="內容版面配置區 2"/>
          <p:cNvSpPr txBox="1">
            <a:spLocks/>
          </p:cNvSpPr>
          <p:nvPr/>
        </p:nvSpPr>
        <p:spPr>
          <a:xfrm>
            <a:off x="932507" y="1692998"/>
            <a:ext cx="10746463" cy="4624301"/>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385763" indent="-385763">
              <a:lnSpc>
                <a:spcPct val="100000"/>
              </a:lnSpc>
              <a:spcBef>
                <a:spcPts val="0"/>
              </a:spcBef>
              <a:buFont typeface="+mj-lt"/>
              <a:buAutoNum type="arabicPeriod"/>
            </a:pPr>
            <a:r>
              <a:rPr lang="zh-TW" altLang="en-US" sz="2400" b="1" dirty="0" smtClean="0">
                <a:solidFill>
                  <a:srgbClr val="498FB6"/>
                </a:solidFill>
                <a:latin typeface="+mn-ea"/>
              </a:rPr>
              <a:t>產出單位：</a:t>
            </a:r>
            <a:r>
              <a:rPr lang="en-US" altLang="zh-TW" sz="2400" b="1" dirty="0" smtClean="0">
                <a:solidFill>
                  <a:srgbClr val="498FB6"/>
                </a:solidFill>
                <a:latin typeface="+mn-ea"/>
              </a:rPr>
              <a:t>105</a:t>
            </a:r>
            <a:r>
              <a:rPr lang="zh-TW" altLang="en-US" sz="2400" b="1" dirty="0" smtClean="0">
                <a:solidFill>
                  <a:srgbClr val="498FB6"/>
                </a:solidFill>
                <a:latin typeface="+mn-ea"/>
              </a:rPr>
              <a:t>年、</a:t>
            </a:r>
            <a:r>
              <a:rPr lang="en-US" altLang="zh-TW" sz="2400" b="1" dirty="0" smtClean="0">
                <a:solidFill>
                  <a:srgbClr val="498FB6"/>
                </a:solidFill>
                <a:latin typeface="+mn-ea"/>
              </a:rPr>
              <a:t>106</a:t>
            </a:r>
            <a:r>
              <a:rPr lang="zh-TW" altLang="en-US" sz="2400" b="1" dirty="0" smtClean="0">
                <a:solidFill>
                  <a:srgbClr val="498FB6"/>
                </a:solidFill>
                <a:latin typeface="+mn-ea"/>
              </a:rPr>
              <a:t>年提升</a:t>
            </a:r>
            <a:r>
              <a:rPr lang="zh-TW" altLang="en-US" sz="2400" b="1" dirty="0">
                <a:solidFill>
                  <a:srgbClr val="498FB6"/>
                </a:solidFill>
                <a:latin typeface="+mn-ea"/>
              </a:rPr>
              <a:t>校園行動應用</a:t>
            </a:r>
            <a:r>
              <a:rPr lang="zh-TW" altLang="en-US" sz="2400" b="1" dirty="0" smtClean="0">
                <a:solidFill>
                  <a:srgbClr val="498FB6"/>
                </a:solidFill>
                <a:latin typeface="+mn-ea"/>
              </a:rPr>
              <a:t>服務及</a:t>
            </a:r>
            <a:r>
              <a:rPr lang="zh-TW" altLang="en-US" sz="2400" b="1" dirty="0">
                <a:solidFill>
                  <a:srgbClr val="498FB6"/>
                </a:solidFill>
                <a:latin typeface="+mn-ea"/>
              </a:rPr>
              <a:t>研發內容設計人才培育</a:t>
            </a:r>
            <a:r>
              <a:rPr lang="zh-TW" altLang="en-US" sz="2400" b="1" dirty="0" smtClean="0">
                <a:solidFill>
                  <a:srgbClr val="498FB6"/>
                </a:solidFill>
                <a:latin typeface="+mn-ea"/>
              </a:rPr>
              <a:t>計畫學校</a:t>
            </a:r>
            <a:endParaRPr lang="en-US" altLang="zh-TW" sz="2400" b="1" dirty="0" smtClean="0">
              <a:solidFill>
                <a:srgbClr val="498FB6"/>
              </a:solidFill>
              <a:latin typeface="+mn-ea"/>
            </a:endParaRPr>
          </a:p>
          <a:p>
            <a:pPr marL="385763" indent="-385763">
              <a:lnSpc>
                <a:spcPct val="100000"/>
              </a:lnSpc>
              <a:spcBef>
                <a:spcPts val="0"/>
              </a:spcBef>
              <a:buFont typeface="+mj-lt"/>
              <a:buAutoNum type="arabicPeriod"/>
            </a:pPr>
            <a:r>
              <a:rPr lang="zh-TW" altLang="en-US" sz="2400" b="1" dirty="0" smtClean="0">
                <a:solidFill>
                  <a:srgbClr val="498FB6"/>
                </a:solidFill>
                <a:latin typeface="+mn-ea"/>
              </a:rPr>
              <a:t>攤位數：每校配予組合式攤位 </a:t>
            </a:r>
            <a:r>
              <a:rPr lang="en-US" altLang="zh-TW" sz="2400" b="1" dirty="0" smtClean="0">
                <a:solidFill>
                  <a:srgbClr val="498FB6"/>
                </a:solidFill>
                <a:latin typeface="+mn-ea"/>
              </a:rPr>
              <a:t>1</a:t>
            </a:r>
            <a:r>
              <a:rPr lang="zh-TW" altLang="en-US" sz="2400" b="1" dirty="0" smtClean="0">
                <a:solidFill>
                  <a:srgbClr val="498FB6"/>
                </a:solidFill>
                <a:latin typeface="+mn-ea"/>
              </a:rPr>
              <a:t> 組，攤位位置詳「活動空間規劃</a:t>
            </a:r>
            <a:r>
              <a:rPr lang="en-US" altLang="zh-TW" sz="2400" b="1" dirty="0" smtClean="0">
                <a:solidFill>
                  <a:srgbClr val="498FB6"/>
                </a:solidFill>
                <a:latin typeface="+mn-ea"/>
              </a:rPr>
              <a:t>-</a:t>
            </a:r>
            <a:r>
              <a:rPr lang="zh-TW" altLang="en-US" sz="2400" b="1" dirty="0" smtClean="0">
                <a:solidFill>
                  <a:srgbClr val="498FB6"/>
                </a:solidFill>
                <a:latin typeface="+mn-ea"/>
              </a:rPr>
              <a:t>各參展單位配置</a:t>
            </a:r>
            <a:r>
              <a:rPr lang="en-US" altLang="zh-TW" sz="2400" b="1" dirty="0" smtClean="0">
                <a:solidFill>
                  <a:srgbClr val="498FB6"/>
                </a:solidFill>
                <a:latin typeface="+mn-ea"/>
              </a:rPr>
              <a:t>(1/2)</a:t>
            </a:r>
            <a:r>
              <a:rPr lang="zh-TW" altLang="en-US" sz="2400" b="1" dirty="0" smtClean="0">
                <a:solidFill>
                  <a:srgbClr val="498FB6"/>
                </a:solidFill>
                <a:latin typeface="+mn-ea"/>
              </a:rPr>
              <a:t>」</a:t>
            </a:r>
            <a:endParaRPr lang="en-US" altLang="zh-TW" sz="2400" b="1" dirty="0" smtClean="0">
              <a:solidFill>
                <a:srgbClr val="498FB6"/>
              </a:solidFill>
              <a:latin typeface="+mn-ea"/>
            </a:endParaRPr>
          </a:p>
          <a:p>
            <a:pPr marL="385763" indent="-385763">
              <a:lnSpc>
                <a:spcPct val="100000"/>
              </a:lnSpc>
              <a:spcBef>
                <a:spcPts val="0"/>
              </a:spcBef>
              <a:buFont typeface="+mj-lt"/>
              <a:buAutoNum type="arabicPeriod"/>
            </a:pPr>
            <a:r>
              <a:rPr lang="zh-TW" altLang="en-US" sz="2400" b="1" dirty="0" smtClean="0">
                <a:solidFill>
                  <a:srgbClr val="498FB6"/>
                </a:solidFill>
                <a:latin typeface="+mn-ea"/>
              </a:rPr>
              <a:t>攤位規格：</a:t>
            </a:r>
            <a:r>
              <a:rPr lang="zh-TW" altLang="en-US" sz="2400" b="1" dirty="0">
                <a:solidFill>
                  <a:srgbClr val="498FB6"/>
                </a:solidFill>
                <a:latin typeface="+mn-ea"/>
              </a:rPr>
              <a:t>尺寸</a:t>
            </a:r>
            <a:r>
              <a:rPr lang="zh-TW" altLang="en-US" sz="2400" b="1" dirty="0" smtClean="0">
                <a:solidFill>
                  <a:srgbClr val="498FB6"/>
                </a:solidFill>
                <a:latin typeface="+mn-ea"/>
              </a:rPr>
              <a:t>為</a:t>
            </a:r>
            <a:r>
              <a:rPr lang="en-US" altLang="zh-TW" sz="2400" b="1" dirty="0" smtClean="0">
                <a:solidFill>
                  <a:srgbClr val="498FB6"/>
                </a:solidFill>
                <a:latin typeface="+mn-ea"/>
              </a:rPr>
              <a:t>W100*H250cm</a:t>
            </a:r>
            <a:r>
              <a:rPr lang="zh-TW" altLang="en-US" sz="2400" b="1" dirty="0" smtClean="0">
                <a:solidFill>
                  <a:srgbClr val="498FB6"/>
                </a:solidFill>
                <a:latin typeface="+mn-ea"/>
              </a:rPr>
              <a:t>，含投射燈、電源插座</a:t>
            </a:r>
            <a:r>
              <a:rPr lang="en-US" altLang="zh-TW" sz="2400" b="1" dirty="0" smtClean="0">
                <a:solidFill>
                  <a:srgbClr val="498FB6"/>
                </a:solidFill>
                <a:latin typeface="+mn-ea"/>
              </a:rPr>
              <a:t>110V</a:t>
            </a:r>
            <a:r>
              <a:rPr lang="zh-TW" altLang="en-US" sz="2400" b="1" dirty="0" smtClean="0">
                <a:solidFill>
                  <a:srgbClr val="498FB6"/>
                </a:solidFill>
                <a:latin typeface="+mn-ea"/>
              </a:rPr>
              <a:t>、一桌板（樣式如下圖）</a:t>
            </a:r>
            <a:endParaRPr lang="en-US" altLang="zh-TW" sz="2400" b="1" dirty="0" smtClean="0">
              <a:solidFill>
                <a:srgbClr val="498FB6"/>
              </a:solidFill>
              <a:latin typeface="+mn-ea"/>
            </a:endParaRPr>
          </a:p>
          <a:p>
            <a:pPr marL="385763" indent="-385763">
              <a:lnSpc>
                <a:spcPct val="100000"/>
              </a:lnSpc>
              <a:spcBef>
                <a:spcPts val="0"/>
              </a:spcBef>
              <a:buFont typeface="+mj-lt"/>
              <a:buAutoNum type="arabicPeriod"/>
            </a:pPr>
            <a:r>
              <a:rPr lang="zh-TW" altLang="en-US" sz="2400" b="1" dirty="0" smtClean="0">
                <a:solidFill>
                  <a:srgbClr val="498FB6"/>
                </a:solidFill>
                <a:latin typeface="+mn-ea"/>
              </a:rPr>
              <a:t>單位需求項目</a:t>
            </a:r>
            <a:r>
              <a:rPr lang="zh-TW" altLang="en-US" sz="2400" b="1" dirty="0" smtClean="0">
                <a:solidFill>
                  <a:srgbClr val="498FB6"/>
                </a:solidFill>
                <a:latin typeface="+mn-ea"/>
                <a:sym typeface="Wingdings" panose="05000000000000000000" pitchFamily="2" charset="2"/>
              </a:rPr>
              <a:t>：詳附件「</a:t>
            </a:r>
            <a:r>
              <a:rPr lang="en-US" altLang="zh-TW" sz="2400" b="1" dirty="0" smtClean="0">
                <a:solidFill>
                  <a:srgbClr val="498FB6"/>
                </a:solidFill>
                <a:latin typeface="+mn-ea"/>
                <a:sym typeface="Wingdings" panose="05000000000000000000" pitchFamily="2" charset="2"/>
              </a:rPr>
              <a:t>106</a:t>
            </a:r>
            <a:r>
              <a:rPr lang="zh-TW" altLang="en-US" sz="2400" b="1" dirty="0" smtClean="0">
                <a:solidFill>
                  <a:srgbClr val="498FB6"/>
                </a:solidFill>
                <a:latin typeface="+mn-ea"/>
                <a:sym typeface="Wingdings" panose="05000000000000000000" pitchFamily="2" charset="2"/>
              </a:rPr>
              <a:t>成果展</a:t>
            </a:r>
            <a:r>
              <a:rPr lang="en-US" altLang="zh-TW" sz="2400" b="1" dirty="0" smtClean="0">
                <a:solidFill>
                  <a:srgbClr val="498FB6"/>
                </a:solidFill>
                <a:latin typeface="+mn-ea"/>
                <a:sym typeface="Wingdings" panose="05000000000000000000" pitchFamily="2" charset="2"/>
              </a:rPr>
              <a:t>_</a:t>
            </a:r>
            <a:r>
              <a:rPr lang="zh-TW" altLang="en-US" sz="2400" b="1" dirty="0" smtClean="0">
                <a:solidFill>
                  <a:srgbClr val="498FB6"/>
                </a:solidFill>
                <a:latin typeface="+mn-ea"/>
                <a:sym typeface="Wingdings" panose="05000000000000000000" pitchFamily="2" charset="2"/>
              </a:rPr>
              <a:t>參展單位需求調查表」</a:t>
            </a:r>
            <a:endParaRPr lang="en-US" altLang="zh-TW" sz="2400" b="1" dirty="0" smtClean="0">
              <a:solidFill>
                <a:srgbClr val="498FB6"/>
              </a:solidFill>
              <a:latin typeface="+mn-ea"/>
              <a:sym typeface="Wingdings" panose="05000000000000000000" pitchFamily="2" charset="2"/>
            </a:endParaRPr>
          </a:p>
          <a:p>
            <a:pPr marL="385763" indent="-385763">
              <a:buFont typeface="+mj-lt"/>
              <a:buAutoNum type="arabicPeriod"/>
            </a:pPr>
            <a:endParaRPr lang="en-US" altLang="zh-TW" sz="1500" dirty="0" smtClean="0">
              <a:latin typeface="標楷體" panose="03000509000000000000" pitchFamily="65" charset="-120"/>
              <a:ea typeface="標楷體" panose="03000509000000000000" pitchFamily="65" charset="-120"/>
              <a:sym typeface="Wingdings" panose="05000000000000000000" pitchFamily="2" charset="2"/>
            </a:endParaRPr>
          </a:p>
          <a:p>
            <a:pPr marL="0" indent="0">
              <a:buFont typeface="Corbel" pitchFamily="34" charset="0"/>
              <a:buNone/>
            </a:pPr>
            <a:endParaRPr lang="zh-TW" altLang="en-US" sz="1500" dirty="0">
              <a:latin typeface="標楷體" panose="03000509000000000000" pitchFamily="65" charset="-120"/>
              <a:ea typeface="標楷體" panose="03000509000000000000" pitchFamily="65" charset="-120"/>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4760" y="4376298"/>
            <a:ext cx="2931914" cy="2125070"/>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8004" y="4388549"/>
            <a:ext cx="2821260" cy="2112819"/>
          </a:xfrm>
          <a:prstGeom prst="rect">
            <a:avLst/>
          </a:prstGeom>
        </p:spPr>
      </p:pic>
    </p:spTree>
    <p:extLst>
      <p:ext uri="{BB962C8B-B14F-4D97-AF65-F5344CB8AC3E}">
        <p14:creationId xmlns:p14="http://schemas.microsoft.com/office/powerpoint/2010/main" val="115505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40000"/>
                    <a:lumOff val="60000"/>
                  </a:schemeClr>
                </a:solidFill>
              </a:rPr>
              <a:t>成果展基本資訊</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活動空間規</a:t>
            </a:r>
            <a:r>
              <a:rPr lang="zh-TW" altLang="en-US" sz="3200" dirty="0">
                <a:solidFill>
                  <a:schemeClr val="accent1">
                    <a:lumMod val="40000"/>
                    <a:lumOff val="60000"/>
                  </a:schemeClr>
                </a:solidFill>
              </a:rPr>
              <a:t>劃</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各單位需求項目</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50000"/>
                  </a:schemeClr>
                </a:solidFill>
              </a:rPr>
              <a:t>活動規劃概要</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其</a:t>
            </a:r>
            <a:r>
              <a:rPr lang="zh-TW" altLang="en-US" sz="3200" dirty="0">
                <a:solidFill>
                  <a:schemeClr val="accent1">
                    <a:lumMod val="40000"/>
                    <a:lumOff val="60000"/>
                  </a:schemeClr>
                </a:solidFill>
              </a:rPr>
              <a:t>他</a:t>
            </a:r>
            <a:endParaRPr lang="en-US" altLang="zh-TW" sz="3200" dirty="0" smtClean="0">
              <a:solidFill>
                <a:schemeClr val="accent1">
                  <a:lumMod val="40000"/>
                  <a:lumOff val="6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1268786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活動規劃概要</a:t>
            </a:r>
            <a:r>
              <a:rPr lang="en-US" altLang="zh-TW" b="1" dirty="0" smtClean="0"/>
              <a:t>(1/5)</a:t>
            </a:r>
            <a:endParaRPr lang="zh-TW" altLang="en-US" b="1" dirty="0"/>
          </a:p>
        </p:txBody>
      </p:sp>
      <p:graphicFrame>
        <p:nvGraphicFramePr>
          <p:cNvPr id="6" name="表格 5"/>
          <p:cNvGraphicFramePr>
            <a:graphicFrameLocks noGrp="1"/>
          </p:cNvGraphicFramePr>
          <p:nvPr>
            <p:extLst>
              <p:ext uri="{D42A27DB-BD31-4B8C-83A1-F6EECF244321}">
                <p14:modId xmlns:p14="http://schemas.microsoft.com/office/powerpoint/2010/main" val="1124421026"/>
              </p:ext>
            </p:extLst>
          </p:nvPr>
        </p:nvGraphicFramePr>
        <p:xfrm>
          <a:off x="1575324" y="2300469"/>
          <a:ext cx="4129854" cy="4020065"/>
        </p:xfrm>
        <a:graphic>
          <a:graphicData uri="http://schemas.openxmlformats.org/drawingml/2006/table">
            <a:tbl>
              <a:tblPr firstRow="1" firstCol="1" bandRow="1"/>
              <a:tblGrid>
                <a:gridCol w="854294">
                  <a:extLst>
                    <a:ext uri="{9D8B030D-6E8A-4147-A177-3AD203B41FA5}">
                      <a16:colId xmlns:a16="http://schemas.microsoft.com/office/drawing/2014/main" xmlns="" val="20000"/>
                    </a:ext>
                  </a:extLst>
                </a:gridCol>
                <a:gridCol w="1586804">
                  <a:extLst>
                    <a:ext uri="{9D8B030D-6E8A-4147-A177-3AD203B41FA5}">
                      <a16:colId xmlns:a16="http://schemas.microsoft.com/office/drawing/2014/main" xmlns="" val="20001"/>
                    </a:ext>
                  </a:extLst>
                </a:gridCol>
                <a:gridCol w="1688756">
                  <a:extLst>
                    <a:ext uri="{9D8B030D-6E8A-4147-A177-3AD203B41FA5}">
                      <a16:colId xmlns:a16="http://schemas.microsoft.com/office/drawing/2014/main" xmlns="" val="20002"/>
                    </a:ext>
                  </a:extLst>
                </a:gridCol>
              </a:tblGrid>
              <a:tr h="271451">
                <a:tc>
                  <a:txBody>
                    <a:bodyPr/>
                    <a:lstStyle/>
                    <a:p>
                      <a:pPr algn="ctr" hangingPunct="0">
                        <a:lnSpc>
                          <a:spcPct val="100000"/>
                        </a:lnSpc>
                        <a:spcAft>
                          <a:spcPts val="0"/>
                        </a:spcAft>
                      </a:pPr>
                      <a:r>
                        <a:rPr lang="zh-TW" sz="1000" b="1" kern="100" dirty="0">
                          <a:solidFill>
                            <a:srgbClr val="000000"/>
                          </a:solidFill>
                          <a:effectLst/>
                          <a:latin typeface="+mn-ea"/>
                          <a:ea typeface="+mn-ea"/>
                          <a:cs typeface="Times New Roman" panose="02020603050405020304" pitchFamily="18" charset="0"/>
                        </a:rPr>
                        <a:t>時 間</a:t>
                      </a:r>
                      <a:endParaRPr lang="zh-TW" sz="10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hangingPunct="0">
                        <a:lnSpc>
                          <a:spcPct val="100000"/>
                        </a:lnSpc>
                        <a:spcAft>
                          <a:spcPts val="0"/>
                        </a:spcAft>
                      </a:pPr>
                      <a:r>
                        <a:rPr lang="zh-TW" sz="1000" b="1" kern="100" dirty="0">
                          <a:solidFill>
                            <a:srgbClr val="000000"/>
                          </a:solidFill>
                          <a:effectLst/>
                          <a:latin typeface="+mn-ea"/>
                          <a:ea typeface="+mn-ea"/>
                          <a:cs typeface="Times New Roman" panose="02020603050405020304" pitchFamily="18" charset="0"/>
                        </a:rPr>
                        <a:t>流 程</a:t>
                      </a:r>
                      <a:endParaRPr lang="zh-TW" sz="10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hangingPunct="0">
                        <a:lnSpc>
                          <a:spcPct val="100000"/>
                        </a:lnSpc>
                        <a:spcAft>
                          <a:spcPts val="0"/>
                        </a:spcAft>
                      </a:pPr>
                      <a:r>
                        <a:rPr lang="zh-TW" sz="1000" b="1" kern="100" dirty="0">
                          <a:solidFill>
                            <a:srgbClr val="000000"/>
                          </a:solidFill>
                          <a:effectLst/>
                          <a:latin typeface="+mn-ea"/>
                          <a:ea typeface="+mn-ea"/>
                          <a:cs typeface="Times New Roman" panose="02020603050405020304" pitchFamily="18" charset="0"/>
                        </a:rPr>
                        <a:t>內 容</a:t>
                      </a:r>
                      <a:endParaRPr lang="zh-TW" sz="10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498201">
                <a:tc>
                  <a:txBody>
                    <a:bodyPr/>
                    <a:lstStyle/>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08:00~10:00</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報到暨前置作業</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場佈與參展人員報到、器材確認</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10:00~10:20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人才培育計畫推廣活動Ⅰ</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02"/>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10:20~10:30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開幕準備</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a:t>
                      </a:r>
                      <a:r>
                        <a:rPr lang="zh-TW" sz="1000" kern="100" dirty="0">
                          <a:solidFill>
                            <a:srgbClr val="000000"/>
                          </a:solidFill>
                          <a:effectLst/>
                          <a:latin typeface="+mn-ea"/>
                          <a:ea typeface="+mn-ea"/>
                          <a:cs typeface="Times New Roman" panose="02020603050405020304" pitchFamily="18" charset="0"/>
                        </a:rPr>
                        <a:t>主舞台場佈</a:t>
                      </a:r>
                      <a:r>
                        <a:rPr lang="en-US" sz="1000" kern="100" dirty="0">
                          <a:solidFill>
                            <a:srgbClr val="000000"/>
                          </a:solidFill>
                          <a:effectLst/>
                          <a:latin typeface="+mn-ea"/>
                          <a:ea typeface="+mn-ea"/>
                          <a:cs typeface="Times New Roman" panose="02020603050405020304" pitchFamily="18" charset="0"/>
                        </a:rPr>
                        <a:t>)</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10:30~10:35</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開幕</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主持人開場暨貴賓介紹</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10:35~10:50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貴賓致詞</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貴賓致詞</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10:50~11:00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開幕儀式暨貴賓合影</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zh-TW" sz="1000" kern="100" dirty="0">
                        <a:effectLst/>
                        <a:latin typeface="+mn-ea"/>
                        <a:ea typeface="+mn-ea"/>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10311">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11:00~11:20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貴賓及記者導覽</a:t>
                      </a:r>
                      <a:endParaRPr lang="zh-TW" sz="1000" kern="100" dirty="0">
                        <a:effectLst/>
                        <a:latin typeface="+mn-ea"/>
                        <a:ea typeface="+mn-ea"/>
                        <a:cs typeface="Times New Roman" panose="02020603050405020304" pitchFamily="18" charset="0"/>
                      </a:endParaRPr>
                    </a:p>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&amp;</a:t>
                      </a:r>
                      <a:r>
                        <a:rPr lang="zh-TW" sz="1000" kern="100" dirty="0">
                          <a:solidFill>
                            <a:srgbClr val="000000"/>
                          </a:solidFill>
                          <a:effectLst/>
                          <a:latin typeface="+mn-ea"/>
                          <a:ea typeface="+mn-ea"/>
                          <a:cs typeface="Times New Roman" panose="02020603050405020304" pitchFamily="18" charset="0"/>
                        </a:rPr>
                        <a:t>媒體互動交流</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altLang="en-US" sz="1000" kern="100" dirty="0" smtClean="0">
                          <a:solidFill>
                            <a:srgbClr val="000000"/>
                          </a:solidFill>
                          <a:effectLst/>
                          <a:latin typeface="+mn-ea"/>
                          <a:ea typeface="+mn-ea"/>
                          <a:cs typeface="Times New Roman" panose="02020603050405020304" pitchFamily="18" charset="0"/>
                        </a:rPr>
                        <a:t>引導</a:t>
                      </a:r>
                      <a:r>
                        <a:rPr lang="zh-TW" sz="1000" kern="100" dirty="0" smtClean="0">
                          <a:solidFill>
                            <a:srgbClr val="000000"/>
                          </a:solidFill>
                          <a:effectLst/>
                          <a:latin typeface="+mn-ea"/>
                          <a:ea typeface="+mn-ea"/>
                          <a:cs typeface="Times New Roman" panose="02020603050405020304" pitchFamily="18" charset="0"/>
                        </a:rPr>
                        <a:t>長官</a:t>
                      </a:r>
                      <a:r>
                        <a:rPr lang="zh-TW" sz="1000" kern="100" dirty="0">
                          <a:solidFill>
                            <a:srgbClr val="000000"/>
                          </a:solidFill>
                          <a:effectLst/>
                          <a:latin typeface="+mn-ea"/>
                          <a:ea typeface="+mn-ea"/>
                          <a:cs typeface="Times New Roman" panose="02020603050405020304" pitchFamily="18" charset="0"/>
                        </a:rPr>
                        <a:t>參觀各展區</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98201">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11:20~11:40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科教館所推廣活動（ㄧ）</a:t>
                      </a:r>
                      <a:endParaRPr lang="zh-TW" sz="1000" kern="100" dirty="0">
                        <a:effectLst/>
                        <a:latin typeface="+mn-ea"/>
                        <a:ea typeface="+mn-ea"/>
                        <a:cs typeface="Times New Roman" panose="02020603050405020304" pitchFamily="18" charset="0"/>
                      </a:endParaRPr>
                    </a:p>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國立自然科學博物館</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98201">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11:40~12:00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a:solidFill>
                            <a:srgbClr val="000000"/>
                          </a:solidFill>
                          <a:effectLst/>
                          <a:latin typeface="+mn-ea"/>
                          <a:ea typeface="+mn-ea"/>
                          <a:cs typeface="Times New Roman" panose="02020603050405020304" pitchFamily="18" charset="0"/>
                        </a:rPr>
                        <a:t>科教館所推廣活動（二）</a:t>
                      </a:r>
                      <a:endParaRPr lang="zh-TW" sz="1000" kern="100">
                        <a:effectLst/>
                        <a:latin typeface="+mn-ea"/>
                        <a:ea typeface="+mn-ea"/>
                        <a:cs typeface="Times New Roman" panose="02020603050405020304" pitchFamily="18" charset="0"/>
                      </a:endParaRPr>
                    </a:p>
                    <a:p>
                      <a:pPr algn="ctr" hangingPunct="0">
                        <a:lnSpc>
                          <a:spcPct val="100000"/>
                        </a:lnSpc>
                        <a:spcAft>
                          <a:spcPts val="0"/>
                        </a:spcAft>
                      </a:pPr>
                      <a:r>
                        <a:rPr lang="zh-TW" sz="1000" kern="100">
                          <a:solidFill>
                            <a:srgbClr val="000000"/>
                          </a:solidFill>
                          <a:effectLst/>
                          <a:latin typeface="+mn-ea"/>
                          <a:ea typeface="+mn-ea"/>
                          <a:cs typeface="Times New Roman" panose="02020603050405020304" pitchFamily="18" charset="0"/>
                        </a:rPr>
                        <a:t>國立海洋生物博物館</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12:00~12:10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a:solidFill>
                            <a:srgbClr val="000000"/>
                          </a:solidFill>
                          <a:effectLst/>
                          <a:latin typeface="+mn-ea"/>
                          <a:ea typeface="+mn-ea"/>
                          <a:cs typeface="Times New Roman" panose="02020603050405020304" pitchFamily="18" charset="0"/>
                        </a:rPr>
                        <a:t>抽獎</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zh-TW" sz="1000" kern="100" dirty="0">
                        <a:effectLst/>
                        <a:latin typeface="+mn-ea"/>
                        <a:ea typeface="+mn-ea"/>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49100">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12:10~12:50</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00000"/>
                        </a:lnSpc>
                        <a:spcAft>
                          <a:spcPts val="0"/>
                        </a:spcAft>
                      </a:pPr>
                      <a:r>
                        <a:rPr lang="zh-TW" sz="1000" kern="100">
                          <a:solidFill>
                            <a:srgbClr val="000000"/>
                          </a:solidFill>
                          <a:effectLst/>
                          <a:latin typeface="+mn-ea"/>
                          <a:ea typeface="+mn-ea"/>
                          <a:cs typeface="Times New Roman" panose="02020603050405020304" pitchFamily="18" charset="0"/>
                        </a:rPr>
                        <a:t>活動休息</a:t>
                      </a:r>
                      <a:endParaRPr lang="zh-TW" sz="1000" kern="10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zh-TW" sz="1000" kern="100" dirty="0">
                        <a:effectLst/>
                        <a:latin typeface="+mn-ea"/>
                        <a:ea typeface="+mn-ea"/>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685644996"/>
              </p:ext>
            </p:extLst>
          </p:nvPr>
        </p:nvGraphicFramePr>
        <p:xfrm>
          <a:off x="6571808" y="919302"/>
          <a:ext cx="4178090" cy="5488288"/>
        </p:xfrm>
        <a:graphic>
          <a:graphicData uri="http://schemas.openxmlformats.org/drawingml/2006/table">
            <a:tbl>
              <a:tblPr firstRow="1" firstCol="1" bandRow="1"/>
              <a:tblGrid>
                <a:gridCol w="790191">
                  <a:extLst>
                    <a:ext uri="{9D8B030D-6E8A-4147-A177-3AD203B41FA5}">
                      <a16:colId xmlns:a16="http://schemas.microsoft.com/office/drawing/2014/main" xmlns="" val="20000"/>
                    </a:ext>
                  </a:extLst>
                </a:gridCol>
                <a:gridCol w="1705785">
                  <a:extLst>
                    <a:ext uri="{9D8B030D-6E8A-4147-A177-3AD203B41FA5}">
                      <a16:colId xmlns:a16="http://schemas.microsoft.com/office/drawing/2014/main" xmlns="" val="20001"/>
                    </a:ext>
                  </a:extLst>
                </a:gridCol>
                <a:gridCol w="1682114">
                  <a:extLst>
                    <a:ext uri="{9D8B030D-6E8A-4147-A177-3AD203B41FA5}">
                      <a16:colId xmlns:a16="http://schemas.microsoft.com/office/drawing/2014/main" xmlns="" val="20002"/>
                    </a:ext>
                  </a:extLst>
                </a:gridCol>
              </a:tblGrid>
              <a:tr h="230488">
                <a:tc>
                  <a:txBody>
                    <a:bodyPr/>
                    <a:lstStyle/>
                    <a:p>
                      <a:pPr algn="ctr" hangingPunct="0">
                        <a:lnSpc>
                          <a:spcPct val="100000"/>
                        </a:lnSpc>
                        <a:spcAft>
                          <a:spcPts val="0"/>
                        </a:spcAft>
                      </a:pPr>
                      <a:r>
                        <a:rPr lang="zh-TW" sz="1100" b="1" kern="100" dirty="0">
                          <a:solidFill>
                            <a:srgbClr val="000000"/>
                          </a:solidFill>
                          <a:effectLst/>
                          <a:latin typeface="+mn-ea"/>
                          <a:ea typeface="+mn-ea"/>
                          <a:cs typeface="Times New Roman" panose="02020603050405020304" pitchFamily="18" charset="0"/>
                        </a:rPr>
                        <a:t>時 間</a:t>
                      </a:r>
                      <a:endParaRPr lang="zh-TW" sz="11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hangingPunct="0">
                        <a:lnSpc>
                          <a:spcPct val="100000"/>
                        </a:lnSpc>
                        <a:spcAft>
                          <a:spcPts val="0"/>
                        </a:spcAft>
                      </a:pPr>
                      <a:r>
                        <a:rPr lang="zh-TW" sz="1100" b="1" kern="100" dirty="0">
                          <a:solidFill>
                            <a:srgbClr val="000000"/>
                          </a:solidFill>
                          <a:effectLst/>
                          <a:latin typeface="+mn-ea"/>
                          <a:ea typeface="+mn-ea"/>
                          <a:cs typeface="Times New Roman" panose="02020603050405020304" pitchFamily="18" charset="0"/>
                        </a:rPr>
                        <a:t>流 程</a:t>
                      </a:r>
                      <a:endParaRPr lang="zh-TW" sz="11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hangingPunct="0">
                        <a:lnSpc>
                          <a:spcPct val="100000"/>
                        </a:lnSpc>
                        <a:spcAft>
                          <a:spcPts val="0"/>
                        </a:spcAft>
                      </a:pPr>
                      <a:r>
                        <a:rPr lang="zh-TW" sz="1100" b="1" kern="100" dirty="0">
                          <a:solidFill>
                            <a:srgbClr val="000000"/>
                          </a:solidFill>
                          <a:effectLst/>
                          <a:latin typeface="+mn-ea"/>
                          <a:ea typeface="+mn-ea"/>
                          <a:cs typeface="Times New Roman" panose="02020603050405020304" pitchFamily="18" charset="0"/>
                        </a:rPr>
                        <a:t>內 容</a:t>
                      </a:r>
                      <a:endParaRPr lang="zh-TW" sz="1100" b="1" kern="100" dirty="0">
                        <a:effectLst/>
                        <a:latin typeface="+mn-ea"/>
                        <a:ea typeface="+mn-ea"/>
                        <a:cs typeface="Times New Roman" panose="02020603050405020304" pitchFamily="18" charset="0"/>
                      </a:endParaRPr>
                    </a:p>
                  </a:txBody>
                  <a:tcPr marL="65488" marR="65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217567">
                <a:tc>
                  <a:txBody>
                    <a:bodyPr/>
                    <a:lstStyle/>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12:50~13:00</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抽獎</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7567">
                <a:tc>
                  <a:txBody>
                    <a:bodyPr/>
                    <a:lstStyle/>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13:00~13:20</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教育雲推廣活動</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主舞臺宣傳推廣</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13:20~13:40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人才培育計畫推廣活動Ⅱ</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主舞臺宣傳推廣</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03"/>
                  </a:ext>
                </a:extLst>
              </a:tr>
              <a:tr h="435134">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13:40~4:00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科教館所推廣活動（三）</a:t>
                      </a:r>
                      <a:endParaRPr lang="zh-TW" sz="1000" kern="100" dirty="0">
                        <a:effectLst/>
                        <a:latin typeface="+mn-ea"/>
                        <a:ea typeface="+mn-ea"/>
                        <a:cs typeface="Times New Roman" panose="02020603050405020304" pitchFamily="18" charset="0"/>
                      </a:endParaRPr>
                    </a:p>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國立科學工藝博物館</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主舞臺宣傳推廣</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14:00~14:10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抽獎</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14:10~14:30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人才培育計畫推廣活動</a:t>
                      </a:r>
                      <a:r>
                        <a:rPr lang="en-US" sz="1000" kern="100" dirty="0">
                          <a:solidFill>
                            <a:srgbClr val="000000"/>
                          </a:solidFill>
                          <a:effectLst/>
                          <a:latin typeface="+mn-ea"/>
                          <a:ea typeface="+mn-ea"/>
                          <a:cs typeface="Times New Roman" panose="02020603050405020304" pitchFamily="18" charset="0"/>
                        </a:rPr>
                        <a:t>III</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主舞臺宣傳推廣</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06"/>
                  </a:ext>
                </a:extLst>
              </a:tr>
              <a:tr h="435134">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14:30~14:50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科教館所推廣活動（四）</a:t>
                      </a:r>
                      <a:endParaRPr lang="zh-TW" sz="1000" kern="100" dirty="0">
                        <a:effectLst/>
                        <a:latin typeface="+mn-ea"/>
                        <a:ea typeface="+mn-ea"/>
                        <a:cs typeface="Times New Roman" panose="02020603050405020304" pitchFamily="18" charset="0"/>
                      </a:endParaRPr>
                    </a:p>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國立海洋科技博物館</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主舞臺宣傳推廣</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14:50~15:10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人才培育計畫推廣活動</a:t>
                      </a:r>
                      <a:r>
                        <a:rPr lang="en-US" sz="1000" kern="100" dirty="0">
                          <a:solidFill>
                            <a:srgbClr val="000000"/>
                          </a:solidFill>
                          <a:effectLst/>
                          <a:latin typeface="+mn-ea"/>
                          <a:ea typeface="+mn-ea"/>
                          <a:cs typeface="Times New Roman" panose="02020603050405020304" pitchFamily="18" charset="0"/>
                        </a:rPr>
                        <a:t>IV</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08"/>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15:10~15:20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抽獎</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15:20~15:40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人才培育計畫推廣活動</a:t>
                      </a:r>
                      <a:r>
                        <a:rPr lang="en-US" sz="1000" kern="100">
                          <a:solidFill>
                            <a:srgbClr val="000000"/>
                          </a:solidFill>
                          <a:effectLst/>
                          <a:latin typeface="+mn-ea"/>
                          <a:ea typeface="+mn-ea"/>
                          <a:cs typeface="Times New Roman" panose="02020603050405020304" pitchFamily="18" charset="0"/>
                        </a:rPr>
                        <a:t>V</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10"/>
                  </a:ext>
                </a:extLst>
              </a:tr>
              <a:tr h="435134">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15:40~16:00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科教館所推廣活動（五）</a:t>
                      </a:r>
                      <a:endParaRPr lang="zh-TW" sz="1000" kern="100">
                        <a:effectLst/>
                        <a:latin typeface="+mn-ea"/>
                        <a:ea typeface="+mn-ea"/>
                        <a:cs typeface="Times New Roman" panose="02020603050405020304" pitchFamily="18" charset="0"/>
                      </a:endParaRPr>
                    </a:p>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國立臺灣科學教育館</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16:00~16:20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人才培育計畫推廣活動</a:t>
                      </a:r>
                      <a:r>
                        <a:rPr lang="en-US" sz="1000" kern="100">
                          <a:solidFill>
                            <a:srgbClr val="000000"/>
                          </a:solidFill>
                          <a:effectLst/>
                          <a:latin typeface="+mn-ea"/>
                          <a:ea typeface="+mn-ea"/>
                          <a:cs typeface="Times New Roman" panose="02020603050405020304" pitchFamily="18" charset="0"/>
                        </a:rPr>
                        <a:t>VI</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12"/>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16:20~16:30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抽獎</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dirty="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16:30~16:50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人才培育計畫推廣活動</a:t>
                      </a:r>
                      <a:r>
                        <a:rPr lang="en-US" sz="1000" kern="100">
                          <a:solidFill>
                            <a:srgbClr val="000000"/>
                          </a:solidFill>
                          <a:effectLst/>
                          <a:latin typeface="+mn-ea"/>
                          <a:ea typeface="+mn-ea"/>
                          <a:cs typeface="Times New Roman" panose="02020603050405020304" pitchFamily="18" charset="0"/>
                        </a:rPr>
                        <a:t>VII</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主舞臺宣傳推廣</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xmlns="" val="10014"/>
                  </a:ext>
                </a:extLst>
              </a:tr>
              <a:tr h="217567">
                <a:tc>
                  <a:txBody>
                    <a:bodyPr/>
                    <a:lstStyle/>
                    <a:p>
                      <a:pPr algn="ctr" hangingPunct="0">
                        <a:lnSpc>
                          <a:spcPct val="100000"/>
                        </a:lnSpc>
                        <a:spcAft>
                          <a:spcPts val="0"/>
                        </a:spcAft>
                      </a:pPr>
                      <a:r>
                        <a:rPr lang="en-US" sz="1000" kern="100">
                          <a:solidFill>
                            <a:srgbClr val="000000"/>
                          </a:solidFill>
                          <a:effectLst/>
                          <a:latin typeface="+mn-ea"/>
                          <a:ea typeface="+mn-ea"/>
                          <a:cs typeface="Times New Roman" panose="02020603050405020304" pitchFamily="18" charset="0"/>
                        </a:rPr>
                        <a:t>16:50~17:00</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a:solidFill>
                            <a:srgbClr val="000000"/>
                          </a:solidFill>
                          <a:effectLst/>
                          <a:latin typeface="+mn-ea"/>
                          <a:ea typeface="+mn-ea"/>
                          <a:cs typeface="Times New Roman" panose="02020603050405020304" pitchFamily="18" charset="0"/>
                        </a:rPr>
                        <a:t>抽獎</a:t>
                      </a:r>
                      <a:endParaRPr lang="zh-TW" sz="1000" kern="10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dirty="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17567">
                <a:tc>
                  <a:txBody>
                    <a:bodyPr/>
                    <a:lstStyle/>
                    <a:p>
                      <a:pPr algn="ctr" hangingPunct="0">
                        <a:lnSpc>
                          <a:spcPct val="100000"/>
                        </a:lnSpc>
                        <a:spcAft>
                          <a:spcPts val="0"/>
                        </a:spcAft>
                      </a:pPr>
                      <a:r>
                        <a:rPr lang="en-US" sz="1000" kern="100" dirty="0">
                          <a:solidFill>
                            <a:srgbClr val="000000"/>
                          </a:solidFill>
                          <a:effectLst/>
                          <a:latin typeface="+mn-ea"/>
                          <a:ea typeface="+mn-ea"/>
                          <a:cs typeface="Times New Roman" panose="02020603050405020304" pitchFamily="18" charset="0"/>
                        </a:rPr>
                        <a:t>17:00~</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50000"/>
                        </a:lnSpc>
                        <a:spcAft>
                          <a:spcPts val="0"/>
                        </a:spcAft>
                      </a:pPr>
                      <a:r>
                        <a:rPr lang="zh-TW" sz="1000" kern="100" dirty="0">
                          <a:solidFill>
                            <a:srgbClr val="000000"/>
                          </a:solidFill>
                          <a:effectLst/>
                          <a:latin typeface="+mn-ea"/>
                          <a:ea typeface="+mn-ea"/>
                          <a:cs typeface="Times New Roman" panose="02020603050405020304" pitchFamily="18" charset="0"/>
                        </a:rPr>
                        <a:t>場復</a:t>
                      </a:r>
                      <a:endParaRPr lang="zh-TW" sz="1000" kern="100" dirty="0">
                        <a:effectLst/>
                        <a:latin typeface="+mn-ea"/>
                        <a:ea typeface="+mn-ea"/>
                        <a:cs typeface="Times New Roman" panose="02020603050405020304" pitchFamily="18" charset="0"/>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dirty="0">
                        <a:effectLst/>
                        <a:latin typeface="+mn-ea"/>
                        <a:ea typeface="+mn-ea"/>
                      </a:endParaRPr>
                    </a:p>
                  </a:txBody>
                  <a:tcPr marL="54392" marR="543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8" name="內容版面配置區 2"/>
          <p:cNvSpPr>
            <a:spLocks noGrp="1"/>
          </p:cNvSpPr>
          <p:nvPr>
            <p:ph idx="1"/>
          </p:nvPr>
        </p:nvSpPr>
        <p:spPr>
          <a:xfrm>
            <a:off x="1246553" y="1720159"/>
            <a:ext cx="4458626" cy="555503"/>
          </a:xfrm>
        </p:spPr>
        <p:txBody>
          <a:bodyPr>
            <a:normAutofit/>
          </a:bodyPr>
          <a:lstStyle/>
          <a:p>
            <a:pPr marL="0" indent="0">
              <a:buNone/>
            </a:pPr>
            <a:r>
              <a:rPr lang="en-US" altLang="zh-TW" sz="2400" dirty="0" smtClean="0">
                <a:latin typeface="+mn-ea"/>
              </a:rPr>
              <a:t>1</a:t>
            </a:r>
            <a:r>
              <a:rPr lang="zh-TW" altLang="en-US" sz="2400" dirty="0" smtClean="0">
                <a:latin typeface="+mn-ea"/>
              </a:rPr>
              <a:t>、主舞臺推廣活動（暫訂）</a:t>
            </a:r>
            <a:endParaRPr lang="en-US" altLang="zh-TW" sz="2400" dirty="0" smtClean="0">
              <a:latin typeface="+mn-ea"/>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endParaRPr lang="en-US" altLang="zh-TW" sz="2000" dirty="0" smtClean="0">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4669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活動規劃</a:t>
            </a:r>
            <a:r>
              <a:rPr lang="zh-TW" altLang="en-US" b="1" dirty="0" smtClean="0"/>
              <a:t>概要</a:t>
            </a:r>
            <a:r>
              <a:rPr lang="en-US" altLang="zh-TW" b="1" dirty="0" smtClean="0"/>
              <a:t>(2/5)</a:t>
            </a:r>
            <a:endParaRPr lang="zh-TW" altLang="en-US" b="1" dirty="0"/>
          </a:p>
        </p:txBody>
      </p:sp>
      <p:sp>
        <p:nvSpPr>
          <p:cNvPr id="3" name="內容版面配置區 2"/>
          <p:cNvSpPr>
            <a:spLocks noGrp="1"/>
          </p:cNvSpPr>
          <p:nvPr>
            <p:ph idx="1"/>
          </p:nvPr>
        </p:nvSpPr>
        <p:spPr>
          <a:xfrm>
            <a:off x="1143000" y="2057400"/>
            <a:ext cx="10264366" cy="4038600"/>
          </a:xfrm>
        </p:spPr>
        <p:txBody>
          <a:bodyPr>
            <a:normAutofit lnSpcReduction="10000"/>
          </a:bodyPr>
          <a:lstStyle/>
          <a:p>
            <a:pPr marL="0" indent="0">
              <a:buNone/>
            </a:pPr>
            <a:r>
              <a:rPr lang="en-US" altLang="zh-TW" sz="2800" dirty="0" smtClean="0">
                <a:latin typeface="+mn-ea"/>
              </a:rPr>
              <a:t>2</a:t>
            </a:r>
            <a:r>
              <a:rPr lang="zh-TW" altLang="en-US" sz="2800" dirty="0" smtClean="0">
                <a:latin typeface="+mn-ea"/>
              </a:rPr>
              <a:t>、主</a:t>
            </a:r>
            <a:r>
              <a:rPr lang="zh-TW" altLang="en-US" sz="2800" dirty="0">
                <a:latin typeface="+mn-ea"/>
              </a:rPr>
              <a:t>舞臺推廣</a:t>
            </a:r>
            <a:r>
              <a:rPr lang="zh-TW" altLang="en-US" sz="2800" dirty="0" smtClean="0">
                <a:latin typeface="+mn-ea"/>
              </a:rPr>
              <a:t>活動</a:t>
            </a:r>
            <a:endParaRPr lang="en-US" altLang="zh-TW" sz="2800" dirty="0">
              <a:latin typeface="+mn-ea"/>
            </a:endParaRPr>
          </a:p>
          <a:p>
            <a:pPr marL="0" indent="0">
              <a:buNone/>
            </a:pPr>
            <a:endParaRPr lang="en-US" altLang="zh-TW" sz="2400" dirty="0">
              <a:latin typeface="+mn-ea"/>
            </a:endParaRPr>
          </a:p>
          <a:p>
            <a:pPr algn="just">
              <a:lnSpc>
                <a:spcPct val="150000"/>
              </a:lnSpc>
              <a:spcBef>
                <a:spcPts val="0"/>
              </a:spcBef>
              <a:buSzPct val="50000"/>
              <a:buFont typeface="Wingdings" panose="05000000000000000000" pitchFamily="2" charset="2"/>
              <a:buChar char="u"/>
            </a:pPr>
            <a:r>
              <a:rPr lang="zh-TW" altLang="en-US" sz="2400" dirty="0" smtClean="0">
                <a:solidFill>
                  <a:srgbClr val="0070C0"/>
                </a:solidFill>
                <a:latin typeface="+mn-ea"/>
              </a:rPr>
              <a:t>預計邀請 </a:t>
            </a:r>
            <a:r>
              <a:rPr lang="en-US" altLang="zh-TW" sz="2400" dirty="0">
                <a:solidFill>
                  <a:srgbClr val="0070C0"/>
                </a:solidFill>
                <a:latin typeface="+mn-ea"/>
              </a:rPr>
              <a:t>7</a:t>
            </a:r>
            <a:r>
              <a:rPr lang="zh-TW" altLang="en-US" sz="2400" dirty="0">
                <a:solidFill>
                  <a:srgbClr val="0070C0"/>
                </a:solidFill>
                <a:latin typeface="+mn-ea"/>
              </a:rPr>
              <a:t> 所</a:t>
            </a:r>
            <a:r>
              <a:rPr lang="zh-TW" altLang="en-US" sz="2400" dirty="0" smtClean="0">
                <a:solidFill>
                  <a:srgbClr val="0070C0"/>
                </a:solidFill>
                <a:latin typeface="+mn-ea"/>
              </a:rPr>
              <a:t>計畫學校上台分享產出</a:t>
            </a:r>
            <a:r>
              <a:rPr lang="en-US" altLang="zh-TW" sz="2400" dirty="0" smtClean="0">
                <a:solidFill>
                  <a:srgbClr val="0070C0"/>
                </a:solidFill>
                <a:latin typeface="+mn-ea"/>
              </a:rPr>
              <a:t>APP</a:t>
            </a:r>
            <a:r>
              <a:rPr lang="zh-TW" altLang="en-US" sz="2400" dirty="0" smtClean="0">
                <a:solidFill>
                  <a:srgbClr val="0070C0"/>
                </a:solidFill>
                <a:latin typeface="+mn-ea"/>
              </a:rPr>
              <a:t>作品</a:t>
            </a:r>
            <a:r>
              <a:rPr lang="zh-TW" altLang="en-US" sz="2400" dirty="0" smtClean="0">
                <a:latin typeface="+mn-ea"/>
              </a:rPr>
              <a:t>之</a:t>
            </a:r>
            <a:r>
              <a:rPr lang="zh-TW" altLang="en-US" sz="2400" b="1" dirty="0">
                <a:solidFill>
                  <a:srgbClr val="00B050"/>
                </a:solidFill>
                <a:latin typeface="+mn-ea"/>
              </a:rPr>
              <a:t>內容</a:t>
            </a:r>
            <a:r>
              <a:rPr lang="zh-TW" altLang="en-US" sz="2400" dirty="0">
                <a:latin typeface="+mn-ea"/>
              </a:rPr>
              <a:t>與</a:t>
            </a:r>
            <a:r>
              <a:rPr lang="zh-TW" altLang="en-US" sz="2400" b="1" dirty="0">
                <a:solidFill>
                  <a:srgbClr val="00B050"/>
                </a:solidFill>
                <a:latin typeface="+mn-ea"/>
              </a:rPr>
              <a:t>亮點成果</a:t>
            </a:r>
            <a:r>
              <a:rPr lang="zh-TW" altLang="en-US" sz="2400" dirty="0">
                <a:latin typeface="+mn-ea"/>
              </a:rPr>
              <a:t>。</a:t>
            </a:r>
            <a:endParaRPr lang="en-US" altLang="zh-TW" sz="2400" dirty="0">
              <a:latin typeface="+mn-ea"/>
            </a:endParaRPr>
          </a:p>
          <a:p>
            <a:pPr algn="just">
              <a:lnSpc>
                <a:spcPct val="150000"/>
              </a:lnSpc>
              <a:spcBef>
                <a:spcPts val="0"/>
              </a:spcBef>
              <a:buSzPct val="50000"/>
              <a:buFont typeface="Wingdings" panose="05000000000000000000" pitchFamily="2" charset="2"/>
              <a:buChar char="u"/>
            </a:pPr>
            <a:r>
              <a:rPr lang="zh-TW" altLang="en-US" sz="2400" dirty="0">
                <a:latin typeface="+mn-ea"/>
              </a:rPr>
              <a:t>每</a:t>
            </a:r>
            <a:r>
              <a:rPr lang="zh-TW" altLang="en-US" sz="2400" dirty="0">
                <a:solidFill>
                  <a:srgbClr val="0070C0"/>
                </a:solidFill>
                <a:latin typeface="+mn-ea"/>
              </a:rPr>
              <a:t>時段 </a:t>
            </a:r>
            <a:r>
              <a:rPr lang="en-US" altLang="zh-TW" sz="2400" dirty="0">
                <a:solidFill>
                  <a:srgbClr val="0070C0"/>
                </a:solidFill>
                <a:latin typeface="+mn-ea"/>
              </a:rPr>
              <a:t>20</a:t>
            </a:r>
            <a:r>
              <a:rPr lang="zh-TW" altLang="en-US" sz="2400" dirty="0">
                <a:solidFill>
                  <a:srgbClr val="0070C0"/>
                </a:solidFill>
                <a:latin typeface="+mn-ea"/>
              </a:rPr>
              <a:t> 分鐘（含進</a:t>
            </a:r>
            <a:r>
              <a:rPr lang="zh-TW" altLang="en-US" sz="2400" dirty="0">
                <a:latin typeface="+mn-ea"/>
              </a:rPr>
              <a:t>退場）</a:t>
            </a:r>
            <a:r>
              <a:rPr lang="zh-TW" altLang="en-US" sz="2400" dirty="0" smtClean="0">
                <a:latin typeface="+mn-ea"/>
              </a:rPr>
              <a:t>，大會提供</a:t>
            </a:r>
            <a:r>
              <a:rPr lang="zh-TW" altLang="en-US" sz="2400" dirty="0">
                <a:latin typeface="+mn-ea"/>
              </a:rPr>
              <a:t>燈光、音響、投影機及布幕</a:t>
            </a:r>
            <a:r>
              <a:rPr lang="en-US" altLang="zh-TW" sz="2400" dirty="0">
                <a:latin typeface="+mn-ea"/>
              </a:rPr>
              <a:t>(</a:t>
            </a:r>
            <a:r>
              <a:rPr lang="zh-TW" altLang="en-US" sz="2400" dirty="0">
                <a:latin typeface="+mn-ea"/>
              </a:rPr>
              <a:t>或電視</a:t>
            </a:r>
            <a:r>
              <a:rPr lang="en-US" altLang="zh-TW" sz="2400" dirty="0">
                <a:latin typeface="+mn-ea"/>
              </a:rPr>
              <a:t>)</a:t>
            </a:r>
            <a:r>
              <a:rPr lang="zh-TW" altLang="en-US" sz="2400" dirty="0">
                <a:latin typeface="+mn-ea"/>
              </a:rPr>
              <a:t>等器材，</a:t>
            </a:r>
            <a:r>
              <a:rPr lang="zh-TW" altLang="en-US" sz="2400" dirty="0" smtClean="0">
                <a:latin typeface="+mn-ea"/>
              </a:rPr>
              <a:t>並派工作人員</a:t>
            </a:r>
            <a:r>
              <a:rPr lang="zh-TW" altLang="en-US" sz="2400" dirty="0">
                <a:latin typeface="+mn-ea"/>
              </a:rPr>
              <a:t>支援進退場事宜。</a:t>
            </a:r>
            <a:endParaRPr lang="en-US" altLang="zh-TW" sz="2400" dirty="0">
              <a:latin typeface="+mn-ea"/>
            </a:endParaRPr>
          </a:p>
          <a:p>
            <a:pPr algn="just">
              <a:lnSpc>
                <a:spcPct val="150000"/>
              </a:lnSpc>
              <a:spcBef>
                <a:spcPts val="0"/>
              </a:spcBef>
              <a:buSzPct val="50000"/>
              <a:buFont typeface="Wingdings" panose="05000000000000000000" pitchFamily="2" charset="2"/>
              <a:buChar char="u"/>
            </a:pPr>
            <a:r>
              <a:rPr lang="zh-TW" altLang="en-US" sz="2400" dirty="0" smtClean="0">
                <a:latin typeface="+mn-ea"/>
              </a:rPr>
              <a:t>分享學校可自行規劃主舞台推廣活動內容，惟相關資訊應於</a:t>
            </a:r>
            <a:r>
              <a:rPr lang="en-US" altLang="zh-TW" sz="2400" dirty="0" smtClean="0">
                <a:latin typeface="+mn-ea"/>
              </a:rPr>
              <a:t>11</a:t>
            </a:r>
            <a:r>
              <a:rPr lang="zh-TW" altLang="en-US" sz="2400" dirty="0" smtClean="0">
                <a:latin typeface="+mn-ea"/>
              </a:rPr>
              <a:t>月</a:t>
            </a:r>
            <a:r>
              <a:rPr lang="en-US" altLang="zh-TW" sz="2400" dirty="0" smtClean="0">
                <a:latin typeface="+mn-ea"/>
              </a:rPr>
              <a:t>10</a:t>
            </a:r>
            <a:r>
              <a:rPr lang="zh-TW" altLang="en-US" sz="2400" dirty="0" smtClean="0">
                <a:latin typeface="+mn-ea"/>
              </a:rPr>
              <a:t>日前提供資源中心；建議</a:t>
            </a:r>
            <a:r>
              <a:rPr lang="zh-TW" altLang="en-US" sz="2400" dirty="0" smtClean="0">
                <a:solidFill>
                  <a:srgbClr val="418AB3"/>
                </a:solidFill>
                <a:latin typeface="+mn-ea"/>
              </a:rPr>
              <a:t>設計內容應含</a:t>
            </a:r>
            <a:r>
              <a:rPr lang="zh-TW" altLang="en-US" sz="2400" b="1" dirty="0" smtClean="0">
                <a:solidFill>
                  <a:srgbClr val="418AB3"/>
                </a:solidFill>
                <a:latin typeface="+mn-ea"/>
              </a:rPr>
              <a:t>「與參觀民眾直接互動之小遊戲」</a:t>
            </a:r>
            <a:r>
              <a:rPr lang="zh-TW" altLang="en-US" sz="2400" dirty="0" smtClean="0">
                <a:solidFill>
                  <a:srgbClr val="3F8BB5"/>
                </a:solidFill>
                <a:latin typeface="+mn-ea"/>
              </a:rPr>
              <a:t>（如：有獎問答、邀請民眾上台體驗等）</a:t>
            </a:r>
            <a:r>
              <a:rPr lang="zh-TW" altLang="en-US" sz="2400" dirty="0" smtClean="0">
                <a:latin typeface="+mn-ea"/>
              </a:rPr>
              <a:t>。</a:t>
            </a:r>
            <a:endParaRPr lang="en-US" altLang="zh-TW" sz="2400" dirty="0">
              <a:latin typeface="+mn-ea"/>
            </a:endParaRPr>
          </a:p>
          <a:p>
            <a:endParaRPr lang="zh-TW" altLang="en-US" dirty="0"/>
          </a:p>
        </p:txBody>
      </p:sp>
    </p:spTree>
    <p:extLst>
      <p:ext uri="{BB962C8B-B14F-4D97-AF65-F5344CB8AC3E}">
        <p14:creationId xmlns:p14="http://schemas.microsoft.com/office/powerpoint/2010/main" val="1844358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活動規劃</a:t>
            </a:r>
            <a:r>
              <a:rPr lang="zh-TW" altLang="en-US" b="1" dirty="0" smtClean="0"/>
              <a:t>概要</a:t>
            </a:r>
            <a:r>
              <a:rPr lang="en-US" altLang="zh-TW" b="1" dirty="0" smtClean="0"/>
              <a:t>(3/5)</a:t>
            </a:r>
            <a:endParaRPr lang="zh-TW" altLang="en-US" b="1" dirty="0"/>
          </a:p>
        </p:txBody>
      </p:sp>
      <p:sp>
        <p:nvSpPr>
          <p:cNvPr id="4" name="內容版面配置區 3"/>
          <p:cNvSpPr>
            <a:spLocks noGrp="1"/>
          </p:cNvSpPr>
          <p:nvPr>
            <p:ph idx="1"/>
          </p:nvPr>
        </p:nvSpPr>
        <p:spPr/>
        <p:txBody>
          <a:bodyPr/>
          <a:lstStyle/>
          <a:p>
            <a:pPr marL="45720" indent="0">
              <a:buNone/>
            </a:pPr>
            <a:r>
              <a:rPr lang="en-US" altLang="zh-TW" dirty="0" smtClean="0"/>
              <a:t>3</a:t>
            </a:r>
            <a:r>
              <a:rPr lang="zh-TW" altLang="en-US" dirty="0" smtClean="0"/>
              <a:t>、攤位展示區</a:t>
            </a:r>
            <a:endParaRPr lang="zh-TW" altLang="en-US" dirty="0"/>
          </a:p>
        </p:txBody>
      </p:sp>
      <p:pic>
        <p:nvPicPr>
          <p:cNvPr id="5" name="圖片 4"/>
          <p:cNvPicPr>
            <a:picLocks noChangeAspect="1"/>
          </p:cNvPicPr>
          <p:nvPr/>
        </p:nvPicPr>
        <p:blipFill>
          <a:blip r:embed="rId2"/>
          <a:stretch>
            <a:fillRect/>
          </a:stretch>
        </p:blipFill>
        <p:spPr>
          <a:xfrm>
            <a:off x="3413081" y="2057401"/>
            <a:ext cx="6174539" cy="4438992"/>
          </a:xfrm>
          <a:prstGeom prst="rect">
            <a:avLst/>
          </a:prstGeom>
        </p:spPr>
      </p:pic>
    </p:spTree>
    <p:extLst>
      <p:ext uri="{BB962C8B-B14F-4D97-AF65-F5344CB8AC3E}">
        <p14:creationId xmlns:p14="http://schemas.microsoft.com/office/powerpoint/2010/main" val="184201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活動規劃概要</a:t>
            </a:r>
            <a:r>
              <a:rPr lang="en-US" altLang="zh-TW" b="1" dirty="0" smtClean="0"/>
              <a:t>(4/5)</a:t>
            </a:r>
            <a:endParaRPr lang="zh-TW" altLang="en-US" b="1" dirty="0"/>
          </a:p>
        </p:txBody>
      </p:sp>
      <p:sp>
        <p:nvSpPr>
          <p:cNvPr id="4" name="內容版面配置區 2"/>
          <p:cNvSpPr>
            <a:spLocks noGrp="1"/>
          </p:cNvSpPr>
          <p:nvPr>
            <p:ph idx="1"/>
          </p:nvPr>
        </p:nvSpPr>
        <p:spPr>
          <a:xfrm>
            <a:off x="1380844" y="1812964"/>
            <a:ext cx="4735616" cy="4084983"/>
          </a:xfrm>
        </p:spPr>
        <p:txBody>
          <a:bodyPr>
            <a:normAutofit fontScale="40000" lnSpcReduction="20000"/>
          </a:bodyPr>
          <a:lstStyle/>
          <a:p>
            <a:pPr marL="0" indent="0" algn="just">
              <a:buNone/>
            </a:pPr>
            <a:r>
              <a:rPr lang="en-US" altLang="zh-TW" sz="3800" dirty="0" smtClean="0">
                <a:latin typeface="+mn-ea"/>
              </a:rPr>
              <a:t>4</a:t>
            </a:r>
            <a:r>
              <a:rPr lang="zh-TW" altLang="en-US" sz="3800" dirty="0" smtClean="0">
                <a:latin typeface="+mn-ea"/>
              </a:rPr>
              <a:t>、攤位展示區</a:t>
            </a:r>
            <a:endParaRPr lang="en-US" altLang="zh-TW" sz="3800" dirty="0">
              <a:latin typeface="+mn-ea"/>
            </a:endParaRPr>
          </a:p>
          <a:p>
            <a:pPr algn="just">
              <a:lnSpc>
                <a:spcPct val="150000"/>
              </a:lnSpc>
              <a:buSzPct val="50000"/>
              <a:buFont typeface="Wingdings" panose="05000000000000000000" pitchFamily="2" charset="2"/>
              <a:buChar char="u"/>
            </a:pPr>
            <a:r>
              <a:rPr lang="zh-TW" altLang="en-US" sz="3800" dirty="0" smtClean="0">
                <a:latin typeface="+mn-ea"/>
              </a:rPr>
              <a:t>每校提供組合式攤位 </a:t>
            </a:r>
            <a:r>
              <a:rPr lang="en-US" altLang="zh-TW" sz="3800" dirty="0" smtClean="0">
                <a:solidFill>
                  <a:srgbClr val="FF0000"/>
                </a:solidFill>
                <a:latin typeface="+mn-ea"/>
              </a:rPr>
              <a:t>1</a:t>
            </a:r>
            <a:r>
              <a:rPr lang="zh-TW" altLang="en-US" sz="3800" dirty="0" smtClean="0">
                <a:latin typeface="+mn-ea"/>
              </a:rPr>
              <a:t> 組，攤位</a:t>
            </a:r>
            <a:r>
              <a:rPr lang="zh-TW" altLang="en-US" sz="3800" dirty="0">
                <a:latin typeface="+mn-ea"/>
              </a:rPr>
              <a:t>內附投射燈、電源插座</a:t>
            </a:r>
            <a:r>
              <a:rPr lang="en-US" altLang="zh-TW" sz="3800" dirty="0" smtClean="0">
                <a:latin typeface="+mn-ea"/>
              </a:rPr>
              <a:t>110V</a:t>
            </a:r>
            <a:r>
              <a:rPr lang="en-US" altLang="zh-TW" sz="3800" b="1" dirty="0">
                <a:solidFill>
                  <a:srgbClr val="7030A0"/>
                </a:solidFill>
                <a:latin typeface="+mn-ea"/>
              </a:rPr>
              <a:t>1</a:t>
            </a:r>
            <a:r>
              <a:rPr lang="zh-TW" altLang="en-US" sz="3800" b="1" dirty="0" smtClean="0">
                <a:solidFill>
                  <a:srgbClr val="7030A0"/>
                </a:solidFill>
                <a:latin typeface="+mn-ea"/>
              </a:rPr>
              <a:t>組</a:t>
            </a:r>
            <a:r>
              <a:rPr lang="en-US" altLang="zh-TW" sz="3800" b="1" dirty="0" smtClean="0">
                <a:solidFill>
                  <a:srgbClr val="7030A0"/>
                </a:solidFill>
                <a:latin typeface="+mn-ea"/>
              </a:rPr>
              <a:t>(</a:t>
            </a:r>
            <a:r>
              <a:rPr lang="zh-TW" altLang="en-US" sz="3800" b="1" dirty="0" smtClean="0">
                <a:solidFill>
                  <a:srgbClr val="7030A0"/>
                </a:solidFill>
                <a:latin typeface="+mn-ea"/>
              </a:rPr>
              <a:t>請學校自備延長線</a:t>
            </a:r>
            <a:r>
              <a:rPr lang="en-US" altLang="zh-TW" sz="3800" b="1" dirty="0" smtClean="0">
                <a:solidFill>
                  <a:srgbClr val="7030A0"/>
                </a:solidFill>
                <a:latin typeface="+mn-ea"/>
              </a:rPr>
              <a:t>)</a:t>
            </a:r>
            <a:r>
              <a:rPr lang="zh-TW" altLang="en-US" sz="3800" dirty="0" smtClean="0">
                <a:latin typeface="+mn-ea"/>
              </a:rPr>
              <a:t>、</a:t>
            </a:r>
            <a:r>
              <a:rPr lang="zh-TW" altLang="en-US" sz="3800" dirty="0">
                <a:latin typeface="+mn-ea"/>
              </a:rPr>
              <a:t>一桌</a:t>
            </a:r>
            <a:r>
              <a:rPr lang="zh-TW" altLang="en-US" sz="3800" dirty="0" smtClean="0">
                <a:latin typeface="+mn-ea"/>
              </a:rPr>
              <a:t>板，</a:t>
            </a:r>
            <a:r>
              <a:rPr lang="zh-TW" altLang="en-US" sz="3800" b="1" dirty="0" smtClean="0">
                <a:latin typeface="+mn-ea"/>
              </a:rPr>
              <a:t>學校</a:t>
            </a:r>
            <a:r>
              <a:rPr lang="zh-TW" altLang="en-US" sz="3800" b="1" dirty="0">
                <a:latin typeface="+mn-ea"/>
              </a:rPr>
              <a:t>需自備</a:t>
            </a:r>
            <a:r>
              <a:rPr lang="zh-TW" altLang="en-US" sz="3800" dirty="0">
                <a:latin typeface="+mn-ea"/>
              </a:rPr>
              <a:t>筆</a:t>
            </a:r>
            <a:r>
              <a:rPr lang="zh-TW" altLang="en-US" sz="3800" dirty="0" smtClean="0">
                <a:latin typeface="+mn-ea"/>
              </a:rPr>
              <a:t>電、</a:t>
            </a:r>
            <a:r>
              <a:rPr lang="zh-TW" altLang="en-US" sz="3800" dirty="0">
                <a:latin typeface="+mn-ea"/>
              </a:rPr>
              <a:t>平板</a:t>
            </a:r>
            <a:r>
              <a:rPr lang="zh-TW" altLang="en-US" sz="3800" dirty="0" smtClean="0">
                <a:latin typeface="+mn-ea"/>
              </a:rPr>
              <a:t>所需之線材。</a:t>
            </a:r>
            <a:endParaRPr lang="en-US" altLang="zh-TW" sz="3800" dirty="0" smtClean="0">
              <a:latin typeface="+mn-ea"/>
            </a:endParaRPr>
          </a:p>
          <a:p>
            <a:pPr algn="just">
              <a:lnSpc>
                <a:spcPct val="150000"/>
              </a:lnSpc>
              <a:buSzPct val="50000"/>
              <a:buFont typeface="Wingdings" panose="05000000000000000000" pitchFamily="2" charset="2"/>
              <a:buChar char="u"/>
            </a:pPr>
            <a:endParaRPr lang="en-US" altLang="zh-TW" sz="3800" dirty="0" smtClean="0">
              <a:latin typeface="+mn-ea"/>
            </a:endParaRPr>
          </a:p>
          <a:p>
            <a:pPr algn="just">
              <a:lnSpc>
                <a:spcPct val="150000"/>
              </a:lnSpc>
              <a:buSzPct val="50000"/>
              <a:buFont typeface="Wingdings" panose="05000000000000000000" pitchFamily="2" charset="2"/>
              <a:buChar char="u"/>
            </a:pPr>
            <a:r>
              <a:rPr lang="zh-TW" altLang="en-US" sz="3800" dirty="0" smtClean="0">
                <a:latin typeface="+mn-ea"/>
              </a:rPr>
              <a:t>請各校依計畫產出內容與亮點成果，設計展版海報內容 </a:t>
            </a:r>
            <a:r>
              <a:rPr lang="en-US" altLang="zh-TW" sz="3800" dirty="0" smtClean="0">
                <a:solidFill>
                  <a:srgbClr val="FF0000"/>
                </a:solidFill>
                <a:latin typeface="+mn-ea"/>
              </a:rPr>
              <a:t>1</a:t>
            </a:r>
            <a:r>
              <a:rPr lang="zh-TW" altLang="en-US" sz="3800" dirty="0" smtClean="0">
                <a:latin typeface="+mn-ea"/>
              </a:rPr>
              <a:t> </a:t>
            </a:r>
            <a:r>
              <a:rPr lang="zh-TW" altLang="en-US" sz="3800" dirty="0">
                <a:latin typeface="+mn-ea"/>
              </a:rPr>
              <a:t>張</a:t>
            </a:r>
            <a:r>
              <a:rPr lang="zh-TW" altLang="en-US" sz="3800" b="1" dirty="0" smtClean="0">
                <a:solidFill>
                  <a:srgbClr val="7030A0"/>
                </a:solidFill>
                <a:latin typeface="+mn-ea"/>
              </a:rPr>
              <a:t>（海報尺寸為</a:t>
            </a:r>
            <a:r>
              <a:rPr lang="en-US" altLang="zh-TW" sz="3800" b="1" dirty="0" smtClean="0">
                <a:solidFill>
                  <a:srgbClr val="7030A0"/>
                </a:solidFill>
                <a:latin typeface="+mn-ea"/>
              </a:rPr>
              <a:t>A0</a:t>
            </a:r>
            <a:r>
              <a:rPr lang="zh-TW" altLang="en-US" sz="3800" b="1" dirty="0" smtClean="0">
                <a:solidFill>
                  <a:srgbClr val="7030A0"/>
                </a:solidFill>
                <a:latin typeface="+mn-ea"/>
              </a:rPr>
              <a:t>，請各校於</a:t>
            </a:r>
            <a:r>
              <a:rPr lang="en-US" altLang="zh-TW" sz="3800" b="1" dirty="0" smtClean="0">
                <a:solidFill>
                  <a:srgbClr val="7030A0"/>
                </a:solidFill>
                <a:latin typeface="+mn-ea"/>
              </a:rPr>
              <a:t>11</a:t>
            </a:r>
            <a:r>
              <a:rPr lang="zh-TW" altLang="en-US" sz="3800" b="1" dirty="0" smtClean="0">
                <a:solidFill>
                  <a:srgbClr val="7030A0"/>
                </a:solidFill>
                <a:latin typeface="+mn-ea"/>
              </a:rPr>
              <a:t>月</a:t>
            </a:r>
            <a:r>
              <a:rPr lang="en-US" altLang="zh-TW" sz="3800" b="1" dirty="0" smtClean="0">
                <a:solidFill>
                  <a:srgbClr val="7030A0"/>
                </a:solidFill>
                <a:latin typeface="+mn-ea"/>
              </a:rPr>
              <a:t>8</a:t>
            </a:r>
            <a:r>
              <a:rPr lang="zh-TW" altLang="en-US" sz="3800" b="1" dirty="0" smtClean="0">
                <a:solidFill>
                  <a:srgbClr val="7030A0"/>
                </a:solidFill>
                <a:latin typeface="+mn-ea"/>
              </a:rPr>
              <a:t>日中午前提供海報</a:t>
            </a:r>
            <a:r>
              <a:rPr lang="zh-TW" altLang="en-US" sz="3800" b="1" dirty="0">
                <a:solidFill>
                  <a:srgbClr val="7030A0"/>
                </a:solidFill>
                <a:latin typeface="+mn-ea"/>
              </a:rPr>
              <a:t>所</a:t>
            </a:r>
            <a:r>
              <a:rPr lang="zh-TW" altLang="en-US" sz="3800" b="1" dirty="0" smtClean="0">
                <a:solidFill>
                  <a:srgbClr val="7030A0"/>
                </a:solidFill>
                <a:latin typeface="+mn-ea"/>
              </a:rPr>
              <a:t>需文字</a:t>
            </a:r>
            <a:r>
              <a:rPr lang="zh-TW" altLang="en-US" sz="3800" b="1" dirty="0">
                <a:solidFill>
                  <a:srgbClr val="7030A0"/>
                </a:solidFill>
                <a:latin typeface="+mn-ea"/>
              </a:rPr>
              <a:t>、圖表、照片、計畫介紹</a:t>
            </a:r>
            <a:r>
              <a:rPr lang="en-US" altLang="zh-TW" sz="3800" b="1" dirty="0" err="1">
                <a:solidFill>
                  <a:srgbClr val="7030A0"/>
                </a:solidFill>
                <a:latin typeface="+mn-ea"/>
              </a:rPr>
              <a:t>QRCode</a:t>
            </a:r>
            <a:r>
              <a:rPr lang="zh-TW" altLang="en-US" sz="3800" b="1" dirty="0" smtClean="0">
                <a:solidFill>
                  <a:srgbClr val="7030A0"/>
                </a:solidFill>
                <a:latin typeface="+mn-ea"/>
              </a:rPr>
              <a:t>等電子檔一併上傳至資源中心指定平臺）</a:t>
            </a:r>
            <a:r>
              <a:rPr lang="zh-TW" altLang="en-US" sz="3800" dirty="0" smtClean="0">
                <a:latin typeface="+mn-ea"/>
              </a:rPr>
              <a:t>，海報將由資源中心統一印製，並於場</a:t>
            </a:r>
            <a:r>
              <a:rPr lang="zh-TW" altLang="en-US" sz="3800" dirty="0">
                <a:latin typeface="+mn-ea"/>
              </a:rPr>
              <a:t>佈</a:t>
            </a:r>
            <a:r>
              <a:rPr lang="zh-TW" altLang="en-US" sz="3800" dirty="0" smtClean="0">
                <a:latin typeface="+mn-ea"/>
              </a:rPr>
              <a:t>時交由學校自行張貼完畢。</a:t>
            </a:r>
            <a:endParaRPr lang="en-US" altLang="zh-TW" sz="3800" dirty="0" smtClean="0">
              <a:latin typeface="+mn-ea"/>
            </a:endParaRPr>
          </a:p>
          <a:p>
            <a:pPr marL="45720" indent="0" algn="just">
              <a:lnSpc>
                <a:spcPct val="150000"/>
              </a:lnSpc>
              <a:buSzPct val="50000"/>
              <a:buNone/>
            </a:pPr>
            <a:endParaRPr lang="zh-TW" altLang="en-US" sz="2400" b="1" dirty="0">
              <a:solidFill>
                <a:srgbClr val="7030A0"/>
              </a:solidFill>
              <a:latin typeface="+mn-ea"/>
            </a:endParaRP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4304" y="1750360"/>
            <a:ext cx="2717267" cy="4147587"/>
          </a:xfrm>
          <a:prstGeom prst="rect">
            <a:avLst/>
          </a:prstGeom>
        </p:spPr>
      </p:pic>
      <p:pic>
        <p:nvPicPr>
          <p:cNvPr id="7" name="圖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6711" y="1750360"/>
            <a:ext cx="2704637" cy="4116286"/>
          </a:xfrm>
          <a:prstGeom prst="rect">
            <a:avLst/>
          </a:prstGeom>
        </p:spPr>
      </p:pic>
    </p:spTree>
    <p:extLst>
      <p:ext uri="{BB962C8B-B14F-4D97-AF65-F5344CB8AC3E}">
        <p14:creationId xmlns:p14="http://schemas.microsoft.com/office/powerpoint/2010/main" val="2119166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活動規劃概要</a:t>
            </a:r>
            <a:r>
              <a:rPr lang="en-US" altLang="zh-TW" b="1" dirty="0" smtClean="0"/>
              <a:t>(5/5)</a:t>
            </a:r>
            <a:endParaRPr lang="zh-TW"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374185436"/>
              </p:ext>
            </p:extLst>
          </p:nvPr>
        </p:nvGraphicFramePr>
        <p:xfrm>
          <a:off x="1955503" y="2362955"/>
          <a:ext cx="9469970" cy="3775295"/>
        </p:xfrm>
        <a:graphic>
          <a:graphicData uri="http://schemas.openxmlformats.org/drawingml/2006/table">
            <a:tbl>
              <a:tblPr firstRow="1" firstCol="1" bandRow="1"/>
              <a:tblGrid>
                <a:gridCol w="2598390">
                  <a:extLst>
                    <a:ext uri="{9D8B030D-6E8A-4147-A177-3AD203B41FA5}">
                      <a16:colId xmlns:a16="http://schemas.microsoft.com/office/drawing/2014/main" xmlns="" val="20000"/>
                    </a:ext>
                  </a:extLst>
                </a:gridCol>
                <a:gridCol w="6871580">
                  <a:extLst>
                    <a:ext uri="{9D8B030D-6E8A-4147-A177-3AD203B41FA5}">
                      <a16:colId xmlns:a16="http://schemas.microsoft.com/office/drawing/2014/main" xmlns="" val="20001"/>
                    </a:ext>
                  </a:extLst>
                </a:gridCol>
              </a:tblGrid>
              <a:tr h="607764">
                <a:tc>
                  <a:txBody>
                    <a:bodyPr/>
                    <a:lstStyle/>
                    <a:p>
                      <a:pPr algn="ctr" hangingPunct="0">
                        <a:spcAft>
                          <a:spcPts val="0"/>
                        </a:spcAft>
                      </a:pPr>
                      <a:r>
                        <a:rPr lang="zh-TW" sz="2400" b="1" kern="100" dirty="0">
                          <a:solidFill>
                            <a:srgbClr val="000000"/>
                          </a:solidFill>
                          <a:effectLst/>
                          <a:latin typeface="+mn-ea"/>
                          <a:ea typeface="+mn-ea"/>
                          <a:cs typeface="Times New Roman" panose="02020603050405020304" pitchFamily="18" charset="0"/>
                        </a:rPr>
                        <a:t>活動名稱</a:t>
                      </a:r>
                      <a:endParaRPr lang="zh-TW" sz="2400" b="1"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hangingPunct="0">
                        <a:spcAft>
                          <a:spcPts val="0"/>
                        </a:spcAft>
                      </a:pPr>
                      <a:r>
                        <a:rPr lang="zh-TW" sz="2400" b="1" kern="100" dirty="0">
                          <a:solidFill>
                            <a:srgbClr val="000000"/>
                          </a:solidFill>
                          <a:effectLst/>
                          <a:latin typeface="+mn-ea"/>
                          <a:ea typeface="+mn-ea"/>
                          <a:cs typeface="Times New Roman" panose="02020603050405020304" pitchFamily="18" charset="0"/>
                        </a:rPr>
                        <a:t>活動內容</a:t>
                      </a:r>
                      <a:endParaRPr lang="zh-TW" sz="2400" b="1"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0"/>
                  </a:ext>
                </a:extLst>
              </a:tr>
              <a:tr h="2063008">
                <a:tc>
                  <a:txBody>
                    <a:bodyPr/>
                    <a:lstStyle/>
                    <a:p>
                      <a:pPr algn="l" hangingPunct="0">
                        <a:spcAft>
                          <a:spcPts val="0"/>
                        </a:spcAft>
                      </a:pPr>
                      <a:r>
                        <a:rPr lang="en-US" altLang="zh-TW" sz="2000" b="1" kern="100" dirty="0" smtClean="0">
                          <a:solidFill>
                            <a:schemeClr val="tx1"/>
                          </a:solidFill>
                          <a:effectLst/>
                          <a:latin typeface="+mn-ea"/>
                          <a:ea typeface="+mn-ea"/>
                          <a:cs typeface="Times New Roman" panose="02020603050405020304" pitchFamily="18" charset="0"/>
                        </a:rPr>
                        <a:t>1</a:t>
                      </a:r>
                      <a:r>
                        <a:rPr lang="zh-TW" altLang="en-US" sz="2000" b="1" kern="100" dirty="0" smtClean="0">
                          <a:solidFill>
                            <a:schemeClr val="tx1"/>
                          </a:solidFill>
                          <a:effectLst/>
                          <a:latin typeface="+mn-ea"/>
                          <a:ea typeface="+mn-ea"/>
                          <a:cs typeface="Times New Roman" panose="02020603050405020304" pitchFamily="18" charset="0"/>
                        </a:rPr>
                        <a:t>、</a:t>
                      </a:r>
                      <a:r>
                        <a:rPr lang="zh-TW" sz="2000" b="1" kern="100" dirty="0" smtClean="0">
                          <a:solidFill>
                            <a:schemeClr val="tx1"/>
                          </a:solidFill>
                          <a:effectLst/>
                          <a:latin typeface="+mn-ea"/>
                          <a:ea typeface="+mn-ea"/>
                          <a:cs typeface="Times New Roman" panose="02020603050405020304" pitchFamily="18" charset="0"/>
                        </a:rPr>
                        <a:t>集</a:t>
                      </a:r>
                      <a:r>
                        <a:rPr lang="zh-TW" sz="2000" b="1" kern="100" dirty="0">
                          <a:solidFill>
                            <a:schemeClr val="tx1"/>
                          </a:solidFill>
                          <a:effectLst/>
                          <a:latin typeface="+mn-ea"/>
                          <a:ea typeface="+mn-ea"/>
                          <a:cs typeface="Times New Roman" panose="02020603050405020304" pitchFamily="18" charset="0"/>
                        </a:rPr>
                        <a:t>點抽獎</a:t>
                      </a:r>
                      <a:r>
                        <a:rPr lang="zh-TW" sz="2000" b="1" kern="100" dirty="0" smtClean="0">
                          <a:solidFill>
                            <a:schemeClr val="tx1"/>
                          </a:solidFill>
                          <a:effectLst/>
                          <a:latin typeface="+mn-ea"/>
                          <a:ea typeface="+mn-ea"/>
                          <a:cs typeface="Times New Roman" panose="02020603050405020304" pitchFamily="18" charset="0"/>
                        </a:rPr>
                        <a:t>活動</a:t>
                      </a:r>
                      <a:endParaRPr lang="en-US" altLang="zh-TW" sz="2000" b="1" kern="100" dirty="0" smtClean="0">
                        <a:solidFill>
                          <a:schemeClr val="tx1"/>
                        </a:solidFill>
                        <a:effectLst/>
                        <a:latin typeface="+mn-ea"/>
                        <a:ea typeface="+mn-ea"/>
                        <a:cs typeface="Times New Roman" panose="02020603050405020304" pitchFamily="18" charset="0"/>
                      </a:endParaRPr>
                    </a:p>
                    <a:p>
                      <a:pPr algn="l" hangingPunct="0">
                        <a:spcAft>
                          <a:spcPts val="0"/>
                        </a:spcAft>
                      </a:pPr>
                      <a:r>
                        <a:rPr lang="zh-TW" altLang="en-US" sz="2000" kern="100" dirty="0" smtClean="0">
                          <a:solidFill>
                            <a:schemeClr val="tx1"/>
                          </a:solidFill>
                          <a:effectLst/>
                          <a:latin typeface="+mn-ea"/>
                          <a:ea typeface="+mn-ea"/>
                          <a:cs typeface="Times New Roman" panose="02020603050405020304" pitchFamily="18" charset="0"/>
                        </a:rPr>
                        <a:t>      </a:t>
                      </a:r>
                      <a:r>
                        <a:rPr lang="en-US" altLang="zh-TW" sz="2000" kern="100" dirty="0" smtClean="0">
                          <a:solidFill>
                            <a:schemeClr val="tx1"/>
                          </a:solidFill>
                          <a:effectLst/>
                          <a:latin typeface="+mn-ea"/>
                          <a:ea typeface="+mn-ea"/>
                          <a:cs typeface="Times New Roman" panose="02020603050405020304" pitchFamily="18" charset="0"/>
                        </a:rPr>
                        <a:t>(</a:t>
                      </a:r>
                      <a:r>
                        <a:rPr lang="zh-TW" altLang="en-US" sz="2000" kern="100" dirty="0" smtClean="0">
                          <a:solidFill>
                            <a:schemeClr val="tx1"/>
                          </a:solidFill>
                          <a:effectLst/>
                          <a:latin typeface="+mn-ea"/>
                          <a:ea typeface="+mn-ea"/>
                          <a:cs typeface="Times New Roman" panose="02020603050405020304" pitchFamily="18" charset="0"/>
                        </a:rPr>
                        <a:t>大會主辦</a:t>
                      </a:r>
                      <a:r>
                        <a:rPr lang="en-US" altLang="zh-TW" sz="2000" kern="100" dirty="0" smtClean="0">
                          <a:solidFill>
                            <a:schemeClr val="tx1"/>
                          </a:solidFill>
                          <a:effectLst/>
                          <a:latin typeface="+mn-ea"/>
                          <a:ea typeface="+mn-ea"/>
                          <a:cs typeface="Times New Roman" panose="02020603050405020304" pitchFamily="18" charset="0"/>
                        </a:rPr>
                        <a:t>)</a:t>
                      </a:r>
                      <a:endParaRPr lang="zh-TW" sz="200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hangingPunct="0">
                        <a:spcAft>
                          <a:spcPts val="0"/>
                        </a:spcAft>
                        <a:buFont typeface="Arial" panose="020B0604020202020204" pitchFamily="34" charset="0"/>
                        <a:buChar char="•"/>
                      </a:pPr>
                      <a:r>
                        <a:rPr lang="zh-TW" altLang="en-US" sz="2000" b="0" kern="100" dirty="0" smtClean="0">
                          <a:solidFill>
                            <a:schemeClr val="tx1"/>
                          </a:solidFill>
                          <a:effectLst/>
                          <a:latin typeface="+mn-ea"/>
                          <a:ea typeface="+mn-ea"/>
                          <a:cs typeface="Times New Roman" panose="02020603050405020304" pitchFamily="18" charset="0"/>
                        </a:rPr>
                        <a:t>大會將準備「三摺頁式集點抽獎卡」，凡參展民眾於本活動各展區攤位下載或體驗一項成果，即可獲得 </a:t>
                      </a:r>
                      <a:r>
                        <a:rPr lang="en-US" altLang="zh-TW" sz="2000" b="0" kern="100" dirty="0" smtClean="0">
                          <a:solidFill>
                            <a:schemeClr val="tx1"/>
                          </a:solidFill>
                          <a:effectLst/>
                          <a:latin typeface="+mn-ea"/>
                          <a:ea typeface="+mn-ea"/>
                          <a:cs typeface="Times New Roman" panose="02020603050405020304" pitchFamily="18" charset="0"/>
                        </a:rPr>
                        <a:t>1 </a:t>
                      </a:r>
                      <a:r>
                        <a:rPr lang="zh-TW" altLang="en-US" sz="2000" b="0" kern="100" dirty="0" smtClean="0">
                          <a:solidFill>
                            <a:schemeClr val="tx1"/>
                          </a:solidFill>
                          <a:effectLst/>
                          <a:latin typeface="+mn-ea"/>
                          <a:ea typeface="+mn-ea"/>
                          <a:cs typeface="Times New Roman" panose="02020603050405020304" pitchFamily="18" charset="0"/>
                        </a:rPr>
                        <a:t>點。</a:t>
                      </a:r>
                      <a:endParaRPr lang="en-US" altLang="zh-TW" sz="2000" b="0" kern="100" dirty="0" smtClean="0">
                        <a:solidFill>
                          <a:schemeClr val="tx1"/>
                        </a:solidFill>
                        <a:effectLst/>
                        <a:latin typeface="+mn-ea"/>
                        <a:ea typeface="+mn-ea"/>
                        <a:cs typeface="Times New Roman" panose="02020603050405020304" pitchFamily="18" charset="0"/>
                      </a:endParaRPr>
                    </a:p>
                    <a:p>
                      <a:pPr marL="342900" indent="-342900" algn="just" hangingPunct="0">
                        <a:spcAft>
                          <a:spcPts val="0"/>
                        </a:spcAft>
                        <a:buFont typeface="Arial" panose="020B0604020202020204" pitchFamily="34" charset="0"/>
                        <a:buChar char="•"/>
                      </a:pPr>
                      <a:r>
                        <a:rPr lang="zh-TW" altLang="en-US" sz="2000" b="0" kern="100" dirty="0" smtClean="0">
                          <a:solidFill>
                            <a:schemeClr val="tx1"/>
                          </a:solidFill>
                          <a:effectLst/>
                          <a:latin typeface="+mn-ea"/>
                          <a:ea typeface="+mn-ea"/>
                          <a:cs typeface="Times New Roman" panose="02020603050405020304" pitchFamily="18" charset="0"/>
                        </a:rPr>
                        <a:t>集滿指定點數，可至大會服務臺旁之兌獎區兌換精美小禮品</a:t>
                      </a:r>
                      <a:r>
                        <a:rPr lang="en-US" altLang="zh-TW" sz="2000" b="0" kern="100" dirty="0" smtClean="0">
                          <a:solidFill>
                            <a:schemeClr val="tx1"/>
                          </a:solidFill>
                          <a:effectLst/>
                          <a:latin typeface="+mn-ea"/>
                          <a:ea typeface="+mn-ea"/>
                          <a:cs typeface="Times New Roman" panose="02020603050405020304" pitchFamily="18" charset="0"/>
                        </a:rPr>
                        <a:t>1</a:t>
                      </a:r>
                      <a:r>
                        <a:rPr lang="zh-TW" altLang="en-US" sz="2000" b="0" kern="100" dirty="0" smtClean="0">
                          <a:solidFill>
                            <a:schemeClr val="tx1"/>
                          </a:solidFill>
                          <a:effectLst/>
                          <a:latin typeface="+mn-ea"/>
                          <a:ea typeface="+mn-ea"/>
                          <a:cs typeface="Times New Roman" panose="02020603050405020304" pitchFamily="18" charset="0"/>
                        </a:rPr>
                        <a:t>份及抽獎券 </a:t>
                      </a:r>
                      <a:r>
                        <a:rPr lang="en-US" altLang="zh-TW" sz="2000" b="0" kern="100" dirty="0" smtClean="0">
                          <a:solidFill>
                            <a:schemeClr val="tx1"/>
                          </a:solidFill>
                          <a:effectLst/>
                          <a:latin typeface="+mn-ea"/>
                          <a:ea typeface="+mn-ea"/>
                          <a:cs typeface="Times New Roman" panose="02020603050405020304" pitchFamily="18" charset="0"/>
                        </a:rPr>
                        <a:t>1 </a:t>
                      </a:r>
                      <a:r>
                        <a:rPr lang="zh-TW" altLang="en-US" sz="2000" b="0" kern="100" dirty="0" smtClean="0">
                          <a:solidFill>
                            <a:schemeClr val="tx1"/>
                          </a:solidFill>
                          <a:effectLst/>
                          <a:latin typeface="+mn-ea"/>
                          <a:ea typeface="+mn-ea"/>
                          <a:cs typeface="Times New Roman" panose="02020603050405020304" pitchFamily="18" charset="0"/>
                        </a:rPr>
                        <a:t>張，可參加大會抽獎活動。</a:t>
                      </a:r>
                      <a:endParaRPr lang="en-US" altLang="zh-TW" sz="2000" b="0" kern="100" dirty="0" smtClean="0">
                        <a:solidFill>
                          <a:schemeClr val="tx1"/>
                        </a:solidFill>
                        <a:effectLst/>
                        <a:latin typeface="+mn-ea"/>
                        <a:ea typeface="+mn-ea"/>
                        <a:cs typeface="Times New Roman" panose="02020603050405020304" pitchFamily="18" charset="0"/>
                      </a:endParaRPr>
                    </a:p>
                    <a:p>
                      <a:pPr algn="just" hangingPunct="0">
                        <a:spcAft>
                          <a:spcPts val="0"/>
                        </a:spcAft>
                      </a:pPr>
                      <a:r>
                        <a:rPr lang="zh-TW" altLang="en-US" sz="2000" b="0" kern="100" dirty="0" smtClean="0">
                          <a:solidFill>
                            <a:schemeClr val="tx1"/>
                          </a:solidFill>
                          <a:effectLst/>
                          <a:latin typeface="+mn-ea"/>
                          <a:ea typeface="+mn-ea"/>
                          <a:cs typeface="Times New Roman" panose="02020603050405020304" pitchFamily="18" charset="0"/>
                        </a:rPr>
                        <a:t>    （計畫學校需配合蓋章，細節確認後另行通知）</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104523">
                <a:tc>
                  <a:txBody>
                    <a:bodyPr/>
                    <a:lstStyle/>
                    <a:p>
                      <a:pPr algn="l" hangingPunct="0">
                        <a:spcAft>
                          <a:spcPts val="0"/>
                        </a:spcAft>
                      </a:pPr>
                      <a:r>
                        <a:rPr lang="en-US" altLang="zh-TW" sz="2000" b="1" kern="100" dirty="0" smtClean="0">
                          <a:solidFill>
                            <a:schemeClr val="tx1"/>
                          </a:solidFill>
                          <a:effectLst/>
                          <a:latin typeface="+mn-ea"/>
                          <a:ea typeface="+mn-ea"/>
                          <a:cs typeface="Times New Roman" panose="02020603050405020304" pitchFamily="18" charset="0"/>
                        </a:rPr>
                        <a:t>2</a:t>
                      </a:r>
                      <a:r>
                        <a:rPr lang="zh-TW" altLang="en-US" sz="2000" b="1" kern="100" dirty="0" smtClean="0">
                          <a:solidFill>
                            <a:schemeClr val="tx1"/>
                          </a:solidFill>
                          <a:effectLst/>
                          <a:latin typeface="+mn-ea"/>
                          <a:ea typeface="+mn-ea"/>
                          <a:cs typeface="Times New Roman" panose="02020603050405020304" pitchFamily="18" charset="0"/>
                        </a:rPr>
                        <a:t>、攤位</a:t>
                      </a:r>
                      <a:r>
                        <a:rPr lang="zh-TW" sz="2000" b="1" kern="100" dirty="0" smtClean="0">
                          <a:solidFill>
                            <a:schemeClr val="tx1"/>
                          </a:solidFill>
                          <a:effectLst/>
                          <a:latin typeface="+mn-ea"/>
                          <a:ea typeface="+mn-ea"/>
                          <a:cs typeface="Times New Roman" panose="02020603050405020304" pitchFamily="18" charset="0"/>
                        </a:rPr>
                        <a:t>互動</a:t>
                      </a:r>
                      <a:r>
                        <a:rPr lang="zh-TW" sz="2000" b="1" kern="100" dirty="0">
                          <a:solidFill>
                            <a:schemeClr val="tx1"/>
                          </a:solidFill>
                          <a:effectLst/>
                          <a:latin typeface="+mn-ea"/>
                          <a:ea typeface="+mn-ea"/>
                          <a:cs typeface="Times New Roman" panose="02020603050405020304" pitchFamily="18" charset="0"/>
                        </a:rPr>
                        <a:t>體驗</a:t>
                      </a:r>
                      <a:r>
                        <a:rPr lang="zh-TW" sz="2000" b="1" kern="100" dirty="0" smtClean="0">
                          <a:solidFill>
                            <a:schemeClr val="tx1"/>
                          </a:solidFill>
                          <a:effectLst/>
                          <a:latin typeface="+mn-ea"/>
                          <a:ea typeface="+mn-ea"/>
                          <a:cs typeface="Times New Roman" panose="02020603050405020304" pitchFamily="18" charset="0"/>
                        </a:rPr>
                        <a:t>活動</a:t>
                      </a:r>
                      <a:endParaRPr lang="en-US" altLang="zh-TW" sz="2000" b="1"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zh-TW" altLang="en-US" sz="2000" kern="100" dirty="0" smtClean="0">
                          <a:solidFill>
                            <a:schemeClr val="tx1"/>
                          </a:solidFill>
                          <a:effectLst/>
                          <a:latin typeface="+mn-ea"/>
                          <a:ea typeface="+mn-ea"/>
                          <a:cs typeface="Times New Roman" panose="02020603050405020304" pitchFamily="18" charset="0"/>
                        </a:rPr>
                        <a:t>      </a:t>
                      </a:r>
                      <a:r>
                        <a:rPr lang="en-US" altLang="zh-TW" sz="2000" kern="100" dirty="0" smtClean="0">
                          <a:solidFill>
                            <a:schemeClr val="tx1"/>
                          </a:solidFill>
                          <a:effectLst/>
                          <a:latin typeface="+mn-ea"/>
                          <a:ea typeface="+mn-ea"/>
                          <a:cs typeface="Times New Roman" panose="02020603050405020304" pitchFamily="18" charset="0"/>
                        </a:rPr>
                        <a:t>(</a:t>
                      </a:r>
                      <a:r>
                        <a:rPr lang="zh-TW" altLang="en-US" sz="2000" kern="100" dirty="0" smtClean="0">
                          <a:solidFill>
                            <a:schemeClr val="tx1"/>
                          </a:solidFill>
                          <a:effectLst/>
                          <a:latin typeface="+mn-ea"/>
                          <a:ea typeface="+mn-ea"/>
                          <a:cs typeface="Times New Roman" panose="02020603050405020304" pitchFamily="18" charset="0"/>
                        </a:rPr>
                        <a:t>攤位主辦</a:t>
                      </a:r>
                      <a:r>
                        <a:rPr lang="en-US" altLang="zh-TW" sz="2000" kern="100" dirty="0" smtClean="0">
                          <a:solidFill>
                            <a:schemeClr val="tx1"/>
                          </a:solidFill>
                          <a:effectLst/>
                          <a:latin typeface="+mn-ea"/>
                          <a:ea typeface="+mn-ea"/>
                          <a:cs typeface="Times New Roman" panose="02020603050405020304" pitchFamily="18" charset="0"/>
                        </a:rPr>
                        <a:t>)</a:t>
                      </a:r>
                      <a:endParaRPr lang="zh-TW" altLang="zh-TW" sz="2000" kern="100" dirty="0" smtClean="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zh-TW" sz="2000" b="0" kern="100" dirty="0" smtClean="0">
                          <a:solidFill>
                            <a:schemeClr val="tx1"/>
                          </a:solidFill>
                          <a:effectLst/>
                          <a:latin typeface="+mn-ea"/>
                          <a:ea typeface="+mn-ea"/>
                          <a:cs typeface="Times New Roman" panose="02020603050405020304" pitchFamily="18" charset="0"/>
                        </a:rPr>
                        <a:t>由</a:t>
                      </a:r>
                      <a:r>
                        <a:rPr lang="zh-TW" altLang="en-US" sz="2000" b="0" kern="100" dirty="0" smtClean="0">
                          <a:solidFill>
                            <a:schemeClr val="tx1"/>
                          </a:solidFill>
                          <a:effectLst/>
                          <a:latin typeface="+mn-ea"/>
                          <a:ea typeface="+mn-ea"/>
                          <a:cs typeface="Times New Roman" panose="02020603050405020304" pitchFamily="18" charset="0"/>
                        </a:rPr>
                        <a:t>計畫學校</a:t>
                      </a:r>
                      <a:r>
                        <a:rPr lang="zh-TW" sz="2000" b="0" kern="100" dirty="0" smtClean="0">
                          <a:solidFill>
                            <a:schemeClr val="tx1"/>
                          </a:solidFill>
                          <a:effectLst/>
                          <a:latin typeface="+mn-ea"/>
                          <a:ea typeface="+mn-ea"/>
                          <a:cs typeface="Times New Roman" panose="02020603050405020304" pitchFamily="18" charset="0"/>
                        </a:rPr>
                        <a:t>設計</a:t>
                      </a:r>
                      <a:r>
                        <a:rPr lang="zh-TW" altLang="en-US" sz="2000" b="0" kern="100" dirty="0" smtClean="0">
                          <a:solidFill>
                            <a:schemeClr val="tx1"/>
                          </a:solidFill>
                          <a:effectLst/>
                          <a:latin typeface="+mn-ea"/>
                          <a:ea typeface="+mn-ea"/>
                          <a:cs typeface="Times New Roman" panose="02020603050405020304" pitchFamily="18" charset="0"/>
                        </a:rPr>
                        <a:t>與民眾</a:t>
                      </a:r>
                      <a:r>
                        <a:rPr lang="zh-TW" sz="2000" b="0" kern="100" dirty="0" smtClean="0">
                          <a:solidFill>
                            <a:schemeClr val="tx1"/>
                          </a:solidFill>
                          <a:effectLst/>
                          <a:latin typeface="+mn-ea"/>
                          <a:ea typeface="+mn-ea"/>
                          <a:cs typeface="Times New Roman" panose="02020603050405020304" pitchFamily="18" charset="0"/>
                        </a:rPr>
                        <a:t>交流體驗</a:t>
                      </a:r>
                      <a:r>
                        <a:rPr lang="zh-TW" altLang="en-US" sz="2000" b="0" kern="100" dirty="0" smtClean="0">
                          <a:solidFill>
                            <a:schemeClr val="tx1"/>
                          </a:solidFill>
                          <a:effectLst/>
                          <a:latin typeface="+mn-ea"/>
                          <a:ea typeface="+mn-ea"/>
                          <a:cs typeface="Times New Roman" panose="02020603050405020304" pitchFamily="18" charset="0"/>
                        </a:rPr>
                        <a:t>攤位小</a:t>
                      </a:r>
                      <a:r>
                        <a:rPr lang="zh-TW" sz="2000" b="0" kern="100" dirty="0" smtClean="0">
                          <a:solidFill>
                            <a:schemeClr val="tx1"/>
                          </a:solidFill>
                          <a:effectLst/>
                          <a:latin typeface="+mn-ea"/>
                          <a:ea typeface="+mn-ea"/>
                          <a:cs typeface="Times New Roman" panose="02020603050405020304" pitchFamily="18" charset="0"/>
                        </a:rPr>
                        <a:t>遊戲或活動</a:t>
                      </a:r>
                      <a:r>
                        <a:rPr lang="zh-TW" sz="2000" b="0" kern="100" dirty="0">
                          <a:solidFill>
                            <a:schemeClr val="tx1"/>
                          </a:solidFill>
                          <a:effectLst/>
                          <a:latin typeface="+mn-ea"/>
                          <a:ea typeface="+mn-ea"/>
                          <a:cs typeface="Times New Roman" panose="02020603050405020304" pitchFamily="18" charset="0"/>
                        </a:rPr>
                        <a:t>，</a:t>
                      </a:r>
                      <a:r>
                        <a:rPr lang="zh-TW" sz="2000" b="0" kern="100" dirty="0" smtClean="0">
                          <a:solidFill>
                            <a:schemeClr val="tx1"/>
                          </a:solidFill>
                          <a:effectLst/>
                          <a:latin typeface="+mn-ea"/>
                          <a:ea typeface="+mn-ea"/>
                          <a:cs typeface="Times New Roman" panose="02020603050405020304" pitchFamily="18" charset="0"/>
                        </a:rPr>
                        <a:t>鼓勵</a:t>
                      </a:r>
                      <a:r>
                        <a:rPr lang="zh-TW" altLang="en-US" sz="2000" b="0" kern="100" dirty="0" smtClean="0">
                          <a:solidFill>
                            <a:schemeClr val="tx1"/>
                          </a:solidFill>
                          <a:effectLst/>
                          <a:latin typeface="+mn-ea"/>
                          <a:ea typeface="+mn-ea"/>
                          <a:cs typeface="Times New Roman" panose="02020603050405020304" pitchFamily="18" charset="0"/>
                        </a:rPr>
                        <a:t>參觀民眾</a:t>
                      </a:r>
                      <a:r>
                        <a:rPr lang="zh-TW" sz="2000" b="0" kern="100" dirty="0" smtClean="0">
                          <a:solidFill>
                            <a:schemeClr val="tx1"/>
                          </a:solidFill>
                          <a:effectLst/>
                          <a:latin typeface="+mn-ea"/>
                          <a:ea typeface="+mn-ea"/>
                          <a:cs typeface="Times New Roman" panose="02020603050405020304" pitchFamily="18" charset="0"/>
                        </a:rPr>
                        <a:t>參</a:t>
                      </a:r>
                      <a:r>
                        <a:rPr lang="zh-TW" altLang="en-US" sz="2000" b="0" kern="100" dirty="0" smtClean="0">
                          <a:solidFill>
                            <a:schemeClr val="tx1"/>
                          </a:solidFill>
                          <a:effectLst/>
                          <a:latin typeface="+mn-ea"/>
                          <a:ea typeface="+mn-ea"/>
                          <a:cs typeface="Times New Roman" panose="02020603050405020304" pitchFamily="18" charset="0"/>
                        </a:rPr>
                        <a:t>與</a:t>
                      </a:r>
                      <a:r>
                        <a:rPr lang="zh-TW" sz="2000" b="0" kern="100" dirty="0" smtClean="0">
                          <a:solidFill>
                            <a:schemeClr val="tx1"/>
                          </a:solidFill>
                          <a:effectLst/>
                          <a:latin typeface="+mn-ea"/>
                          <a:ea typeface="+mn-ea"/>
                          <a:cs typeface="Times New Roman" panose="02020603050405020304" pitchFamily="18" charset="0"/>
                        </a:rPr>
                        <a:t>。</a:t>
                      </a:r>
                      <a:endParaRPr lang="en-US" altLang="zh-TW" sz="2000" b="0" kern="100" dirty="0" smtClean="0">
                        <a:solidFill>
                          <a:schemeClr val="tx1"/>
                        </a:solidFill>
                        <a:effectLst/>
                        <a:latin typeface="+mn-ea"/>
                        <a:ea typeface="+mn-ea"/>
                        <a:cs typeface="Times New Roman" panose="02020603050405020304" pitchFamily="18" charset="0"/>
                      </a:endParaRPr>
                    </a:p>
                    <a:p>
                      <a:pPr marL="0" marR="0" lvl="0" indent="0" algn="just" defTabSz="914400" rtl="0" eaLnBrk="1" fontAlgn="auto" latinLnBrk="0" hangingPunct="0">
                        <a:lnSpc>
                          <a:spcPct val="100000"/>
                        </a:lnSpc>
                        <a:spcBef>
                          <a:spcPts val="0"/>
                        </a:spcBef>
                        <a:spcAft>
                          <a:spcPts val="0"/>
                        </a:spcAft>
                        <a:buClrTx/>
                        <a:buSzTx/>
                        <a:buFontTx/>
                        <a:buNone/>
                        <a:tabLst/>
                        <a:defRPr/>
                      </a:pPr>
                      <a:r>
                        <a:rPr lang="zh-TW" altLang="en-US" sz="2000" b="0" kern="100" dirty="0" smtClean="0">
                          <a:solidFill>
                            <a:schemeClr val="tx1"/>
                          </a:solidFill>
                          <a:effectLst/>
                          <a:latin typeface="+mn-ea"/>
                          <a:ea typeface="+mn-ea"/>
                          <a:cs typeface="Times New Roman" panose="02020603050405020304" pitchFamily="18" charset="0"/>
                        </a:rPr>
                        <a:t>（建議計畫學校可自行準備計畫宣傳品，向民眾宣傳）</a:t>
                      </a:r>
                      <a:endParaRPr lang="zh-TW" altLang="zh-TW" sz="2000" b="0" kern="100" dirty="0" smtClean="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5" name="內容版面配置區 2"/>
          <p:cNvSpPr>
            <a:spLocks noGrp="1"/>
          </p:cNvSpPr>
          <p:nvPr>
            <p:ph idx="1"/>
          </p:nvPr>
        </p:nvSpPr>
        <p:spPr>
          <a:xfrm>
            <a:off x="1384788" y="1802998"/>
            <a:ext cx="7886700" cy="559957"/>
          </a:xfrm>
        </p:spPr>
        <p:txBody>
          <a:bodyPr>
            <a:normAutofit/>
          </a:bodyPr>
          <a:lstStyle/>
          <a:p>
            <a:pPr marL="0" indent="0">
              <a:buNone/>
            </a:pPr>
            <a:r>
              <a:rPr lang="en-US" altLang="zh-TW" sz="2400" dirty="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、大會活動內容</a:t>
            </a:r>
            <a:endParaRPr lang="en-US" altLang="zh-TW" sz="2400" dirty="0" smtClean="0">
              <a:latin typeface="微軟正黑體" panose="020B0604030504040204" pitchFamily="34" charset="-120"/>
              <a:ea typeface="微軟正黑體" panose="020B0604030504040204" pitchFamily="34" charset="-120"/>
            </a:endParaRPr>
          </a:p>
          <a:p>
            <a:pPr marL="0" indent="0">
              <a:buNone/>
            </a:pP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7920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40000"/>
                    <a:lumOff val="60000"/>
                  </a:schemeClr>
                </a:solidFill>
              </a:rPr>
              <a:t>成果展基本資訊</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活動空間規</a:t>
            </a:r>
            <a:r>
              <a:rPr lang="zh-TW" altLang="en-US" sz="3200" dirty="0">
                <a:solidFill>
                  <a:schemeClr val="accent1">
                    <a:lumMod val="40000"/>
                    <a:lumOff val="60000"/>
                  </a:schemeClr>
                </a:solidFill>
              </a:rPr>
              <a:t>劃</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各單位需求項目</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活動規劃概要</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50000"/>
                  </a:schemeClr>
                </a:solidFill>
              </a:rPr>
              <a:t>其</a:t>
            </a:r>
            <a:r>
              <a:rPr lang="zh-TW" altLang="en-US" sz="3200" dirty="0">
                <a:solidFill>
                  <a:schemeClr val="accent1">
                    <a:lumMod val="50000"/>
                  </a:schemeClr>
                </a:solidFill>
              </a:rPr>
              <a:t>他</a:t>
            </a:r>
            <a:endParaRPr lang="en-US" altLang="zh-TW" sz="3200" dirty="0" smtClean="0">
              <a:solidFill>
                <a:schemeClr val="accent1">
                  <a:lumMod val="5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2412009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其他</a:t>
            </a:r>
            <a:r>
              <a:rPr lang="en-US" altLang="zh-TW" b="1" dirty="0" smtClean="0"/>
              <a:t>(1/3)</a:t>
            </a:r>
            <a:endParaRPr lang="zh-TW" altLang="en-US" b="1" dirty="0"/>
          </a:p>
        </p:txBody>
      </p:sp>
      <p:sp>
        <p:nvSpPr>
          <p:cNvPr id="3" name="內容版面配置區 2"/>
          <p:cNvSpPr>
            <a:spLocks noGrp="1"/>
          </p:cNvSpPr>
          <p:nvPr>
            <p:ph idx="1"/>
          </p:nvPr>
        </p:nvSpPr>
        <p:spPr>
          <a:xfrm>
            <a:off x="1143000" y="2057399"/>
            <a:ext cx="9872871" cy="4334347"/>
          </a:xfrm>
        </p:spPr>
        <p:txBody>
          <a:bodyPr>
            <a:normAutofit/>
          </a:bodyPr>
          <a:lstStyle/>
          <a:p>
            <a:pPr marL="457200" indent="-457200">
              <a:lnSpc>
                <a:spcPct val="200000"/>
              </a:lnSpc>
              <a:buFont typeface="+mj-lt"/>
              <a:buAutoNum type="arabicPeriod"/>
            </a:pPr>
            <a:r>
              <a:rPr lang="zh-TW" altLang="en-US" sz="2400" dirty="0" smtClean="0">
                <a:latin typeface="微軟正黑體" panose="020B0604030504040204" pitchFamily="34" charset="-120"/>
                <a:ea typeface="微軟正黑體" panose="020B0604030504040204" pitchFamily="34" charset="-120"/>
              </a:rPr>
              <a:t>活動供</a:t>
            </a:r>
            <a:r>
              <a:rPr lang="zh-TW" altLang="en-US" sz="2400" dirty="0">
                <a:latin typeface="微軟正黑體" panose="020B0604030504040204" pitchFamily="34" charset="-120"/>
                <a:ea typeface="微軟正黑體" panose="020B0604030504040204" pitchFamily="34" charset="-120"/>
              </a:rPr>
              <a:t>餐</a:t>
            </a:r>
            <a:r>
              <a:rPr lang="zh-TW" altLang="en-US" sz="2400" dirty="0" smtClean="0">
                <a:latin typeface="微軟正黑體" panose="020B0604030504040204" pitchFamily="34" charset="-120"/>
                <a:ea typeface="微軟正黑體" panose="020B0604030504040204" pitchFamily="34" charset="-120"/>
              </a:rPr>
              <a:t>事宜：</a:t>
            </a:r>
            <a:endParaRPr lang="en-US" altLang="zh-TW" sz="2400" dirty="0">
              <a:latin typeface="微軟正黑體" panose="020B0604030504040204" pitchFamily="34" charset="-120"/>
              <a:ea typeface="微軟正黑體" panose="020B0604030504040204" pitchFamily="34" charset="-120"/>
            </a:endParaRPr>
          </a:p>
          <a:p>
            <a:pPr marL="228600" lvl="1" indent="0">
              <a:lnSpc>
                <a:spcPct val="200000"/>
              </a:lnSpc>
              <a:buNone/>
            </a:pPr>
            <a:r>
              <a:rPr lang="zh-TW" altLang="en-US" dirty="0" smtClean="0">
                <a:latin typeface="微軟正黑體" panose="020B0604030504040204" pitchFamily="34" charset="-120"/>
                <a:ea typeface="微軟正黑體" panose="020B0604030504040204" pitchFamily="34" charset="-120"/>
              </a:rPr>
              <a:t>本活動提供午餐餐盒，請計畫團隊事先於</a:t>
            </a:r>
            <a:r>
              <a:rPr lang="zh-TW" altLang="en-US" dirty="0" smtClean="0">
                <a:solidFill>
                  <a:srgbClr val="FF0000"/>
                </a:solidFill>
                <a:latin typeface="微軟正黑體" panose="020B0604030504040204" pitchFamily="34" charset="-120"/>
                <a:ea typeface="微軟正黑體" panose="020B0604030504040204" pitchFamily="34" charset="-120"/>
              </a:rPr>
              <a:t>需求調查表</a:t>
            </a:r>
            <a:r>
              <a:rPr lang="zh-TW" altLang="en-US" dirty="0" smtClean="0">
                <a:latin typeface="微軟正黑體" panose="020B0604030504040204" pitchFamily="34" charset="-120"/>
                <a:ea typeface="微軟正黑體" panose="020B0604030504040204" pitchFamily="34" charset="-120"/>
              </a:rPr>
              <a:t>確實填報</a:t>
            </a:r>
            <a:r>
              <a:rPr lang="zh-TW" altLang="en-US" dirty="0" smtClean="0">
                <a:solidFill>
                  <a:srgbClr val="FF0000"/>
                </a:solidFill>
                <a:latin typeface="微軟正黑體" panose="020B0604030504040204" pitchFamily="34" charset="-120"/>
                <a:ea typeface="微軟正黑體" panose="020B0604030504040204" pitchFamily="34" charset="-120"/>
              </a:rPr>
              <a:t>參展人數</a:t>
            </a:r>
            <a:r>
              <a:rPr lang="zh-TW" altLang="en-US" dirty="0" smtClean="0">
                <a:latin typeface="微軟正黑體" panose="020B0604030504040204" pitchFamily="34" charset="-120"/>
                <a:ea typeface="微軟正黑體" panose="020B0604030504040204" pitchFamily="34" charset="-120"/>
              </a:rPr>
              <a:t>，主辦單位將依回報人數準備。活動當日請依</a:t>
            </a:r>
            <a:r>
              <a:rPr lang="zh-TW" altLang="en-US" dirty="0" smtClean="0">
                <a:solidFill>
                  <a:srgbClr val="FF0000"/>
                </a:solidFill>
                <a:latin typeface="微軟正黑體" panose="020B0604030504040204" pitchFamily="34" charset="-120"/>
                <a:ea typeface="微軟正黑體" panose="020B0604030504040204" pitchFamily="34" charset="-120"/>
              </a:rPr>
              <a:t>資料袋內附之餐券</a:t>
            </a:r>
            <a:r>
              <a:rPr lang="zh-TW" altLang="en-US" dirty="0" smtClean="0">
                <a:latin typeface="微軟正黑體" panose="020B0604030504040204" pitchFamily="34" charset="-120"/>
                <a:ea typeface="微軟正黑體" panose="020B0604030504040204" pitchFamily="34" charset="-120"/>
              </a:rPr>
              <a:t>，於大會</a:t>
            </a:r>
            <a:r>
              <a:rPr lang="zh-TW" altLang="en-US" dirty="0" smtClean="0">
                <a:solidFill>
                  <a:srgbClr val="FF0000"/>
                </a:solidFill>
                <a:latin typeface="微軟正黑體" panose="020B0604030504040204" pitchFamily="34" charset="-120"/>
                <a:ea typeface="微軟正黑體" panose="020B0604030504040204" pitchFamily="34" charset="-120"/>
              </a:rPr>
              <a:t>服務台</a:t>
            </a:r>
            <a:r>
              <a:rPr lang="zh-TW" altLang="en-US" dirty="0" smtClean="0">
                <a:latin typeface="微軟正黑體" panose="020B0604030504040204" pitchFamily="34" charset="-120"/>
                <a:ea typeface="微軟正黑體" panose="020B0604030504040204" pitchFamily="34" charset="-120"/>
              </a:rPr>
              <a:t>向工作人員領取</a:t>
            </a:r>
            <a:r>
              <a:rPr lang="zh-TW" altLang="en-US" dirty="0" smtClean="0">
                <a:solidFill>
                  <a:srgbClr val="FF0000"/>
                </a:solidFill>
                <a:latin typeface="微軟正黑體" panose="020B0604030504040204" pitchFamily="34" charset="-120"/>
                <a:ea typeface="微軟正黑體" panose="020B0604030504040204" pitchFamily="34" charset="-120"/>
              </a:rPr>
              <a:t>單一計畫團隊</a:t>
            </a:r>
            <a:r>
              <a:rPr lang="zh-TW" altLang="en-US" dirty="0" smtClean="0">
                <a:latin typeface="微軟正黑體" panose="020B0604030504040204" pitchFamily="34" charset="-120"/>
                <a:ea typeface="微軟正黑體" panose="020B0604030504040204" pitchFamily="34" charset="-120"/>
              </a:rPr>
              <a:t>所有餐點。</a:t>
            </a:r>
            <a:endParaRPr lang="en-US" altLang="zh-TW" dirty="0">
              <a:latin typeface="微軟正黑體" panose="020B0604030504040204" pitchFamily="34" charset="-120"/>
              <a:ea typeface="微軟正黑體" panose="020B0604030504040204" pitchFamily="34" charset="-120"/>
            </a:endParaRPr>
          </a:p>
          <a:p>
            <a:pPr marL="0" indent="0">
              <a:lnSpc>
                <a:spcPct val="200000"/>
              </a:lnSpc>
              <a:buNone/>
            </a:pP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6016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其他</a:t>
            </a:r>
            <a:r>
              <a:rPr lang="en-US" altLang="zh-TW" b="1" dirty="0" smtClean="0"/>
              <a:t>(</a:t>
            </a:r>
            <a:r>
              <a:rPr lang="en-US" altLang="zh-TW" b="1" dirty="0"/>
              <a:t>2</a:t>
            </a:r>
            <a:r>
              <a:rPr lang="en-US" altLang="zh-TW" b="1" dirty="0" smtClean="0"/>
              <a:t>/3)</a:t>
            </a:r>
            <a:endParaRPr lang="zh-TW" altLang="en-US" b="1" dirty="0"/>
          </a:p>
        </p:txBody>
      </p:sp>
      <p:sp>
        <p:nvSpPr>
          <p:cNvPr id="3" name="內容版面配置區 2"/>
          <p:cNvSpPr>
            <a:spLocks noGrp="1"/>
          </p:cNvSpPr>
          <p:nvPr>
            <p:ph idx="1"/>
          </p:nvPr>
        </p:nvSpPr>
        <p:spPr>
          <a:xfrm>
            <a:off x="1143000" y="2057399"/>
            <a:ext cx="9872871" cy="4334347"/>
          </a:xfrm>
        </p:spPr>
        <p:txBody>
          <a:bodyPr>
            <a:normAutofit/>
          </a:bodyPr>
          <a:lstStyle/>
          <a:p>
            <a:pPr marL="457200" indent="-457200">
              <a:lnSpc>
                <a:spcPct val="200000"/>
              </a:lnSpc>
              <a:buFont typeface="+mj-lt"/>
              <a:buAutoNum type="arabicPeriod" startAt="2"/>
            </a:pPr>
            <a:r>
              <a:rPr lang="zh-TW" altLang="en-US" sz="2400" dirty="0" smtClean="0">
                <a:latin typeface="微軟正黑體" panose="020B0604030504040204" pitchFamily="34" charset="-120"/>
                <a:ea typeface="微軟正黑體" panose="020B0604030504040204" pitchFamily="34" charset="-120"/>
              </a:rPr>
              <a:t>前往西門紅樓交通</a:t>
            </a:r>
            <a:r>
              <a:rPr lang="zh-TW" altLang="en-US" sz="2400" dirty="0">
                <a:latin typeface="微軟正黑體" panose="020B0604030504040204" pitchFamily="34" charset="-120"/>
                <a:ea typeface="微軟正黑體" panose="020B0604030504040204" pitchFamily="34" charset="-120"/>
              </a:rPr>
              <a:t>資訊：</a:t>
            </a:r>
            <a:endParaRPr lang="en-US" altLang="zh-TW" sz="2400" dirty="0">
              <a:latin typeface="微軟正黑體" panose="020B0604030504040204" pitchFamily="34" charset="-120"/>
              <a:ea typeface="微軟正黑體" panose="020B0604030504040204" pitchFamily="34" charset="-120"/>
            </a:endParaRPr>
          </a:p>
          <a:p>
            <a:pPr lvl="1" indent="0" algn="just">
              <a:buNone/>
            </a:pPr>
            <a:r>
              <a:rPr lang="zh-TW" altLang="en-US" sz="2400" dirty="0">
                <a:solidFill>
                  <a:srgbClr val="FF0000"/>
                </a:solidFill>
                <a:latin typeface="微軟正黑體" panose="020B0604030504040204" pitchFamily="34" charset="-120"/>
                <a:ea typeface="微軟正黑體" panose="020B0604030504040204" pitchFamily="34" charset="-120"/>
                <a:sym typeface="Webdings" panose="05030102010509060703" pitchFamily="18" charset="2"/>
              </a:rPr>
              <a:t></a:t>
            </a:r>
            <a:r>
              <a:rPr lang="zh-TW" altLang="en-US" sz="2400" dirty="0">
                <a:solidFill>
                  <a:srgbClr val="FF0000"/>
                </a:solidFill>
                <a:latin typeface="微軟正黑體" panose="020B0604030504040204" pitchFamily="34" charset="-120"/>
                <a:ea typeface="微軟正黑體" panose="020B0604030504040204" pitchFamily="34" charset="-120"/>
              </a:rPr>
              <a:t>大眾運輸</a:t>
            </a:r>
          </a:p>
          <a:p>
            <a:pPr lvl="1" indent="0" algn="just">
              <a:buNone/>
            </a:pPr>
            <a:r>
              <a:rPr lang="zh-TW" altLang="en-US" sz="2400" dirty="0">
                <a:latin typeface="微軟正黑體" panose="020B0604030504040204" pitchFamily="34" charset="-120"/>
                <a:ea typeface="微軟正黑體" panose="020B0604030504040204" pitchFamily="34" charset="-120"/>
              </a:rPr>
              <a:t>捷運：板南線（藍）捷運西門站</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號出口，步行約</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分鐘抵達。</a:t>
            </a:r>
          </a:p>
          <a:p>
            <a:pPr lvl="1" indent="0" algn="just">
              <a:buNone/>
            </a:pPr>
            <a:r>
              <a:rPr lang="zh-TW" altLang="en-US" sz="2400" dirty="0">
                <a:latin typeface="微軟正黑體" panose="020B0604030504040204" pitchFamily="34" charset="-120"/>
                <a:ea typeface="微軟正黑體" panose="020B0604030504040204" pitchFamily="34" charset="-120"/>
              </a:rPr>
              <a:t>公車：三重客運（五股－台北、中港－北門、迴龍－台北）、指</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、藍</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49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52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212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218</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221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223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231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232</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233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234</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235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253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257</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513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624</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621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640</a:t>
            </a:r>
            <a:r>
              <a:rPr lang="zh-TW" altLang="en-US" sz="2400" dirty="0">
                <a:latin typeface="微軟正黑體" panose="020B0604030504040204" pitchFamily="34" charset="-120"/>
                <a:ea typeface="微軟正黑體" panose="020B0604030504040204" pitchFamily="34" charset="-120"/>
              </a:rPr>
              <a:t>，「捷運西門站」／「西門市場」下車。</a:t>
            </a:r>
          </a:p>
          <a:p>
            <a:pPr lvl="1" indent="0" algn="just">
              <a:buNone/>
            </a:pPr>
            <a:r>
              <a:rPr lang="zh-TW" altLang="en-US" sz="2400" dirty="0">
                <a:solidFill>
                  <a:srgbClr val="FF0000"/>
                </a:solidFill>
                <a:latin typeface="微軟正黑體" panose="020B0604030504040204" pitchFamily="34" charset="-120"/>
                <a:ea typeface="微軟正黑體" panose="020B0604030504040204" pitchFamily="34" charset="-120"/>
                <a:sym typeface="Webdings" panose="05030102010509060703" pitchFamily="18" charset="2"/>
              </a:rPr>
              <a:t></a:t>
            </a:r>
            <a:r>
              <a:rPr lang="zh-TW" altLang="en-US" sz="2400" dirty="0">
                <a:solidFill>
                  <a:srgbClr val="FF0000"/>
                </a:solidFill>
                <a:latin typeface="微軟正黑體" panose="020B0604030504040204" pitchFamily="34" charset="-120"/>
                <a:ea typeface="微軟正黑體" panose="020B0604030504040204" pitchFamily="34" charset="-120"/>
              </a:rPr>
              <a:t>自行駕車</a:t>
            </a:r>
          </a:p>
          <a:p>
            <a:pPr lvl="1" indent="0" algn="just">
              <a:buNone/>
            </a:pPr>
            <a:r>
              <a:rPr lang="zh-TW" altLang="en-US" sz="2400" dirty="0">
                <a:latin typeface="微軟正黑體" panose="020B0604030504040204" pitchFamily="34" charset="-120"/>
                <a:ea typeface="微軟正黑體" panose="020B0604030504040204" pitchFamily="34" charset="-120"/>
              </a:rPr>
              <a:t>停車地點：台灣聯通、中華、獅子林、遠東百貨寶慶分公司停車場、中山堂地下停車場及峨嵋立體停車場</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1250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50000"/>
                  </a:schemeClr>
                </a:solidFill>
              </a:rPr>
              <a:t>成果展基本資訊</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50000"/>
                  </a:schemeClr>
                </a:solidFill>
              </a:rPr>
              <a:t>活動空間規</a:t>
            </a:r>
            <a:r>
              <a:rPr lang="zh-TW" altLang="en-US" sz="3200" dirty="0">
                <a:solidFill>
                  <a:schemeClr val="accent1">
                    <a:lumMod val="50000"/>
                  </a:schemeClr>
                </a:solidFill>
              </a:rPr>
              <a:t>劃</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50000"/>
                  </a:schemeClr>
                </a:solidFill>
              </a:rPr>
              <a:t>各單位需求項目</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50000"/>
                  </a:schemeClr>
                </a:solidFill>
              </a:rPr>
              <a:t>活動規劃概要</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50000"/>
                  </a:schemeClr>
                </a:solidFill>
              </a:rPr>
              <a:t>其</a:t>
            </a:r>
            <a:r>
              <a:rPr lang="zh-TW" altLang="en-US" sz="3200" dirty="0">
                <a:solidFill>
                  <a:schemeClr val="accent1">
                    <a:lumMod val="50000"/>
                  </a:schemeClr>
                </a:solidFill>
              </a:rPr>
              <a:t>他</a:t>
            </a:r>
            <a:endParaRPr lang="en-US" altLang="zh-TW" sz="3200" dirty="0" smtClean="0">
              <a:solidFill>
                <a:schemeClr val="accent1">
                  <a:lumMod val="5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2742846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其他</a:t>
            </a:r>
            <a:r>
              <a:rPr lang="en-US" altLang="zh-TW" b="1" dirty="0" smtClean="0"/>
              <a:t>(3/3)</a:t>
            </a:r>
            <a:endParaRPr lang="zh-TW" altLang="en-US" b="1" dirty="0"/>
          </a:p>
        </p:txBody>
      </p:sp>
      <p:sp>
        <p:nvSpPr>
          <p:cNvPr id="3" name="內容版面配置區 2"/>
          <p:cNvSpPr>
            <a:spLocks noGrp="1"/>
          </p:cNvSpPr>
          <p:nvPr>
            <p:ph idx="1"/>
          </p:nvPr>
        </p:nvSpPr>
        <p:spPr>
          <a:xfrm>
            <a:off x="1143000" y="2057400"/>
            <a:ext cx="10282473" cy="4038600"/>
          </a:xfrm>
        </p:spPr>
        <p:txBody>
          <a:bodyPr>
            <a:normAutofit/>
          </a:bodyPr>
          <a:lstStyle/>
          <a:p>
            <a:pPr marL="457200" indent="-457200">
              <a:buFont typeface="+mj-lt"/>
              <a:buAutoNum type="arabicPeriod" startAt="2"/>
            </a:pPr>
            <a:r>
              <a:rPr lang="zh-TW" altLang="en-US" sz="2400" dirty="0" smtClean="0">
                <a:latin typeface="微軟正黑體" panose="020B0604030504040204" pitchFamily="34" charset="-120"/>
                <a:ea typeface="微軟正黑體" panose="020B0604030504040204" pitchFamily="34" charset="-120"/>
              </a:rPr>
              <a:t>成果發表會</a:t>
            </a:r>
            <a:r>
              <a:rPr lang="zh-TW" altLang="en-US" sz="2400" dirty="0">
                <a:latin typeface="微軟正黑體" panose="020B0604030504040204" pitchFamily="34" charset="-120"/>
              </a:rPr>
              <a:t>聯絡窗口</a:t>
            </a:r>
            <a:r>
              <a:rPr lang="zh-TW" altLang="en-US" sz="2400" dirty="0" smtClean="0">
                <a:latin typeface="微軟正黑體" panose="020B0604030504040204" pitchFamily="34" charset="-120"/>
              </a:rPr>
              <a:t>（均為國立</a:t>
            </a:r>
            <a:r>
              <a:rPr lang="zh-TW" altLang="en-US" sz="2400" dirty="0">
                <a:latin typeface="微軟正黑體" panose="020B0604030504040204" pitchFamily="34" charset="-120"/>
              </a:rPr>
              <a:t>中央大學）</a:t>
            </a:r>
          </a:p>
          <a:p>
            <a:pPr lvl="1" indent="0">
              <a:buNone/>
            </a:pPr>
            <a:endParaRPr lang="en-US" altLang="zh-TW" sz="2400" dirty="0">
              <a:solidFill>
                <a:srgbClr val="FF0000"/>
              </a:solidFill>
              <a:latin typeface="微軟正黑體" panose="020B0604030504040204" pitchFamily="34" charset="-120"/>
              <a:ea typeface="微軟正黑體" panose="020B0604030504040204" pitchFamily="34" charset="-120"/>
            </a:endParaRPr>
          </a:p>
          <a:p>
            <a:pPr lvl="1" indent="0">
              <a:buNone/>
            </a:pPr>
            <a:r>
              <a:rPr lang="en-US" altLang="zh-TW" sz="2400" b="1" dirty="0" smtClean="0">
                <a:solidFill>
                  <a:schemeClr val="tx1"/>
                </a:solidFill>
                <a:latin typeface="微軟正黑體" panose="020B0604030504040204" pitchFamily="34" charset="-120"/>
                <a:ea typeface="微軟正黑體" panose="020B0604030504040204" pitchFamily="34" charset="-120"/>
              </a:rPr>
              <a:t>4G</a:t>
            </a:r>
            <a:r>
              <a:rPr lang="zh-TW" altLang="en-US" sz="2400" b="1" dirty="0" smtClean="0">
                <a:solidFill>
                  <a:schemeClr val="tx1"/>
                </a:solidFill>
                <a:latin typeface="微軟正黑體" panose="020B0604030504040204" pitchFamily="34" charset="-120"/>
                <a:ea typeface="微軟正黑體" panose="020B0604030504040204" pitchFamily="34" charset="-120"/>
              </a:rPr>
              <a:t>人培計畫</a:t>
            </a:r>
            <a:r>
              <a:rPr lang="zh-TW" altLang="en-US" sz="2400" b="1" dirty="0" smtClean="0">
                <a:solidFill>
                  <a:schemeClr val="tx1"/>
                </a:solidFill>
                <a:latin typeface="微軟正黑體" panose="020B0604030504040204" pitchFamily="34" charset="-120"/>
              </a:rPr>
              <a:t>聯絡人</a:t>
            </a:r>
            <a:r>
              <a:rPr lang="zh-TW" altLang="en-US" sz="2400" dirty="0" smtClean="0">
                <a:solidFill>
                  <a:schemeClr val="tx1"/>
                </a:solidFill>
                <a:latin typeface="微軟正黑體" panose="020B0604030504040204" pitchFamily="34" charset="-120"/>
              </a:rPr>
              <a:t>：施佑璇 ，</a:t>
            </a:r>
            <a:r>
              <a:rPr lang="zh-TW" altLang="en-US" sz="2400" dirty="0">
                <a:solidFill>
                  <a:schemeClr val="tx1"/>
                </a:solidFill>
                <a:latin typeface="微軟正黑體" panose="020B0604030504040204" pitchFamily="34" charset="-120"/>
              </a:rPr>
              <a:t>聯絡電話</a:t>
            </a:r>
            <a:r>
              <a:rPr lang="zh-TW" altLang="en-US" sz="2400" dirty="0" smtClean="0">
                <a:solidFill>
                  <a:schemeClr val="tx1"/>
                </a:solidFill>
                <a:latin typeface="微軟正黑體" panose="020B0604030504040204" pitchFamily="34" charset="-120"/>
              </a:rPr>
              <a:t>：</a:t>
            </a:r>
            <a:r>
              <a:rPr lang="zh-TW" altLang="en-US" sz="2400" dirty="0">
                <a:solidFill>
                  <a:schemeClr val="tx1"/>
                </a:solidFill>
                <a:latin typeface="微軟正黑體" panose="020B0604030504040204" pitchFamily="34" charset="-120"/>
              </a:rPr>
              <a:t> </a:t>
            </a:r>
            <a:r>
              <a:rPr lang="en-US" altLang="zh-TW" sz="2400" dirty="0" smtClean="0">
                <a:solidFill>
                  <a:schemeClr val="tx1"/>
                </a:solidFill>
                <a:latin typeface="微軟正黑體" panose="020B0604030504040204" pitchFamily="34" charset="-120"/>
              </a:rPr>
              <a:t>03-4227151#35324</a:t>
            </a:r>
            <a:endParaRPr lang="en-US" altLang="zh-TW" sz="2400" b="1" dirty="0" smtClean="0">
              <a:solidFill>
                <a:srgbClr val="7030A0"/>
              </a:solidFill>
              <a:latin typeface="微軟正黑體" panose="020B0604030504040204" pitchFamily="34" charset="-120"/>
            </a:endParaRPr>
          </a:p>
          <a:p>
            <a:pPr lvl="1" indent="0">
              <a:buNone/>
            </a:pPr>
            <a:r>
              <a:rPr lang="zh-TW" altLang="en-US" sz="2400" dirty="0">
                <a:solidFill>
                  <a:schemeClr val="tx1"/>
                </a:solidFill>
                <a:latin typeface="微軟正黑體" panose="020B0604030504040204" pitchFamily="34" charset="-120"/>
              </a:rPr>
              <a:t>電子信箱</a:t>
            </a:r>
            <a:r>
              <a:rPr lang="zh-TW" altLang="en-US" sz="2400" dirty="0">
                <a:solidFill>
                  <a:schemeClr val="tx1"/>
                </a:solidFill>
                <a:latin typeface="微軟正黑體" panose="020B0604030504040204" pitchFamily="34" charset="-120"/>
                <a:ea typeface="微軟正黑體" panose="020B0604030504040204" pitchFamily="34" charset="-120"/>
              </a:rPr>
              <a:t>： </a:t>
            </a:r>
            <a:r>
              <a:rPr lang="en-US" altLang="zh-TW" sz="2400" dirty="0" smtClean="0">
                <a:solidFill>
                  <a:schemeClr val="tx1"/>
                </a:solidFill>
                <a:latin typeface="微軟正黑體" panose="020B0604030504040204" pitchFamily="34" charset="-120"/>
                <a:ea typeface="微軟正黑體" panose="020B0604030504040204" pitchFamily="34" charset="-120"/>
              </a:rPr>
              <a:t>edufor4g@gmail.com</a:t>
            </a:r>
          </a:p>
          <a:p>
            <a:pPr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indent="0">
              <a:buNone/>
            </a:pPr>
            <a:r>
              <a:rPr lang="zh-TW" altLang="en-US" sz="2400" b="1" dirty="0" smtClean="0">
                <a:solidFill>
                  <a:schemeClr val="tx1"/>
                </a:solidFill>
                <a:latin typeface="微軟正黑體" panose="020B0604030504040204" pitchFamily="34" charset="-120"/>
                <a:ea typeface="微軟正黑體" panose="020B0604030504040204" pitchFamily="34" charset="-120"/>
              </a:rPr>
              <a:t>科教館所、磨課師計畫聯絡人</a:t>
            </a:r>
            <a:r>
              <a:rPr lang="zh-TW" altLang="en-US" sz="2400" dirty="0">
                <a:solidFill>
                  <a:schemeClr val="tx1"/>
                </a:solidFill>
                <a:latin typeface="微軟正黑體" panose="020B0604030504040204" pitchFamily="34" charset="-120"/>
                <a:ea typeface="微軟正黑體" panose="020B0604030504040204" pitchFamily="34" charset="-120"/>
              </a:rPr>
              <a:t>：胡庭</a:t>
            </a:r>
            <a:r>
              <a:rPr lang="zh-TW" altLang="en-US" sz="2400" dirty="0" smtClean="0">
                <a:solidFill>
                  <a:schemeClr val="tx1"/>
                </a:solidFill>
                <a:latin typeface="微軟正黑體" panose="020B0604030504040204" pitchFamily="34" charset="-120"/>
                <a:ea typeface="微軟正黑體" panose="020B0604030504040204" pitchFamily="34" charset="-120"/>
              </a:rPr>
              <a:t>皓先生，聯絡電話：</a:t>
            </a:r>
            <a:r>
              <a:rPr lang="en-US" altLang="zh-TW" sz="2400" dirty="0" smtClean="0">
                <a:solidFill>
                  <a:schemeClr val="tx1"/>
                </a:solidFill>
                <a:latin typeface="微軟正黑體" panose="020B0604030504040204" pitchFamily="34" charset="-120"/>
                <a:ea typeface="微軟正黑體" panose="020B0604030504040204" pitchFamily="34" charset="-120"/>
              </a:rPr>
              <a:t>03-4264214</a:t>
            </a: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電子信箱：</a:t>
            </a:r>
            <a:r>
              <a:rPr lang="en-US" altLang="zh-TW" sz="2400" dirty="0">
                <a:solidFill>
                  <a:schemeClr val="tx1"/>
                </a:solidFill>
                <a:latin typeface="微軟正黑體" panose="020B0604030504040204" pitchFamily="34" charset="-120"/>
                <a:ea typeface="微軟正黑體" panose="020B0604030504040204" pitchFamily="34" charset="-120"/>
              </a:rPr>
              <a:t>bausssowhat95@gmail.com</a:t>
            </a:r>
          </a:p>
          <a:p>
            <a:pPr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indent="0">
              <a:buNone/>
            </a:pPr>
            <a:r>
              <a:rPr lang="zh-TW" altLang="en-US" sz="2400" b="1" dirty="0">
                <a:solidFill>
                  <a:schemeClr val="tx1"/>
                </a:solidFill>
                <a:latin typeface="微軟正黑體" panose="020B0604030504040204" pitchFamily="34" charset="-120"/>
                <a:ea typeface="微軟正黑體" panose="020B0604030504040204" pitchFamily="34" charset="-120"/>
              </a:rPr>
              <a:t>教育</a:t>
            </a:r>
            <a:r>
              <a:rPr lang="zh-TW" altLang="en-US" sz="2400" b="1" dirty="0" smtClean="0">
                <a:solidFill>
                  <a:schemeClr val="tx1"/>
                </a:solidFill>
                <a:latin typeface="微軟正黑體" panose="020B0604030504040204" pitchFamily="34" charset="-120"/>
                <a:ea typeface="微軟正黑體" panose="020B0604030504040204" pitchFamily="34" charset="-120"/>
              </a:rPr>
              <a:t>雲計畫聯絡人</a:t>
            </a:r>
            <a:r>
              <a:rPr lang="zh-TW" altLang="en-US" sz="2400" dirty="0">
                <a:solidFill>
                  <a:schemeClr val="tx1"/>
                </a:solidFill>
                <a:latin typeface="微軟正黑體" panose="020B0604030504040204" pitchFamily="34" charset="-120"/>
                <a:ea typeface="微軟正黑體" panose="020B0604030504040204" pitchFamily="34" charset="-120"/>
              </a:rPr>
              <a:t>：曾昱</a:t>
            </a:r>
            <a:r>
              <a:rPr lang="zh-TW" altLang="en-US" sz="2400" dirty="0">
                <a:solidFill>
                  <a:schemeClr val="tx1"/>
                </a:solidFill>
                <a:latin typeface="微軟正黑體" panose="020B0604030504040204" pitchFamily="34" charset="-120"/>
              </a:rPr>
              <a:t>瑋先生，</a:t>
            </a:r>
            <a:r>
              <a:rPr lang="zh-TW" altLang="en-US" sz="2400" dirty="0" smtClean="0">
                <a:solidFill>
                  <a:schemeClr val="tx1"/>
                </a:solidFill>
                <a:latin typeface="微軟正黑體" panose="020B0604030504040204" pitchFamily="34" charset="-120"/>
                <a:ea typeface="微軟正黑體" panose="020B0604030504040204" pitchFamily="34" charset="-120"/>
              </a:rPr>
              <a:t>聯絡電話： </a:t>
            </a:r>
            <a:r>
              <a:rPr lang="en-US" altLang="zh-TW" sz="2400" dirty="0">
                <a:solidFill>
                  <a:schemeClr val="tx1"/>
                </a:solidFill>
                <a:latin typeface="微軟正黑體" panose="020B0604030504040204" pitchFamily="34" charset="-120"/>
                <a:ea typeface="微軟正黑體" panose="020B0604030504040204" pitchFamily="34" charset="-120"/>
              </a:rPr>
              <a:t>03-4264214</a:t>
            </a:r>
          </a:p>
          <a:p>
            <a:pPr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電子信箱：</a:t>
            </a:r>
            <a:r>
              <a:rPr lang="en-US" altLang="zh-TW" sz="2400" dirty="0">
                <a:solidFill>
                  <a:schemeClr val="tx1"/>
                </a:solidFill>
                <a:latin typeface="微軟正黑體" panose="020B0604030504040204" pitchFamily="34" charset="-120"/>
                <a:ea typeface="微軟正黑體" panose="020B0604030504040204" pitchFamily="34" charset="-120"/>
              </a:rPr>
              <a:t>tseng19831012@gmail.com</a:t>
            </a:r>
          </a:p>
        </p:txBody>
      </p:sp>
    </p:spTree>
    <p:extLst>
      <p:ext uri="{BB962C8B-B14F-4D97-AF65-F5344CB8AC3E}">
        <p14:creationId xmlns:p14="http://schemas.microsoft.com/office/powerpoint/2010/main" val="220741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50000"/>
                  </a:schemeClr>
                </a:solidFill>
              </a:rPr>
              <a:t>成果展基本資訊</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活動空間規</a:t>
            </a:r>
            <a:r>
              <a:rPr lang="zh-TW" altLang="en-US" sz="3200" dirty="0">
                <a:solidFill>
                  <a:schemeClr val="accent1">
                    <a:lumMod val="40000"/>
                    <a:lumOff val="60000"/>
                  </a:schemeClr>
                </a:solidFill>
              </a:rPr>
              <a:t>劃</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各單位需求項目</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活動規劃概要</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其</a:t>
            </a:r>
            <a:r>
              <a:rPr lang="zh-TW" altLang="en-US" sz="3200" dirty="0">
                <a:solidFill>
                  <a:schemeClr val="accent1">
                    <a:lumMod val="40000"/>
                    <a:lumOff val="60000"/>
                  </a:schemeClr>
                </a:solidFill>
              </a:rPr>
              <a:t>他</a:t>
            </a:r>
            <a:endParaRPr lang="en-US" altLang="zh-TW" sz="3200" dirty="0" smtClean="0">
              <a:solidFill>
                <a:schemeClr val="accent1">
                  <a:lumMod val="40000"/>
                  <a:lumOff val="6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256897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成果展基本資訊</a:t>
            </a:r>
            <a:r>
              <a:rPr lang="en-US" altLang="zh-TW" b="1" dirty="0" smtClean="0"/>
              <a:t>(1/2)</a:t>
            </a:r>
            <a:endParaRPr lang="zh-TW" altLang="en-US" b="1" dirty="0"/>
          </a:p>
        </p:txBody>
      </p:sp>
      <p:sp>
        <p:nvSpPr>
          <p:cNvPr id="3" name="內容版面配置區 2"/>
          <p:cNvSpPr>
            <a:spLocks noGrp="1"/>
          </p:cNvSpPr>
          <p:nvPr>
            <p:ph idx="1"/>
          </p:nvPr>
        </p:nvSpPr>
        <p:spPr>
          <a:xfrm>
            <a:off x="1143001" y="2057399"/>
            <a:ext cx="9974654" cy="4397721"/>
          </a:xfrm>
        </p:spPr>
        <p:txBody>
          <a:bodyPr>
            <a:normAutofit fontScale="85000" lnSpcReduction="20000"/>
          </a:bodyPr>
          <a:lstStyle/>
          <a:p>
            <a:pPr marL="457200" indent="-457200" algn="just">
              <a:lnSpc>
                <a:spcPct val="150000"/>
              </a:lnSpc>
              <a:buFont typeface="+mj-lt"/>
              <a:buAutoNum type="arabicPeriod"/>
            </a:pPr>
            <a:r>
              <a:rPr lang="zh-TW" altLang="en-US" sz="2400" dirty="0">
                <a:latin typeface="+mn-ea"/>
              </a:rPr>
              <a:t>活動時間</a:t>
            </a:r>
            <a:r>
              <a:rPr lang="zh-TW" altLang="en-US" sz="2400" dirty="0" smtClean="0">
                <a:latin typeface="+mn-ea"/>
              </a:rPr>
              <a:t>：</a:t>
            </a:r>
            <a:r>
              <a:rPr lang="en-US" altLang="zh-TW" sz="2400" dirty="0" smtClean="0">
                <a:latin typeface="+mn-ea"/>
              </a:rPr>
              <a:t>106</a:t>
            </a:r>
            <a:r>
              <a:rPr lang="zh-TW" altLang="en-US" sz="2400" dirty="0" smtClean="0">
                <a:latin typeface="+mn-ea"/>
              </a:rPr>
              <a:t>年</a:t>
            </a:r>
            <a:r>
              <a:rPr lang="en-US" altLang="zh-TW" sz="2400" dirty="0" smtClean="0">
                <a:latin typeface="+mn-ea"/>
              </a:rPr>
              <a:t>11</a:t>
            </a:r>
            <a:r>
              <a:rPr lang="zh-TW" altLang="en-US" sz="2400" dirty="0">
                <a:latin typeface="+mn-ea"/>
              </a:rPr>
              <a:t>月</a:t>
            </a:r>
            <a:r>
              <a:rPr lang="en-US" altLang="zh-TW" sz="2400" dirty="0">
                <a:latin typeface="+mn-ea"/>
              </a:rPr>
              <a:t>18</a:t>
            </a:r>
            <a:r>
              <a:rPr lang="zh-TW" altLang="en-US" sz="2400" dirty="0">
                <a:latin typeface="+mn-ea"/>
              </a:rPr>
              <a:t>日</a:t>
            </a:r>
            <a:r>
              <a:rPr lang="en-US" altLang="zh-TW" sz="2400" dirty="0">
                <a:latin typeface="+mn-ea"/>
              </a:rPr>
              <a:t>(</a:t>
            </a:r>
            <a:r>
              <a:rPr lang="zh-TW" altLang="en-US" sz="2400" dirty="0">
                <a:latin typeface="+mn-ea"/>
              </a:rPr>
              <a:t>六</a:t>
            </a:r>
            <a:r>
              <a:rPr lang="en-US" altLang="zh-TW" sz="2400" dirty="0">
                <a:latin typeface="+mn-ea"/>
              </a:rPr>
              <a:t>)</a:t>
            </a:r>
            <a:r>
              <a:rPr lang="en-US" altLang="zh-TW" sz="2400" dirty="0" smtClean="0">
                <a:latin typeface="+mn-ea"/>
              </a:rPr>
              <a:t>10:00-17:00</a:t>
            </a:r>
            <a:endParaRPr lang="en-US" altLang="zh-TW" sz="2400" dirty="0">
              <a:solidFill>
                <a:srgbClr val="FF0000"/>
              </a:solidFill>
              <a:latin typeface="+mn-ea"/>
            </a:endParaRPr>
          </a:p>
          <a:p>
            <a:pPr marL="0" indent="0" algn="just">
              <a:lnSpc>
                <a:spcPct val="150000"/>
              </a:lnSpc>
              <a:buNone/>
            </a:pPr>
            <a:r>
              <a:rPr lang="en-US" altLang="zh-TW" sz="2400" dirty="0" smtClean="0">
                <a:solidFill>
                  <a:srgbClr val="FF0000"/>
                </a:solidFill>
                <a:latin typeface="+mn-ea"/>
              </a:rPr>
              <a:t>  </a:t>
            </a:r>
            <a:r>
              <a:rPr lang="zh-TW" altLang="en-US" sz="2400" dirty="0" smtClean="0">
                <a:solidFill>
                  <a:srgbClr val="002060"/>
                </a:solidFill>
                <a:latin typeface="+mn-ea"/>
              </a:rPr>
              <a:t>（</a:t>
            </a:r>
            <a:r>
              <a:rPr lang="zh-TW" altLang="en-US" sz="2400" dirty="0">
                <a:solidFill>
                  <a:srgbClr val="002060"/>
                </a:solidFill>
                <a:latin typeface="+mn-ea"/>
              </a:rPr>
              <a:t>各</a:t>
            </a:r>
            <a:r>
              <a:rPr lang="zh-TW" altLang="en-US" sz="2400" dirty="0" smtClean="0">
                <a:solidFill>
                  <a:srgbClr val="002060"/>
                </a:solidFill>
                <a:latin typeface="+mn-ea"/>
              </a:rPr>
              <a:t>計畫開放進場場</a:t>
            </a:r>
            <a:r>
              <a:rPr lang="zh-TW" altLang="en-US" sz="2400" dirty="0">
                <a:solidFill>
                  <a:srgbClr val="002060"/>
                </a:solidFill>
                <a:latin typeface="+mn-ea"/>
              </a:rPr>
              <a:t>佈時間為</a:t>
            </a:r>
            <a:r>
              <a:rPr lang="en-US" altLang="zh-TW" sz="2400" dirty="0">
                <a:solidFill>
                  <a:srgbClr val="002060"/>
                </a:solidFill>
                <a:latin typeface="+mn-ea"/>
              </a:rPr>
              <a:t>08:00-09:30</a:t>
            </a:r>
            <a:r>
              <a:rPr lang="zh-TW" altLang="en-US" sz="2400" dirty="0">
                <a:solidFill>
                  <a:srgbClr val="002060"/>
                </a:solidFill>
                <a:latin typeface="+mn-ea"/>
              </a:rPr>
              <a:t>）</a:t>
            </a:r>
            <a:endParaRPr lang="en-US" altLang="zh-TW" sz="2400" dirty="0">
              <a:solidFill>
                <a:srgbClr val="002060"/>
              </a:solidFill>
              <a:latin typeface="+mn-ea"/>
            </a:endParaRPr>
          </a:p>
          <a:p>
            <a:pPr marL="457200" indent="-457200" algn="just">
              <a:lnSpc>
                <a:spcPct val="150000"/>
              </a:lnSpc>
              <a:buFont typeface="+mj-lt"/>
              <a:buAutoNum type="arabicPeriod" startAt="2"/>
            </a:pPr>
            <a:r>
              <a:rPr lang="zh-TW" altLang="en-US" sz="2400" dirty="0">
                <a:latin typeface="+mn-ea"/>
              </a:rPr>
              <a:t>活動地點：臺北市西門紅樓北廣場（臺北市萬華區成都路</a:t>
            </a:r>
            <a:r>
              <a:rPr lang="en-US" altLang="zh-TW" sz="2400" dirty="0">
                <a:latin typeface="+mn-ea"/>
              </a:rPr>
              <a:t>10</a:t>
            </a:r>
            <a:r>
              <a:rPr lang="zh-TW" altLang="en-US" sz="2400" dirty="0">
                <a:latin typeface="+mn-ea"/>
              </a:rPr>
              <a:t>號）</a:t>
            </a:r>
            <a:endParaRPr lang="en-US" altLang="zh-TW" sz="2400" dirty="0">
              <a:latin typeface="+mn-ea"/>
            </a:endParaRPr>
          </a:p>
          <a:p>
            <a:pPr marL="457200" indent="-457200" algn="just">
              <a:lnSpc>
                <a:spcPct val="150000"/>
              </a:lnSpc>
              <a:buFont typeface="+mj-lt"/>
              <a:buAutoNum type="arabicPeriod" startAt="2"/>
            </a:pPr>
            <a:r>
              <a:rPr lang="zh-TW" altLang="en-US" sz="2400" dirty="0">
                <a:latin typeface="+mn-ea"/>
              </a:rPr>
              <a:t>活動目的：以「</a:t>
            </a:r>
            <a:r>
              <a:rPr lang="en-US" altLang="zh-TW" sz="2400" dirty="0">
                <a:latin typeface="+mn-ea"/>
              </a:rPr>
              <a:t>4G</a:t>
            </a:r>
            <a:r>
              <a:rPr lang="zh-TW" altLang="en-US" sz="2400" dirty="0">
                <a:latin typeface="+mn-ea"/>
              </a:rPr>
              <a:t>創新應用服務」及「教育雲」的執行成果為主軸，藉由多元管道呈現行動寬頻、雲端服務的成效與發展可能性；希冀邀請專家學者、各級教育階段學生與教師、實務工作者與民眾參加，共同見證與享受其帶來的教學與學習助益</a:t>
            </a:r>
            <a:r>
              <a:rPr lang="zh-TW" altLang="en-US" sz="2400" dirty="0" smtClean="0">
                <a:latin typeface="+mn-ea"/>
              </a:rPr>
              <a:t>。</a:t>
            </a:r>
            <a:endParaRPr lang="en-US" altLang="zh-TW" sz="2400" dirty="0">
              <a:latin typeface="+mn-ea"/>
            </a:endParaRPr>
          </a:p>
          <a:p>
            <a:pPr marL="457200" indent="-457200" algn="just">
              <a:lnSpc>
                <a:spcPct val="150000"/>
              </a:lnSpc>
              <a:buFont typeface="+mj-lt"/>
              <a:buAutoNum type="arabicPeriod" startAt="2"/>
            </a:pPr>
            <a:r>
              <a:rPr lang="zh-TW" altLang="en-US" sz="2400" dirty="0">
                <a:latin typeface="+mn-ea"/>
              </a:rPr>
              <a:t>成果</a:t>
            </a:r>
            <a:r>
              <a:rPr lang="zh-TW" altLang="en-US" sz="2400" dirty="0" smtClean="0">
                <a:latin typeface="+mn-ea"/>
              </a:rPr>
              <a:t>展活動當日上午，併同舉辦產官學研媒合會，請各校計畫團隊協助實體展示</a:t>
            </a:r>
            <a:r>
              <a:rPr lang="en-US" altLang="zh-TW" sz="2400" dirty="0" smtClean="0">
                <a:latin typeface="+mn-ea"/>
              </a:rPr>
              <a:t>APP</a:t>
            </a:r>
            <a:r>
              <a:rPr lang="zh-TW" altLang="en-US" sz="2400" dirty="0" smtClean="0">
                <a:latin typeface="+mn-ea"/>
              </a:rPr>
              <a:t>作品及解說，媒合會將邀請資通訊相關業界代表進行學生人才招募及作品商轉洽談事宜。</a:t>
            </a:r>
            <a:endParaRPr lang="en-US" altLang="zh-TW" sz="2400" dirty="0">
              <a:latin typeface="+mn-ea"/>
            </a:endParaRPr>
          </a:p>
        </p:txBody>
      </p:sp>
    </p:spTree>
    <p:extLst>
      <p:ext uri="{BB962C8B-B14F-4D97-AF65-F5344CB8AC3E}">
        <p14:creationId xmlns:p14="http://schemas.microsoft.com/office/powerpoint/2010/main" val="188611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成果展基本資訊</a:t>
            </a:r>
            <a:r>
              <a:rPr lang="en-US" altLang="zh-TW" b="1" dirty="0" smtClean="0"/>
              <a:t>(2/2)</a:t>
            </a:r>
            <a:endParaRPr lang="zh-TW" altLang="en-US" b="1" dirty="0"/>
          </a:p>
        </p:txBody>
      </p:sp>
      <p:sp>
        <p:nvSpPr>
          <p:cNvPr id="3" name="內容版面配置區 2"/>
          <p:cNvSpPr>
            <a:spLocks noGrp="1"/>
          </p:cNvSpPr>
          <p:nvPr>
            <p:ph idx="1"/>
          </p:nvPr>
        </p:nvSpPr>
        <p:spPr>
          <a:xfrm>
            <a:off x="860079" y="2057400"/>
            <a:ext cx="11009013" cy="4479202"/>
          </a:xfrm>
        </p:spPr>
        <p:txBody>
          <a:bodyPr>
            <a:normAutofit fontScale="92500" lnSpcReduction="10000"/>
          </a:bodyPr>
          <a:lstStyle/>
          <a:p>
            <a:pPr marL="457200" indent="-457200" algn="just">
              <a:lnSpc>
                <a:spcPct val="150000"/>
              </a:lnSpc>
              <a:buFont typeface="+mj-lt"/>
              <a:buAutoNum type="arabicPeriod"/>
            </a:pPr>
            <a:r>
              <a:rPr lang="zh-TW" altLang="en-US" sz="2400" dirty="0" smtClean="0">
                <a:solidFill>
                  <a:srgbClr val="3F8BB5"/>
                </a:solidFill>
                <a:latin typeface="+mn-ea"/>
              </a:rPr>
              <a:t>主辦單位</a:t>
            </a:r>
            <a:r>
              <a:rPr lang="zh-TW" altLang="en-US" sz="2400" dirty="0">
                <a:solidFill>
                  <a:srgbClr val="3F8BB5"/>
                </a:solidFill>
                <a:latin typeface="+mn-ea"/>
              </a:rPr>
              <a:t>：</a:t>
            </a:r>
            <a:r>
              <a:rPr lang="zh-TW" altLang="en-US" sz="2400" dirty="0" smtClean="0">
                <a:solidFill>
                  <a:srgbClr val="3F8BB5"/>
                </a:solidFill>
                <a:latin typeface="+mn-ea"/>
              </a:rPr>
              <a:t>教育部</a:t>
            </a:r>
            <a:endParaRPr lang="en-US" altLang="zh-TW" sz="2400" dirty="0" smtClean="0">
              <a:solidFill>
                <a:srgbClr val="3F8BB5"/>
              </a:solidFill>
              <a:latin typeface="+mn-ea"/>
            </a:endParaRPr>
          </a:p>
          <a:p>
            <a:pPr marL="457200" indent="-457200" algn="just">
              <a:lnSpc>
                <a:spcPct val="150000"/>
              </a:lnSpc>
              <a:buFont typeface="+mj-lt"/>
              <a:buAutoNum type="arabicPeriod"/>
            </a:pPr>
            <a:r>
              <a:rPr lang="zh-TW" altLang="en-US" sz="2400" dirty="0" smtClean="0">
                <a:solidFill>
                  <a:srgbClr val="3F8BB5"/>
                </a:solidFill>
                <a:latin typeface="+mn-ea"/>
              </a:rPr>
              <a:t>承辦</a:t>
            </a:r>
            <a:r>
              <a:rPr lang="zh-TW" altLang="en-US" sz="2400" dirty="0">
                <a:solidFill>
                  <a:srgbClr val="3F8BB5"/>
                </a:solidFill>
                <a:latin typeface="+mn-ea"/>
              </a:rPr>
              <a:t>單位：</a:t>
            </a:r>
            <a:endParaRPr lang="en-US" altLang="zh-TW" sz="2400" dirty="0">
              <a:solidFill>
                <a:srgbClr val="3F8BB5"/>
              </a:solidFill>
              <a:latin typeface="+mn-ea"/>
            </a:endParaRPr>
          </a:p>
          <a:p>
            <a:pPr marL="960120" lvl="2" indent="-342900" algn="just">
              <a:lnSpc>
                <a:spcPct val="150000"/>
              </a:lnSpc>
            </a:pPr>
            <a:r>
              <a:rPr lang="en-US" altLang="zh-TW" sz="2200" dirty="0" smtClean="0">
                <a:solidFill>
                  <a:srgbClr val="3F8BB5"/>
                </a:solidFill>
                <a:latin typeface="+mn-ea"/>
              </a:rPr>
              <a:t>4G</a:t>
            </a:r>
            <a:r>
              <a:rPr lang="zh-TW" altLang="en-US" sz="2200" dirty="0">
                <a:solidFill>
                  <a:srgbClr val="3F8BB5"/>
                </a:solidFill>
                <a:latin typeface="+mn-ea"/>
              </a:rPr>
              <a:t>行動寬頻暨教育雲創新應用推動辦公室（國立中央大學）</a:t>
            </a:r>
          </a:p>
          <a:p>
            <a:pPr marL="960120" lvl="2" indent="-342900" algn="just">
              <a:lnSpc>
                <a:spcPct val="150000"/>
              </a:lnSpc>
            </a:pPr>
            <a:r>
              <a:rPr lang="zh-TW" altLang="en-US" sz="2200" dirty="0" smtClean="0">
                <a:solidFill>
                  <a:srgbClr val="3F8BB5"/>
                </a:solidFill>
                <a:latin typeface="+mn-ea"/>
              </a:rPr>
              <a:t>提升</a:t>
            </a:r>
            <a:r>
              <a:rPr lang="zh-TW" altLang="en-US" sz="2200" dirty="0">
                <a:solidFill>
                  <a:srgbClr val="3F8BB5"/>
                </a:solidFill>
                <a:latin typeface="+mn-ea"/>
              </a:rPr>
              <a:t>校園行動應用服務研發及內容設計人才培育資源中心（國立中央大學）</a:t>
            </a:r>
            <a:endParaRPr lang="en-US" altLang="zh-TW" sz="2200" dirty="0">
              <a:solidFill>
                <a:srgbClr val="3F8BB5"/>
              </a:solidFill>
              <a:latin typeface="+mn-ea"/>
            </a:endParaRPr>
          </a:p>
          <a:p>
            <a:pPr marL="457200" indent="-457200" algn="just">
              <a:lnSpc>
                <a:spcPct val="150000"/>
              </a:lnSpc>
              <a:buFont typeface="+mj-lt"/>
              <a:buAutoNum type="arabicPeriod"/>
            </a:pPr>
            <a:r>
              <a:rPr lang="zh-TW" altLang="en-US" sz="2400" dirty="0" smtClean="0">
                <a:solidFill>
                  <a:srgbClr val="3F8BB5"/>
                </a:solidFill>
                <a:latin typeface="+mn-ea"/>
              </a:rPr>
              <a:t>協辦單位</a:t>
            </a:r>
            <a:r>
              <a:rPr lang="zh-TW" altLang="en-US" sz="2400" dirty="0">
                <a:solidFill>
                  <a:srgbClr val="3F8BB5"/>
                </a:solidFill>
                <a:latin typeface="+mn-ea"/>
              </a:rPr>
              <a:t>：</a:t>
            </a:r>
            <a:endParaRPr lang="en-US" altLang="zh-TW" sz="2400" dirty="0">
              <a:solidFill>
                <a:srgbClr val="3F8BB5"/>
              </a:solidFill>
              <a:latin typeface="+mn-ea"/>
            </a:endParaRPr>
          </a:p>
          <a:p>
            <a:pPr marL="960120" lvl="2" indent="-342900" algn="just">
              <a:lnSpc>
                <a:spcPct val="150000"/>
              </a:lnSpc>
            </a:pPr>
            <a:r>
              <a:rPr lang="zh-TW" altLang="en-US" sz="2200" dirty="0" smtClean="0">
                <a:solidFill>
                  <a:srgbClr val="3F8BB5"/>
                </a:solidFill>
                <a:latin typeface="+mn-ea"/>
              </a:rPr>
              <a:t>教育部</a:t>
            </a:r>
            <a:r>
              <a:rPr lang="zh-TW" altLang="en-US" sz="2200" dirty="0">
                <a:solidFill>
                  <a:srgbClr val="3F8BB5"/>
                </a:solidFill>
                <a:latin typeface="+mn-ea"/>
              </a:rPr>
              <a:t>磨課師分項計畫辦公室（逢甲大學</a:t>
            </a:r>
            <a:r>
              <a:rPr lang="zh-TW" altLang="en-US" sz="2200" dirty="0" smtClean="0">
                <a:solidFill>
                  <a:srgbClr val="3F8BB5"/>
                </a:solidFill>
                <a:latin typeface="+mn-ea"/>
              </a:rPr>
              <a:t>）</a:t>
            </a:r>
            <a:endParaRPr lang="en-US" altLang="zh-TW" sz="2200" dirty="0" smtClean="0">
              <a:solidFill>
                <a:srgbClr val="3F8BB5"/>
              </a:solidFill>
              <a:latin typeface="+mn-ea"/>
            </a:endParaRPr>
          </a:p>
          <a:p>
            <a:pPr marL="960120" lvl="2" indent="-342900" algn="just">
              <a:lnSpc>
                <a:spcPct val="150000"/>
              </a:lnSpc>
            </a:pPr>
            <a:r>
              <a:rPr lang="zh-TW" altLang="en-US" sz="2200" dirty="0" smtClean="0">
                <a:solidFill>
                  <a:srgbClr val="3F8BB5"/>
                </a:solidFill>
                <a:latin typeface="+mn-ea"/>
              </a:rPr>
              <a:t>教育部</a:t>
            </a:r>
            <a:r>
              <a:rPr lang="zh-TW" altLang="en-US" sz="2200" dirty="0">
                <a:solidFill>
                  <a:srgbClr val="3F8BB5"/>
                </a:solidFill>
                <a:latin typeface="+mn-ea"/>
              </a:rPr>
              <a:t>偏鄉數位應用推動計畫</a:t>
            </a:r>
            <a:endParaRPr lang="en-US" altLang="zh-TW" sz="2200" dirty="0" smtClean="0">
              <a:solidFill>
                <a:srgbClr val="3F8BB5"/>
              </a:solidFill>
              <a:latin typeface="+mn-ea"/>
            </a:endParaRPr>
          </a:p>
          <a:p>
            <a:pPr marL="960120" lvl="2" indent="-342900" algn="just">
              <a:lnSpc>
                <a:spcPct val="150000"/>
              </a:lnSpc>
            </a:pPr>
            <a:r>
              <a:rPr lang="zh-TW" altLang="en-US" sz="2200" dirty="0" smtClean="0">
                <a:solidFill>
                  <a:srgbClr val="3F8BB5"/>
                </a:solidFill>
                <a:latin typeface="+mn-ea"/>
              </a:rPr>
              <a:t>教育</a:t>
            </a:r>
            <a:r>
              <a:rPr lang="zh-TW" altLang="en-US" sz="2200" dirty="0">
                <a:solidFill>
                  <a:srgbClr val="3F8BB5"/>
                </a:solidFill>
                <a:latin typeface="+mn-ea"/>
              </a:rPr>
              <a:t>雲縣市策略聯盟</a:t>
            </a:r>
            <a:endParaRPr lang="en-US" altLang="zh-TW" sz="2200" dirty="0">
              <a:solidFill>
                <a:srgbClr val="3F8BB5"/>
              </a:solidFill>
              <a:latin typeface="+mn-ea"/>
            </a:endParaRPr>
          </a:p>
          <a:p>
            <a:pPr marL="45720" indent="0">
              <a:buNone/>
            </a:pPr>
            <a:endParaRPr lang="zh-TW" altLang="en-US" dirty="0"/>
          </a:p>
        </p:txBody>
      </p:sp>
    </p:spTree>
    <p:extLst>
      <p:ext uri="{BB962C8B-B14F-4D97-AF65-F5344CB8AC3E}">
        <p14:creationId xmlns:p14="http://schemas.microsoft.com/office/powerpoint/2010/main" val="397115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40000"/>
                    <a:lumOff val="60000"/>
                  </a:schemeClr>
                </a:solidFill>
              </a:rPr>
              <a:t>成果展基本資訊</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50000"/>
                  </a:schemeClr>
                </a:solidFill>
              </a:rPr>
              <a:t>活動空間規</a:t>
            </a:r>
            <a:r>
              <a:rPr lang="zh-TW" altLang="en-US" sz="3200" dirty="0">
                <a:solidFill>
                  <a:schemeClr val="accent1">
                    <a:lumMod val="50000"/>
                  </a:schemeClr>
                </a:solidFill>
              </a:rPr>
              <a:t>劃</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各單位需求項目</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活動規劃概要</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其</a:t>
            </a:r>
            <a:r>
              <a:rPr lang="zh-TW" altLang="en-US" sz="3200" dirty="0">
                <a:solidFill>
                  <a:schemeClr val="accent1">
                    <a:lumMod val="40000"/>
                    <a:lumOff val="60000"/>
                  </a:schemeClr>
                </a:solidFill>
              </a:rPr>
              <a:t>他</a:t>
            </a:r>
            <a:endParaRPr lang="en-US" altLang="zh-TW" sz="3200" dirty="0" smtClean="0">
              <a:solidFill>
                <a:schemeClr val="accent1">
                  <a:lumMod val="40000"/>
                  <a:lumOff val="6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122517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活動空間規劃 </a:t>
            </a:r>
            <a:r>
              <a:rPr lang="en-US" altLang="zh-TW" b="1" dirty="0" smtClean="0"/>
              <a:t>-</a:t>
            </a:r>
            <a:r>
              <a:rPr lang="zh-TW" altLang="en-US" b="1" dirty="0" smtClean="0"/>
              <a:t> 各參展單位配置</a:t>
            </a:r>
            <a:r>
              <a:rPr lang="en-US" altLang="zh-TW" b="1" dirty="0" smtClean="0"/>
              <a:t>(1/2)</a:t>
            </a:r>
            <a:endParaRPr lang="zh-TW" altLang="en-US" b="1" dirty="0"/>
          </a:p>
        </p:txBody>
      </p:sp>
      <p:pic>
        <p:nvPicPr>
          <p:cNvPr id="17" name="內容版面配置區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72762" y="1965960"/>
            <a:ext cx="6858000" cy="3319463"/>
          </a:xfrm>
        </p:spPr>
      </p:pic>
      <p:sp>
        <p:nvSpPr>
          <p:cNvPr id="18" name="矩形 17"/>
          <p:cNvSpPr/>
          <p:nvPr/>
        </p:nvSpPr>
        <p:spPr>
          <a:xfrm>
            <a:off x="2331432" y="2992074"/>
            <a:ext cx="594066" cy="3240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1350" dirty="0">
                <a:latin typeface="微軟正黑體" pitchFamily="34" charset="-120"/>
                <a:ea typeface="微軟正黑體" pitchFamily="34" charset="-120"/>
              </a:rPr>
              <a:t>舞台</a:t>
            </a:r>
          </a:p>
        </p:txBody>
      </p:sp>
      <p:sp>
        <p:nvSpPr>
          <p:cNvPr id="19" name="矩形 18"/>
          <p:cNvSpPr/>
          <p:nvPr/>
        </p:nvSpPr>
        <p:spPr>
          <a:xfrm>
            <a:off x="3843600" y="3046080"/>
            <a:ext cx="432048" cy="324036"/>
          </a:xfrm>
          <a:prstGeom prst="rect">
            <a:avLst/>
          </a:prstGeom>
          <a:solidFill>
            <a:srgbClr val="FFFFFF">
              <a:alpha val="80000"/>
            </a:srgbClr>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900" dirty="0">
                <a:solidFill>
                  <a:srgbClr val="FF0000"/>
                </a:solidFill>
                <a:latin typeface="微軟正黑體" pitchFamily="34" charset="-120"/>
                <a:ea typeface="微軟正黑體" pitchFamily="34" charset="-120"/>
              </a:rPr>
              <a:t>64</a:t>
            </a:r>
            <a:r>
              <a:rPr lang="zh-TW" altLang="en-US" sz="900" dirty="0">
                <a:solidFill>
                  <a:srgbClr val="FF0000"/>
                </a:solidFill>
                <a:latin typeface="微軟正黑體" pitchFamily="34" charset="-120"/>
                <a:ea typeface="微軟正黑體" pitchFamily="34" charset="-120"/>
              </a:rPr>
              <a:t>席</a:t>
            </a:r>
          </a:p>
        </p:txBody>
      </p:sp>
      <p:sp>
        <p:nvSpPr>
          <p:cNvPr id="20" name="矩形 19"/>
          <p:cNvSpPr/>
          <p:nvPr/>
        </p:nvSpPr>
        <p:spPr>
          <a:xfrm>
            <a:off x="4437666" y="2181984"/>
            <a:ext cx="3024336" cy="594066"/>
          </a:xfrm>
          <a:prstGeom prst="rect">
            <a:avLst/>
          </a:prstGeom>
          <a:solidFill>
            <a:srgbClr val="4F81BD">
              <a:alpha val="20000"/>
            </a:srgb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sz="1400" b="1" dirty="0" smtClean="0">
                <a:solidFill>
                  <a:schemeClr val="tx1"/>
                </a:solidFill>
                <a:effectLst>
                  <a:outerShdw blurRad="50800" dist="38100" dir="18900000" algn="bl" rotWithShape="0">
                    <a:prstClr val="black">
                      <a:alpha val="40000"/>
                    </a:prstClr>
                  </a:outerShdw>
                </a:effectLst>
                <a:latin typeface="+mj-ea"/>
                <a:ea typeface="+mj-ea"/>
              </a:rPr>
              <a:t>D.DOC</a:t>
            </a:r>
            <a:r>
              <a:rPr lang="zh-TW" altLang="en-US" sz="1400" b="1" dirty="0">
                <a:solidFill>
                  <a:schemeClr val="tx1"/>
                </a:solidFill>
                <a:effectLst>
                  <a:outerShdw blurRad="50800" dist="38100" dir="18900000" algn="bl" rotWithShape="0">
                    <a:prstClr val="black">
                      <a:alpha val="40000"/>
                    </a:prstClr>
                  </a:outerShdw>
                </a:effectLst>
                <a:latin typeface="+mj-ea"/>
                <a:ea typeface="+mj-ea"/>
              </a:rPr>
              <a:t>*</a:t>
            </a:r>
            <a:r>
              <a:rPr lang="en-US" altLang="zh-TW" sz="1400" b="1" dirty="0">
                <a:solidFill>
                  <a:schemeClr val="tx1"/>
                </a:solidFill>
                <a:effectLst>
                  <a:outerShdw blurRad="50800" dist="38100" dir="18900000" algn="bl" rotWithShape="0">
                    <a:prstClr val="black">
                      <a:alpha val="40000"/>
                    </a:prstClr>
                  </a:outerShdw>
                </a:effectLst>
                <a:latin typeface="+mj-ea"/>
                <a:ea typeface="+mj-ea"/>
              </a:rPr>
              <a:t>6</a:t>
            </a:r>
            <a:r>
              <a:rPr lang="zh-TW" altLang="en-US" sz="1400" b="1" dirty="0" smtClean="0">
                <a:solidFill>
                  <a:schemeClr val="tx1"/>
                </a:solidFill>
                <a:effectLst>
                  <a:outerShdw blurRad="50800" dist="38100" dir="18900000" algn="bl" rotWithShape="0">
                    <a:prstClr val="black">
                      <a:alpha val="40000"/>
                    </a:prstClr>
                  </a:outerShdw>
                </a:effectLst>
                <a:latin typeface="+mj-ea"/>
                <a:ea typeface="+mj-ea"/>
              </a:rPr>
              <a:t>攤</a:t>
            </a:r>
            <a:endParaRPr lang="en-US" altLang="zh-TW" sz="1400" b="1" dirty="0" smtClean="0">
              <a:solidFill>
                <a:schemeClr val="tx1"/>
              </a:solidFill>
              <a:effectLst>
                <a:outerShdw blurRad="50800" dist="38100" dir="18900000" algn="bl" rotWithShape="0">
                  <a:prstClr val="black">
                    <a:alpha val="40000"/>
                  </a:prstClr>
                </a:outerShdw>
              </a:effectLst>
              <a:latin typeface="+mj-ea"/>
              <a:ea typeface="+mj-ea"/>
            </a:endParaRPr>
          </a:p>
          <a:p>
            <a:pPr algn="ctr"/>
            <a:endParaRPr lang="zh-TW" altLang="en-US" sz="1400" b="1" dirty="0">
              <a:solidFill>
                <a:schemeClr val="tx1"/>
              </a:solidFill>
              <a:effectLst>
                <a:outerShdw blurRad="50800" dist="38100" dir="18900000" algn="bl" rotWithShape="0">
                  <a:prstClr val="black">
                    <a:alpha val="40000"/>
                  </a:prstClr>
                </a:outerShdw>
              </a:effectLst>
              <a:latin typeface="+mj-ea"/>
              <a:ea typeface="+mj-ea"/>
            </a:endParaRPr>
          </a:p>
        </p:txBody>
      </p:sp>
      <p:sp>
        <p:nvSpPr>
          <p:cNvPr id="21" name="矩形 20"/>
          <p:cNvSpPr/>
          <p:nvPr/>
        </p:nvSpPr>
        <p:spPr>
          <a:xfrm>
            <a:off x="4437666" y="3705812"/>
            <a:ext cx="2633090" cy="486054"/>
          </a:xfrm>
          <a:prstGeom prst="rect">
            <a:avLst/>
          </a:prstGeom>
          <a:solidFill>
            <a:srgbClr val="FFC000">
              <a:alpha val="20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A.</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人</a:t>
            </a:r>
            <a:r>
              <a:rPr lang="zh-TW" altLang="en-US"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培*</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24</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攤</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+E.</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磨課師*</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2</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攤</a:t>
            </a:r>
            <a:endPar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zh-TW" altLang="en-US"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p:txBody>
      </p:sp>
      <p:sp>
        <p:nvSpPr>
          <p:cNvPr id="22" name="矩形 21"/>
          <p:cNvSpPr/>
          <p:nvPr/>
        </p:nvSpPr>
        <p:spPr>
          <a:xfrm>
            <a:off x="4275648" y="3046080"/>
            <a:ext cx="1431159" cy="486054"/>
          </a:xfrm>
          <a:prstGeom prst="rect">
            <a:avLst/>
          </a:prstGeom>
          <a:solidFill>
            <a:srgbClr val="FFC000">
              <a:alpha val="20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zh-TW" sz="1350" b="1" dirty="0">
              <a:solidFill>
                <a:schemeClr val="accent6"/>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     </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A.</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人</a:t>
            </a:r>
            <a:r>
              <a:rPr lang="zh-TW" altLang="en-US"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培*</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14</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攤</a:t>
            </a:r>
            <a:endPar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zh-TW" altLang="en-US" sz="1350" b="1" dirty="0">
              <a:solidFill>
                <a:schemeClr val="accent3">
                  <a:lumMod val="50000"/>
                </a:schemeClr>
              </a:solidFill>
              <a:effectLst>
                <a:outerShdw blurRad="50800" dist="38100" dir="18900000" algn="bl" rotWithShape="0">
                  <a:prstClr val="black">
                    <a:alpha val="40000"/>
                  </a:prstClr>
                </a:outerShdw>
              </a:effectLst>
              <a:latin typeface="微軟正黑體" pitchFamily="34" charset="-120"/>
              <a:ea typeface="微軟正黑體" pitchFamily="34" charset="-120"/>
            </a:endParaRPr>
          </a:p>
        </p:txBody>
      </p:sp>
      <p:sp>
        <p:nvSpPr>
          <p:cNvPr id="23" name="矩形 22"/>
          <p:cNvSpPr/>
          <p:nvPr/>
        </p:nvSpPr>
        <p:spPr>
          <a:xfrm>
            <a:off x="5821107" y="3046080"/>
            <a:ext cx="1249649" cy="486054"/>
          </a:xfrm>
          <a:prstGeom prst="rect">
            <a:avLst/>
          </a:prstGeom>
          <a:solidFill>
            <a:srgbClr val="77933C">
              <a:alpha val="20000"/>
            </a:srgbClr>
          </a:solidFill>
          <a:ln>
            <a:solidFill>
              <a:srgbClr val="77933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zh-TW" sz="1350" b="1" dirty="0">
              <a:solidFill>
                <a:schemeClr val="accent3">
                  <a:lumMod val="75000"/>
                </a:schemeClr>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C.</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館所*</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10</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攤</a:t>
            </a:r>
            <a:endPar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en-US" altLang="zh-TW"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zh-TW" altLang="en-US"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p:txBody>
      </p:sp>
      <p:sp>
        <p:nvSpPr>
          <p:cNvPr id="24" name="矩形 23"/>
          <p:cNvSpPr/>
          <p:nvPr/>
        </p:nvSpPr>
        <p:spPr>
          <a:xfrm>
            <a:off x="3425054" y="4288218"/>
            <a:ext cx="1647183" cy="486054"/>
          </a:xfrm>
          <a:prstGeom prst="rect">
            <a:avLst/>
          </a:prstGeom>
          <a:solidFill>
            <a:srgbClr val="9900CC">
              <a:alpha val="20000"/>
            </a:srgb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zh-TW" altLang="en-US" sz="1350" b="1" dirty="0">
                <a:solidFill>
                  <a:srgbClr val="7030A0"/>
                </a:solidFill>
                <a:effectLst>
                  <a:outerShdw blurRad="50800" dist="38100" dir="18900000" algn="bl" rotWithShape="0">
                    <a:prstClr val="black">
                      <a:alpha val="40000"/>
                    </a:prstClr>
                  </a:outerShdw>
                </a:effectLst>
                <a:latin typeface="微軟正黑體" pitchFamily="34" charset="-120"/>
                <a:ea typeface="微軟正黑體" pitchFamily="34" charset="-120"/>
              </a:rPr>
              <a:t> </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B.</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教育</a:t>
            </a:r>
            <a:r>
              <a:rPr lang="zh-TW" altLang="en-US" sz="1400" b="1" dirty="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雲*</a:t>
            </a:r>
            <a:r>
              <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8</a:t>
            </a:r>
            <a:r>
              <a:rPr lang="zh-TW" altLang="en-US"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rPr>
              <a:t>攤</a:t>
            </a:r>
            <a:endParaRPr lang="en-US" altLang="zh-TW" sz="1400" b="1" dirty="0" smtClean="0">
              <a:solidFill>
                <a:schemeClr val="tx1"/>
              </a:solidFill>
              <a:effectLst>
                <a:outerShdw blurRad="50800" dist="38100" dir="18900000" algn="bl" rotWithShape="0">
                  <a:prstClr val="black">
                    <a:alpha val="40000"/>
                  </a:prstClr>
                </a:outerShdw>
              </a:effectLst>
              <a:latin typeface="微軟正黑體" pitchFamily="34" charset="-120"/>
              <a:ea typeface="微軟正黑體" pitchFamily="34" charset="-120"/>
            </a:endParaRPr>
          </a:p>
          <a:p>
            <a:pPr algn="ctr"/>
            <a:endParaRPr lang="zh-TW" altLang="en-US" sz="1350" b="1" dirty="0">
              <a:solidFill>
                <a:srgbClr val="7030A0"/>
              </a:solidFill>
              <a:effectLst>
                <a:outerShdw blurRad="50800" dist="38100" dir="18900000" algn="bl" rotWithShape="0">
                  <a:prstClr val="black">
                    <a:alpha val="40000"/>
                  </a:prstClr>
                </a:outerShdw>
              </a:effectLst>
              <a:latin typeface="微軟正黑體" pitchFamily="34" charset="-120"/>
              <a:ea typeface="微軟正黑體" pitchFamily="34" charset="-120"/>
            </a:endParaRPr>
          </a:p>
        </p:txBody>
      </p:sp>
      <p:sp>
        <p:nvSpPr>
          <p:cNvPr id="25" name="矩形 24"/>
          <p:cNvSpPr/>
          <p:nvPr/>
        </p:nvSpPr>
        <p:spPr>
          <a:xfrm>
            <a:off x="7137966" y="3748158"/>
            <a:ext cx="324036" cy="486054"/>
          </a:xfrm>
          <a:prstGeom prst="rect">
            <a:avLst/>
          </a:prstGeom>
          <a:solidFill>
            <a:srgbClr val="FFFFFF">
              <a:alpha val="80000"/>
            </a:srgbClr>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750" dirty="0">
                <a:solidFill>
                  <a:srgbClr val="FF0000"/>
                </a:solidFill>
                <a:latin typeface="微軟正黑體" pitchFamily="34" charset="-120"/>
                <a:ea typeface="微軟正黑體" pitchFamily="34" charset="-120"/>
              </a:rPr>
              <a:t>服務台</a:t>
            </a:r>
          </a:p>
        </p:txBody>
      </p:sp>
      <p:sp>
        <p:nvSpPr>
          <p:cNvPr id="26" name="文字方塊 25"/>
          <p:cNvSpPr txBox="1"/>
          <p:nvPr/>
        </p:nvSpPr>
        <p:spPr>
          <a:xfrm>
            <a:off x="1872762" y="5230277"/>
            <a:ext cx="6862776" cy="507831"/>
          </a:xfrm>
          <a:prstGeom prst="rect">
            <a:avLst/>
          </a:prstGeom>
          <a:noFill/>
        </p:spPr>
        <p:txBody>
          <a:bodyPr wrap="none" rtlCol="0">
            <a:spAutoFit/>
          </a:bodyPr>
          <a:lstStyle/>
          <a:p>
            <a:r>
              <a:rPr lang="zh-TW" altLang="en-US" sz="1350" dirty="0" smtClean="0">
                <a:latin typeface="微軟正黑體" pitchFamily="34" charset="-120"/>
                <a:ea typeface="微軟正黑體" pitchFamily="34" charset="-120"/>
              </a:rPr>
              <a:t>每單位配置組合式攤位*</a:t>
            </a:r>
            <a:r>
              <a:rPr lang="en-US" altLang="zh-TW" sz="1350" dirty="0" smtClean="0">
                <a:solidFill>
                  <a:srgbClr val="FF0000"/>
                </a:solidFill>
                <a:latin typeface="微軟正黑體" pitchFamily="34" charset="-120"/>
                <a:ea typeface="微軟正黑體" pitchFamily="34" charset="-120"/>
              </a:rPr>
              <a:t>1</a:t>
            </a:r>
            <a:r>
              <a:rPr lang="zh-TW" altLang="en-US" sz="1350" dirty="0">
                <a:solidFill>
                  <a:srgbClr val="FF0000"/>
                </a:solidFill>
                <a:latin typeface="微軟正黑體" pitchFamily="34" charset="-120"/>
                <a:ea typeface="微軟正黑體" pitchFamily="34" charset="-120"/>
              </a:rPr>
              <a:t>組</a:t>
            </a:r>
            <a:r>
              <a:rPr lang="zh-TW" altLang="en-US" sz="1350" dirty="0" smtClean="0">
                <a:latin typeface="微軟正黑體" pitchFamily="34" charset="-120"/>
                <a:ea typeface="微軟正黑體" pitchFamily="34" charset="-120"/>
              </a:rPr>
              <a:t>：規格為</a:t>
            </a:r>
            <a:r>
              <a:rPr lang="en-US" altLang="zh-TW" sz="1350" dirty="0" smtClean="0">
                <a:latin typeface="微軟正黑體" pitchFamily="34" charset="-120"/>
                <a:ea typeface="微軟正黑體" pitchFamily="34" charset="-120"/>
              </a:rPr>
              <a:t>100*H250cm</a:t>
            </a:r>
            <a:r>
              <a:rPr lang="zh-TW" altLang="en-US" sz="1350" dirty="0" smtClean="0">
                <a:latin typeface="微軟正黑體" pitchFamily="34" charset="-120"/>
                <a:ea typeface="微軟正黑體" pitchFamily="34" charset="-120"/>
              </a:rPr>
              <a:t>，含投射燈、電源插座</a:t>
            </a:r>
            <a:r>
              <a:rPr lang="en-US" altLang="zh-TW" sz="1350" dirty="0" smtClean="0">
                <a:latin typeface="微軟正黑體" pitchFamily="34" charset="-120"/>
                <a:ea typeface="微軟正黑體" pitchFamily="34" charset="-120"/>
              </a:rPr>
              <a:t>110V</a:t>
            </a:r>
            <a:r>
              <a:rPr lang="zh-TW" altLang="en-US" sz="1350" dirty="0" smtClean="0">
                <a:latin typeface="微軟正黑體" pitchFamily="34" charset="-120"/>
                <a:ea typeface="微軟正黑體" pitchFamily="34" charset="-120"/>
              </a:rPr>
              <a:t>、一桌。</a:t>
            </a:r>
            <a:endParaRPr lang="en-US" altLang="zh-TW" sz="1350" dirty="0">
              <a:latin typeface="微軟正黑體" pitchFamily="34" charset="-120"/>
              <a:ea typeface="微軟正黑體" pitchFamily="34" charset="-120"/>
            </a:endParaRPr>
          </a:p>
          <a:p>
            <a:endParaRPr lang="en-US" altLang="zh-TW" sz="1350" dirty="0">
              <a:solidFill>
                <a:srgbClr val="4F81BD"/>
              </a:solidFill>
              <a:latin typeface="微軟正黑體" pitchFamily="34" charset="-120"/>
              <a:ea typeface="微軟正黑體" pitchFamily="34" charset="-120"/>
            </a:endParaRPr>
          </a:p>
        </p:txBody>
      </p:sp>
      <p:sp>
        <p:nvSpPr>
          <p:cNvPr id="27" name="橢圓 26"/>
          <p:cNvSpPr/>
          <p:nvPr/>
        </p:nvSpPr>
        <p:spPr>
          <a:xfrm>
            <a:off x="4545678" y="2938068"/>
            <a:ext cx="1161129" cy="4860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effectLst>
                <a:outerShdw blurRad="38100" dist="38100" dir="2700000" algn="tl">
                  <a:srgbClr val="000000">
                    <a:alpha val="43137"/>
                  </a:srgbClr>
                </a:outerShdw>
              </a:effectLst>
            </a:endParaRPr>
          </a:p>
        </p:txBody>
      </p:sp>
      <p:sp>
        <p:nvSpPr>
          <p:cNvPr id="15" name="橢圓 14"/>
          <p:cNvSpPr/>
          <p:nvPr/>
        </p:nvSpPr>
        <p:spPr>
          <a:xfrm>
            <a:off x="4545678" y="3589186"/>
            <a:ext cx="1161129" cy="4860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effectLst>
                <a:outerShdw blurRad="38100" dist="38100" dir="2700000" algn="tl">
                  <a:srgbClr val="000000">
                    <a:alpha val="43137"/>
                  </a:srgbClr>
                </a:outerShdw>
              </a:effectLst>
            </a:endParaRPr>
          </a:p>
        </p:txBody>
      </p:sp>
      <p:sp>
        <p:nvSpPr>
          <p:cNvPr id="3" name="文字方塊 2"/>
          <p:cNvSpPr txBox="1"/>
          <p:nvPr/>
        </p:nvSpPr>
        <p:spPr>
          <a:xfrm>
            <a:off x="8797973" y="1965960"/>
            <a:ext cx="2950310" cy="2862322"/>
          </a:xfrm>
          <a:prstGeom prst="rect">
            <a:avLst/>
          </a:prstGeom>
          <a:noFill/>
        </p:spPr>
        <p:txBody>
          <a:bodyPr wrap="square" rtlCol="0">
            <a:spAutoFit/>
          </a:bodyPr>
          <a:lstStyle/>
          <a:p>
            <a:pPr>
              <a:lnSpc>
                <a:spcPct val="150000"/>
              </a:lnSpc>
            </a:pPr>
            <a:r>
              <a:rPr lang="en-US" altLang="zh-TW" sz="2400" b="1" dirty="0" smtClean="0">
                <a:solidFill>
                  <a:srgbClr val="0070C0"/>
                </a:solidFill>
                <a:latin typeface="+mj-ea"/>
                <a:ea typeface="+mj-ea"/>
              </a:rPr>
              <a:t>A</a:t>
            </a:r>
            <a:r>
              <a:rPr lang="zh-TW" altLang="en-US" sz="2400" b="1" dirty="0" smtClean="0">
                <a:solidFill>
                  <a:srgbClr val="0070C0"/>
                </a:solidFill>
                <a:latin typeface="+mj-ea"/>
                <a:ea typeface="+mj-ea"/>
              </a:rPr>
              <a:t>區</a:t>
            </a:r>
            <a:r>
              <a:rPr lang="en-US" altLang="zh-TW" sz="2400" b="1" dirty="0" smtClean="0">
                <a:solidFill>
                  <a:srgbClr val="0070C0"/>
                </a:solidFill>
                <a:latin typeface="+mj-ea"/>
                <a:ea typeface="+mj-ea"/>
              </a:rPr>
              <a:t>.</a:t>
            </a:r>
            <a:r>
              <a:rPr lang="zh-TW" altLang="en-US" sz="2400" b="1" dirty="0" smtClean="0">
                <a:solidFill>
                  <a:srgbClr val="0070C0"/>
                </a:solidFill>
                <a:latin typeface="+mj-ea"/>
                <a:ea typeface="+mj-ea"/>
              </a:rPr>
              <a:t> </a:t>
            </a:r>
            <a:r>
              <a:rPr lang="en-US" altLang="zh-TW" sz="2400" b="1" dirty="0" smtClean="0">
                <a:solidFill>
                  <a:srgbClr val="0070C0"/>
                </a:solidFill>
                <a:latin typeface="+mj-ea"/>
                <a:ea typeface="+mj-ea"/>
              </a:rPr>
              <a:t>4G</a:t>
            </a:r>
            <a:r>
              <a:rPr lang="zh-TW" altLang="en-US" sz="2400" b="1" dirty="0" smtClean="0">
                <a:solidFill>
                  <a:srgbClr val="0070C0"/>
                </a:solidFill>
                <a:latin typeface="+mj-ea"/>
                <a:ea typeface="+mj-ea"/>
              </a:rPr>
              <a:t>人培計畫</a:t>
            </a:r>
            <a:endParaRPr lang="en-US" altLang="zh-TW" sz="2400" b="1" dirty="0" smtClean="0">
              <a:solidFill>
                <a:srgbClr val="0070C0"/>
              </a:solidFill>
              <a:latin typeface="+mj-ea"/>
              <a:ea typeface="+mj-ea"/>
            </a:endParaRPr>
          </a:p>
          <a:p>
            <a:pPr>
              <a:lnSpc>
                <a:spcPct val="150000"/>
              </a:lnSpc>
            </a:pPr>
            <a:r>
              <a:rPr lang="en-US" altLang="zh-TW" sz="2400" b="1" dirty="0" smtClean="0">
                <a:latin typeface="+mj-ea"/>
                <a:ea typeface="+mj-ea"/>
              </a:rPr>
              <a:t>B</a:t>
            </a:r>
            <a:r>
              <a:rPr lang="zh-TW" altLang="en-US" sz="2400" b="1" dirty="0" smtClean="0">
                <a:latin typeface="+mj-ea"/>
                <a:ea typeface="+mj-ea"/>
              </a:rPr>
              <a:t>區</a:t>
            </a:r>
            <a:r>
              <a:rPr lang="en-US" altLang="zh-TW" sz="2400" b="1" dirty="0" smtClean="0">
                <a:latin typeface="+mj-ea"/>
                <a:ea typeface="+mj-ea"/>
              </a:rPr>
              <a:t>.</a:t>
            </a:r>
            <a:r>
              <a:rPr lang="zh-TW" altLang="en-US" sz="2400" b="1" dirty="0" smtClean="0">
                <a:latin typeface="+mj-ea"/>
                <a:ea typeface="+mj-ea"/>
              </a:rPr>
              <a:t> 教育雲計畫</a:t>
            </a:r>
            <a:endParaRPr lang="en-US" altLang="zh-TW" sz="2400" b="1" dirty="0" smtClean="0">
              <a:latin typeface="+mj-ea"/>
              <a:ea typeface="+mj-ea"/>
            </a:endParaRPr>
          </a:p>
          <a:p>
            <a:pPr>
              <a:lnSpc>
                <a:spcPct val="150000"/>
              </a:lnSpc>
            </a:pPr>
            <a:r>
              <a:rPr lang="en-US" altLang="zh-TW" sz="2400" b="1" dirty="0" smtClean="0">
                <a:latin typeface="+mj-ea"/>
                <a:ea typeface="+mj-ea"/>
              </a:rPr>
              <a:t>C</a:t>
            </a:r>
            <a:r>
              <a:rPr lang="zh-TW" altLang="en-US" sz="2400" b="1" dirty="0" smtClean="0">
                <a:latin typeface="+mj-ea"/>
                <a:ea typeface="+mj-ea"/>
              </a:rPr>
              <a:t>區</a:t>
            </a:r>
            <a:r>
              <a:rPr lang="en-US" altLang="zh-TW" sz="2400" b="1" dirty="0" smtClean="0">
                <a:latin typeface="+mj-ea"/>
                <a:ea typeface="+mj-ea"/>
              </a:rPr>
              <a:t>.</a:t>
            </a:r>
            <a:r>
              <a:rPr lang="zh-TW" altLang="en-US" sz="2400" b="1" dirty="0" smtClean="0">
                <a:latin typeface="+mj-ea"/>
                <a:ea typeface="+mj-ea"/>
              </a:rPr>
              <a:t> 科教館所計畫</a:t>
            </a:r>
            <a:endParaRPr lang="en-US" altLang="zh-TW" sz="2400" b="1" dirty="0" smtClean="0">
              <a:latin typeface="+mj-ea"/>
              <a:ea typeface="+mj-ea"/>
            </a:endParaRPr>
          </a:p>
          <a:p>
            <a:pPr>
              <a:lnSpc>
                <a:spcPct val="150000"/>
              </a:lnSpc>
            </a:pPr>
            <a:r>
              <a:rPr lang="en-US" altLang="zh-TW" sz="2400" b="1" dirty="0" smtClean="0">
                <a:latin typeface="+mj-ea"/>
                <a:ea typeface="+mj-ea"/>
              </a:rPr>
              <a:t>D</a:t>
            </a:r>
            <a:r>
              <a:rPr lang="zh-TW" altLang="en-US" sz="2400" b="1" dirty="0" smtClean="0">
                <a:latin typeface="+mj-ea"/>
                <a:ea typeface="+mj-ea"/>
              </a:rPr>
              <a:t>區</a:t>
            </a:r>
            <a:r>
              <a:rPr lang="en-US" altLang="zh-TW" sz="2400" b="1" dirty="0" smtClean="0">
                <a:latin typeface="+mj-ea"/>
                <a:ea typeface="+mj-ea"/>
              </a:rPr>
              <a:t>.</a:t>
            </a:r>
            <a:r>
              <a:rPr lang="zh-TW" altLang="en-US" sz="2400" b="1" dirty="0" smtClean="0">
                <a:latin typeface="+mj-ea"/>
                <a:ea typeface="+mj-ea"/>
              </a:rPr>
              <a:t> 偏鄉</a:t>
            </a:r>
            <a:r>
              <a:rPr lang="en-US" altLang="zh-TW" sz="2400" b="1" dirty="0" smtClean="0">
                <a:latin typeface="+mj-ea"/>
                <a:ea typeface="+mj-ea"/>
              </a:rPr>
              <a:t>DOC</a:t>
            </a:r>
            <a:r>
              <a:rPr lang="zh-TW" altLang="en-US" sz="2400" b="1" dirty="0" smtClean="0">
                <a:latin typeface="+mj-ea"/>
                <a:ea typeface="+mj-ea"/>
              </a:rPr>
              <a:t>計畫</a:t>
            </a:r>
            <a:endParaRPr lang="en-US" altLang="zh-TW" sz="2400" b="1" dirty="0" smtClean="0">
              <a:latin typeface="+mj-ea"/>
              <a:ea typeface="+mj-ea"/>
            </a:endParaRPr>
          </a:p>
          <a:p>
            <a:pPr>
              <a:lnSpc>
                <a:spcPct val="150000"/>
              </a:lnSpc>
            </a:pPr>
            <a:r>
              <a:rPr lang="en-US" altLang="zh-TW" sz="2400" b="1" dirty="0" smtClean="0">
                <a:latin typeface="+mj-ea"/>
                <a:ea typeface="+mj-ea"/>
              </a:rPr>
              <a:t>E</a:t>
            </a:r>
            <a:r>
              <a:rPr lang="zh-TW" altLang="en-US" sz="2400" b="1" dirty="0" smtClean="0">
                <a:latin typeface="+mj-ea"/>
                <a:ea typeface="+mj-ea"/>
              </a:rPr>
              <a:t>區</a:t>
            </a:r>
            <a:r>
              <a:rPr lang="en-US" altLang="zh-TW" sz="2400" b="1" dirty="0" smtClean="0">
                <a:latin typeface="+mj-ea"/>
                <a:ea typeface="+mj-ea"/>
              </a:rPr>
              <a:t>.</a:t>
            </a:r>
            <a:r>
              <a:rPr lang="zh-TW" altLang="en-US" sz="2400" b="1" dirty="0" smtClean="0">
                <a:latin typeface="+mj-ea"/>
                <a:ea typeface="+mj-ea"/>
              </a:rPr>
              <a:t> 行動磨課師計畫</a:t>
            </a:r>
            <a:endParaRPr lang="zh-TW" altLang="en-US" sz="2400" b="1" dirty="0">
              <a:latin typeface="+mj-ea"/>
              <a:ea typeface="+mj-ea"/>
            </a:endParaRPr>
          </a:p>
        </p:txBody>
      </p:sp>
      <p:sp>
        <p:nvSpPr>
          <p:cNvPr id="29" name="矩形 28"/>
          <p:cNvSpPr/>
          <p:nvPr/>
        </p:nvSpPr>
        <p:spPr>
          <a:xfrm>
            <a:off x="7576723" y="2884062"/>
            <a:ext cx="324036" cy="486054"/>
          </a:xfrm>
          <a:prstGeom prst="rect">
            <a:avLst/>
          </a:prstGeom>
          <a:solidFill>
            <a:srgbClr val="FFFFFF">
              <a:alpha val="80000"/>
            </a:srgbClr>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750" dirty="0" smtClean="0">
                <a:solidFill>
                  <a:srgbClr val="FF0000"/>
                </a:solidFill>
                <a:latin typeface="微軟正黑體" pitchFamily="34" charset="-120"/>
                <a:ea typeface="微軟正黑體" pitchFamily="34" charset="-120"/>
              </a:rPr>
              <a:t>入口</a:t>
            </a:r>
            <a:endParaRPr lang="zh-TW" altLang="en-US" sz="750"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250497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3630" y="1746152"/>
            <a:ext cx="7948246" cy="4524470"/>
          </a:xfrm>
        </p:spPr>
      </p:pic>
      <p:sp>
        <p:nvSpPr>
          <p:cNvPr id="5" name="標題 1"/>
          <p:cNvSpPr>
            <a:spLocks noGrp="1"/>
          </p:cNvSpPr>
          <p:nvPr>
            <p:ph type="title"/>
          </p:nvPr>
        </p:nvSpPr>
        <p:spPr>
          <a:xfrm>
            <a:off x="1143000" y="609600"/>
            <a:ext cx="9875520" cy="1356360"/>
          </a:xfrm>
        </p:spPr>
        <p:txBody>
          <a:bodyPr/>
          <a:lstStyle/>
          <a:p>
            <a:r>
              <a:rPr lang="zh-TW" altLang="en-US" b="1" dirty="0" smtClean="0"/>
              <a:t>活動空間規劃 </a:t>
            </a:r>
            <a:r>
              <a:rPr lang="en-US" altLang="zh-TW" b="1" dirty="0" smtClean="0"/>
              <a:t>–</a:t>
            </a:r>
            <a:r>
              <a:rPr lang="zh-TW" altLang="en-US" b="1" dirty="0" smtClean="0"/>
              <a:t> 立體示意圖</a:t>
            </a:r>
            <a:r>
              <a:rPr lang="en-US" altLang="zh-TW" b="1" dirty="0" smtClean="0"/>
              <a:t>(</a:t>
            </a:r>
            <a:r>
              <a:rPr lang="en-US" altLang="zh-TW" b="1" dirty="0"/>
              <a:t>2</a:t>
            </a:r>
            <a:r>
              <a:rPr lang="en-US" altLang="zh-TW" b="1" dirty="0" smtClean="0"/>
              <a:t>/2)</a:t>
            </a:r>
            <a:endParaRPr lang="zh-TW" altLang="en-US" b="1" dirty="0"/>
          </a:p>
        </p:txBody>
      </p:sp>
    </p:spTree>
    <p:extLst>
      <p:ext uri="{BB962C8B-B14F-4D97-AF65-F5344CB8AC3E}">
        <p14:creationId xmlns:p14="http://schemas.microsoft.com/office/powerpoint/2010/main" val="410096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rPr>
              <a:t>活動資訊</a:t>
            </a:r>
            <a:endParaRPr lang="zh-TW" altLang="en-US" b="1" dirty="0">
              <a:solidFill>
                <a:schemeClr val="accent1">
                  <a:lumMod val="50000"/>
                </a:schemeClr>
              </a:solidFill>
            </a:endParaRPr>
          </a:p>
        </p:txBody>
      </p:sp>
      <p:sp>
        <p:nvSpPr>
          <p:cNvPr id="3" name="內容版面配置區 2"/>
          <p:cNvSpPr>
            <a:spLocks noGrp="1"/>
          </p:cNvSpPr>
          <p:nvPr>
            <p:ph idx="1"/>
          </p:nvPr>
        </p:nvSpPr>
        <p:spPr/>
        <p:txBody>
          <a:bodyPr>
            <a:normAutofit/>
          </a:bodyPr>
          <a:lstStyle/>
          <a:p>
            <a:pPr>
              <a:buFont typeface="Wingdings 2" panose="05020102010507070707" pitchFamily="18" charset="2"/>
              <a:buChar char=""/>
            </a:pPr>
            <a:r>
              <a:rPr lang="zh-TW" altLang="en-US" sz="3200" dirty="0" smtClean="0">
                <a:solidFill>
                  <a:schemeClr val="accent1">
                    <a:lumMod val="40000"/>
                    <a:lumOff val="60000"/>
                  </a:schemeClr>
                </a:solidFill>
              </a:rPr>
              <a:t>成果展基本資訊</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活動空間規</a:t>
            </a:r>
            <a:r>
              <a:rPr lang="zh-TW" altLang="en-US" sz="3200" dirty="0">
                <a:solidFill>
                  <a:schemeClr val="accent1">
                    <a:lumMod val="40000"/>
                    <a:lumOff val="60000"/>
                  </a:schemeClr>
                </a:solidFill>
              </a:rPr>
              <a:t>劃</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50000"/>
                  </a:schemeClr>
                </a:solidFill>
              </a:rPr>
              <a:t>各單位需求項目</a:t>
            </a:r>
            <a:endParaRPr lang="en-US" altLang="zh-TW" sz="3200" dirty="0" smtClean="0">
              <a:solidFill>
                <a:schemeClr val="accent1">
                  <a:lumMod val="5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活動規劃概要</a:t>
            </a:r>
            <a:endParaRPr lang="en-US" altLang="zh-TW" sz="3200" dirty="0" smtClean="0">
              <a:solidFill>
                <a:schemeClr val="accent1">
                  <a:lumMod val="40000"/>
                  <a:lumOff val="60000"/>
                </a:schemeClr>
              </a:solidFill>
            </a:endParaRPr>
          </a:p>
          <a:p>
            <a:pPr>
              <a:buFont typeface="Wingdings 2" panose="05020102010507070707" pitchFamily="18" charset="2"/>
              <a:buChar char=""/>
            </a:pPr>
            <a:r>
              <a:rPr lang="zh-TW" altLang="en-US" sz="3200" dirty="0" smtClean="0">
                <a:solidFill>
                  <a:schemeClr val="accent1">
                    <a:lumMod val="40000"/>
                    <a:lumOff val="60000"/>
                  </a:schemeClr>
                </a:solidFill>
              </a:rPr>
              <a:t>其</a:t>
            </a:r>
            <a:r>
              <a:rPr lang="zh-TW" altLang="en-US" sz="3200" dirty="0">
                <a:solidFill>
                  <a:schemeClr val="accent1">
                    <a:lumMod val="40000"/>
                    <a:lumOff val="60000"/>
                  </a:schemeClr>
                </a:solidFill>
              </a:rPr>
              <a:t>他</a:t>
            </a:r>
            <a:endParaRPr lang="en-US" altLang="zh-TW" sz="3200" dirty="0" smtClean="0">
              <a:solidFill>
                <a:schemeClr val="accent1">
                  <a:lumMod val="40000"/>
                  <a:lumOff val="60000"/>
                </a:schemeClr>
              </a:solidFill>
            </a:endParaRPr>
          </a:p>
          <a:p>
            <a:pPr>
              <a:buFont typeface="Wingdings 2" panose="05020102010507070707" pitchFamily="18" charset="2"/>
              <a:buChar char=""/>
            </a:pPr>
            <a:endParaRPr lang="zh-TW" altLang="en-US" sz="3200" dirty="0">
              <a:solidFill>
                <a:schemeClr val="accent1">
                  <a:lumMod val="50000"/>
                </a:schemeClr>
              </a:solidFill>
            </a:endParaRPr>
          </a:p>
        </p:txBody>
      </p:sp>
    </p:spTree>
    <p:extLst>
      <p:ext uri="{BB962C8B-B14F-4D97-AF65-F5344CB8AC3E}">
        <p14:creationId xmlns:p14="http://schemas.microsoft.com/office/powerpoint/2010/main" val="699799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跑馬燈">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基準</Template>
  <TotalTime>1464</TotalTime>
  <Words>1554</Words>
  <Application>Microsoft Office PowerPoint</Application>
  <PresentationFormat>寬螢幕</PresentationFormat>
  <Paragraphs>217</Paragraphs>
  <Slides>20</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20</vt:i4>
      </vt:variant>
    </vt:vector>
  </HeadingPairs>
  <TitlesOfParts>
    <vt:vector size="32" baseType="lpstr">
      <vt:lpstr>Tw Cen MT</vt:lpstr>
      <vt:lpstr>微軟正黑體</vt:lpstr>
      <vt:lpstr>新細明體</vt:lpstr>
      <vt:lpstr>標楷體</vt:lpstr>
      <vt:lpstr>Arial</vt:lpstr>
      <vt:lpstr>Calibri</vt:lpstr>
      <vt:lpstr>Corbel</vt:lpstr>
      <vt:lpstr>Times New Roman</vt:lpstr>
      <vt:lpstr>Webdings</vt:lpstr>
      <vt:lpstr>Wingdings</vt:lpstr>
      <vt:lpstr>Wingdings 2</vt:lpstr>
      <vt:lpstr>基礎</vt:lpstr>
      <vt:lpstr>提升校園行動應用服務 及研發內容設計人才培育計畫  推廣校園4G創新應用服務 暨教育雲成果發表會-參展資訊 </vt:lpstr>
      <vt:lpstr>活動資訊</vt:lpstr>
      <vt:lpstr>活動資訊</vt:lpstr>
      <vt:lpstr>成果展基本資訊(1/2)</vt:lpstr>
      <vt:lpstr>成果展基本資訊(2/2)</vt:lpstr>
      <vt:lpstr>活動資訊</vt:lpstr>
      <vt:lpstr>活動空間規劃 - 各參展單位配置(1/2)</vt:lpstr>
      <vt:lpstr>活動空間規劃 – 立體示意圖(2/2)</vt:lpstr>
      <vt:lpstr>活動資訊</vt:lpstr>
      <vt:lpstr>各單位需求項目(1/1)</vt:lpstr>
      <vt:lpstr>活動資訊</vt:lpstr>
      <vt:lpstr>活動規劃概要(1/5)</vt:lpstr>
      <vt:lpstr>活動規劃概要(2/5)</vt:lpstr>
      <vt:lpstr>活動規劃概要(3/5)</vt:lpstr>
      <vt:lpstr>活動規劃概要(4/5)</vt:lpstr>
      <vt:lpstr>活動規劃概要(5/5)</vt:lpstr>
      <vt:lpstr>活動資訊</vt:lpstr>
      <vt:lpstr>其他(1/3)</vt:lpstr>
      <vt:lpstr>其他(2/3)</vt:lpstr>
      <vt:lpstr>其他(3/3)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提升校園行動應用服務 及研發內容設計人才培育計畫  106年度計畫第1次工作會議</dc:title>
  <dc:creator>孫維敏</dc:creator>
  <cp:lastModifiedBy>李佳芳</cp:lastModifiedBy>
  <cp:revision>89</cp:revision>
  <dcterms:created xsi:type="dcterms:W3CDTF">2017-10-05T01:53:27Z</dcterms:created>
  <dcterms:modified xsi:type="dcterms:W3CDTF">2017-10-27T05:38:51Z</dcterms:modified>
</cp:coreProperties>
</file>