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B493-E36A-4252-844F-41D540D185AB}" type="datetimeFigureOut">
              <a:rPr lang="zh-TW" altLang="en-US" smtClean="0"/>
              <a:t>2016/9/14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8034-FA7B-4724-81AE-FD9EFE0BA7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9060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B493-E36A-4252-844F-41D540D185AB}" type="datetimeFigureOut">
              <a:rPr lang="zh-TW" altLang="en-US" smtClean="0"/>
              <a:t>2016/9/14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8034-FA7B-4724-81AE-FD9EFE0BA7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7343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B493-E36A-4252-844F-41D540D185AB}" type="datetimeFigureOut">
              <a:rPr lang="zh-TW" altLang="en-US" smtClean="0"/>
              <a:t>2016/9/14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8034-FA7B-4724-81AE-FD9EFE0BA7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83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B493-E36A-4252-844F-41D540D185AB}" type="datetimeFigureOut">
              <a:rPr lang="zh-TW" altLang="en-US" smtClean="0"/>
              <a:t>2016/9/14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8034-FA7B-4724-81AE-FD9EFE0BA7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504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B493-E36A-4252-844F-41D540D185AB}" type="datetimeFigureOut">
              <a:rPr lang="zh-TW" altLang="en-US" smtClean="0"/>
              <a:t>2016/9/14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8034-FA7B-4724-81AE-FD9EFE0BA7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747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B493-E36A-4252-844F-41D540D185AB}" type="datetimeFigureOut">
              <a:rPr lang="zh-TW" altLang="en-US" smtClean="0"/>
              <a:t>2016/9/14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8034-FA7B-4724-81AE-FD9EFE0BA7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3951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B493-E36A-4252-844F-41D540D185AB}" type="datetimeFigureOut">
              <a:rPr lang="zh-TW" altLang="en-US" smtClean="0"/>
              <a:t>2016/9/14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8034-FA7B-4724-81AE-FD9EFE0BA7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925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B493-E36A-4252-844F-41D540D185AB}" type="datetimeFigureOut">
              <a:rPr lang="zh-TW" altLang="en-US" smtClean="0"/>
              <a:t>2016/9/14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8034-FA7B-4724-81AE-FD9EFE0BA7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8284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B493-E36A-4252-844F-41D540D185AB}" type="datetimeFigureOut">
              <a:rPr lang="zh-TW" altLang="en-US" smtClean="0"/>
              <a:t>2016/9/14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8034-FA7B-4724-81AE-FD9EFE0BA7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845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B493-E36A-4252-844F-41D540D185AB}" type="datetimeFigureOut">
              <a:rPr lang="zh-TW" altLang="en-US" smtClean="0"/>
              <a:t>2016/9/14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8034-FA7B-4724-81AE-FD9EFE0BA7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724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B493-E36A-4252-844F-41D540D185AB}" type="datetimeFigureOut">
              <a:rPr lang="zh-TW" altLang="en-US" smtClean="0"/>
              <a:t>2016/9/14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8034-FA7B-4724-81AE-FD9EFE0BA7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563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CB493-E36A-4252-844F-41D540D185AB}" type="datetimeFigureOut">
              <a:rPr lang="zh-TW" altLang="en-US" smtClean="0"/>
              <a:t>2016/9/14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38034-FA7B-4724-81AE-FD9EFE0BA7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189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140.115.197.16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140.115.197.16/?school=ncu&amp;app=tes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140.115.197.16/?school=ncu&amp;app=test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140.115.197.16/?school=ncu&amp;app=test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91571"/>
            <a:ext cx="572451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91571"/>
            <a:ext cx="224594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67544" y="6073551"/>
            <a:ext cx="8150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左圖為電腦版畫面，右圖為手機版畫面</a:t>
            </a:r>
            <a:endParaRPr lang="zh-TW" altLang="en-US" sz="1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67544" y="404664"/>
            <a:ext cx="8150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手機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連線統計網站 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(EDUFOR4G)</a:t>
            </a:r>
            <a:endPara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60526" y="1393031"/>
            <a:ext cx="8150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手機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連線統計網站網址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4"/>
              </a:rPr>
              <a:t>http://140.115.197.16/</a:t>
            </a:r>
            <a:endParaRPr lang="zh-TW" altLang="en-US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75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60526" y="5301208"/>
            <a:ext cx="8150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左圖為</a:t>
            </a:r>
            <a:r>
              <a:rPr lang="en-US" altLang="zh-TW" sz="1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ABOUT</a:t>
            </a:r>
            <a:r>
              <a:rPr lang="zh-TW" altLang="en-US" sz="1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頁面，右圖為</a:t>
            </a:r>
            <a:r>
              <a:rPr lang="en-US" altLang="zh-TW" sz="1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CONTAC</a:t>
            </a:r>
            <a:r>
              <a:rPr lang="zh-TW" altLang="en-US" sz="1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頁面</a:t>
            </a:r>
            <a:endParaRPr lang="zh-TW" altLang="en-US" sz="1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67544" y="404664"/>
            <a:ext cx="8150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手機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連線統計網站 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(EDUFOR4G)</a:t>
            </a:r>
            <a:endPara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60526" y="1393031"/>
            <a:ext cx="8150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手機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連線統計網站共有三個分頁，分別為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HOME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ABOUT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以及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CONTACT</a:t>
            </a:r>
            <a:endParaRPr lang="zh-TW" altLang="en-US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80131"/>
            <a:ext cx="3973619" cy="284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829" y="2380131"/>
            <a:ext cx="3973619" cy="284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51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467544" y="404664"/>
            <a:ext cx="8150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手機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連線統計網站 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(EDUFOR4G)</a:t>
            </a:r>
            <a:endPara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60526" y="1393031"/>
            <a:ext cx="81505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目前回傳方式採用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 GET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方式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傳參數資訊</a:t>
            </a:r>
            <a:endParaRPr lang="en-US" altLang="zh-TW" sz="1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傳參數有兩項，分別為學校代碼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(school)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以及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名稱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(app)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傳網址範例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http://140.115.197.16/?school=ncu&amp;app=test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其中</a:t>
            </a:r>
            <a:r>
              <a:rPr lang="en-US" altLang="zh-TW" sz="16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ncu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為學校代碼而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test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名稱</a:t>
            </a:r>
            <a:endParaRPr lang="en-US" altLang="zh-TW" sz="1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手機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只要在開啟時送出此網址，系統即會記錄此次登入使用資訊</a:t>
            </a:r>
            <a:endParaRPr lang="en-US" altLang="zh-TW" sz="1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系統紀錄資訊包含學校代碼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(school)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名稱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(app)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、裝置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IP(</a:t>
            </a:r>
            <a:r>
              <a:rPr lang="en-US" altLang="zh-TW" sz="16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ip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以及回傳時間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(date)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管理者可透過網頁登入觀看詳細回傳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資訊</a:t>
            </a:r>
            <a:endParaRPr lang="en-US" altLang="zh-TW" sz="1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62490"/>
            <a:ext cx="3909106" cy="280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539552" y="6237312"/>
            <a:ext cx="3909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輸入帳號密碼進行登入</a:t>
            </a:r>
            <a:endParaRPr lang="zh-TW" altLang="en-US" sz="1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62490"/>
            <a:ext cx="3943201" cy="282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4644008" y="6261058"/>
            <a:ext cx="3909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登入後顯示報表</a:t>
            </a:r>
            <a:r>
              <a:rPr lang="en-US" altLang="zh-TW" sz="1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右上功能選單多出登出按鈕</a:t>
            </a:r>
            <a:r>
              <a:rPr lang="en-US" altLang="zh-TW" sz="1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1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63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467544" y="404664"/>
            <a:ext cx="8150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手機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連線統計網站 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(EDUFOR4G)</a:t>
            </a:r>
            <a:endPara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60526" y="1393031"/>
            <a:ext cx="81505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登入後進入報表統計頁面，報表統計分為三種：</a:t>
            </a:r>
            <a:endParaRPr lang="en-US" altLang="zh-TW" sz="1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觀看各學校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學校代碼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回傳的統計數量，如下圖左</a:t>
            </a:r>
            <a:endParaRPr lang="en-US" altLang="zh-TW" sz="1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觀看特定學校中各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的詳細回傳資料，如下圖中</a:t>
            </a:r>
            <a:endParaRPr lang="en-US" altLang="zh-TW" sz="1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觀看特定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學校之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特定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的詳細回傳資料，如下圖右</a:t>
            </a:r>
            <a:endParaRPr lang="en-US" altLang="zh-TW" sz="1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進入報表統計頁面時預設為觀看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類資訊，若點選各學校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學校代碼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可觀看該學校的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類資訊，以此類推，再點選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 Name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可觀看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類資料，使用者也可以點選上面的路徑顯示進行轉跳與返回。</a:t>
            </a:r>
            <a:endParaRPr lang="en-US" altLang="zh-TW" sz="1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39552" y="6217567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報表統計分</a:t>
            </a:r>
            <a:r>
              <a: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sz="1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三種分類範例</a:t>
            </a:r>
            <a:endParaRPr lang="zh-TW" altLang="en-US" sz="1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14" name="肘形接點 13"/>
          <p:cNvCxnSpPr>
            <a:stCxn id="4104" idx="3"/>
            <a:endCxn id="4105" idx="1"/>
          </p:cNvCxnSpPr>
          <p:nvPr/>
        </p:nvCxnSpPr>
        <p:spPr>
          <a:xfrm flipV="1">
            <a:off x="1629212" y="3890774"/>
            <a:ext cx="724554" cy="1049258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108966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766" y="3284984"/>
            <a:ext cx="3070860" cy="121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696" y="3284984"/>
            <a:ext cx="2331720" cy="121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766" y="4725144"/>
            <a:ext cx="306324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肘形接點 33"/>
          <p:cNvCxnSpPr>
            <a:stCxn id="4104" idx="3"/>
            <a:endCxn id="4107" idx="1"/>
          </p:cNvCxnSpPr>
          <p:nvPr/>
        </p:nvCxnSpPr>
        <p:spPr>
          <a:xfrm>
            <a:off x="1629212" y="4940032"/>
            <a:ext cx="724554" cy="394712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696" y="4714840"/>
            <a:ext cx="2331720" cy="123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直線單箭頭接點 24"/>
          <p:cNvCxnSpPr>
            <a:stCxn id="4105" idx="3"/>
            <a:endCxn id="4106" idx="1"/>
          </p:cNvCxnSpPr>
          <p:nvPr/>
        </p:nvCxnSpPr>
        <p:spPr>
          <a:xfrm>
            <a:off x="5424626" y="3890774"/>
            <a:ext cx="56007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>
            <a:stCxn id="4107" idx="3"/>
            <a:endCxn id="4108" idx="1"/>
          </p:cNvCxnSpPr>
          <p:nvPr/>
        </p:nvCxnSpPr>
        <p:spPr>
          <a:xfrm flipV="1">
            <a:off x="5417006" y="5332060"/>
            <a:ext cx="567690" cy="26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39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467544" y="404664"/>
            <a:ext cx="8150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程式範例 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 Android</a:t>
            </a:r>
            <a:endPara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60526" y="1393031"/>
            <a:ext cx="815059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String </a:t>
            </a:r>
            <a:r>
              <a:rPr lang="en-US" altLang="zh-TW" sz="1400" dirty="0" err="1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url</a:t>
            </a:r>
            <a:r>
              <a:rPr lang="en-US" altLang="zh-TW" sz="140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 = </a:t>
            </a:r>
            <a:r>
              <a:rPr lang="en-US" altLang="zh-TW" sz="140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"http</a:t>
            </a:r>
            <a:r>
              <a:rPr lang="en-US" altLang="zh-TW" sz="1400" dirty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://140.115.197.16/?</a:t>
            </a:r>
            <a:r>
              <a:rPr lang="en-US" altLang="zh-TW" sz="140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school=</a:t>
            </a:r>
            <a:r>
              <a:rPr lang="en-US" altLang="zh-TW" sz="1400" dirty="0" err="1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ncu&amp;app</a:t>
            </a:r>
            <a:r>
              <a:rPr lang="en-US" altLang="zh-TW" sz="140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=test";</a:t>
            </a:r>
            <a:endParaRPr lang="en-US" altLang="zh-TW" sz="1400" dirty="0" smtClean="0">
              <a:latin typeface="Courier New" panose="02070309020205020404" pitchFamily="49" charset="0"/>
              <a:ea typeface="標楷體" panose="03000509000000000000" pitchFamily="65" charset="-120"/>
              <a:cs typeface="Courier New" panose="02070309020205020404" pitchFamily="49" charset="0"/>
            </a:endParaRPr>
          </a:p>
          <a:p>
            <a:r>
              <a:rPr lang="en-US" altLang="zh-TW" sz="1400" dirty="0" err="1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HttpClient</a:t>
            </a:r>
            <a:r>
              <a:rPr lang="en-US" altLang="zh-TW" sz="140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 client = new </a:t>
            </a:r>
            <a:r>
              <a:rPr lang="en-US" altLang="zh-TW" sz="1400" dirty="0" err="1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DefaultHttpClient</a:t>
            </a:r>
            <a:r>
              <a:rPr lang="en-US" altLang="zh-TW" sz="140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();</a:t>
            </a:r>
          </a:p>
          <a:p>
            <a:r>
              <a:rPr lang="en-US" altLang="zh-TW" sz="1400" dirty="0" err="1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HttpGet</a:t>
            </a:r>
            <a:r>
              <a:rPr lang="en-US" altLang="zh-TW" sz="140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 request = new </a:t>
            </a:r>
            <a:r>
              <a:rPr lang="en-US" altLang="zh-TW" sz="1400" dirty="0" err="1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HttpGet</a:t>
            </a:r>
            <a:r>
              <a:rPr lang="en-US" altLang="zh-TW" sz="140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(</a:t>
            </a:r>
            <a:r>
              <a:rPr lang="en-US" altLang="zh-TW" sz="1400" dirty="0" err="1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url</a:t>
            </a:r>
            <a:r>
              <a:rPr lang="en-US" altLang="zh-TW" sz="140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);</a:t>
            </a:r>
          </a:p>
          <a:p>
            <a:r>
              <a:rPr lang="en-US" altLang="zh-TW" sz="140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try {</a:t>
            </a:r>
          </a:p>
          <a:p>
            <a:r>
              <a:rPr lang="en-US" altLang="zh-TW" sz="1400" dirty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	</a:t>
            </a:r>
            <a:r>
              <a:rPr lang="en-US" altLang="zh-TW" sz="1400" dirty="0" err="1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HttpResponse</a:t>
            </a:r>
            <a:r>
              <a:rPr lang="en-US" altLang="zh-TW" sz="140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 response = </a:t>
            </a:r>
            <a:r>
              <a:rPr lang="en-US" altLang="zh-TW" sz="1400" dirty="0" err="1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client.execute</a:t>
            </a:r>
            <a:r>
              <a:rPr lang="en-US" altLang="zh-TW" sz="140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(request);</a:t>
            </a:r>
          </a:p>
          <a:p>
            <a:r>
              <a:rPr lang="en-US" altLang="zh-TW" sz="140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} catch (Exception e) {</a:t>
            </a:r>
          </a:p>
          <a:p>
            <a:r>
              <a:rPr lang="en-US" altLang="zh-TW" sz="140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	// Exception</a:t>
            </a:r>
          </a:p>
          <a:p>
            <a:r>
              <a:rPr lang="en-US" altLang="zh-TW" sz="140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} catch (</a:t>
            </a:r>
            <a:r>
              <a:rPr lang="en-US" altLang="zh-TW" sz="1400" dirty="0" err="1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IOException</a:t>
            </a:r>
            <a:r>
              <a:rPr lang="en-US" altLang="zh-TW" sz="140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 e) {</a:t>
            </a:r>
          </a:p>
          <a:p>
            <a:r>
              <a:rPr lang="en-US" altLang="zh-TW" sz="140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	// </a:t>
            </a:r>
            <a:r>
              <a:rPr lang="en-US" altLang="zh-TW" sz="1400" dirty="0" err="1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IOException</a:t>
            </a:r>
            <a:endParaRPr lang="en-US" altLang="zh-TW" sz="1400" dirty="0" smtClean="0">
              <a:latin typeface="Courier New" panose="02070309020205020404" pitchFamily="49" charset="0"/>
              <a:ea typeface="標楷體" panose="03000509000000000000" pitchFamily="65" charset="-120"/>
              <a:cs typeface="Courier New" panose="02070309020205020404" pitchFamily="49" charset="0"/>
            </a:endParaRPr>
          </a:p>
          <a:p>
            <a:r>
              <a:rPr lang="en-US" altLang="zh-TW" sz="140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}</a:t>
            </a:r>
          </a:p>
          <a:p>
            <a:endParaRPr lang="en-US" altLang="zh-TW" sz="1400" dirty="0">
              <a:latin typeface="Courier New" panose="02070309020205020404" pitchFamily="49" charset="0"/>
              <a:ea typeface="標楷體" panose="03000509000000000000" pitchFamily="65" charset="-120"/>
              <a:cs typeface="Courier New" panose="02070309020205020404" pitchFamily="49" charset="0"/>
            </a:endParaRPr>
          </a:p>
          <a:p>
            <a:endParaRPr lang="en-US" altLang="zh-TW" sz="1400" dirty="0" smtClean="0">
              <a:latin typeface="Courier New" panose="02070309020205020404" pitchFamily="49" charset="0"/>
              <a:ea typeface="標楷體" panose="03000509000000000000" pitchFamily="65" charset="-120"/>
              <a:cs typeface="Courier New" panose="02070309020205020404" pitchFamily="49" charset="0"/>
            </a:endParaRPr>
          </a:p>
          <a:p>
            <a:endParaRPr lang="en-US" altLang="zh-TW" sz="1400" dirty="0">
              <a:latin typeface="Courier New" panose="02070309020205020404" pitchFamily="49" charset="0"/>
              <a:ea typeface="標楷體" panose="03000509000000000000" pitchFamily="65" charset="-120"/>
              <a:cs typeface="Courier New" panose="02070309020205020404" pitchFamily="49" charset="0"/>
            </a:endParaRPr>
          </a:p>
          <a:p>
            <a:endParaRPr lang="en-US" altLang="zh-TW" sz="1400" dirty="0" smtClean="0">
              <a:latin typeface="Courier New" panose="02070309020205020404" pitchFamily="49" charset="0"/>
              <a:ea typeface="標楷體" panose="03000509000000000000" pitchFamily="65" charset="-120"/>
              <a:cs typeface="Courier New" panose="02070309020205020404" pitchFamily="49" charset="0"/>
            </a:endParaRPr>
          </a:p>
          <a:p>
            <a:endParaRPr lang="en-US" altLang="zh-TW" sz="1400" dirty="0">
              <a:latin typeface="Courier New" panose="02070309020205020404" pitchFamily="49" charset="0"/>
              <a:ea typeface="標楷體" panose="03000509000000000000" pitchFamily="65" charset="-120"/>
              <a:cs typeface="Courier New" panose="02070309020205020404" pitchFamily="49" charset="0"/>
            </a:endParaRPr>
          </a:p>
          <a:p>
            <a:endParaRPr lang="en-US" altLang="zh-TW" sz="1400" dirty="0" smtClean="0">
              <a:latin typeface="Courier New" panose="02070309020205020404" pitchFamily="49" charset="0"/>
              <a:ea typeface="標楷體" panose="03000509000000000000" pitchFamily="65" charset="-120"/>
              <a:cs typeface="Courier New" panose="02070309020205020404" pitchFamily="49" charset="0"/>
            </a:endParaRPr>
          </a:p>
          <a:p>
            <a:endParaRPr lang="en-US" altLang="zh-TW" sz="1400" dirty="0">
              <a:latin typeface="Courier New" panose="02070309020205020404" pitchFamily="49" charset="0"/>
              <a:ea typeface="標楷體" panose="03000509000000000000" pitchFamily="65" charset="-120"/>
              <a:cs typeface="Courier New" panose="02070309020205020404" pitchFamily="49" charset="0"/>
            </a:endParaRPr>
          </a:p>
          <a:p>
            <a:endParaRPr lang="en-US" altLang="zh-TW" sz="1400" dirty="0" smtClean="0">
              <a:latin typeface="Courier New" panose="02070309020205020404" pitchFamily="49" charset="0"/>
              <a:ea typeface="標楷體" panose="03000509000000000000" pitchFamily="65" charset="-120"/>
              <a:cs typeface="Courier New" panose="02070309020205020404" pitchFamily="49" charset="0"/>
            </a:endParaRPr>
          </a:p>
          <a:p>
            <a:endParaRPr lang="en-US" altLang="zh-TW" sz="1400" dirty="0">
              <a:latin typeface="Courier New" panose="02070309020205020404" pitchFamily="49" charset="0"/>
              <a:ea typeface="標楷體" panose="03000509000000000000" pitchFamily="65" charset="-120"/>
              <a:cs typeface="Courier New" panose="02070309020205020404" pitchFamily="49" charset="0"/>
            </a:endParaRPr>
          </a:p>
          <a:p>
            <a:endParaRPr lang="en-US" altLang="zh-TW" sz="1400" dirty="0" smtClean="0">
              <a:latin typeface="Courier New" panose="02070309020205020404" pitchFamily="49" charset="0"/>
              <a:ea typeface="標楷體" panose="03000509000000000000" pitchFamily="65" charset="-120"/>
              <a:cs typeface="Courier New" panose="02070309020205020404" pitchFamily="49" charset="0"/>
            </a:endParaRPr>
          </a:p>
          <a:p>
            <a:endParaRPr lang="en-US" altLang="zh-TW" sz="1400" dirty="0">
              <a:latin typeface="Courier New" panose="02070309020205020404" pitchFamily="49" charset="0"/>
              <a:ea typeface="標楷體" panose="03000509000000000000" pitchFamily="65" charset="-120"/>
              <a:cs typeface="Courier New" panose="02070309020205020404" pitchFamily="49" charset="0"/>
            </a:endParaRPr>
          </a:p>
          <a:p>
            <a:endParaRPr lang="en-US" altLang="zh-TW" sz="1400" dirty="0" smtClean="0">
              <a:latin typeface="Courier New" panose="02070309020205020404" pitchFamily="49" charset="0"/>
              <a:ea typeface="標楷體" panose="03000509000000000000" pitchFamily="65" charset="-120"/>
              <a:cs typeface="Courier New" panose="02070309020205020404" pitchFamily="49" charset="0"/>
            </a:endParaRPr>
          </a:p>
          <a:p>
            <a:r>
              <a:rPr lang="zh-TW" altLang="en-US" sz="1400" dirty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範例網址</a:t>
            </a:r>
            <a:r>
              <a:rPr lang="zh-TW" altLang="en-US" sz="140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：</a:t>
            </a:r>
            <a:r>
              <a:rPr lang="en-US" altLang="zh-TW" sz="140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  <a:hlinkClick r:id="rId2"/>
              </a:rPr>
              <a:t>http://140.115.197.16/?school=ncu&amp;app=test</a:t>
            </a:r>
            <a:endParaRPr lang="en-US" altLang="zh-TW" sz="1400" dirty="0">
              <a:latin typeface="Courier New" panose="02070309020205020404" pitchFamily="49" charset="0"/>
              <a:ea typeface="標楷體" panose="03000509000000000000" pitchFamily="65" charset="-120"/>
              <a:cs typeface="Courier New" panose="02070309020205020404" pitchFamily="49" charset="0"/>
            </a:endParaRPr>
          </a:p>
        </p:txBody>
      </p:sp>
      <p:pic>
        <p:nvPicPr>
          <p:cNvPr id="1026" name="Picture 2" descr="http://tchidital.com.ng/wp-content/uploads/2016/01/androidlog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24944"/>
            <a:ext cx="516057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28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467544" y="404664"/>
            <a:ext cx="8150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程式範例 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 iOS</a:t>
            </a:r>
            <a:endPara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60526" y="1393031"/>
            <a:ext cx="815059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NSURL *</a:t>
            </a:r>
            <a:r>
              <a:rPr lang="en-US" altLang="zh-TW" sz="1400" dirty="0" err="1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url</a:t>
            </a:r>
            <a:r>
              <a:rPr lang="en-US" altLang="zh-TW" sz="1400" dirty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 = [NSURL </a:t>
            </a:r>
            <a:r>
              <a:rPr lang="en-US" altLang="zh-TW" sz="1400" dirty="0" err="1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URLWithString</a:t>
            </a:r>
            <a:r>
              <a:rPr lang="en-US" altLang="zh-TW" sz="140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:@"</a:t>
            </a:r>
            <a:r>
              <a:rPr lang="en-US" altLang="zh-TW" sz="140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http</a:t>
            </a:r>
            <a:r>
              <a:rPr lang="en-US" altLang="zh-TW" sz="1400" dirty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://140.115.197.16/?</a:t>
            </a:r>
            <a:r>
              <a:rPr lang="en-US" altLang="zh-TW" sz="140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school=ncu&amp;app=test"];</a:t>
            </a:r>
            <a:endParaRPr lang="en-US" altLang="zh-TW" sz="1400" dirty="0">
              <a:latin typeface="Courier New" panose="02070309020205020404" pitchFamily="49" charset="0"/>
              <a:ea typeface="標楷體" panose="03000509000000000000" pitchFamily="65" charset="-120"/>
              <a:cs typeface="Courier New" panose="02070309020205020404" pitchFamily="49" charset="0"/>
            </a:endParaRPr>
          </a:p>
          <a:p>
            <a:r>
              <a:rPr lang="en-US" altLang="zh-TW" sz="1400" dirty="0" err="1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NSURLRequest</a:t>
            </a:r>
            <a:r>
              <a:rPr lang="en-US" altLang="zh-TW" sz="1400" dirty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 *request = [</a:t>
            </a:r>
            <a:r>
              <a:rPr lang="en-US" altLang="zh-TW" sz="1400" dirty="0" err="1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NSURLRequest</a:t>
            </a:r>
            <a:r>
              <a:rPr lang="en-US" altLang="zh-TW" sz="1400" dirty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 </a:t>
            </a:r>
            <a:r>
              <a:rPr lang="en-US" altLang="zh-TW" sz="1400" dirty="0" err="1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requestWithURL:url</a:t>
            </a:r>
            <a:r>
              <a:rPr lang="en-US" altLang="zh-TW" sz="1400" dirty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];</a:t>
            </a:r>
          </a:p>
          <a:p>
            <a:r>
              <a:rPr lang="en-US" altLang="zh-TW" sz="1400" dirty="0" err="1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NSOperationQueue</a:t>
            </a:r>
            <a:r>
              <a:rPr lang="en-US" altLang="zh-TW" sz="1400" dirty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 *queue = [</a:t>
            </a:r>
            <a:r>
              <a:rPr lang="en-US" altLang="zh-TW" sz="1400" dirty="0" err="1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NSOperationQueue</a:t>
            </a:r>
            <a:r>
              <a:rPr lang="en-US" altLang="zh-TW" sz="1400" dirty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 new];</a:t>
            </a:r>
          </a:p>
          <a:p>
            <a:r>
              <a:rPr lang="en-US" altLang="zh-TW" sz="1400" dirty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[</a:t>
            </a:r>
            <a:r>
              <a:rPr lang="en-US" altLang="zh-TW" sz="1400" dirty="0" err="1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NSURLConnection</a:t>
            </a:r>
            <a:r>
              <a:rPr lang="en-US" altLang="zh-TW" sz="1400" dirty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 </a:t>
            </a:r>
            <a:r>
              <a:rPr lang="en-US" altLang="zh-TW" sz="1400" dirty="0" err="1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sendAsynchronousRequest:request</a:t>
            </a:r>
            <a:r>
              <a:rPr lang="en-US" altLang="zh-TW" sz="1400" dirty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 </a:t>
            </a:r>
            <a:r>
              <a:rPr lang="en-US" altLang="zh-TW" sz="1400" dirty="0" err="1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queue:queue</a:t>
            </a:r>
            <a:r>
              <a:rPr lang="en-US" altLang="zh-TW" sz="1400" dirty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 </a:t>
            </a:r>
            <a:r>
              <a:rPr lang="en-US" altLang="zh-TW" sz="1400" dirty="0" err="1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completionHandler</a:t>
            </a:r>
            <a:r>
              <a:rPr lang="en-US" altLang="zh-TW" sz="1400" dirty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:^(</a:t>
            </a:r>
            <a:r>
              <a:rPr lang="en-US" altLang="zh-TW" sz="1400" dirty="0" err="1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NSURLResponse</a:t>
            </a:r>
            <a:r>
              <a:rPr lang="en-US" altLang="zh-TW" sz="1400" dirty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 *response, </a:t>
            </a:r>
            <a:r>
              <a:rPr lang="en-US" altLang="zh-TW" sz="1400" dirty="0" err="1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NSData</a:t>
            </a:r>
            <a:r>
              <a:rPr lang="en-US" altLang="zh-TW" sz="1400" dirty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 *data, </a:t>
            </a:r>
            <a:r>
              <a:rPr lang="en-US" altLang="zh-TW" sz="1400" dirty="0" err="1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NSError</a:t>
            </a:r>
            <a:r>
              <a:rPr lang="en-US" altLang="zh-TW" sz="1400" dirty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 *</a:t>
            </a:r>
            <a:r>
              <a:rPr lang="en-US" altLang="zh-TW" sz="1400" dirty="0" err="1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connectionError</a:t>
            </a:r>
            <a:r>
              <a:rPr lang="en-US" altLang="zh-TW" sz="1400" dirty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) {</a:t>
            </a:r>
          </a:p>
          <a:p>
            <a:r>
              <a:rPr lang="en-US" altLang="zh-TW" sz="1400" dirty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if(</a:t>
            </a:r>
            <a:r>
              <a:rPr lang="en-US" altLang="zh-TW" sz="1400" dirty="0" err="1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connectionError</a:t>
            </a:r>
            <a:r>
              <a:rPr lang="en-US" altLang="zh-TW" sz="1400" dirty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 != nil){</a:t>
            </a:r>
          </a:p>
          <a:p>
            <a:r>
              <a:rPr lang="en-US" altLang="zh-TW" sz="1400" dirty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	// </a:t>
            </a:r>
            <a:r>
              <a:rPr lang="en-US" altLang="zh-TW" sz="1400" dirty="0" err="1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ConnectionError</a:t>
            </a:r>
            <a:endParaRPr lang="en-US" altLang="zh-TW" sz="1400" dirty="0">
              <a:latin typeface="Courier New" panose="02070309020205020404" pitchFamily="49" charset="0"/>
              <a:ea typeface="標楷體" panose="03000509000000000000" pitchFamily="65" charset="-120"/>
              <a:cs typeface="Courier New" panose="02070309020205020404" pitchFamily="49" charset="0"/>
            </a:endParaRPr>
          </a:p>
          <a:p>
            <a:r>
              <a:rPr lang="en-US" altLang="zh-TW" sz="1400" dirty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}</a:t>
            </a:r>
          </a:p>
          <a:p>
            <a:r>
              <a:rPr lang="en-US" altLang="zh-TW" sz="140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}];</a:t>
            </a:r>
          </a:p>
          <a:p>
            <a:endParaRPr lang="en-US" altLang="zh-TW" sz="1400" dirty="0">
              <a:latin typeface="Courier New" panose="02070309020205020404" pitchFamily="49" charset="0"/>
              <a:ea typeface="標楷體" panose="03000509000000000000" pitchFamily="65" charset="-120"/>
              <a:cs typeface="Courier New" panose="02070309020205020404" pitchFamily="49" charset="0"/>
            </a:endParaRPr>
          </a:p>
          <a:p>
            <a:endParaRPr lang="en-US" altLang="zh-TW" sz="1400" dirty="0" smtClean="0">
              <a:latin typeface="Courier New" panose="02070309020205020404" pitchFamily="49" charset="0"/>
              <a:ea typeface="標楷體" panose="03000509000000000000" pitchFamily="65" charset="-120"/>
              <a:cs typeface="Courier New" panose="02070309020205020404" pitchFamily="49" charset="0"/>
            </a:endParaRPr>
          </a:p>
          <a:p>
            <a:endParaRPr lang="en-US" altLang="zh-TW" sz="1400" dirty="0">
              <a:latin typeface="Courier New" panose="02070309020205020404" pitchFamily="49" charset="0"/>
              <a:ea typeface="標楷體" panose="03000509000000000000" pitchFamily="65" charset="-120"/>
              <a:cs typeface="Courier New" panose="02070309020205020404" pitchFamily="49" charset="0"/>
            </a:endParaRPr>
          </a:p>
          <a:p>
            <a:endParaRPr lang="en-US" altLang="zh-TW" sz="1400" dirty="0" smtClean="0">
              <a:latin typeface="Courier New" panose="02070309020205020404" pitchFamily="49" charset="0"/>
              <a:ea typeface="標楷體" panose="03000509000000000000" pitchFamily="65" charset="-120"/>
              <a:cs typeface="Courier New" panose="02070309020205020404" pitchFamily="49" charset="0"/>
            </a:endParaRPr>
          </a:p>
          <a:p>
            <a:endParaRPr lang="en-US" altLang="zh-TW" sz="1400" dirty="0">
              <a:latin typeface="Courier New" panose="02070309020205020404" pitchFamily="49" charset="0"/>
              <a:ea typeface="標楷體" panose="03000509000000000000" pitchFamily="65" charset="-120"/>
              <a:cs typeface="Courier New" panose="02070309020205020404" pitchFamily="49" charset="0"/>
            </a:endParaRPr>
          </a:p>
          <a:p>
            <a:endParaRPr lang="en-US" altLang="zh-TW" sz="1400" dirty="0" smtClean="0">
              <a:latin typeface="Courier New" panose="02070309020205020404" pitchFamily="49" charset="0"/>
              <a:ea typeface="標楷體" panose="03000509000000000000" pitchFamily="65" charset="-120"/>
              <a:cs typeface="Courier New" panose="02070309020205020404" pitchFamily="49" charset="0"/>
            </a:endParaRPr>
          </a:p>
          <a:p>
            <a:endParaRPr lang="en-US" altLang="zh-TW" sz="1400" dirty="0">
              <a:latin typeface="Courier New" panose="02070309020205020404" pitchFamily="49" charset="0"/>
              <a:ea typeface="標楷體" panose="03000509000000000000" pitchFamily="65" charset="-120"/>
              <a:cs typeface="Courier New" panose="02070309020205020404" pitchFamily="49" charset="0"/>
            </a:endParaRPr>
          </a:p>
          <a:p>
            <a:endParaRPr lang="en-US" altLang="zh-TW" sz="1400" dirty="0" smtClean="0">
              <a:latin typeface="Courier New" panose="02070309020205020404" pitchFamily="49" charset="0"/>
              <a:ea typeface="標楷體" panose="03000509000000000000" pitchFamily="65" charset="-120"/>
              <a:cs typeface="Courier New" panose="02070309020205020404" pitchFamily="49" charset="0"/>
            </a:endParaRPr>
          </a:p>
          <a:p>
            <a:endParaRPr lang="en-US" altLang="zh-TW" sz="1400" dirty="0">
              <a:latin typeface="Courier New" panose="02070309020205020404" pitchFamily="49" charset="0"/>
              <a:ea typeface="標楷體" panose="03000509000000000000" pitchFamily="65" charset="-120"/>
              <a:cs typeface="Courier New" panose="02070309020205020404" pitchFamily="49" charset="0"/>
            </a:endParaRPr>
          </a:p>
          <a:p>
            <a:endParaRPr lang="en-US" altLang="zh-TW" sz="1400" dirty="0">
              <a:latin typeface="Courier New" panose="02070309020205020404" pitchFamily="49" charset="0"/>
              <a:ea typeface="標楷體" panose="03000509000000000000" pitchFamily="65" charset="-120"/>
              <a:cs typeface="Courier New" panose="02070309020205020404" pitchFamily="49" charset="0"/>
            </a:endParaRPr>
          </a:p>
          <a:p>
            <a:endParaRPr lang="en-US" altLang="zh-TW" sz="1400" dirty="0" smtClean="0">
              <a:latin typeface="Courier New" panose="02070309020205020404" pitchFamily="49" charset="0"/>
              <a:ea typeface="標楷體" panose="03000509000000000000" pitchFamily="65" charset="-120"/>
              <a:cs typeface="Courier New" panose="02070309020205020404" pitchFamily="49" charset="0"/>
            </a:endParaRPr>
          </a:p>
          <a:p>
            <a:r>
              <a:rPr lang="zh-TW" altLang="en-US" sz="1400" dirty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範例網址</a:t>
            </a:r>
            <a:r>
              <a:rPr lang="zh-TW" altLang="en-US" sz="140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：</a:t>
            </a:r>
            <a:r>
              <a:rPr lang="en-US" altLang="zh-TW" sz="140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  <a:hlinkClick r:id="rId2"/>
              </a:rPr>
              <a:t>http://140.115.197.16/?school=ncu&amp;app=test</a:t>
            </a:r>
            <a:endParaRPr lang="en-US" altLang="zh-TW" sz="1400" dirty="0">
              <a:latin typeface="Courier New" panose="02070309020205020404" pitchFamily="49" charset="0"/>
              <a:ea typeface="標楷體" panose="03000509000000000000" pitchFamily="65" charset="-120"/>
              <a:cs typeface="Courier New" panose="02070309020205020404" pitchFamily="49" charset="0"/>
            </a:endParaRPr>
          </a:p>
        </p:txBody>
      </p:sp>
      <p:pic>
        <p:nvPicPr>
          <p:cNvPr id="2050" name="Picture 2" descr="http://cfoc.org/wp-content/uploads/2015/06/apple-io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12976"/>
            <a:ext cx="3888432" cy="240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55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357</Words>
  <Application>Microsoft Office PowerPoint</Application>
  <PresentationFormat>如螢幕大小 (4:3)</PresentationFormat>
  <Paragraphs>67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yxzhao</dc:creator>
  <cp:lastModifiedBy>TMG</cp:lastModifiedBy>
  <cp:revision>28</cp:revision>
  <dcterms:created xsi:type="dcterms:W3CDTF">2016-04-01T08:22:03Z</dcterms:created>
  <dcterms:modified xsi:type="dcterms:W3CDTF">2016-09-14T15:55:03Z</dcterms:modified>
</cp:coreProperties>
</file>