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3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52" r:id="rId86"/>
    <p:sldId id="353" r:id="rId87"/>
    <p:sldId id="354" r:id="rId88"/>
    <p:sldId id="355" r:id="rId89"/>
    <p:sldId id="356" r:id="rId90"/>
    <p:sldId id="357" r:id="rId91"/>
    <p:sldId id="358" r:id="rId92"/>
    <p:sldId id="340" r:id="rId93"/>
    <p:sldId id="341" r:id="rId94"/>
    <p:sldId id="342" r:id="rId95"/>
    <p:sldId id="343" r:id="rId96"/>
    <p:sldId id="344" r:id="rId97"/>
    <p:sldId id="345" r:id="rId98"/>
    <p:sldId id="346" r:id="rId99"/>
    <p:sldId id="347" r:id="rId100"/>
    <p:sldId id="348" r:id="rId101"/>
    <p:sldId id="349" r:id="rId102"/>
    <p:sldId id="350" r:id="rId103"/>
    <p:sldId id="351" r:id="rId104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384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viewProps" Target="view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ableStyles" Target="tableStyle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CD27656-829A-43ED-8BDF-DA21BC8E292B}" type="datetimeFigureOut">
              <a:rPr lang="zh-TW" altLang="en-US"/>
              <a:pPr>
                <a:defRPr/>
              </a:pPr>
              <a:t>2017/3/20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2C8A40A-92AE-4240-B263-0B5006CBEC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4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26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1D263AE-961B-4F0F-99C7-616B20366A5E}" type="slidenum">
              <a:rPr lang="zh-TW" altLang="en-US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0549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976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86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030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252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9829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2190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7984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手機畫面的內容顯示</a:t>
            </a:r>
            <a:endParaRPr lang="en-US" altLang="zh-TW" dirty="0" smtClean="0"/>
          </a:p>
          <a:p>
            <a:r>
              <a:rPr lang="en-US" altLang="zh-TW" dirty="0" smtClean="0"/>
              <a:t>&lt;String-array&gt;</a:t>
            </a:r>
            <a:r>
              <a:rPr lang="zh-TW" altLang="en-US" dirty="0" smtClean="0"/>
              <a:t> 下拉式選單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938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LinearLayout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線性布局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保持子元素之間的間隔互相對齊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583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Broadcast Receiver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廣播接收器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10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手機畫面的內容顯示</a:t>
            </a:r>
            <a:endParaRPr lang="en-US" altLang="zh-TW" dirty="0" smtClean="0"/>
          </a:p>
          <a:p>
            <a:r>
              <a:rPr lang="en-US" altLang="zh-TW" dirty="0" smtClean="0"/>
              <a:t>&lt;String-array&gt;</a:t>
            </a:r>
            <a:r>
              <a:rPr lang="zh-TW" altLang="en-US" dirty="0" smtClean="0"/>
              <a:t> 下拉式選單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32069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780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681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278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2903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888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LinearLayout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線性布局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保持子元素之間的間隔互相對齊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69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Broadcast Receiver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廣播接收器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974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902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7859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PDU(protocol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description unit)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585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Item</a:t>
            </a:r>
            <a:r>
              <a:rPr lang="zh-TW" altLang="en-US" baseline="0" dirty="0" smtClean="0"/>
              <a:t>：</a:t>
            </a:r>
            <a:r>
              <a:rPr lang="en-US" altLang="zh-TW" baseline="0" dirty="0" smtClean="0"/>
              <a:t>menu</a:t>
            </a:r>
            <a:r>
              <a:rPr lang="zh-TW" altLang="en-US" baseline="0" dirty="0" smtClean="0"/>
              <a:t>的選項</a:t>
            </a:r>
            <a:endParaRPr lang="en-US" altLang="zh-TW" baseline="0" dirty="0" smtClean="0"/>
          </a:p>
          <a:p>
            <a:r>
              <a:rPr lang="en-US" altLang="zh-C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android:icon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顯示的圖示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en-US" altLang="zh-C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android:title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標題，顯示在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icon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下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en-US" altLang="zh-C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android:alphabeticShortcut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menu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的快捷鍵</a:t>
            </a:r>
            <a:r>
              <a:rPr lang="zh-CN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</a:t>
            </a:r>
            <a:endParaRPr lang="zh-CN" alt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9489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Toast</a:t>
            </a:r>
            <a:r>
              <a:rPr lang="zh-TW" alt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可以快顯訊息，只佔用訊息所需的螢幕空間，顯示幾秒後就消失，且不會與使用者互動，在顯示中不會影響目前與後續作業，適合用在提示「檔案已經刪除」、「電力不足」等提醒功能。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9902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631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85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84646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3953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LinearLayout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線性布局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保持子元素之間的間隔互相對齊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87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9040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2731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89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8279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90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7224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92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6318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93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906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76763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LinearLayout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線性布局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保持子元素之間的間隔互相對齊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94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8092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Broadcast Receiver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廣播接收器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95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9877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 :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APIs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96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5985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 :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APIs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97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1011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 :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APIs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2603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 :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APIs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99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93172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 :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APIs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100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99046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Name : </a:t>
            </a:r>
            <a:r>
              <a:rPr lang="en-US" altLang="zh-TW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APIs</a:t>
            </a:r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101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2008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102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96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英呎</a:t>
            </a:r>
            <a:r>
              <a:rPr lang="en-US" altLang="zh-TW" dirty="0" smtClean="0"/>
              <a:t>=</a:t>
            </a:r>
            <a:r>
              <a:rPr lang="zh-TW" altLang="en-US" dirty="0" smtClean="0"/>
              <a:t>公尺</a:t>
            </a:r>
            <a:r>
              <a:rPr lang="en-US" altLang="zh-TW" dirty="0" smtClean="0"/>
              <a:t>*3.28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423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公尺</a:t>
            </a:r>
            <a:r>
              <a:rPr lang="en-US" altLang="zh-TW" dirty="0" smtClean="0"/>
              <a:t>=</a:t>
            </a:r>
            <a:r>
              <a:rPr lang="zh-TW" altLang="en-US" dirty="0" smtClean="0"/>
              <a:t>英呎</a:t>
            </a:r>
            <a:r>
              <a:rPr lang="en-US" altLang="zh-TW" dirty="0" smtClean="0"/>
              <a:t>*0.3048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07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手機畫面的內容顯示</a:t>
            </a:r>
            <a:endParaRPr lang="en-US" altLang="zh-TW" dirty="0" smtClean="0"/>
          </a:p>
          <a:p>
            <a:r>
              <a:rPr lang="en-US" altLang="zh-TW" dirty="0" smtClean="0"/>
              <a:t>&lt;String-array&gt;</a:t>
            </a:r>
            <a:r>
              <a:rPr lang="zh-TW" altLang="en-US" dirty="0" smtClean="0"/>
              <a:t> 下拉式選單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883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LinearLayout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線性布局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保持子元素之間的間隔互相對齊</a:t>
            </a:r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558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730A-8E22-4288-A454-48BDD7DD5779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806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0FEF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標楷體" pitchFamily="65" charset="-12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52400" y="1981200"/>
            <a:ext cx="8542338" cy="1052513"/>
            <a:chOff x="80" y="624"/>
            <a:chExt cx="5381" cy="66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</p:grp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914400" y="63182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1400" smtClean="0">
              <a:ea typeface="標楷體" panose="03000509000000000000" pitchFamily="65" charset="-12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352800" y="63182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en-US" altLang="zh-TW" sz="1400" smtClean="0">
              <a:ea typeface="標楷體" panose="03000509000000000000" pitchFamily="65" charset="-12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8077200" y="152400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12F1FAEC-359F-4729-9F61-447672CBB899}" type="datetime1">
              <a:rPr kumimoji="0" lang="zh-TW" altLang="en-US" sz="1600" b="1" smtClean="0">
                <a:ea typeface="標楷體" panose="03000509000000000000" pitchFamily="65" charset="-120"/>
              </a:rPr>
              <a:pPr algn="ctr" eaLnBrk="1" hangingPunct="1">
                <a:defRPr/>
              </a:pPr>
              <a:t>2017/3/20</a:t>
            </a:fld>
            <a:endParaRPr kumimoji="0" lang="zh-TW" altLang="zh-TW" sz="1600" b="1" smtClean="0">
              <a:ea typeface="標楷體" panose="03000509000000000000" pitchFamily="65" charset="-12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8640763" y="6424613"/>
            <a:ext cx="5032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A6ABAD70-D99B-497D-A87D-73FB5927D2E3}" type="slidenum">
              <a:rPr kumimoji="0" lang="en-US" altLang="zh-TW" sz="1600" b="1" smtClean="0">
                <a:ea typeface="標楷體" panose="03000509000000000000" pitchFamily="65" charset="-120"/>
              </a:rPr>
              <a:pPr algn="ctr" eaLnBrk="1" hangingPunct="1">
                <a:defRPr/>
              </a:pPr>
              <a:t>‹#›</a:t>
            </a:fld>
            <a:endParaRPr kumimoji="0" lang="en-US" altLang="zh-TW" sz="1600" b="1" smtClean="0">
              <a:ea typeface="標楷體" panose="03000509000000000000" pitchFamily="65" charset="-120"/>
            </a:endParaRPr>
          </a:p>
        </p:txBody>
      </p:sp>
      <p:pic>
        <p:nvPicPr>
          <p:cNvPr id="15" name="Picture 17" descr="TKUEEmk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6492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611188" y="92075"/>
            <a:ext cx="377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200" b="1" smtClean="0">
                <a:ea typeface="標楷體" panose="03000509000000000000" pitchFamily="65" charset="-120"/>
              </a:rPr>
              <a:t>DEPARTMENT OF ELECTRICAL ENGINEERING</a:t>
            </a:r>
            <a:r>
              <a:rPr kumimoji="0" lang="en-US" altLang="zh-TW" sz="2400" smtClean="0"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651500" y="640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Tamkang University</a:t>
            </a: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45318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WOCL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27688"/>
            <a:ext cx="19050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9906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781300"/>
            <a:ext cx="6400800" cy="343376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895E3CB-98DF-4C40-BDC2-B81EE0B32AFA}" type="datetimeFigureOut">
              <a:rPr lang="zh-TW" altLang="en-US"/>
              <a:pPr>
                <a:defRPr/>
              </a:pPr>
              <a:t>2017/3/20</a:t>
            </a:fld>
            <a:endParaRPr lang="zh-TW" altLang="en-US"/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3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88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64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0FEF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zh-TW" b="1" i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52400" y="1981200"/>
            <a:ext cx="8542338" cy="1052513"/>
            <a:chOff x="80" y="624"/>
            <a:chExt cx="5381" cy="663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</p:grp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914400" y="6318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kumimoji="0" lang="en-US" altLang="zh-TW" sz="1400" smtClean="0">
              <a:ea typeface="標楷體" panose="03000509000000000000" pitchFamily="65" charset="-12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352800" y="631825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en-US" altLang="zh-TW" sz="1400" smtClean="0">
              <a:ea typeface="標楷體" panose="03000509000000000000" pitchFamily="65" charset="-12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8077200" y="152400"/>
            <a:ext cx="863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A9E30422-2255-4FE5-8261-536781C30D7D}" type="datetime1">
              <a:rPr kumimoji="0" lang="zh-TW" altLang="en-US" sz="1600" b="1" smtClean="0">
                <a:ea typeface="標楷體" panose="03000509000000000000" pitchFamily="65" charset="-120"/>
              </a:rPr>
              <a:pPr algn="ctr" eaLnBrk="1" hangingPunct="1">
                <a:defRPr/>
              </a:pPr>
              <a:t>2017/3/20</a:t>
            </a:fld>
            <a:endParaRPr kumimoji="0" lang="zh-TW" altLang="zh-TW" sz="1600" b="1" smtClean="0">
              <a:ea typeface="標楷體" panose="03000509000000000000" pitchFamily="65" charset="-12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8640763" y="6424613"/>
            <a:ext cx="5032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DCFC3F79-2820-458B-BEE7-9EA7CCC307A5}" type="slidenum">
              <a:rPr kumimoji="0" lang="en-US" altLang="zh-TW" sz="1600" b="1" smtClean="0">
                <a:ea typeface="標楷體" panose="03000509000000000000" pitchFamily="65" charset="-120"/>
              </a:rPr>
              <a:pPr algn="ctr" eaLnBrk="1" hangingPunct="1">
                <a:defRPr/>
              </a:pPr>
              <a:t>‹#›</a:t>
            </a:fld>
            <a:endParaRPr kumimoji="0" lang="en-US" altLang="zh-TW" sz="1600" b="1" smtClean="0">
              <a:ea typeface="標楷體" panose="03000509000000000000" pitchFamily="65" charset="-120"/>
            </a:endParaRPr>
          </a:p>
        </p:txBody>
      </p:sp>
      <p:pic>
        <p:nvPicPr>
          <p:cNvPr id="15" name="Picture 17" descr="TKUEEmk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6492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611188" y="92075"/>
            <a:ext cx="3773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200" b="1" smtClean="0">
                <a:ea typeface="標楷體" panose="03000509000000000000" pitchFamily="65" charset="-120"/>
              </a:rPr>
              <a:t>DEPARTMENT OF ELECTRICAL ENGINEERING</a:t>
            </a:r>
            <a:r>
              <a:rPr kumimoji="0" lang="en-US" altLang="zh-TW" sz="2400" smtClean="0"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651500" y="64008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Tamkang University</a:t>
            </a:r>
          </a:p>
        </p:txBody>
      </p:sp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453188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1" descr="WOCL2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27688"/>
            <a:ext cx="19050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990600" y="1600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781300"/>
            <a:ext cx="6400800" cy="343376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06A4E9-29A4-4F75-BCB0-BA734E964CB2}" type="datetimeFigureOut">
              <a:rPr lang="zh-TW" altLang="en-US"/>
              <a:pPr>
                <a:defRPr/>
              </a:pPr>
              <a:t>2017/3/20</a:t>
            </a:fld>
            <a:endParaRPr lang="zh-TW" altLang="en-US"/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458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53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72986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555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0758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921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3238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2634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107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24884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13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22840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2039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69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562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4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145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15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85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7192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47091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0FEF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標楷體" pitchFamily="65" charset="-120"/>
              </a:rPr>
              <a:t>         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smtClean="0">
              <a:ea typeface="標楷體" panose="03000509000000000000" pitchFamily="65" charset="-12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smtClean="0">
              <a:ea typeface="標楷體" panose="03000509000000000000" pitchFamily="65" charset="-120"/>
            </a:endParaRPr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127000" y="990600"/>
            <a:ext cx="8542338" cy="1052513"/>
            <a:chOff x="80" y="624"/>
            <a:chExt cx="5381" cy="663"/>
          </a:xfrm>
        </p:grpSpPr>
        <p:sp>
          <p:nvSpPr>
            <p:cNvPr id="1039" name="Rectangle 6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  <p:sp>
          <p:nvSpPr>
            <p:cNvPr id="1040" name="Rectangle 7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  <p:sp>
          <p:nvSpPr>
            <p:cNvPr id="1041" name="Rectangle 8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  <p:sp>
          <p:nvSpPr>
            <p:cNvPr id="1042" name="Rectangle 9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  <p:sp>
          <p:nvSpPr>
            <p:cNvPr id="1043" name="Rectangle 10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</p:grpSp>
      <p:sp>
        <p:nvSpPr>
          <p:cNvPr id="103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8640763" y="6424613"/>
            <a:ext cx="5032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DC868C66-6481-4399-992C-5CD4A72729E0}" type="slidenum">
              <a:rPr kumimoji="0" lang="en-US" altLang="zh-TW" sz="1600" b="1" smtClean="0">
                <a:ea typeface="標楷體" panose="03000509000000000000" pitchFamily="65" charset="-120"/>
              </a:rPr>
              <a:pPr algn="ctr" eaLnBrk="1" hangingPunct="1">
                <a:defRPr/>
              </a:pPr>
              <a:t>‹#›</a:t>
            </a:fld>
            <a:endParaRPr kumimoji="0" lang="en-US" altLang="zh-TW" sz="1600" b="1" smtClean="0">
              <a:ea typeface="標楷體" panose="03000509000000000000" pitchFamily="65" charset="-120"/>
            </a:endParaRPr>
          </a:p>
        </p:txBody>
      </p:sp>
      <p:sp>
        <p:nvSpPr>
          <p:cNvPr id="1033" name="Rectangle 14"/>
          <p:cNvSpPr>
            <a:spLocks noChangeArrowheads="1"/>
          </p:cNvSpPr>
          <p:nvPr/>
        </p:nvSpPr>
        <p:spPr bwMode="auto">
          <a:xfrm>
            <a:off x="8077200" y="152400"/>
            <a:ext cx="863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304D41B2-8CA5-4191-8A55-3324CAE1DA45}" type="datetime1">
              <a:rPr kumimoji="0" lang="zh-TW" altLang="en-US" sz="1600" b="1" smtClean="0">
                <a:ea typeface="標楷體" panose="03000509000000000000" pitchFamily="65" charset="-120"/>
              </a:rPr>
              <a:pPr algn="ctr" eaLnBrk="1" hangingPunct="1">
                <a:defRPr/>
              </a:pPr>
              <a:t>2017/3/20</a:t>
            </a:fld>
            <a:endParaRPr kumimoji="0" lang="zh-TW" altLang="zh-TW" sz="1600" b="1" smtClean="0">
              <a:ea typeface="標楷體" panose="03000509000000000000" pitchFamily="65" charset="-12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651500" y="6400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標楷體" pitchFamily="65" charset="-120"/>
              </a:rPr>
              <a:t>Tamkang University</a:t>
            </a:r>
          </a:p>
        </p:txBody>
      </p:sp>
      <p:pic>
        <p:nvPicPr>
          <p:cNvPr id="1035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453188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7"/>
          <p:cNvSpPr>
            <a:spLocks noChangeArrowheads="1"/>
          </p:cNvSpPr>
          <p:nvPr/>
        </p:nvSpPr>
        <p:spPr bwMode="auto">
          <a:xfrm>
            <a:off x="611188" y="92075"/>
            <a:ext cx="377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200" b="1" smtClean="0">
                <a:ea typeface="標楷體" panose="03000509000000000000" pitchFamily="65" charset="-120"/>
              </a:rPr>
              <a:t>DEPARTMENT OF ELECTRICAL ENGINEERING</a:t>
            </a:r>
            <a:r>
              <a:rPr kumimoji="0" lang="en-US" altLang="zh-TW" sz="2400" smtClean="0"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1037" name="Picture 18" descr="TKUEEmk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6492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9" descr="WOCL2-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27688"/>
            <a:ext cx="19050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0FEF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          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smtClean="0">
              <a:ea typeface="標楷體" panose="03000509000000000000" pitchFamily="65" charset="-12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kumimoji="0" lang="zh-TW" altLang="zh-TW" sz="2400" smtClean="0">
              <a:ea typeface="標楷體" panose="03000509000000000000" pitchFamily="65" charset="-120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27000" y="990600"/>
            <a:ext cx="8542338" cy="1052513"/>
            <a:chOff x="80" y="624"/>
            <a:chExt cx="5381" cy="663"/>
          </a:xfrm>
        </p:grpSpPr>
        <p:sp>
          <p:nvSpPr>
            <p:cNvPr id="2063" name="Rectangle 6"/>
            <p:cNvSpPr>
              <a:spLocks noChangeArrowheads="1"/>
            </p:cNvSpPr>
            <p:nvPr/>
          </p:nvSpPr>
          <p:spPr bwMode="ltGray">
            <a:xfrm>
              <a:off x="263" y="692"/>
              <a:ext cx="276" cy="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  <p:sp>
          <p:nvSpPr>
            <p:cNvPr id="2064" name="Rectangle 7"/>
            <p:cNvSpPr>
              <a:spLocks noChangeArrowheads="1"/>
            </p:cNvSpPr>
            <p:nvPr/>
          </p:nvSpPr>
          <p:spPr bwMode="ltGray">
            <a:xfrm>
              <a:off x="574" y="958"/>
              <a:ext cx="232" cy="29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  <p:sp>
          <p:nvSpPr>
            <p:cNvPr id="2065" name="Rectangle 8"/>
            <p:cNvSpPr>
              <a:spLocks noChangeArrowheads="1"/>
            </p:cNvSpPr>
            <p:nvPr/>
          </p:nvSpPr>
          <p:spPr bwMode="ltGray">
            <a:xfrm>
              <a:off x="80" y="912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  <p:sp>
          <p:nvSpPr>
            <p:cNvPr id="2066" name="Rectangle 9"/>
            <p:cNvSpPr>
              <a:spLocks noChangeArrowheads="1"/>
            </p:cNvSpPr>
            <p:nvPr/>
          </p:nvSpPr>
          <p:spPr bwMode="gray">
            <a:xfrm>
              <a:off x="480" y="624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  <p:sp>
          <p:nvSpPr>
            <p:cNvPr id="2067" name="Rectangle 10"/>
            <p:cNvSpPr>
              <a:spLocks noChangeArrowheads="1"/>
            </p:cNvSpPr>
            <p:nvPr/>
          </p:nvSpPr>
          <p:spPr bwMode="gray">
            <a:xfrm>
              <a:off x="279" y="1122"/>
              <a:ext cx="5182" cy="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ea typeface="標楷體" panose="03000509000000000000" pitchFamily="65" charset="-120"/>
              </a:endParaRPr>
            </a:p>
          </p:txBody>
        </p:sp>
      </p:grp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056" name="Rectangle 13"/>
          <p:cNvSpPr>
            <a:spLocks noChangeArrowheads="1"/>
          </p:cNvSpPr>
          <p:nvPr/>
        </p:nvSpPr>
        <p:spPr bwMode="auto">
          <a:xfrm>
            <a:off x="8640763" y="6424613"/>
            <a:ext cx="5032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520BF56C-6651-4955-865E-495BC3574134}" type="slidenum">
              <a:rPr kumimoji="0" lang="en-US" altLang="zh-TW" sz="1600" b="1" smtClean="0">
                <a:ea typeface="標楷體" panose="03000509000000000000" pitchFamily="65" charset="-120"/>
              </a:rPr>
              <a:pPr algn="ctr" eaLnBrk="1" hangingPunct="1">
                <a:defRPr/>
              </a:pPr>
              <a:t>‹#›</a:t>
            </a:fld>
            <a:endParaRPr kumimoji="0" lang="en-US" altLang="zh-TW" sz="1600" b="1" smtClean="0">
              <a:ea typeface="標楷體" panose="03000509000000000000" pitchFamily="65" charset="-120"/>
            </a:endParaRPr>
          </a:p>
        </p:txBody>
      </p:sp>
      <p:sp>
        <p:nvSpPr>
          <p:cNvPr id="2057" name="Rectangle 14"/>
          <p:cNvSpPr>
            <a:spLocks noChangeArrowheads="1"/>
          </p:cNvSpPr>
          <p:nvPr/>
        </p:nvSpPr>
        <p:spPr bwMode="auto">
          <a:xfrm>
            <a:off x="8077200" y="152400"/>
            <a:ext cx="8636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fld id="{32630751-8F3C-460A-B597-C48B9F6EE4BD}" type="datetime1">
              <a:rPr kumimoji="0" lang="zh-TW" altLang="en-US" sz="1600" b="1" smtClean="0">
                <a:ea typeface="標楷體" panose="03000509000000000000" pitchFamily="65" charset="-120"/>
              </a:rPr>
              <a:pPr algn="ctr" eaLnBrk="1" hangingPunct="1">
                <a:defRPr/>
              </a:pPr>
              <a:t>2017/3/20</a:t>
            </a:fld>
            <a:endParaRPr kumimoji="0" lang="zh-TW" altLang="zh-TW" sz="1600" b="1" smtClean="0">
              <a:ea typeface="標楷體" panose="03000509000000000000" pitchFamily="65" charset="-12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651500" y="64008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Tamkang University</a:t>
            </a:r>
          </a:p>
        </p:txBody>
      </p:sp>
      <p:pic>
        <p:nvPicPr>
          <p:cNvPr id="2059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6453188"/>
            <a:ext cx="3714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0" name="Rectangle 17"/>
          <p:cNvSpPr>
            <a:spLocks noChangeArrowheads="1"/>
          </p:cNvSpPr>
          <p:nvPr/>
        </p:nvSpPr>
        <p:spPr bwMode="auto">
          <a:xfrm>
            <a:off x="611188" y="92075"/>
            <a:ext cx="3773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1200" b="1" smtClean="0">
                <a:ea typeface="標楷體" panose="03000509000000000000" pitchFamily="65" charset="-120"/>
              </a:rPr>
              <a:t>DEPARTMENT OF ELECTRICAL ENGINEERING</a:t>
            </a:r>
            <a:r>
              <a:rPr kumimoji="0" lang="en-US" altLang="zh-TW" sz="2400" smtClean="0">
                <a:ea typeface="標楷體" panose="03000509000000000000" pitchFamily="65" charset="-120"/>
              </a:rPr>
              <a:t> </a:t>
            </a:r>
          </a:p>
        </p:txBody>
      </p:sp>
      <p:pic>
        <p:nvPicPr>
          <p:cNvPr id="2061" name="Picture 18" descr="TKUEEmk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6492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9" descr="WOCL2-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27688"/>
            <a:ext cx="190500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latin typeface="+mn-ea"/>
              </a:rPr>
              <a:t>Lab4.BMI</a:t>
            </a:r>
            <a:r>
              <a:rPr lang="zh-TW" altLang="en-US" dirty="0">
                <a:latin typeface="+mn-ea"/>
              </a:rPr>
              <a:t>計算</a:t>
            </a:r>
            <a:endParaRPr lang="zh-TW" altLang="en-US" dirty="0" smtClean="0"/>
          </a:p>
        </p:txBody>
      </p:sp>
      <p:sp>
        <p:nvSpPr>
          <p:cNvPr id="108547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4757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改變物件排列方式</a:t>
            </a:r>
            <a:r>
              <a:rPr lang="en-US" altLang="zh-TW" smtClean="0"/>
              <a:t>-</a:t>
            </a:r>
            <a:r>
              <a:rPr lang="zh-TW" altLang="en-US" smtClean="0"/>
              <a:t>絕對排序</a:t>
            </a:r>
          </a:p>
        </p:txBody>
      </p:sp>
      <p:pic>
        <p:nvPicPr>
          <p:cNvPr id="1187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000250"/>
            <a:ext cx="47339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928938" y="3500438"/>
            <a:ext cx="3429000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1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GDA03.java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定義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getGeoByLocation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方法，並設定內容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public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GeoPoint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getGeoByLocation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(Location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location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宣告一個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GeoPoint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類別的物件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GeoPoint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gp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null;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try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if (location != null)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取得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Locaton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物件裡的緯度資料、經度資料*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double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geoLatitude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location.getLatitude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()*1E6;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double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geoLongitude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location.getLongitude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()*1E6;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由緯度和經度資料，實體化一個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GeoPoint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類別的物件*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gp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new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GeoPoint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geoLatitude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, 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geoLongitude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catch(Exception 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e.printStackTrace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return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gp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1058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GDA03.java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定義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getLocationPrivider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方法，並設定內容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public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getLocationPrivider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try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Criteria mCriteria01 = new Criteria();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mCriteria01.setAccuracy(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Criteria.ACCURACY_FINE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mCriteria01.setAltitudeRequired(false);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mCriteria01.setBearingRequired(false);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mCriteria01.setCostAllowed(true);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mCriteria01.setPowerRequirement(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Criteria.POWER_LOW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根據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Criteria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所設定的條件，取得最佳定位服務提供者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strLocationPrivider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mLocationManager01.getBestProvider(mCriteria01, true);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smtClean="0">
                <a:latin typeface="微軟正黑體" pitchFamily="34" charset="-120"/>
                <a:ea typeface="微軟正黑體" pitchFamily="34" charset="-120"/>
              </a:rPr>
              <a:t>透過提供者，取得最後一筆位置資料*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currentLocation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mLocationManager01.getLastKnownLocation(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strLocationPrivider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catch(Exception 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e.printStackTrace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}</a:t>
            </a:r>
          </a:p>
        </p:txBody>
      </p:sp>
      <p:cxnSp>
        <p:nvCxnSpPr>
          <p:cNvPr id="6" name="直線單箭頭接點 5"/>
          <p:cNvCxnSpPr/>
          <p:nvPr/>
        </p:nvCxnSpPr>
        <p:spPr>
          <a:xfrm>
            <a:off x="5715008" y="3000372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6072198" y="2845354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設定精確度</a:t>
            </a:r>
            <a:endParaRPr lang="zh-TW" altLang="en-US" sz="1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4643438" y="3226828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5000628" y="3071810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設定不提供高度訊息</a:t>
            </a:r>
            <a:endParaRPr lang="zh-TW" altLang="en-US" sz="1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4643438" y="3512580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5000628" y="3357562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設定不提供方位訊息</a:t>
            </a:r>
            <a:endParaRPr lang="zh-TW" altLang="en-US" sz="1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4286248" y="3798332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4643438" y="3643314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設定得到定位資訊時會產生費用</a:t>
            </a:r>
            <a:endParaRPr lang="zh-TW" altLang="en-US" sz="1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6215074" y="4012646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6572264" y="3857628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設定低電量需求</a:t>
            </a:r>
            <a:endParaRPr lang="zh-TW" altLang="en-US" sz="16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79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使用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DDMS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做移動手機的位置模擬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 descr="2012-12-29_000311.png"/>
          <p:cNvPicPr>
            <a:picLocks noChangeAspect="1"/>
          </p:cNvPicPr>
          <p:nvPr/>
        </p:nvPicPr>
        <p:blipFill>
          <a:blip r:embed="rId3"/>
          <a:srcRect r="62500"/>
          <a:stretch>
            <a:fillRect/>
          </a:stretch>
        </p:blipFill>
        <p:spPr>
          <a:xfrm>
            <a:off x="0" y="1214422"/>
            <a:ext cx="3428992" cy="4763802"/>
          </a:xfrm>
          <a:prstGeom prst="rect">
            <a:avLst/>
          </a:prstGeom>
        </p:spPr>
      </p:pic>
      <p:pic>
        <p:nvPicPr>
          <p:cNvPr id="10" name="圖片 9" descr="2012-12-29_00043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047" y="1412333"/>
            <a:ext cx="5561905" cy="4333334"/>
          </a:xfrm>
          <a:prstGeom prst="rect">
            <a:avLst/>
          </a:prstGeom>
        </p:spPr>
      </p:pic>
      <p:pic>
        <p:nvPicPr>
          <p:cNvPr id="11" name="圖片 10" descr="2012-12-29_0004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2357430"/>
            <a:ext cx="2742857" cy="361904"/>
          </a:xfrm>
          <a:prstGeom prst="rect">
            <a:avLst/>
          </a:prstGeom>
        </p:spPr>
      </p:pic>
      <p:pic>
        <p:nvPicPr>
          <p:cNvPr id="6" name="圖片 5" descr="2012-12-29_11513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752" y="1214422"/>
            <a:ext cx="5714248" cy="4752804"/>
          </a:xfrm>
          <a:prstGeom prst="rect">
            <a:avLst/>
          </a:prstGeom>
        </p:spPr>
      </p:pic>
      <p:pic>
        <p:nvPicPr>
          <p:cNvPr id="7" name="圖片 6" descr="2012-12-29_120228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7884" y="5000636"/>
            <a:ext cx="2304762" cy="1133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72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UI</a:t>
            </a:r>
            <a:r>
              <a:rPr lang="zh-TW" altLang="en-US" smtClean="0"/>
              <a:t>使用元件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1331913" y="1989138"/>
            <a:ext cx="3382962" cy="24399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err="1" smtClean="0"/>
              <a:t>TextView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smtClean="0"/>
              <a:t>Button</a:t>
            </a:r>
          </a:p>
          <a:p>
            <a:pPr eaLnBrk="1" hangingPunct="1">
              <a:defRPr/>
            </a:pPr>
            <a:r>
              <a:rPr lang="en-US" altLang="zh-TW" dirty="0" err="1" smtClean="0"/>
              <a:t>EditText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err="1" smtClean="0"/>
              <a:t>RadioGroup</a:t>
            </a:r>
            <a:endParaRPr lang="en-US" altLang="zh-TW" dirty="0" smtClean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zh-TW" altLang="en-US" dirty="0" smtClean="0"/>
          </a:p>
        </p:txBody>
      </p:sp>
      <p:pic>
        <p:nvPicPr>
          <p:cNvPr id="1198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5538"/>
            <a:ext cx="3381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42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新增</a:t>
            </a:r>
            <a:r>
              <a:rPr lang="en-US" altLang="zh-TW" smtClean="0"/>
              <a:t>TextView </a:t>
            </a:r>
            <a:r>
              <a:rPr lang="zh-TW" altLang="en-US" smtClean="0"/>
              <a:t>元件</a:t>
            </a:r>
          </a:p>
        </p:txBody>
      </p:sp>
      <p:grpSp>
        <p:nvGrpSpPr>
          <p:cNvPr id="120835" name="群組 8"/>
          <p:cNvGrpSpPr>
            <a:grpSpLocks/>
          </p:cNvGrpSpPr>
          <p:nvPr/>
        </p:nvGrpSpPr>
        <p:grpSpPr bwMode="auto">
          <a:xfrm>
            <a:off x="900113" y="1874838"/>
            <a:ext cx="7993062" cy="4867275"/>
            <a:chOff x="922132" y="1844824"/>
            <a:chExt cx="7992888" cy="4865743"/>
          </a:xfrm>
        </p:grpSpPr>
        <p:pic>
          <p:nvPicPr>
            <p:cNvPr id="12083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132" y="1844824"/>
              <a:ext cx="7992888" cy="486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125328" y="2205073"/>
              <a:ext cx="503226" cy="28724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4146274" y="3607981"/>
              <a:ext cx="1106464" cy="3586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cxnSp>
          <p:nvCxnSpPr>
            <p:cNvPr id="8" name="直線單箭頭接點 7"/>
            <p:cNvCxnSpPr/>
            <p:nvPr/>
          </p:nvCxnSpPr>
          <p:spPr>
            <a:xfrm>
              <a:off x="1628554" y="2492320"/>
              <a:ext cx="2517720" cy="111566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66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新增</a:t>
            </a:r>
            <a:r>
              <a:rPr lang="en-US" altLang="zh-TW" smtClean="0"/>
              <a:t>RadioGroup</a:t>
            </a:r>
            <a:r>
              <a:rPr lang="zh-TW" altLang="en-US" smtClean="0"/>
              <a:t>元件</a:t>
            </a:r>
          </a:p>
        </p:txBody>
      </p:sp>
      <p:grpSp>
        <p:nvGrpSpPr>
          <p:cNvPr id="121859" name="群組 7"/>
          <p:cNvGrpSpPr>
            <a:grpSpLocks/>
          </p:cNvGrpSpPr>
          <p:nvPr/>
        </p:nvGrpSpPr>
        <p:grpSpPr bwMode="auto">
          <a:xfrm>
            <a:off x="2771775" y="1858963"/>
            <a:ext cx="3790950" cy="4986337"/>
            <a:chOff x="2771800" y="1858904"/>
            <a:chExt cx="3791134" cy="4986536"/>
          </a:xfrm>
        </p:grpSpPr>
        <p:pic>
          <p:nvPicPr>
            <p:cNvPr id="12186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858904"/>
              <a:ext cx="3791134" cy="4986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2843241" y="3933849"/>
              <a:ext cx="649319" cy="35878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4932493" y="5157861"/>
              <a:ext cx="1511373" cy="1582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3492560" y="4292638"/>
              <a:ext cx="1439933" cy="86522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3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新增</a:t>
            </a:r>
            <a:r>
              <a:rPr lang="en-US" altLang="zh-TW" smtClean="0"/>
              <a:t>Button</a:t>
            </a:r>
            <a:r>
              <a:rPr lang="zh-TW" altLang="en-US" smtClean="0"/>
              <a:t>元件</a:t>
            </a:r>
          </a:p>
        </p:txBody>
      </p:sp>
      <p:grpSp>
        <p:nvGrpSpPr>
          <p:cNvPr id="122883" name="群組 7"/>
          <p:cNvGrpSpPr>
            <a:grpSpLocks/>
          </p:cNvGrpSpPr>
          <p:nvPr/>
        </p:nvGrpSpPr>
        <p:grpSpPr bwMode="auto">
          <a:xfrm>
            <a:off x="2555875" y="2420938"/>
            <a:ext cx="5248275" cy="3419475"/>
            <a:chOff x="2555776" y="2420888"/>
            <a:chExt cx="5248275" cy="3419475"/>
          </a:xfrm>
        </p:grpSpPr>
        <p:pic>
          <p:nvPicPr>
            <p:cNvPr id="12288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420888"/>
              <a:ext cx="5248275" cy="341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2700239" y="2852688"/>
              <a:ext cx="431800" cy="36036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516589" y="4868813"/>
              <a:ext cx="1223962" cy="9715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3132039" y="3213050"/>
              <a:ext cx="3384550" cy="16557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41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新增</a:t>
            </a:r>
            <a:r>
              <a:rPr lang="en-US" altLang="zh-TW" smtClean="0"/>
              <a:t>EditText</a:t>
            </a:r>
            <a:r>
              <a:rPr lang="zh-TW" altLang="en-US" smtClean="0"/>
              <a:t>元件</a:t>
            </a:r>
          </a:p>
        </p:txBody>
      </p:sp>
      <p:sp>
        <p:nvSpPr>
          <p:cNvPr id="1239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grpSp>
        <p:nvGrpSpPr>
          <p:cNvPr id="123908" name="群組 7"/>
          <p:cNvGrpSpPr>
            <a:grpSpLocks/>
          </p:cNvGrpSpPr>
          <p:nvPr/>
        </p:nvGrpSpPr>
        <p:grpSpPr bwMode="auto">
          <a:xfrm>
            <a:off x="2268538" y="1844675"/>
            <a:ext cx="4319587" cy="4929188"/>
            <a:chOff x="2267744" y="1844824"/>
            <a:chExt cx="4320480" cy="4929208"/>
          </a:xfrm>
        </p:grpSpPr>
        <p:pic>
          <p:nvPicPr>
            <p:cNvPr id="12390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844824"/>
              <a:ext cx="4320480" cy="4929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2339196" y="1844824"/>
              <a:ext cx="1008271" cy="2873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4139793" y="5589752"/>
              <a:ext cx="2448431" cy="11842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3347467" y="2132163"/>
              <a:ext cx="792326" cy="34575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55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設定元件顯示文字</a:t>
            </a:r>
          </a:p>
        </p:txBody>
      </p:sp>
      <p:sp>
        <p:nvSpPr>
          <p:cNvPr id="1249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2493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9138"/>
            <a:ext cx="614838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53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新增字串資料</a:t>
            </a:r>
          </a:p>
        </p:txBody>
      </p:sp>
      <p:sp>
        <p:nvSpPr>
          <p:cNvPr id="1259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grpSp>
        <p:nvGrpSpPr>
          <p:cNvPr id="125956" name="群組 4"/>
          <p:cNvGrpSpPr>
            <a:grpSpLocks/>
          </p:cNvGrpSpPr>
          <p:nvPr/>
        </p:nvGrpSpPr>
        <p:grpSpPr bwMode="auto">
          <a:xfrm>
            <a:off x="3203575" y="1824038"/>
            <a:ext cx="3281363" cy="5033962"/>
            <a:chOff x="3203848" y="1823800"/>
            <a:chExt cx="3280395" cy="5034200"/>
          </a:xfrm>
        </p:grpSpPr>
        <p:pic>
          <p:nvPicPr>
            <p:cNvPr id="12595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823800"/>
              <a:ext cx="3280395" cy="503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3275265" y="5516500"/>
              <a:ext cx="864932" cy="2889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64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填入字串資料</a:t>
            </a:r>
          </a:p>
        </p:txBody>
      </p:sp>
      <p:sp>
        <p:nvSpPr>
          <p:cNvPr id="12697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grpSp>
        <p:nvGrpSpPr>
          <p:cNvPr id="126980" name="群組 4"/>
          <p:cNvGrpSpPr>
            <a:grpSpLocks/>
          </p:cNvGrpSpPr>
          <p:nvPr/>
        </p:nvGrpSpPr>
        <p:grpSpPr bwMode="auto">
          <a:xfrm>
            <a:off x="2627313" y="1844675"/>
            <a:ext cx="4397375" cy="4692650"/>
            <a:chOff x="2627784" y="1844824"/>
            <a:chExt cx="4396582" cy="4692377"/>
          </a:xfrm>
        </p:grpSpPr>
        <p:pic>
          <p:nvPicPr>
            <p:cNvPr id="12698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784" y="1844824"/>
              <a:ext cx="4396582" cy="4692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3348379" y="2276599"/>
              <a:ext cx="3599801" cy="4317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1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設定元件寬度</a:t>
            </a:r>
          </a:p>
        </p:txBody>
      </p:sp>
      <p:sp>
        <p:nvSpPr>
          <p:cNvPr id="12800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280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636838"/>
            <a:ext cx="51895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446463"/>
            <a:ext cx="36814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31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Outline</a:t>
            </a:r>
            <a:endParaRPr lang="zh-TW" altLang="en-US" smtClean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題目說明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建立一個新專案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en-US" altLang="zh-TW" dirty="0" smtClean="0"/>
              <a:t>UI</a:t>
            </a:r>
            <a:r>
              <a:rPr lang="zh-TW" altLang="en-US" dirty="0" smtClean="0"/>
              <a:t>設置</a:t>
            </a:r>
            <a:endParaRPr lang="en-US" altLang="zh-TW" dirty="0" smtClean="0"/>
          </a:p>
          <a:p>
            <a:pPr eaLnBrk="1" hangingPunct="1">
              <a:defRPr/>
            </a:pPr>
            <a:r>
              <a:rPr lang="zh-TW" altLang="en-US" dirty="0" smtClean="0"/>
              <a:t>程式撰寫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89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設定元件長度</a:t>
            </a:r>
          </a:p>
        </p:txBody>
      </p:sp>
      <p:sp>
        <p:nvSpPr>
          <p:cNvPr id="1290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708275"/>
            <a:ext cx="50974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3644900"/>
            <a:ext cx="40354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9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設定元件文字大小</a:t>
            </a:r>
          </a:p>
        </p:txBody>
      </p:sp>
      <p:sp>
        <p:nvSpPr>
          <p:cNvPr id="130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0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068638"/>
            <a:ext cx="4657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990850"/>
            <a:ext cx="436562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2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設定元件位置</a:t>
            </a:r>
            <a:r>
              <a:rPr lang="en-US" altLang="zh-TW" smtClean="0"/>
              <a:t>(</a:t>
            </a:r>
            <a:r>
              <a:rPr lang="zh-TW" altLang="en-US" smtClean="0"/>
              <a:t> </a:t>
            </a:r>
            <a:r>
              <a:rPr lang="en-US" altLang="zh-TW" smtClean="0"/>
              <a:t>X</a:t>
            </a:r>
            <a:r>
              <a:rPr lang="zh-TW" altLang="en-US" smtClean="0"/>
              <a:t> </a:t>
            </a:r>
            <a:r>
              <a:rPr lang="en-US" altLang="zh-TW" smtClean="0"/>
              <a:t>,</a:t>
            </a:r>
            <a:r>
              <a:rPr lang="zh-TW" altLang="en-US" smtClean="0"/>
              <a:t> </a:t>
            </a:r>
            <a:r>
              <a:rPr lang="en-US" altLang="zh-TW" smtClean="0"/>
              <a:t>Y</a:t>
            </a:r>
            <a:r>
              <a:rPr lang="zh-TW" altLang="en-US" smtClean="0"/>
              <a:t> 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pic>
        <p:nvPicPr>
          <p:cNvPr id="131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7438" y="2000250"/>
            <a:ext cx="4092575" cy="4114800"/>
          </a:xfrm>
          <a:noFill/>
        </p:spPr>
      </p:pic>
      <p:sp>
        <p:nvSpPr>
          <p:cNvPr id="6" name="矩形 5"/>
          <p:cNvSpPr/>
          <p:nvPr/>
        </p:nvSpPr>
        <p:spPr>
          <a:xfrm>
            <a:off x="2714625" y="3429000"/>
            <a:ext cx="2071688" cy="142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786313" y="4000500"/>
            <a:ext cx="1571625" cy="214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714750" y="4000500"/>
            <a:ext cx="1071563" cy="357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57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輸入元件</a:t>
            </a:r>
            <a:r>
              <a:rPr lang="en-US" altLang="zh-TW" smtClean="0"/>
              <a:t>X</a:t>
            </a:r>
            <a:r>
              <a:rPr lang="zh-TW" altLang="en-US" smtClean="0"/>
              <a:t>軸座標</a:t>
            </a:r>
          </a:p>
        </p:txBody>
      </p:sp>
      <p:sp>
        <p:nvSpPr>
          <p:cNvPr id="132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411413"/>
            <a:ext cx="6548438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輸入元件</a:t>
            </a:r>
            <a:r>
              <a:rPr lang="en-US" altLang="zh-TW" smtClean="0"/>
              <a:t>Y</a:t>
            </a:r>
            <a:r>
              <a:rPr lang="zh-TW" altLang="en-US" smtClean="0"/>
              <a:t>軸座標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20938"/>
            <a:ext cx="66929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3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設定元件</a:t>
            </a:r>
            <a:r>
              <a:rPr lang="en-US" altLang="zh-TW" smtClean="0"/>
              <a:t>ID</a:t>
            </a:r>
            <a:endParaRPr lang="zh-TW" altLang="en-US" smtClean="0"/>
          </a:p>
        </p:txBody>
      </p:sp>
      <p:pic>
        <p:nvPicPr>
          <p:cNvPr id="134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00250"/>
            <a:ext cx="26955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43250" y="2214563"/>
            <a:ext cx="2643188" cy="21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74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設定</a:t>
            </a:r>
            <a:r>
              <a:rPr lang="en-US" altLang="zh-TW" smtClean="0"/>
              <a:t>EditText</a:t>
            </a:r>
            <a:r>
              <a:rPr lang="zh-TW" altLang="en-US" smtClean="0"/>
              <a:t>的</a:t>
            </a:r>
            <a:r>
              <a:rPr lang="en-US" altLang="zh-TW" smtClean="0"/>
              <a:t>Input Type</a:t>
            </a:r>
            <a:endParaRPr lang="zh-TW" altLang="en-US" smtClean="0"/>
          </a:p>
        </p:txBody>
      </p:sp>
      <p:sp>
        <p:nvSpPr>
          <p:cNvPr id="135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205038"/>
            <a:ext cx="77406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1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200" smtClean="0"/>
              <a:t>設定</a:t>
            </a:r>
            <a:r>
              <a:rPr lang="en-US" altLang="zh-TW" sz="4200" smtClean="0"/>
              <a:t>RadioButton</a:t>
            </a:r>
            <a:r>
              <a:rPr lang="zh-TW" altLang="en-US" sz="4200" smtClean="0"/>
              <a:t>在</a:t>
            </a:r>
            <a:r>
              <a:rPr lang="en-US" altLang="zh-TW" sz="4200" smtClean="0"/>
              <a:t>RadioGroup</a:t>
            </a:r>
            <a:r>
              <a:rPr lang="zh-TW" altLang="en-US" sz="4200" smtClean="0"/>
              <a:t>的排列方式</a:t>
            </a:r>
            <a:r>
              <a:rPr lang="en-US" altLang="zh-TW" sz="4200" smtClean="0"/>
              <a:t>(</a:t>
            </a:r>
            <a:r>
              <a:rPr lang="zh-TW" altLang="en-US" sz="4200" smtClean="0"/>
              <a:t>由左向右橫式排列</a:t>
            </a:r>
            <a:r>
              <a:rPr lang="en-US" altLang="zh-TW" sz="4200" smtClean="0"/>
              <a:t>)</a:t>
            </a:r>
            <a:endParaRPr lang="zh-TW" altLang="en-US" sz="4200" smtClean="0"/>
          </a:p>
        </p:txBody>
      </p:sp>
      <p:pic>
        <p:nvPicPr>
          <p:cNvPr id="136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000250"/>
            <a:ext cx="5181600" cy="4114800"/>
          </a:xfrm>
          <a:noFill/>
        </p:spPr>
      </p:pic>
      <p:sp>
        <p:nvSpPr>
          <p:cNvPr id="5" name="矩形 4"/>
          <p:cNvSpPr/>
          <p:nvPr/>
        </p:nvSpPr>
        <p:spPr>
          <a:xfrm>
            <a:off x="3000375" y="3714750"/>
            <a:ext cx="2357438" cy="214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357813" y="4143375"/>
            <a:ext cx="2000250" cy="214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357813" y="4714875"/>
            <a:ext cx="1214437" cy="214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286125" y="4500563"/>
            <a:ext cx="2071688" cy="214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404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7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52513"/>
            <a:ext cx="3381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042988" y="1844675"/>
            <a:ext cx="2089150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356100" y="2492375"/>
          <a:ext cx="4176713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7"/>
                <a:gridCol w="2088357"/>
              </a:tblGrid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title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R.String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title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顯示文字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計算你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妳的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BMI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值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width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243dp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29dp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layout_x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36dp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layout_y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32dp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 size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24sp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6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8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52513"/>
            <a:ext cx="3381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55650" y="2565400"/>
            <a:ext cx="936625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356100" y="2492375"/>
          <a:ext cx="4176713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7"/>
                <a:gridCol w="2088357"/>
              </a:tblGrid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text1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R.String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text1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顯示文字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男性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女性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width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wrap_content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37dp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layout_x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10dp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layout_y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108dp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 size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18sp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082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題目說明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831850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zh-TW" altLang="en-US" dirty="0" smtClean="0">
                <a:latin typeface="+mn-ea"/>
              </a:rPr>
              <a:t>使用</a:t>
            </a:r>
            <a:r>
              <a:rPr lang="zh-TW" altLang="en-US" dirty="0">
                <a:latin typeface="+mn-ea"/>
              </a:rPr>
              <a:t>身高及體重來計算自己的</a:t>
            </a:r>
            <a:r>
              <a:rPr lang="en-US" altLang="zh-TW" dirty="0">
                <a:latin typeface="+mn-ea"/>
              </a:rPr>
              <a:t>BMI</a:t>
            </a:r>
            <a:r>
              <a:rPr lang="zh-TW" altLang="en-US" dirty="0">
                <a:latin typeface="+mn-ea"/>
              </a:rPr>
              <a:t>，新增</a:t>
            </a:r>
            <a:r>
              <a:rPr lang="en-US" altLang="zh-TW" dirty="0" err="1">
                <a:latin typeface="+mn-ea"/>
              </a:rPr>
              <a:t>RadioButton</a:t>
            </a:r>
            <a:r>
              <a:rPr lang="zh-TW" altLang="en-US" dirty="0">
                <a:latin typeface="+mn-ea"/>
              </a:rPr>
              <a:t>選擇性別，輸入身高及體重後</a:t>
            </a:r>
            <a:r>
              <a:rPr lang="zh-TW" altLang="en-US" dirty="0" smtClean="0">
                <a:latin typeface="+mn-ea"/>
              </a:rPr>
              <a:t>，按下</a:t>
            </a:r>
            <a:r>
              <a:rPr lang="en-US" altLang="zh-TW" dirty="0">
                <a:latin typeface="+mn-ea"/>
              </a:rPr>
              <a:t>Button</a:t>
            </a:r>
            <a:r>
              <a:rPr lang="zh-TW" altLang="en-US" dirty="0">
                <a:latin typeface="+mn-ea"/>
              </a:rPr>
              <a:t>顯示</a:t>
            </a:r>
            <a:r>
              <a:rPr lang="en-US" altLang="zh-TW" dirty="0">
                <a:latin typeface="+mn-ea"/>
              </a:rPr>
              <a:t>BMI</a:t>
            </a:r>
            <a:r>
              <a:rPr lang="zh-TW" altLang="en-US" dirty="0">
                <a:latin typeface="+mn-ea"/>
              </a:rPr>
              <a:t>值。</a:t>
            </a:r>
            <a:endParaRPr lang="en-US" altLang="zh-TW" dirty="0">
              <a:latin typeface="+mn-ea"/>
            </a:endParaRPr>
          </a:p>
          <a:p>
            <a:pPr eaLnBrk="1" hangingPunct="1">
              <a:defRPr/>
            </a:pPr>
            <a:endParaRPr lang="zh-TW" alt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18750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52513"/>
            <a:ext cx="3381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55650" y="2997200"/>
            <a:ext cx="863600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356100" y="2492375"/>
          <a:ext cx="4176713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7"/>
                <a:gridCol w="2088357"/>
              </a:tblGrid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text2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R.String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text2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顯示文字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身高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(m)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width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wrap_content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42dp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layout_x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10dp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layout_y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142dp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 size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18sp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7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52513"/>
            <a:ext cx="3381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5800" y="3579813"/>
            <a:ext cx="933450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356100" y="2492375"/>
          <a:ext cx="4176713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7"/>
                <a:gridCol w="2088357"/>
              </a:tblGrid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R.String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text3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顯示文字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體重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(kg)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width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wrap_content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42dp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layout_x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10dp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layout_y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200dp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 size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18sp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2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52513"/>
            <a:ext cx="3381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619250" y="2997200"/>
            <a:ext cx="1439863" cy="5032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356100" y="2492375"/>
          <a:ext cx="4176713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7"/>
                <a:gridCol w="2088357"/>
              </a:tblGrid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input type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</a:rPr>
                        <a:t>NumberDecimal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width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130dp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</a:rPr>
                        <a:t>wrap_content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</a:rPr>
                        <a:t>layout_x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96dp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</a:rPr>
                        <a:t>layout_y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142dp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text size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18sp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5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52513"/>
            <a:ext cx="3381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619250" y="3579813"/>
            <a:ext cx="1439863" cy="496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356100" y="2492375"/>
          <a:ext cx="4176713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7"/>
                <a:gridCol w="2088357"/>
              </a:tblGrid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Input</a:t>
                      </a: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</a:rPr>
                        <a:t> Type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NumberDecimal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width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130dp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wrap_content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layout_x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96dp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layout_y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200dp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 size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18sp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75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3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52513"/>
            <a:ext cx="3381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909763" y="4149725"/>
            <a:ext cx="862012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356100" y="2492375"/>
          <a:ext cx="4176713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7"/>
                <a:gridCol w="2088357"/>
              </a:tblGrid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button1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R.String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text_button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顯示文字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計算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width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70dp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48dp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layout_x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125dp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layout_y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252dp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 size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4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52513"/>
            <a:ext cx="3381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763713" y="2565400"/>
            <a:ext cx="1655762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356100" y="2492375"/>
          <a:ext cx="4176713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7"/>
                <a:gridCol w="2088357"/>
              </a:tblGrid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sex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R.String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顯示文字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width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300dp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wrap_content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layout_x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110dp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layout_y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98dp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 size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6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52513"/>
            <a:ext cx="3381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835150" y="2565400"/>
            <a:ext cx="720725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356100" y="2492375"/>
          <a:ext cx="4176713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7"/>
                <a:gridCol w="2088357"/>
              </a:tblGrid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male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R.String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text4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顯示文字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男性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width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wrap_content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wrap_content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layout_x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layout_y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 size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0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6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052513"/>
            <a:ext cx="338137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555875" y="2565400"/>
            <a:ext cx="792163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356100" y="2492375"/>
          <a:ext cx="4176713" cy="296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7"/>
                <a:gridCol w="2088357"/>
              </a:tblGrid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female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R.String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text5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顯示文字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</a:rPr>
                        <a:t>女性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width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wrap_content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wrap_content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layout_x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err="1" smtClean="0">
                          <a:solidFill>
                            <a:schemeClr val="tx1"/>
                          </a:solidFill>
                        </a:rPr>
                        <a:t>layout_y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</a:rPr>
                        <a:t>text size</a:t>
                      </a:r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2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標題 1"/>
          <p:cNvSpPr>
            <a:spLocks noGrp="1"/>
          </p:cNvSpPr>
          <p:nvPr>
            <p:ph type="title"/>
          </p:nvPr>
        </p:nvSpPr>
        <p:spPr>
          <a:xfrm>
            <a:off x="1116013" y="333375"/>
            <a:ext cx="7793037" cy="1143000"/>
          </a:xfrm>
        </p:spPr>
        <p:txBody>
          <a:bodyPr/>
          <a:lstStyle/>
          <a:p>
            <a:r>
              <a:rPr lang="zh-TW" altLang="en-US" smtClean="0"/>
              <a:t>程式撰寫</a:t>
            </a:r>
            <a:r>
              <a:rPr lang="en-US" altLang="zh-TW" smtClean="0"/>
              <a:t>(MainActivity)</a:t>
            </a:r>
            <a:endParaRPr lang="zh-TW" altLang="en-US" smtClean="0"/>
          </a:p>
        </p:txBody>
      </p:sp>
      <p:grpSp>
        <p:nvGrpSpPr>
          <p:cNvPr id="147459" name="群組 2"/>
          <p:cNvGrpSpPr>
            <a:grpSpLocks/>
          </p:cNvGrpSpPr>
          <p:nvPr/>
        </p:nvGrpSpPr>
        <p:grpSpPr bwMode="auto">
          <a:xfrm>
            <a:off x="2195513" y="1533525"/>
            <a:ext cx="4972050" cy="5321300"/>
            <a:chOff x="2195736" y="1533597"/>
            <a:chExt cx="4972050" cy="5321300"/>
          </a:xfrm>
        </p:grpSpPr>
        <p:pic>
          <p:nvPicPr>
            <p:cNvPr id="14746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1533597"/>
              <a:ext cx="4972050" cy="532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2916461" y="2781372"/>
              <a:ext cx="4103687" cy="40322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3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UI</a:t>
            </a:r>
            <a:r>
              <a:rPr lang="zh-TW" altLang="en-US" smtClean="0"/>
              <a:t>介面</a:t>
            </a:r>
            <a:r>
              <a:rPr lang="en-US" altLang="zh-TW" smtClean="0"/>
              <a:t>(Main_child)</a:t>
            </a:r>
            <a:endParaRPr lang="zh-TW" altLang="en-US" smtClean="0"/>
          </a:p>
        </p:txBody>
      </p:sp>
      <p:pic>
        <p:nvPicPr>
          <p:cNvPr id="148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989138"/>
            <a:ext cx="2492375" cy="4114800"/>
          </a:xfrm>
          <a:noFill/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55875" y="1700213"/>
          <a:ext cx="3311525" cy="2967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763"/>
                <a:gridCol w="1655763"/>
              </a:tblGrid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</a:rPr>
                        <a:t>tvBMI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err="1" smtClean="0"/>
                        <a:t>R.String</a:t>
                      </a:r>
                      <a:endParaRPr lang="zh-TW" altLang="en-US" sz="1800" dirty="0"/>
                    </a:p>
                  </a:txBody>
                  <a:tcPr marL="91417" marR="91417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顯示文字</a:t>
                      </a:r>
                      <a:endParaRPr lang="zh-TW" altLang="en-US" sz="1800" dirty="0"/>
                    </a:p>
                  </a:txBody>
                  <a:tcPr marL="91417" marR="91417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</a:rPr>
                        <a:t>textview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width</a:t>
                      </a:r>
                      <a:endParaRPr lang="zh-TW" altLang="en-US" sz="1800" dirty="0"/>
                    </a:p>
                  </a:txBody>
                  <a:tcPr marL="91417" marR="91417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</a:rPr>
                        <a:t>wrap_content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height</a:t>
                      </a:r>
                      <a:endParaRPr lang="zh-TW" altLang="en-US" sz="1800" dirty="0"/>
                    </a:p>
                  </a:txBody>
                  <a:tcPr marL="91417" marR="91417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</a:rPr>
                        <a:t>wrap_content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err="1" smtClean="0"/>
                        <a:t>layout_x</a:t>
                      </a:r>
                      <a:endParaRPr lang="zh-TW" altLang="en-US" sz="1800" dirty="0"/>
                    </a:p>
                  </a:txBody>
                  <a:tcPr marL="91417" marR="91417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50px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err="1" smtClean="0"/>
                        <a:t>layout_y</a:t>
                      </a:r>
                      <a:endParaRPr lang="zh-TW" altLang="en-US" sz="1800" dirty="0"/>
                    </a:p>
                  </a:txBody>
                  <a:tcPr marL="91417" marR="91417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72px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text size</a:t>
                      </a:r>
                      <a:endParaRPr lang="zh-TW" altLang="en-US" sz="1800" dirty="0"/>
                    </a:p>
                  </a:txBody>
                  <a:tcPr marL="91417" marR="91417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20sp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5830888" y="1700213"/>
          <a:ext cx="3313112" cy="2967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556"/>
                <a:gridCol w="1656556"/>
              </a:tblGrid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</a:rPr>
                        <a:t>tvAdvice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err="1" smtClean="0"/>
                        <a:t>R.String</a:t>
                      </a:r>
                      <a:endParaRPr lang="zh-TW" altLang="en-US" sz="1800" dirty="0"/>
                    </a:p>
                  </a:txBody>
                  <a:tcPr marL="91461" marR="91461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顯示文字</a:t>
                      </a:r>
                      <a:endParaRPr lang="zh-TW" altLang="en-US" sz="1800" dirty="0"/>
                    </a:p>
                  </a:txBody>
                  <a:tcPr marL="91461" marR="91461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</a:rPr>
                        <a:t>textview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width</a:t>
                      </a:r>
                      <a:endParaRPr lang="zh-TW" altLang="en-US" sz="1800" dirty="0"/>
                    </a:p>
                  </a:txBody>
                  <a:tcPr marL="91461" marR="91461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</a:rPr>
                        <a:t>wrap_content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height</a:t>
                      </a:r>
                      <a:endParaRPr lang="zh-TW" altLang="en-US" sz="1800" dirty="0"/>
                    </a:p>
                  </a:txBody>
                  <a:tcPr marL="91461" marR="91461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</a:rPr>
                        <a:t>wrap_content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err="1" smtClean="0"/>
                        <a:t>layout_x</a:t>
                      </a:r>
                      <a:endParaRPr lang="zh-TW" altLang="en-US" sz="1800" dirty="0"/>
                    </a:p>
                  </a:txBody>
                  <a:tcPr marL="91461" marR="91461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50px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err="1" smtClean="0"/>
                        <a:t>layout_y</a:t>
                      </a:r>
                      <a:endParaRPr lang="zh-TW" altLang="en-US" sz="1800" dirty="0"/>
                    </a:p>
                  </a:txBody>
                  <a:tcPr marL="91461" marR="91461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172px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80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text size</a:t>
                      </a:r>
                      <a:endParaRPr lang="zh-TW" altLang="en-US" sz="1800" dirty="0"/>
                    </a:p>
                  </a:txBody>
                  <a:tcPr marL="91461" marR="91461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20sp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61" marR="91461" marT="45725" marB="457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24300" y="4797425"/>
          <a:ext cx="3311525" cy="2595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763"/>
                <a:gridCol w="1655763"/>
              </a:tblGrid>
              <a:tr h="370795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button1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</a:rPr>
                        <a:t>R.String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顯示文字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回上一頁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width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</a:rPr>
                        <a:t>wrap_content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48px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</a:rPr>
                        <a:t>layout_x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110px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795">
                <a:tc>
                  <a:txBody>
                    <a:bodyPr/>
                    <a:lstStyle/>
                    <a:p>
                      <a:r>
                        <a:rPr lang="en-US" altLang="zh-TW" sz="1800" dirty="0" err="1" smtClean="0">
                          <a:solidFill>
                            <a:schemeClr val="tx1"/>
                          </a:solidFill>
                        </a:rPr>
                        <a:t>layout_y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14" marB="45714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</a:rPr>
                        <a:t>280px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17" marR="91417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" name="直線單箭頭接點 2"/>
          <p:cNvCxnSpPr/>
          <p:nvPr/>
        </p:nvCxnSpPr>
        <p:spPr>
          <a:xfrm flipV="1">
            <a:off x="971550" y="1773238"/>
            <a:ext cx="1584325" cy="11509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971550" y="1773238"/>
            <a:ext cx="4824413" cy="1584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1187450" y="4005263"/>
            <a:ext cx="2736850" cy="936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9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匯入已有的專案</a:t>
            </a:r>
          </a:p>
        </p:txBody>
      </p:sp>
      <p:sp>
        <p:nvSpPr>
          <p:cNvPr id="111619" name="內容版面配置區 2"/>
          <p:cNvSpPr>
            <a:spLocks noGrp="1"/>
          </p:cNvSpPr>
          <p:nvPr>
            <p:ph idx="1"/>
          </p:nvPr>
        </p:nvSpPr>
        <p:spPr>
          <a:xfrm>
            <a:off x="827088" y="1995488"/>
            <a:ext cx="4176712" cy="4114800"/>
          </a:xfrm>
        </p:spPr>
        <p:txBody>
          <a:bodyPr/>
          <a:lstStyle/>
          <a:p>
            <a:pPr eaLnBrk="1" hangingPunct="1"/>
            <a:r>
              <a:rPr lang="zh-TW" altLang="en-US" smtClean="0"/>
              <a:t>開啟</a:t>
            </a:r>
            <a:r>
              <a:rPr lang="en-US" altLang="zh-TW" smtClean="0"/>
              <a:t>Eclipse</a:t>
            </a:r>
            <a:r>
              <a:rPr lang="zh-TW" altLang="en-US" smtClean="0"/>
              <a:t>選擇</a:t>
            </a:r>
            <a:r>
              <a:rPr lang="en-US" altLang="zh-TW" smtClean="0"/>
              <a:t>File -&gt;Import -&gt;Existing Code Into Workspace</a:t>
            </a:r>
            <a:endParaRPr lang="zh-TW" altLang="en-US" smtClean="0"/>
          </a:p>
        </p:txBody>
      </p:sp>
      <p:grpSp>
        <p:nvGrpSpPr>
          <p:cNvPr id="111620" name="群組 1"/>
          <p:cNvGrpSpPr>
            <a:grpSpLocks/>
          </p:cNvGrpSpPr>
          <p:nvPr/>
        </p:nvGrpSpPr>
        <p:grpSpPr bwMode="auto">
          <a:xfrm>
            <a:off x="5200650" y="1989138"/>
            <a:ext cx="3451225" cy="4173537"/>
            <a:chOff x="1767681" y="1052736"/>
            <a:chExt cx="4352925" cy="5324475"/>
          </a:xfrm>
        </p:grpSpPr>
        <p:pic>
          <p:nvPicPr>
            <p:cNvPr id="11162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81" y="1052736"/>
              <a:ext cx="4352925" cy="532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1835758" y="5218748"/>
              <a:ext cx="1223385" cy="35847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83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程式撰寫</a:t>
            </a:r>
            <a:r>
              <a:rPr lang="en-US" altLang="zh-TW" smtClean="0"/>
              <a:t>(Main_child)</a:t>
            </a:r>
            <a:endParaRPr lang="zh-TW" altLang="en-US" smtClean="0"/>
          </a:p>
        </p:txBody>
      </p:sp>
      <p:sp>
        <p:nvSpPr>
          <p:cNvPr id="1495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276475"/>
            <a:ext cx="77422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547813" y="2924175"/>
            <a:ext cx="7094537" cy="1657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40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程式撰寫</a:t>
            </a:r>
            <a:r>
              <a:rPr lang="en-US" altLang="zh-TW" smtClean="0"/>
              <a:t>(Main_child)</a:t>
            </a:r>
            <a:endParaRPr lang="zh-TW" altLang="en-US" smtClean="0"/>
          </a:p>
        </p:txBody>
      </p:sp>
      <p:grpSp>
        <p:nvGrpSpPr>
          <p:cNvPr id="150531" name="群組 3"/>
          <p:cNvGrpSpPr>
            <a:grpSpLocks/>
          </p:cNvGrpSpPr>
          <p:nvPr/>
        </p:nvGrpSpPr>
        <p:grpSpPr bwMode="auto">
          <a:xfrm>
            <a:off x="250825" y="2565400"/>
            <a:ext cx="8907463" cy="2376488"/>
            <a:chOff x="251520" y="2564904"/>
            <a:chExt cx="8907158" cy="2376264"/>
          </a:xfrm>
        </p:grpSpPr>
        <p:pic>
          <p:nvPicPr>
            <p:cNvPr id="15053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2564904"/>
              <a:ext cx="8907158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899198" y="3212543"/>
              <a:ext cx="7992789" cy="115241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87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程式撰寫</a:t>
            </a:r>
            <a:r>
              <a:rPr lang="en-US" altLang="zh-TW" smtClean="0"/>
              <a:t>(Main_child)</a:t>
            </a:r>
            <a:endParaRPr lang="zh-TW" altLang="en-US" smtClean="0"/>
          </a:p>
        </p:txBody>
      </p:sp>
      <p:pic>
        <p:nvPicPr>
          <p:cNvPr id="151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78000"/>
            <a:ext cx="58769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195513" y="2133600"/>
            <a:ext cx="4105275" cy="4319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0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執行結果</a:t>
            </a:r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916113"/>
            <a:ext cx="4075113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07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執行結果</a:t>
            </a:r>
          </a:p>
        </p:txBody>
      </p:sp>
      <p:pic>
        <p:nvPicPr>
          <p:cNvPr id="153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79600"/>
            <a:ext cx="4262438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9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+mn-ea"/>
              </a:rPr>
              <a:t>Lab5.</a:t>
            </a:r>
            <a:r>
              <a:rPr lang="zh-TW" altLang="en-US" dirty="0">
                <a:latin typeface="+mn-ea"/>
              </a:rPr>
              <a:t>公尺與英呎轉換</a:t>
            </a:r>
            <a:endParaRPr lang="zh-TW" altLang="en-US" dirty="0" smtClean="0"/>
          </a:p>
        </p:txBody>
      </p:sp>
      <p:sp>
        <p:nvSpPr>
          <p:cNvPr id="108547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237087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取得字串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值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values\strings.xml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&lt;?xml version="1.0" encoding="utf-8"?&gt;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&lt;resources&gt;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  &lt;string name="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app_name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"&gt;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公尺與英呎轉換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&lt;/string&gt;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  &lt;string name="title"&gt;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請輸入要轉換的值：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&lt;/string&gt;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  &lt;string name="btn1"&gt;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公尺轉換成英呎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&lt;/string&gt;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  &lt;string name="btn2"&gt;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英呎轉換成公尺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&lt;/string&gt;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&lt;/resources&gt;</a:t>
            </a:r>
          </a:p>
        </p:txBody>
      </p:sp>
      <p:pic>
        <p:nvPicPr>
          <p:cNvPr id="5" name="圖片 4" descr="2012-12-24_2358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389424"/>
            <a:ext cx="3429024" cy="20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8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字串值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– menu/menu.xml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017713"/>
            <a:ext cx="7056784" cy="4114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&lt;menu 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xmlns:android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="http://schemas.android.com/apk/res/android"&gt;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&lt;item 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android:id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="@+id/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menu_reset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"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android:alphabeticShortcut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="r"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2400" dirty="0" err="1" smtClean="0">
                <a:latin typeface="微軟正黑體" pitchFamily="34" charset="-120"/>
                <a:ea typeface="微軟正黑體" pitchFamily="34" charset="-120"/>
              </a:rPr>
              <a:t>android:title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="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重設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" /&gt;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&lt;/menu&gt;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2012-12-25_0032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439" y="3018404"/>
            <a:ext cx="2670536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7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手機畫面配置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main.xml</a:t>
            </a:r>
            <a:endParaRPr lang="zh-TW" altLang="en-US" dirty="0"/>
          </a:p>
        </p:txBody>
      </p:sp>
      <p:pic>
        <p:nvPicPr>
          <p:cNvPr id="11" name="圖片 10" descr="2012-12-25_0001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36912"/>
            <a:ext cx="3698054" cy="2149410"/>
          </a:xfrm>
          <a:prstGeom prst="rect">
            <a:avLst/>
          </a:prstGeom>
        </p:spPr>
      </p:pic>
      <p:pic>
        <p:nvPicPr>
          <p:cNvPr id="14" name="圖片 13" descr="2012-12-25_0001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599" y="2204864"/>
            <a:ext cx="448232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8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GDA02.java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public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onCreate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(Bundle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savedInstanceState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super.onCreate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savedInstanceState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setContentView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R.layout.main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建立元件與物件的連結關係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findViewByld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Button button01 = (Button)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findViewById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(R.id.submit01);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button01.setOnClickListener(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MtoFT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Button button02 = (Button)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findViewById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(R.id.submit02);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button02.setOnClickListener(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FTtoM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點選手機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menu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後，執行以下的指令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public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boolean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onCreateOptionsMenu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(Menu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menu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獲取目前的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menu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，透過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MenuInflater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類別將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Menu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下的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xml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檔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，實體化成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Menu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類別的物件，再用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inflate()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方法將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xml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檔的內容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 顯示出來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MenuInflater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inflater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getMenuInflater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();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inflater.inflate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R.menu.menu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, menu);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return true;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}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2012-12-25_1637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213" y="3140968"/>
            <a:ext cx="2304762" cy="30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匯入已有的專案</a:t>
            </a:r>
          </a:p>
        </p:txBody>
      </p:sp>
      <p:grpSp>
        <p:nvGrpSpPr>
          <p:cNvPr id="113667" name="群組 5"/>
          <p:cNvGrpSpPr>
            <a:grpSpLocks/>
          </p:cNvGrpSpPr>
          <p:nvPr/>
        </p:nvGrpSpPr>
        <p:grpSpPr bwMode="auto">
          <a:xfrm>
            <a:off x="2051050" y="1916113"/>
            <a:ext cx="4956175" cy="4448175"/>
            <a:chOff x="4355976" y="1988840"/>
            <a:chExt cx="4956007" cy="4446662"/>
          </a:xfrm>
        </p:grpSpPr>
        <p:pic>
          <p:nvPicPr>
            <p:cNvPr id="11366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1988840"/>
              <a:ext cx="4956007" cy="444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4860784" y="3501212"/>
              <a:ext cx="2447842" cy="2158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35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GDA02.java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點擊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menu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後的命令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  <a:endParaRPr lang="zh-TW" altLang="en-US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public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boolean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onOptionsItemSelected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MenuItem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item)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switch(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item.getItemId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()){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case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R.id.menue_rset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ResetValue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break;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return true;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}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點擊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menu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後，將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EditText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TextView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清空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*/</a:t>
            </a:r>
            <a:endParaRPr lang="zh-TW" altLang="en-US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private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ResetValue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EditText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ed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EditText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findViewById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R.id.input_value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ed.setText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("");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TextView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tv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TextView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findViewById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R.id.result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tv.setText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("");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}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2012-12-25_1638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182" y="4437112"/>
            <a:ext cx="2285714" cy="1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GDA02.java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* 點選公尺轉換成英呎 *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private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OnClickListener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MtoFT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= new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OnClickListener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()</a:t>
            </a:r>
            <a:endParaRPr lang="zh-TW" altLang="en-US" sz="1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{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public void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onClick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(View v)</a:t>
            </a:r>
          </a:p>
          <a:p>
            <a:pPr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{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    /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* 將值格式化 *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DecimalFormat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nf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= new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DecimalFormat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("0.00");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EditText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fieldinput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= (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EditText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findViewById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R.id.input_value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* 使用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parseDouble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()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方法，將指定的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String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轉型為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double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    double input =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Double.parseDouble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fieldinput.getText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().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toString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());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    double 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MFT = input * 3.28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TextView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result = (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TextView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findViewById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R.id.result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result.setText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(input+"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公尺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= "+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nf.format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(MFT)+"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英呎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");       </a:t>
            </a:r>
          </a:p>
          <a:p>
            <a:pPr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}</a:t>
            </a:r>
          </a:p>
          <a:p>
            <a:pPr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};</a:t>
            </a:r>
          </a:p>
        </p:txBody>
      </p:sp>
      <p:pic>
        <p:nvPicPr>
          <p:cNvPr id="4" name="圖片 3" descr="2012-12-25_1637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718" y="1214422"/>
            <a:ext cx="2697215" cy="150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GDA02.java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* 點選英呎轉換成公尺 *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private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OnClickListener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FTtoM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= new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OnClickListener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()</a:t>
            </a:r>
          </a:p>
          <a:p>
            <a:pPr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{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public void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onClick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(View v)</a:t>
            </a:r>
          </a:p>
          <a:p>
            <a:pPr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{</a:t>
            </a:r>
          </a:p>
          <a:p>
            <a:pPr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          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* 將值格式化 *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DecimalFormat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nf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= new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DecimalFormat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("0.00");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EditText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fieldinput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= (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EditText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findViewById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R.id.input_value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* 使用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parseDouble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()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方法，將指定的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String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轉型為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double 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    double input =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Double.parseDouble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fieldinput.getText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().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toString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());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    double 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FTM = input * 0.3048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TextView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result = (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TextView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findViewById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R.id.result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result.setText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(input+"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英呎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= "+</a:t>
            </a:r>
            <a:r>
              <a:rPr lang="en-US" altLang="zh-TW" sz="1600" dirty="0" err="1" smtClean="0">
                <a:latin typeface="微軟正黑體" pitchFamily="34" charset="-120"/>
                <a:ea typeface="微軟正黑體" pitchFamily="34" charset="-120"/>
              </a:rPr>
              <a:t>nf.format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(FTM)+"</a:t>
            </a: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公尺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");          </a:t>
            </a:r>
          </a:p>
          <a:p>
            <a:pPr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}</a:t>
            </a:r>
          </a:p>
          <a:p>
            <a:pPr>
              <a:buFont typeface="+mj-lt"/>
              <a:buAutoNum type="arabicPeriod"/>
            </a:pPr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1600" dirty="0" smtClean="0">
                <a:latin typeface="微軟正黑體" pitchFamily="34" charset="-120"/>
                <a:ea typeface="微軟正黑體" pitchFamily="34" charset="-120"/>
              </a:rPr>
              <a:t>}; 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2012-12-25_1637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021" y="1010439"/>
            <a:ext cx="2582484" cy="15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6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+mn-ea"/>
              </a:rPr>
              <a:t>Lab6.</a:t>
            </a:r>
            <a:r>
              <a:rPr lang="zh-TW" altLang="en-US" dirty="0">
                <a:latin typeface="+mn-ea"/>
              </a:rPr>
              <a:t>簡單記事</a:t>
            </a:r>
            <a:endParaRPr lang="zh-TW" altLang="en-US" dirty="0" smtClean="0"/>
          </a:p>
        </p:txBody>
      </p:sp>
      <p:sp>
        <p:nvSpPr>
          <p:cNvPr id="108547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882914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取得字串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值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values\strings.xml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&lt;?xml version="1.0" encoding="utf-8"?&gt;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&lt;resources&gt;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  &lt;string name="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app_name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"&gt;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簡單記事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&lt;/string&gt;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&lt;/resources&gt;</a:t>
            </a:r>
          </a:p>
        </p:txBody>
      </p:sp>
      <p:pic>
        <p:nvPicPr>
          <p:cNvPr id="5" name="圖片 4" descr="2012-12-28_0229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198753"/>
            <a:ext cx="3322494" cy="13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4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手機畫面配置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main.xml</a:t>
            </a:r>
            <a:endParaRPr lang="zh-TW" altLang="en-US" dirty="0"/>
          </a:p>
        </p:txBody>
      </p:sp>
      <p:pic>
        <p:nvPicPr>
          <p:cNvPr id="5" name="圖片 4" descr="2012-12-28_0316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48" y="1483668"/>
            <a:ext cx="2893234" cy="4579140"/>
          </a:xfrm>
          <a:prstGeom prst="rect">
            <a:avLst/>
          </a:prstGeom>
        </p:spPr>
      </p:pic>
      <p:pic>
        <p:nvPicPr>
          <p:cNvPr id="6" name="圖片 5" descr="2012-12-28_03171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143116"/>
            <a:ext cx="4000528" cy="26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3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手機畫面配置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list.xml</a:t>
            </a:r>
            <a:endParaRPr lang="zh-TW" altLang="en-US" dirty="0"/>
          </a:p>
        </p:txBody>
      </p:sp>
      <p:pic>
        <p:nvPicPr>
          <p:cNvPr id="7" name="內容版面配置區 6" descr="2012-12-28_03173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357430"/>
            <a:ext cx="2202534" cy="2049416"/>
          </a:xfrm>
        </p:spPr>
      </p:pic>
      <p:pic>
        <p:nvPicPr>
          <p:cNvPr id="8" name="圖片 7" descr="2012-12-28_03174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500306"/>
            <a:ext cx="4572032" cy="187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GDA02.java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設定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Button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是否被啟用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Button02.setEnabled(false);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Button03.setEnabled(false);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宣告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CREATE_SQL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字串內容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String CREATE_SQL = "create table if not exists "+TABLENAME+" ("+FIELD01_NAME+" integer primary key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autoincrement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, "+FIELD02_NAME+"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varchar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not null);";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宣告資料庫內容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dataBase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openOrCreateDatabase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(DBNAME, MODE_WORLD_WRITEABLE, null);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資料庫呼叫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execSQL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dataBase.execSQL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(CREATE_SQL);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查詢資料表名稱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cursor =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dataBase.query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(TABLENAME , null, null, null, null, null, null);</a:t>
            </a:r>
          </a:p>
        </p:txBody>
      </p:sp>
      <p:pic>
        <p:nvPicPr>
          <p:cNvPr id="6" name="圖片 5" descr="2012-12-28_0314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522" y="5143488"/>
            <a:ext cx="2930478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GDA02.java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宣告連接至新的字串陣列與新的整數陣列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android.widget.SimpleCursorAdapter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adapter = new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android.widget.SimpleCursorAdapter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(this,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R.layout.list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		                                        cursor, new String[]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                                                         { FIELD02_NAME }, new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[]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                                                         { R.id.CheckedTextView01 });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adapter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設定給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ListView01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使用，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adapter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功能為資料轉換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ListView01.setAdapter(adapter);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設定監聽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Button01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的程式，並設定內容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新增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Button01.setOnClickListener(new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View.OnClickListener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(){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@Override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public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onClick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(View arg0)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// TODO Auto-generated method stub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if(!EditText01.getText().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toString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().equals("")){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	insert(""+EditText01.getText());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}});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2012-12-28_0314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522" y="5143488"/>
            <a:ext cx="2930478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GDA02.java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設定監聽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Button02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的程式，並設定內容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更新修改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Button02.setOnClickListener(new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View.OnClickListener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(){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@Override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public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onClick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(View arg0)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// TODO Auto-generated method stub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if(_id!=-1 &amp;&amp; !EditText01.getText().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toString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().equals("")){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	update(_id,""+EditText01.getText());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	Button02.setEnabled(false);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	Button03.setEnabled(false);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}});</a:t>
            </a:r>
          </a:p>
        </p:txBody>
      </p:sp>
      <p:pic>
        <p:nvPicPr>
          <p:cNvPr id="6" name="圖片 5" descr="2012-12-28_0314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522" y="5143488"/>
            <a:ext cx="2930478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選擇專案</a:t>
            </a:r>
          </a:p>
        </p:txBody>
      </p:sp>
      <p:grpSp>
        <p:nvGrpSpPr>
          <p:cNvPr id="114691" name="群組 4"/>
          <p:cNvGrpSpPr>
            <a:grpSpLocks/>
          </p:cNvGrpSpPr>
          <p:nvPr/>
        </p:nvGrpSpPr>
        <p:grpSpPr bwMode="auto">
          <a:xfrm>
            <a:off x="2411413" y="1844675"/>
            <a:ext cx="4857750" cy="4508500"/>
            <a:chOff x="2411760" y="1844824"/>
            <a:chExt cx="4857804" cy="4509120"/>
          </a:xfrm>
        </p:grpSpPr>
        <p:pic>
          <p:nvPicPr>
            <p:cNvPr id="11469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844824"/>
              <a:ext cx="4857804" cy="4509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6299590" y="2781578"/>
              <a:ext cx="865198" cy="3588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1178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GDA02.java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設定監聽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Button02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的程式，並設定內容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刪除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Button03.setOnClickListener(new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View.OnClickListener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(){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@Override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public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onClick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(View arg0)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// TODO Auto-generated method stub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if(_id!=-1){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	delete(_id);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	Button02.setEnabled(false);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	Button03.setEnabled(false);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}});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2012-12-28_0314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522" y="5143488"/>
            <a:ext cx="2930478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GDA02.java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設定監聽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ListView01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的程式，並設定內容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ListView01.setOnItemClickListener(new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android.widget.AdapterView.OnItemClickListener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(){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@Override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public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onItemClick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android.widget.AdapterView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&lt;?&gt; arg0,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	View arg1,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arg2, long arg3)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cursor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移到所點選的資料上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cursor.moveToPosition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(arg2);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取得此筆資料的第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0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個欄位，即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id 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_id =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cursor.getInt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(0);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/*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EditText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顯示此筆資料的第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個欄位，即內容值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  <a:endParaRPr lang="zh-TW" altLang="en-US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EditText01.setText(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cursor.getString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(1));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Button02.setEnabled(true);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Button03.setEnabled(true);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}});</a:t>
            </a:r>
          </a:p>
        </p:txBody>
      </p:sp>
      <p:pic>
        <p:nvPicPr>
          <p:cNvPr id="5" name="圖片 4" descr="2012-12-28_0344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229" y="4786322"/>
            <a:ext cx="3276771" cy="20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GDA02.java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宣告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insert()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方法，並設定內容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private void insert(String text){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儲存資料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	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android.content.ContentValues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cv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new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android.content.ContentValues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put()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方法把所傳入的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text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值加入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FIELD02_NAME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集合裡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cv.put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(FIELD02_NAME, text);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使用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SQLiteDatabase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物件的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insert()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方法，將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cv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加入資料庫的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TABLENAME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表單裡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dataBase.insert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(TABLENAME, null,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cv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重新查詢資料庫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cursor.requery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}</a:t>
            </a:r>
          </a:p>
        </p:txBody>
      </p:sp>
      <p:pic>
        <p:nvPicPr>
          <p:cNvPr id="5" name="圖片 4" descr="2012-12-28_0344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868" y="4786322"/>
            <a:ext cx="3255493" cy="20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2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GDA02.java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宣告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update()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方法，並設定內容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private void update(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id,String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text){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	String where = FIELD01_NAME + " = ?";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String[]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whereValue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{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Integer.toString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(id) };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儲存資料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android.content.ContentValues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cv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new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android.content.ContentValues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put()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方法把所傳入的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text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值加入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FIELD02_NAME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集合裡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cv.put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(FIELD02_NAME, text);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使用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SQLiteDatabase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物件的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update()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方法，將資料庫的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TABLENAME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表單所選取的資料更新成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cv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dataBase.update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(TABLENAME,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cv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, where,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whereValue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重新查詢資料庫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  <a:endParaRPr lang="en-US" altLang="zh-TW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cursor.requery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}</a:t>
            </a:r>
          </a:p>
        </p:txBody>
      </p:sp>
      <p:pic>
        <p:nvPicPr>
          <p:cNvPr id="5" name="圖片 4" descr="2012-12-28_0344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593" y="5006240"/>
            <a:ext cx="2771888" cy="185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1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GDA02.java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宣告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delete()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方法，並設定內容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private void delete(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id){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	String where = FIELD01_NAME + " = ?";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String[]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whereValue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{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Integer.toString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(id) };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使用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SQLiteDatabase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物件的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delete()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方法，將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TABLENAME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表單所選取的資料刪除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dataBase.delete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(TABLENAME, where,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whereValue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重新查詢資料庫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cursor.requery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}</a:t>
            </a:r>
          </a:p>
        </p:txBody>
      </p:sp>
      <p:pic>
        <p:nvPicPr>
          <p:cNvPr id="5" name="圖片 4" descr="2012-12-28_0344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229" y="4866436"/>
            <a:ext cx="3276771" cy="191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+mn-ea"/>
              </a:rPr>
              <a:t>Lab7.</a:t>
            </a:r>
            <a:r>
              <a:rPr lang="zh-TW" altLang="en-US" dirty="0" smtClean="0">
                <a:latin typeface="+mn-ea"/>
              </a:rPr>
              <a:t>接收</a:t>
            </a:r>
            <a:r>
              <a:rPr lang="en-US" altLang="zh-TW" dirty="0" smtClean="0">
                <a:latin typeface="+mn-ea"/>
              </a:rPr>
              <a:t>SMS</a:t>
            </a:r>
            <a:endParaRPr lang="zh-TW" altLang="en-US" dirty="0" smtClean="0"/>
          </a:p>
        </p:txBody>
      </p:sp>
      <p:sp>
        <p:nvSpPr>
          <p:cNvPr id="108547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8326774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取得字串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值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values\strings.xml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&lt;?xml version="1.0" encoding="utf-8"?&gt;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&lt;resources&gt;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  &lt;string name="title1"&gt;Waiting SMS&lt;/string&gt;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  &lt;string name="title2"&gt;Receiver SMS&lt;/string&gt;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  &lt;string name="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app_name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"&gt;Receiver SMS&lt;/string&gt;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&lt;/resources&gt;</a:t>
            </a:r>
          </a:p>
        </p:txBody>
      </p:sp>
      <p:pic>
        <p:nvPicPr>
          <p:cNvPr id="5" name="圖片 4" descr="2012-12-28_0229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437112"/>
            <a:ext cx="3322494" cy="15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手機畫面配置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main.xml</a:t>
            </a:r>
            <a:endParaRPr lang="zh-TW" altLang="en-US" dirty="0"/>
          </a:p>
        </p:txBody>
      </p:sp>
      <p:pic>
        <p:nvPicPr>
          <p:cNvPr id="7" name="圖片 6" descr="2012-12-28_0231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357430"/>
            <a:ext cx="3771429" cy="1561905"/>
          </a:xfrm>
          <a:prstGeom prst="rect">
            <a:avLst/>
          </a:prstGeom>
        </p:spPr>
      </p:pic>
      <p:pic>
        <p:nvPicPr>
          <p:cNvPr id="8" name="圖片 7" descr="2012-12-28_0231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428868"/>
            <a:ext cx="3586782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3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手機畫面配置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image.xml</a:t>
            </a:r>
            <a:endParaRPr lang="zh-TW" altLang="en-US" dirty="0"/>
          </a:p>
        </p:txBody>
      </p:sp>
      <p:pic>
        <p:nvPicPr>
          <p:cNvPr id="4" name="內容版面配置區 3" descr="2012-12-28_0233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285992"/>
            <a:ext cx="3862688" cy="2714644"/>
          </a:xfrm>
        </p:spPr>
      </p:pic>
      <p:pic>
        <p:nvPicPr>
          <p:cNvPr id="5" name="圖片 4" descr="2012-12-28_0233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285992"/>
            <a:ext cx="4130903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AndroidManifest.xml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&lt;application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android:icon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="@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/icon"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android:label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="@string/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app_name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&lt;activity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=".GDA03"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android:label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="@string/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app_name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&lt;intent-filter&gt;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    &lt;action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android.intent.action.MAIN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 /&gt;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    &lt;category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android.intent.category.LAUNCHER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 /&gt;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&lt;/intent-filter&gt;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&lt;/activity&gt;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&lt;activity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=".Image"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android:label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="Image"&gt;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&lt;/activity&gt;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&lt;receiver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SMSreceiver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"&gt; 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&lt;intent-filter&gt; 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&lt;action 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android.provider.Telephony.SMS_RECEIVED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 /&gt; 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&lt;/intent-filter&gt; 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&lt;/receiver&gt; 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&lt;/application&gt;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&lt;uses-permission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android.permission.RECEIVE_SMS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"&gt;&lt;/uses-permission&gt;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&lt;uses-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sdk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android:targetSdkVersion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="8"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android:minSdkVersion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="8"/&gt;</a:t>
            </a:r>
          </a:p>
        </p:txBody>
      </p:sp>
      <p:sp>
        <p:nvSpPr>
          <p:cNvPr id="4" name="矩形 3"/>
          <p:cNvSpPr/>
          <p:nvPr/>
        </p:nvSpPr>
        <p:spPr>
          <a:xfrm>
            <a:off x="785786" y="3429000"/>
            <a:ext cx="5643602" cy="7858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85786" y="4214818"/>
            <a:ext cx="7000924" cy="1500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572264" y="350043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註冊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Activity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的語法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43538" y="385762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註冊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Broadcast Receiver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的語法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93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選擇專案</a:t>
            </a:r>
          </a:p>
        </p:txBody>
      </p:sp>
      <p:grpSp>
        <p:nvGrpSpPr>
          <p:cNvPr id="115715" name="群組 4"/>
          <p:cNvGrpSpPr>
            <a:grpSpLocks/>
          </p:cNvGrpSpPr>
          <p:nvPr/>
        </p:nvGrpSpPr>
        <p:grpSpPr bwMode="auto">
          <a:xfrm>
            <a:off x="3059113" y="1916113"/>
            <a:ext cx="3271837" cy="4848225"/>
            <a:chOff x="3059832" y="1916832"/>
            <a:chExt cx="3271225" cy="4847630"/>
          </a:xfrm>
        </p:grpSpPr>
        <p:pic>
          <p:nvPicPr>
            <p:cNvPr id="1157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916832"/>
              <a:ext cx="3271225" cy="4847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3347115" y="3788264"/>
              <a:ext cx="649167" cy="28889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76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GDA03.java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package COM.TQC.GDA03;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import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android.app.Activity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import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android.os.Bundle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宣告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GDA03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繼承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Activity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類別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public class GDA03 extends Activity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/** Called when the activity is first created. 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@Override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public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onCreate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(Bundle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savedInstanceState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super.onCreate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savedInstanceState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setContentView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R.layout.main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}</a:t>
            </a:r>
          </a:p>
        </p:txBody>
      </p:sp>
      <p:pic>
        <p:nvPicPr>
          <p:cNvPr id="5" name="圖片 4" descr="2012-12-28_0229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573" y="5286388"/>
            <a:ext cx="2869427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SMSreceiver.java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宣告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SMSreceiver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繼承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BroadcastReceiver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類別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public class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SMSreceiver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extends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BroadcastReceiver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宣告一個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String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物件，用來判斷接收的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Broadcast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是否為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SMS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簡訊接收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 private static final String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mACTION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"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android.provider.Telephony.SMS_RECEIVED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當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Broadcast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Receiver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接收到廣播時，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Android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系統會呼叫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onReceive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 @Override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 public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onReceive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(Context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context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, Intent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intent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 {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判斷接收到的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Broadcast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SMS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簡訊接收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   if 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intent.getAction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().equals(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mACTION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   {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建立一個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Intent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，要從原來的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Activity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切換到新的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Image Activity 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     Intent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new Intent(context,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Image.class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     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宣告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Bundle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與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的內容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     Bundle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mbundle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new Bundle();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   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把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Bundle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所帶的資料放入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Intent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中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i.putExtras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mbundle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 </a:t>
            </a:r>
          </a:p>
          <a:p>
            <a:pPr marL="514350" indent="-514350">
              <a:buFont typeface="+mj-lt"/>
              <a:buAutoNum type="arabicPeriod"/>
            </a:pP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 descr="2012-12-28_0229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960" y="5085184"/>
            <a:ext cx="2869427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>
          <a:xfrm>
            <a:off x="457200" y="1988840"/>
            <a:ext cx="8229600" cy="4654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Intent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加入一個額外的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Flags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LAG_ACTIVITY_NEW_TASK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設定此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Activity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為這個工作的起始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Activity */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i.addFlags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Intent.FLAG_ACTIVITY_NEW_TASK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 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   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啟動新的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Activity*/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context.startActivity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   } 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 }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}</a:t>
            </a: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lvl="0" indent="-514350">
              <a:spcBef>
                <a:spcPct val="20000"/>
              </a:spcBef>
              <a:buFont typeface="+mj-lt"/>
              <a:buAutoNum type="arabicPeriod"/>
            </a:pP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 descr="2012-12-28_0229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373" y="4797152"/>
            <a:ext cx="2869427" cy="1357322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SMSreceiver.java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641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Image.java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package COM.TQC.GDA03;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import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android.app.Activity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import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android.os.Bundle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宣告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Image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繼承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Activity*/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public class Image extends Activity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/** Called when the activity is first created. 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@Override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public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onCreate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(Bundle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savedInstanceState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super.onCreate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savedInstanceState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setContentView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R.layout.image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}</a:t>
            </a:r>
            <a:endParaRPr lang="zh-TW" altLang="en-US" sz="1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3" descr="2012-12-28_0233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347740"/>
            <a:ext cx="3571868" cy="251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+mn-ea"/>
              </a:rPr>
              <a:t>Lab8.</a:t>
            </a:r>
            <a:r>
              <a:rPr lang="zh-TW" altLang="en-US" dirty="0" smtClean="0">
                <a:latin typeface="+mn-ea"/>
              </a:rPr>
              <a:t>接收</a:t>
            </a:r>
            <a:r>
              <a:rPr lang="zh-TW" altLang="en-US" dirty="0">
                <a:latin typeface="+mn-ea"/>
              </a:rPr>
              <a:t>簡訊</a:t>
            </a:r>
            <a:endParaRPr lang="zh-TW" altLang="en-US" dirty="0" smtClean="0"/>
          </a:p>
        </p:txBody>
      </p:sp>
      <p:sp>
        <p:nvSpPr>
          <p:cNvPr id="108547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060960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取得字串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值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values\strings.xml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&lt;?xml version="1.0" encoding="utf-8"?&gt;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&lt;resources&gt;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  &lt;string name="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app_name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"&gt;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接收簡訊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&lt;/string&gt;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&lt;/resources&gt;</a:t>
            </a:r>
          </a:p>
        </p:txBody>
      </p:sp>
      <p:pic>
        <p:nvPicPr>
          <p:cNvPr id="5" name="圖片 4" descr="2012-12-28_02294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4179418"/>
            <a:ext cx="3322494" cy="13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取得字串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值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values\color.xml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&lt;?xml version="1.0" encoding="utf-8"?&gt;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&lt;resources&gt;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&lt;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name="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darkgray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"&gt;#808080&lt;/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&gt;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&lt;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name="white"&gt;#FFFFFF&lt;/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&gt;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&lt;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name="blue"&gt;#0000FF&lt;/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&gt;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&lt;/resources&gt; </a:t>
            </a:r>
          </a:p>
        </p:txBody>
      </p:sp>
    </p:spTree>
    <p:extLst>
      <p:ext uri="{BB962C8B-B14F-4D97-AF65-F5344CB8AC3E}">
        <p14:creationId xmlns:p14="http://schemas.microsoft.com/office/powerpoint/2010/main" val="355160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手機畫面配置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main.xml</a:t>
            </a:r>
            <a:endParaRPr lang="zh-TW" altLang="en-US" dirty="0"/>
          </a:p>
        </p:txBody>
      </p:sp>
      <p:pic>
        <p:nvPicPr>
          <p:cNvPr id="7" name="圖片 6" descr="2012-12-28_0231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434150"/>
            <a:ext cx="3771429" cy="1408465"/>
          </a:xfrm>
          <a:prstGeom prst="rect">
            <a:avLst/>
          </a:prstGeom>
        </p:spPr>
      </p:pic>
      <p:pic>
        <p:nvPicPr>
          <p:cNvPr id="8" name="圖片 7" descr="2012-12-28_02312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943" y="2428868"/>
            <a:ext cx="3508399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0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AndroidManifest.xml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&lt;application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android:icon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="@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/icon"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android:label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="@string/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app_name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&lt;activity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=".GDA03"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android:label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="@string/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app_name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&lt;intent-filter&gt;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    &lt;action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android.intent.action.MAIN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 /&gt;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    &lt;category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android.intent.category.LAUNCHER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 /&gt;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&lt;/intent-filter&gt;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&lt;/activity&gt;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&lt;!--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建立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receiver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聆聽系統廣播訊息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--&gt;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&lt;receiver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="GDA03_SM_Receiver"&gt; 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&lt;!--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設定要捕捉的訊息名稱為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provider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中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Telephony.SMS_RECEIVED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--&gt;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&lt;intent-filter&gt; 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&lt;action 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android.provider.Telephony.SMS_RECEIVED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 /&gt; 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&lt;/intent-filter&gt; 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&lt;/receiver&gt;   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&lt;/application&gt;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&lt;uses-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sdk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android:minSdkVersion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="8" /&gt;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&lt;uses-permission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android.permission.RECEIVE_SMS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"&gt;&lt;/uses-permission&gt;</a:t>
            </a:r>
          </a:p>
        </p:txBody>
      </p:sp>
    </p:spTree>
    <p:extLst>
      <p:ext uri="{BB962C8B-B14F-4D97-AF65-F5344CB8AC3E}">
        <p14:creationId xmlns:p14="http://schemas.microsoft.com/office/powerpoint/2010/main" val="32142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GDA03.java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public class GDA03 extends Activity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{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private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TextView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mTextView1;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/** Called when the activity is first created. */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@Override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public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onCreate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(Bundle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savedInstanceState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{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super.onCreate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savedInstanceState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setContentView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R.layout.main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mTextView1 = 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TextView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findViewById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(R.id.myTextView1);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mTextView1.setText("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等待接收簡訊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...");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}</a:t>
            </a:r>
          </a:p>
        </p:txBody>
      </p:sp>
      <p:pic>
        <p:nvPicPr>
          <p:cNvPr id="7" name="圖片 6" descr="2012-12-28_2349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5000636"/>
            <a:ext cx="4023856" cy="16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選定要匯入的專案</a:t>
            </a:r>
          </a:p>
        </p:txBody>
      </p:sp>
      <p:grpSp>
        <p:nvGrpSpPr>
          <p:cNvPr id="116739" name="群組 4"/>
          <p:cNvGrpSpPr>
            <a:grpSpLocks/>
          </p:cNvGrpSpPr>
          <p:nvPr/>
        </p:nvGrpSpPr>
        <p:grpSpPr bwMode="auto">
          <a:xfrm>
            <a:off x="2268538" y="1844675"/>
            <a:ext cx="5078412" cy="4714875"/>
            <a:chOff x="2267744" y="1844824"/>
            <a:chExt cx="5079652" cy="4715044"/>
          </a:xfrm>
        </p:grpSpPr>
        <p:pic>
          <p:nvPicPr>
            <p:cNvPr id="11674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844824"/>
              <a:ext cx="5079652" cy="4715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2412241" y="3500646"/>
              <a:ext cx="2951884" cy="360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148172" y="6021687"/>
              <a:ext cx="1295716" cy="360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52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993062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GDA03_SM_Receiver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7209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宣告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SMSreceiver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繼承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BroadcastReceiver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類別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public class GDA03_SM_Receiver extends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BroadcastReceiver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{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宣告一個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String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物件，用來判斷接收的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Broadcast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是否為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SMS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簡訊接收*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private static final String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mACTION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"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android.provider.Telephony.SMS_RECEIVED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當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Broadcast Receiver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接收到廣播時，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Android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系統會呼叫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onReceive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@Override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public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onReceive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(Context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context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, Intent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intent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{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判斷接收到的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Broadcast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SMS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簡訊接收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if 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intent.getAction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().equals(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mACTION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{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建立一個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StringBuilder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類別的物件，此類別可以產生字串*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StringBuilder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sb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new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StringBuilder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取得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intent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的內容，亦即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SMS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簡訊的內容*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Bundle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bundle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intent.getExtras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 </a:t>
            </a:r>
          </a:p>
        </p:txBody>
      </p:sp>
      <p:pic>
        <p:nvPicPr>
          <p:cNvPr id="7" name="圖片 6" descr="2012-12-28_2349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5419120"/>
            <a:ext cx="3523790" cy="14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3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29816"/>
            <a:ext cx="7993062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GDA03_SM_Receiver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如果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SMS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簡訊的內容不是空的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if (bundle != null)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{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bundle.get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(“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pdus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”)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建立一個物件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Object[]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myOBJpdus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(Object[])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bundle.get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("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pdus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"); 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pdu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轉成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SmsMessage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SmsMessage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[] messages = new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SmsMessage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myOBJpdus.length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];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for 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0;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&lt;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myOBJpdus.length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;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++)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{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messages[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] =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SmsMessage.createFromPdu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((byte[])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myOBJpdus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[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]);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}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將收到的簡訊合併，放入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StringBuilder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類別的物件中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for 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SmsMessage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currentMessage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: messages)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{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sb.append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("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接收到來自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:\n");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取得簡訊的來源位址，放入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StringBuilder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類別的物件中*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sb.append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currentMessage.getDisplayOriginatingAddress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());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sb.append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("\n------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傳來的簡訊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------\n");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取得簡訊的訊息內容，放入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StringBuilder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類別的物件中*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sb.append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currentMessage.getDisplayMessageBody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());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}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} 	 </a:t>
            </a:r>
          </a:p>
        </p:txBody>
      </p:sp>
    </p:spTree>
    <p:extLst>
      <p:ext uri="{BB962C8B-B14F-4D97-AF65-F5344CB8AC3E}">
        <p14:creationId xmlns:p14="http://schemas.microsoft.com/office/powerpoint/2010/main" val="6710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885558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GDA03_SM_Receiver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5487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用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Toast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把簡訊顯示出來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oast.makeText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(context,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sb.toString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(),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Toast.LENGTH_LONG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).show();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Intent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，回到主程式*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Intent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new Intent(context, GDA03.class);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設定標籤*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i.addFlags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Intent.FLAG_ACTIVITY_NEW_TASK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context.startActivity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}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}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} </a:t>
            </a:r>
          </a:p>
        </p:txBody>
      </p:sp>
      <p:pic>
        <p:nvPicPr>
          <p:cNvPr id="4" name="圖片 3" descr="2012-12-29_121139.png"/>
          <p:cNvPicPr>
            <a:picLocks noChangeAspect="1"/>
          </p:cNvPicPr>
          <p:nvPr/>
        </p:nvPicPr>
        <p:blipFill>
          <a:blip r:embed="rId3"/>
          <a:srcRect l="1718" r="2215"/>
          <a:stretch>
            <a:fillRect/>
          </a:stretch>
        </p:blipFill>
        <p:spPr>
          <a:xfrm>
            <a:off x="5969726" y="3357562"/>
            <a:ext cx="2259874" cy="302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5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smtClean="0"/>
              <a:t>DDMS</a:t>
            </a:r>
            <a:r>
              <a:rPr lang="zh-TW" altLang="en-US" dirty="0" smtClean="0"/>
              <a:t>來傳送</a:t>
            </a:r>
            <a:r>
              <a:rPr lang="en-US" altLang="zh-TW" dirty="0" smtClean="0"/>
              <a:t>SMS</a:t>
            </a:r>
            <a:endParaRPr lang="zh-TW" altLang="en-US" dirty="0"/>
          </a:p>
        </p:txBody>
      </p:sp>
      <p:pic>
        <p:nvPicPr>
          <p:cNvPr id="9" name="圖片 8" descr="2012-12-29_0003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4763802"/>
          </a:xfrm>
          <a:prstGeom prst="rect">
            <a:avLst/>
          </a:prstGeom>
        </p:spPr>
      </p:pic>
      <p:pic>
        <p:nvPicPr>
          <p:cNvPr id="10" name="圖片 9" descr="2012-12-29_00043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1047" y="1412333"/>
            <a:ext cx="5561905" cy="4333334"/>
          </a:xfrm>
          <a:prstGeom prst="rect">
            <a:avLst/>
          </a:prstGeom>
        </p:spPr>
      </p:pic>
      <p:pic>
        <p:nvPicPr>
          <p:cNvPr id="11" name="圖片 10" descr="2012-12-29_0004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2357430"/>
            <a:ext cx="2742857" cy="361904"/>
          </a:xfrm>
          <a:prstGeom prst="rect">
            <a:avLst/>
          </a:prstGeom>
        </p:spPr>
      </p:pic>
      <p:pic>
        <p:nvPicPr>
          <p:cNvPr id="6" name="圖片 5" descr="2012-12-29_12080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190" y="3286124"/>
            <a:ext cx="2323810" cy="30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+mn-ea"/>
              </a:rPr>
              <a:t>Lab9.</a:t>
            </a:r>
            <a:r>
              <a:rPr lang="zh-TW" altLang="en-US" dirty="0">
                <a:latin typeface="+mn-ea"/>
              </a:rPr>
              <a:t>程式背景音樂</a:t>
            </a:r>
            <a:endParaRPr lang="zh-TW" altLang="en-US" dirty="0" smtClean="0"/>
          </a:p>
        </p:txBody>
      </p:sp>
      <p:sp>
        <p:nvSpPr>
          <p:cNvPr id="108547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993770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取得字串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值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values\strings.xml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&lt;?xml version="1.0" encoding="utf-8"?&gt;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&lt;resources&gt;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  &lt;string name="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app_name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"&gt;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程式背景音樂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&lt;/string&gt;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&lt;/resources&gt;</a:t>
            </a:r>
          </a:p>
        </p:txBody>
      </p:sp>
    </p:spTree>
    <p:extLst>
      <p:ext uri="{BB962C8B-B14F-4D97-AF65-F5344CB8AC3E}">
        <p14:creationId xmlns:p14="http://schemas.microsoft.com/office/powerpoint/2010/main" val="54566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取得字串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值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values\color.xml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&lt;?xml version="1.0" encoding="utf-8"?&gt;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&lt;resources&gt;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&lt;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name="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darkgray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"&gt;#808080&lt;/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&lt;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name="white"&gt;#FFFFFF&lt;/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&lt;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name="black"&gt;#000000&lt;/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&lt;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name="blue"&gt;#0000FF&lt;/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&lt;/resources&gt;</a:t>
            </a:r>
          </a:p>
        </p:txBody>
      </p:sp>
    </p:spTree>
    <p:extLst>
      <p:ext uri="{BB962C8B-B14F-4D97-AF65-F5344CB8AC3E}">
        <p14:creationId xmlns:p14="http://schemas.microsoft.com/office/powerpoint/2010/main" val="37166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手機畫面配置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main.xml</a:t>
            </a:r>
            <a:endParaRPr lang="zh-TW" altLang="en-US" dirty="0"/>
          </a:p>
        </p:txBody>
      </p:sp>
      <p:pic>
        <p:nvPicPr>
          <p:cNvPr id="7" name="圖片 6" descr="2012-12-29_1327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643182"/>
            <a:ext cx="2857520" cy="1500798"/>
          </a:xfrm>
          <a:prstGeom prst="rect">
            <a:avLst/>
          </a:prstGeom>
        </p:spPr>
      </p:pic>
      <p:pic>
        <p:nvPicPr>
          <p:cNvPr id="8" name="圖片 7" descr="2012-12-29_13274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714620"/>
            <a:ext cx="3401748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GDA03.java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@Override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public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onCreate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(Bundle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savedInstanceState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super.onCreate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savedInstanceState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setContentView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R.layout.main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實體化一個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MediaPlayer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物件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mMediaPlayer01 = new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MediaPlayer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();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傳入音樂檔給此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MediaPlayer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物件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mMediaPlayer01 =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MediaPlayer.create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(GDA03.this,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R.raw.light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設定音樂重複播放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mMediaPlayer01.setLooping(true);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}</a:t>
            </a:r>
          </a:p>
        </p:txBody>
      </p:sp>
      <p:pic>
        <p:nvPicPr>
          <p:cNvPr id="7" name="圖片 6" descr="2012-12-29_133355.png"/>
          <p:cNvPicPr>
            <a:picLocks noChangeAspect="1"/>
          </p:cNvPicPr>
          <p:nvPr/>
        </p:nvPicPr>
        <p:blipFill>
          <a:blip r:embed="rId3"/>
          <a:srcRect l="4781" t="45798"/>
          <a:stretch>
            <a:fillRect/>
          </a:stretch>
        </p:blipFill>
        <p:spPr>
          <a:xfrm>
            <a:off x="6000760" y="4357694"/>
            <a:ext cx="3143240" cy="250030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57950" y="5643578"/>
            <a:ext cx="164307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34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GDA03.java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 /* </a:t>
            </a:r>
            <a:r>
              <a:rPr lang="zh-TW" altLang="en-US" sz="1400" smtClean="0">
                <a:latin typeface="微軟正黑體" pitchFamily="34" charset="-120"/>
                <a:ea typeface="微軟正黑體" pitchFamily="34" charset="-120"/>
              </a:rPr>
              <a:t>覆寫</a:t>
            </a: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onPause()</a:t>
            </a:r>
            <a:r>
              <a:rPr lang="zh-TW" altLang="en-US" sz="1400" smtClean="0">
                <a:latin typeface="微軟正黑體" pitchFamily="34" charset="-120"/>
                <a:ea typeface="微軟正黑體" pitchFamily="34" charset="-120"/>
              </a:rPr>
              <a:t>方法 </a:t>
            </a: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*/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@Override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protected void onPause()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	// TODO Auto-generated method stub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	try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	{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smtClean="0">
                <a:latin typeface="微軟正黑體" pitchFamily="34" charset="-120"/>
                <a:ea typeface="微軟正黑體" pitchFamily="34" charset="-120"/>
              </a:rPr>
              <a:t>                            </a:t>
            </a: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 /* </a:t>
            </a:r>
            <a:r>
              <a:rPr lang="zh-TW" altLang="en-US" sz="1400" smtClean="0">
                <a:latin typeface="微軟正黑體" pitchFamily="34" charset="-120"/>
                <a:ea typeface="微軟正黑體" pitchFamily="34" charset="-120"/>
              </a:rPr>
              <a:t>停止音樂播放 </a:t>
            </a: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*/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		mMediaPlayer01.stop();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	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	catch(Exception 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	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		e.printStackTrace();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	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	super.onPause();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}</a:t>
            </a:r>
          </a:p>
          <a:p>
            <a:pPr marL="514350" indent="-514350">
              <a:buNone/>
            </a:pP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21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匯入後開啟</a:t>
            </a:r>
            <a:r>
              <a:rPr lang="en-US" altLang="zh-TW" smtClean="0"/>
              <a:t>/layout/activity_Main</a:t>
            </a:r>
            <a:endParaRPr lang="zh-TW" altLang="en-US" smtClean="0"/>
          </a:p>
        </p:txBody>
      </p:sp>
      <p:sp>
        <p:nvSpPr>
          <p:cNvPr id="117763" name="內容版面配置區 2"/>
          <p:cNvSpPr>
            <a:spLocks noGrp="1"/>
          </p:cNvSpPr>
          <p:nvPr>
            <p:ph idx="1"/>
          </p:nvPr>
        </p:nvSpPr>
        <p:spPr>
          <a:xfrm>
            <a:off x="1182688" y="2017713"/>
            <a:ext cx="3244850" cy="4114800"/>
          </a:xfrm>
        </p:spPr>
        <p:txBody>
          <a:bodyPr/>
          <a:lstStyle/>
          <a:p>
            <a:r>
              <a:rPr lang="zh-TW" altLang="en-US" smtClean="0"/>
              <a:t>此次使用</a:t>
            </a:r>
            <a:r>
              <a:rPr lang="en-US" altLang="zh-TW" smtClean="0"/>
              <a:t>AbsoluteLayout</a:t>
            </a:r>
            <a:r>
              <a:rPr lang="zh-TW" altLang="en-US" smtClean="0"/>
              <a:t>佈局</a:t>
            </a:r>
            <a:endParaRPr lang="en-US" altLang="zh-TW" smtClean="0"/>
          </a:p>
          <a:p>
            <a:endParaRPr lang="zh-TW" altLang="en-US" smtClean="0"/>
          </a:p>
        </p:txBody>
      </p:sp>
      <p:pic>
        <p:nvPicPr>
          <p:cNvPr id="1177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575"/>
            <a:ext cx="4252913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GDA03.java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覆寫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onResume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@Override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protected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onResume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smtClean="0">
                <a:latin typeface="微軟正黑體" pitchFamily="34" charset="-120"/>
                <a:ea typeface="微軟正黑體" pitchFamily="34" charset="-120"/>
              </a:rPr>
              <a:t>{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try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如果音樂在播放，則停止播放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if (mMediaPlayer01 != null)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 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mMediaPlayer01.stop();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MediaPlayer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取得播放資源與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stop()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後，準備播放前要使用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MediaPlayer.prepare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 */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mMediaPlayer01.prepare();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mMediaPlayer01.start();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catch (Exception e)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// TODO Auto-generated catch block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	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e.printStackTrace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super.onResume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284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latin typeface="+mn-ea"/>
              </a:rPr>
              <a:t>Lab10.</a:t>
            </a:r>
            <a:r>
              <a:rPr lang="zh-TW" altLang="en-US" dirty="0">
                <a:latin typeface="+mn-ea"/>
              </a:rPr>
              <a:t>判斷地標所屬區域</a:t>
            </a:r>
            <a:endParaRPr lang="zh-TW" altLang="en-US" dirty="0" smtClean="0"/>
          </a:p>
        </p:txBody>
      </p:sp>
      <p:sp>
        <p:nvSpPr>
          <p:cNvPr id="108547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140001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取得字串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值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values\strings.xml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&lt;?xml version="1.0" encoding="utf-8"?&gt;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&lt;resources&gt;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&lt;string name="hello"&gt;Please input...&lt;/string&gt;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&lt;string name="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app_name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"&gt;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判斷地標所屬區域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&lt;/string&gt;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&lt;string name="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str_inside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"&gt;Within Taipei Arena&lt;/string&gt;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&lt;string name="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str_outside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"&gt;Outside Taipei Arena&lt;/string&gt;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&lt;/resources&gt;</a:t>
            </a:r>
          </a:p>
        </p:txBody>
      </p:sp>
      <p:pic>
        <p:nvPicPr>
          <p:cNvPr id="6" name="圖片 5" descr="2012-12-29_1148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888" y="4869160"/>
            <a:ext cx="3957494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取得字串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值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values\color.xml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&lt;?xml version="1.0" encoding="utf-8"?&gt;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&lt;resources&gt;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&lt;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name="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darkgray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"&gt;#808080&lt;/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&lt;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name="white"&gt;#FFFFFF&lt;/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 &lt;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name="blue"&gt;#0000FF&lt;/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&gt;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&lt;/resources&gt;</a:t>
            </a:r>
          </a:p>
        </p:txBody>
      </p:sp>
    </p:spTree>
    <p:extLst>
      <p:ext uri="{BB962C8B-B14F-4D97-AF65-F5344CB8AC3E}">
        <p14:creationId xmlns:p14="http://schemas.microsoft.com/office/powerpoint/2010/main" val="10571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手機畫面配置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main.xml</a:t>
            </a:r>
            <a:endParaRPr lang="zh-TW" altLang="en-US" dirty="0"/>
          </a:p>
        </p:txBody>
      </p:sp>
      <p:pic>
        <p:nvPicPr>
          <p:cNvPr id="5" name="圖片 4" descr="2012-12-29_1143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786058"/>
            <a:ext cx="3844806" cy="1273951"/>
          </a:xfrm>
          <a:prstGeom prst="rect">
            <a:avLst/>
          </a:prstGeom>
        </p:spPr>
      </p:pic>
      <p:pic>
        <p:nvPicPr>
          <p:cNvPr id="6" name="圖片 5" descr="2012-12-29_1143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786058"/>
            <a:ext cx="4071966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AndroidManifest.xml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&lt;application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android:icon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="@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drawable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/icon"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android:label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="@string/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app_name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&lt;activity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=".GDA03"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android:label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="@string/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app_name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&lt;intent-filter&gt;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    &lt;action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android.intent.action.MAIN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 /&gt;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    &lt;category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android.intent.category.LAUNCHER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 /&gt;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    &lt;/intent-filter&gt;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&lt;/activity&gt;</a:t>
            </a:r>
          </a:p>
          <a:p>
            <a:pPr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&lt;uses-library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com.google.android.maps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"&gt;&lt;/uses-library&gt;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&lt;/application&gt;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&lt;uses-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sdk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android:minSdkVersion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="8" /&gt;</a:t>
            </a:r>
          </a:p>
          <a:p>
            <a:pPr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&lt;uses-permission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android:name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="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android.permission.ACCESS_FINE_LOCATION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"&gt;&lt;/uses-permission&gt;</a:t>
            </a:r>
          </a:p>
          <a:p>
            <a:pPr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&lt;/manifest&gt; </a:t>
            </a:r>
          </a:p>
        </p:txBody>
      </p:sp>
      <p:sp>
        <p:nvSpPr>
          <p:cNvPr id="4" name="矩形 3"/>
          <p:cNvSpPr/>
          <p:nvPr/>
        </p:nvSpPr>
        <p:spPr>
          <a:xfrm>
            <a:off x="1071538" y="3929066"/>
            <a:ext cx="635798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57224" y="4929198"/>
            <a:ext cx="764386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715008" y="355973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宣告</a:t>
            </a:r>
            <a:r>
              <a:rPr lang="en-US" altLang="zh-TW" dirty="0" err="1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google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maps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的函式庫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15008" y="457200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允許存取現在的地理位置</a:t>
            </a:r>
            <a:endParaRPr lang="zh-TW" altLang="en-US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46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GDA03.java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實體化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LocationManager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類別的物件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mLocationManager01 = 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LocationManager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getSystemService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Context.LOCATION_SERVICE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呼叫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getLocationPrivider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方法，取得手機地理位置 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getLocationPrivider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();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currentGeoPoint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轉成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Google maps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GeoPoint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物件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currentGeoPoint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getGeoByLocation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currentLocation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);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sz="1400" smtClean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1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strLocationPrivider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註冊，每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2000ms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，或位置移動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公尺，就會更新一次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GPS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訊息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mLocationManager01.requestLocationUpdates(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strLocationPrivider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, 2000, 10, mLocationListener01);</a:t>
            </a:r>
          </a:p>
        </p:txBody>
      </p:sp>
      <p:pic>
        <p:nvPicPr>
          <p:cNvPr id="6" name="圖片 5" descr="2012-12-29_1148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5085184"/>
            <a:ext cx="3957494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GDA03.java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2687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判斷位置是否在限定範圍內，如果有就顯示“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Within Taipei Arena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”，如果沒有就顯示“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Outside Taipei Arena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”，此判斷是一開始啟動應用程式時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*/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if((currentGeoPoint.getLatitudeE6()/1E6)&lt;=25.051578 &amp;&amp; (currentGeoPoint.getLatitudeE6()/1E6)&gt;=25.051201 &amp;&amp; (currentGeoPoint.getLongitudeE6()/1E6)&gt;=121.549197 &amp;&amp; (currentGeoPoint.getLongitudeE6()/1E6)&lt;=121.549666)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mTextView01.setText(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getResources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().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getText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R.string.str_inside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else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	mTextView01.setText(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getResources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().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getText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R.string.str_outside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}</a:t>
            </a:r>
          </a:p>
        </p:txBody>
      </p:sp>
      <p:pic>
        <p:nvPicPr>
          <p:cNvPr id="6" name="圖片 5" descr="2012-12-29_11485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5096014"/>
            <a:ext cx="3957494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GDA03.java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實體化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LocationListener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類別的物件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public final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LocationListener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mLocationListener01 = new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LocationListener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{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@Override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public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onLocationChanged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(Location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location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呼叫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getGeoByLocation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，取得手機地理位置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currentGeoPoint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=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getGeoByLocation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(location);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判斷位置是否在限定範圍內，此段判斷用在手機位置變動時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if((currentGeoPoint.getLatitudeE6()/1E6)&lt;=25.051578 &amp;&amp; (currentGeoPoint.getLatitudeE6()/1E6)&gt;=25.051201 &amp;&amp; (currentGeoPoint.getLongitudeE6()/1E6)&gt;=121.549197 &amp;&amp; (currentGeoPoint.getLongitudeE6()/1E6)&lt;=121.549666)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mTextView01.setText(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getResources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().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getText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R.string.str_inside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else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  mTextView01.setText(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getResources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().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getText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R.string.str_outside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));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7172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主程式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 GDA03.java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1497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覆寫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onProviderDisabled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方法，並設定內容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@Override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public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onProviderDisabled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(String provider)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// TODO Auto-generated method stub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覆寫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onProviderEnabled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方法，並設定內容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@Override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public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onProviderEnabled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(String provider)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// TODO Auto-generated method stub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/* 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覆寫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onStatusChanged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()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方法，並設定內容 *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@Override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public void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onStatusChanged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(String provider,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int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status, Bundle extras)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{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  // TODO Auto-generated method stub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  }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  };</a:t>
            </a:r>
          </a:p>
        </p:txBody>
      </p:sp>
    </p:spTree>
    <p:extLst>
      <p:ext uri="{BB962C8B-B14F-4D97-AF65-F5344CB8AC3E}">
        <p14:creationId xmlns:p14="http://schemas.microsoft.com/office/powerpoint/2010/main" val="10956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ends">
  <a:themeElements>
    <a:clrScheme name="2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Blends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ends">
  <a:themeElements>
    <a:clrScheme name="2_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Blends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130418_meeting_by_陳志銘</Template>
  <TotalTime>204</TotalTime>
  <Words>3558</Words>
  <Application>Microsoft Office PowerPoint</Application>
  <PresentationFormat>如螢幕大小 (4:3)</PresentationFormat>
  <Paragraphs>948</Paragraphs>
  <Slides>102</Slides>
  <Notes>48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102</vt:i4>
      </vt:variant>
    </vt:vector>
  </HeadingPairs>
  <TitlesOfParts>
    <vt:vector size="111" baseType="lpstr">
      <vt:lpstr>宋体</vt:lpstr>
      <vt:lpstr>微軟正黑體</vt:lpstr>
      <vt:lpstr>新細明體</vt:lpstr>
      <vt:lpstr>標楷體</vt:lpstr>
      <vt:lpstr>Calibri</vt:lpstr>
      <vt:lpstr>Times New Roman</vt:lpstr>
      <vt:lpstr>Wingdings</vt:lpstr>
      <vt:lpstr>2_Blends</vt:lpstr>
      <vt:lpstr>3_Blends</vt:lpstr>
      <vt:lpstr>Lab4.BMI計算</vt:lpstr>
      <vt:lpstr>Outline</vt:lpstr>
      <vt:lpstr>題目說明</vt:lpstr>
      <vt:lpstr>匯入已有的專案</vt:lpstr>
      <vt:lpstr>匯入已有的專案</vt:lpstr>
      <vt:lpstr>選擇專案</vt:lpstr>
      <vt:lpstr>選擇專案</vt:lpstr>
      <vt:lpstr>選定要匯入的專案</vt:lpstr>
      <vt:lpstr>匯入後開啟/layout/activity_Main</vt:lpstr>
      <vt:lpstr>改變物件排列方式-絕對排序</vt:lpstr>
      <vt:lpstr>UI使用元件</vt:lpstr>
      <vt:lpstr>新增TextView 元件</vt:lpstr>
      <vt:lpstr>新增RadioGroup元件</vt:lpstr>
      <vt:lpstr>新增Button元件</vt:lpstr>
      <vt:lpstr>新增EditText元件</vt:lpstr>
      <vt:lpstr>設定元件顯示文字</vt:lpstr>
      <vt:lpstr>新增字串資料</vt:lpstr>
      <vt:lpstr>填入字串資料</vt:lpstr>
      <vt:lpstr>設定元件寬度</vt:lpstr>
      <vt:lpstr>設定元件長度</vt:lpstr>
      <vt:lpstr>設定元件文字大小</vt:lpstr>
      <vt:lpstr>設定元件位置( X , Y )</vt:lpstr>
      <vt:lpstr>輸入元件X軸座標</vt:lpstr>
      <vt:lpstr>輸入元件Y軸座標</vt:lpstr>
      <vt:lpstr>設定元件ID</vt:lpstr>
      <vt:lpstr>設定EditText的Input Type</vt:lpstr>
      <vt:lpstr>設定RadioButton在RadioGroup的排列方式(由左向右橫式排列)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程式撰寫(MainActivity)</vt:lpstr>
      <vt:lpstr>UI介面(Main_child)</vt:lpstr>
      <vt:lpstr>程式撰寫(Main_child)</vt:lpstr>
      <vt:lpstr>程式撰寫(Main_child)</vt:lpstr>
      <vt:lpstr>程式撰寫(Main_child)</vt:lpstr>
      <vt:lpstr>執行結果</vt:lpstr>
      <vt:lpstr>執行結果</vt:lpstr>
      <vt:lpstr>Lab5.公尺與英呎轉換</vt:lpstr>
      <vt:lpstr>取得字串值 - values\strings.xml</vt:lpstr>
      <vt:lpstr>字串值 – menu/menu.xml</vt:lpstr>
      <vt:lpstr>手機畫面配置 - main.xml</vt:lpstr>
      <vt:lpstr>主程式 - GDA02.java</vt:lpstr>
      <vt:lpstr>主程式 - GDA02.java</vt:lpstr>
      <vt:lpstr>主程式 - GDA02.java</vt:lpstr>
      <vt:lpstr>主程式 - GDA02.java</vt:lpstr>
      <vt:lpstr>Lab6.簡單記事</vt:lpstr>
      <vt:lpstr>取得字串值 - values\strings.xml</vt:lpstr>
      <vt:lpstr>手機畫面配置 - main.xml</vt:lpstr>
      <vt:lpstr>手機畫面配置 - list.xml</vt:lpstr>
      <vt:lpstr>主程式 - GDA02.java</vt:lpstr>
      <vt:lpstr>主程式 - GDA02.java</vt:lpstr>
      <vt:lpstr>主程式 - GDA02.java</vt:lpstr>
      <vt:lpstr>主程式 - GDA02.java</vt:lpstr>
      <vt:lpstr>主程式 - GDA02.java</vt:lpstr>
      <vt:lpstr>主程式 - GDA02.java</vt:lpstr>
      <vt:lpstr>主程式 - GDA02.java</vt:lpstr>
      <vt:lpstr>主程式 - GDA02.java</vt:lpstr>
      <vt:lpstr>Lab7.接收SMS</vt:lpstr>
      <vt:lpstr>取得字串值 - values\strings.xml</vt:lpstr>
      <vt:lpstr>手機畫面配置 - main.xml</vt:lpstr>
      <vt:lpstr>手機畫面配置 - image.xml</vt:lpstr>
      <vt:lpstr>AndroidManifest.xml</vt:lpstr>
      <vt:lpstr>主程式 - GDA03.java</vt:lpstr>
      <vt:lpstr>主程式 - SMSreceiver.java</vt:lpstr>
      <vt:lpstr>主程式 - SMSreceiver.java</vt:lpstr>
      <vt:lpstr>主程式 - Image.java</vt:lpstr>
      <vt:lpstr>Lab8.接收簡訊</vt:lpstr>
      <vt:lpstr>取得字串值 - values\strings.xml</vt:lpstr>
      <vt:lpstr>取得字串值 - values\color.xml</vt:lpstr>
      <vt:lpstr>手機畫面配置 - main.xml</vt:lpstr>
      <vt:lpstr>AndroidManifest.xml</vt:lpstr>
      <vt:lpstr>主程式 - GDA03.java</vt:lpstr>
      <vt:lpstr>主程式 - GDA03_SM_Receiver</vt:lpstr>
      <vt:lpstr>主程式 - GDA03_SM_Receiver</vt:lpstr>
      <vt:lpstr>主程式 - GDA03_SM_Receiver</vt:lpstr>
      <vt:lpstr>使用DDMS來傳送SMS</vt:lpstr>
      <vt:lpstr>Lab9.程式背景音樂</vt:lpstr>
      <vt:lpstr>取得字串值 - values\strings.xml</vt:lpstr>
      <vt:lpstr>取得字串值 - values\color.xml</vt:lpstr>
      <vt:lpstr>手機畫面配置 - main.xml</vt:lpstr>
      <vt:lpstr>主程式 - GDA03.java</vt:lpstr>
      <vt:lpstr>主程式 - GDA03.java</vt:lpstr>
      <vt:lpstr>主程式 - GDA03.java</vt:lpstr>
      <vt:lpstr>Lab10.判斷地標所屬區域</vt:lpstr>
      <vt:lpstr>取得字串值 - values\strings.xml</vt:lpstr>
      <vt:lpstr>取得字串值 - values\color.xml</vt:lpstr>
      <vt:lpstr>手機畫面配置 - main.xml</vt:lpstr>
      <vt:lpstr>AndroidManifest.xml</vt:lpstr>
      <vt:lpstr>主程式 - GDA03.java</vt:lpstr>
      <vt:lpstr>主程式 - GDA03.java</vt:lpstr>
      <vt:lpstr>主程式 - GDA03.java</vt:lpstr>
      <vt:lpstr>主程式 - GDA03.java</vt:lpstr>
      <vt:lpstr>主程式 - GDA03.java</vt:lpstr>
      <vt:lpstr>主程式 - GDA03.java</vt:lpstr>
      <vt:lpstr>使用DDMS做移動手機的位置模擬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Android基礎知識</dc:title>
  <dc:creator>ggabcd1</dc:creator>
  <cp:lastModifiedBy>DerryL</cp:lastModifiedBy>
  <cp:revision>19</cp:revision>
  <dcterms:created xsi:type="dcterms:W3CDTF">2013-04-30T14:02:34Z</dcterms:created>
  <dcterms:modified xsi:type="dcterms:W3CDTF">2017-03-20T13:27:30Z</dcterms:modified>
</cp:coreProperties>
</file>