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5"/>
  </p:notesMasterIdLst>
  <p:handoutMasterIdLst>
    <p:handoutMasterId r:id="rId316"/>
  </p:handoutMasterIdLst>
  <p:sldIdLst>
    <p:sldId id="722" r:id="rId2"/>
    <p:sldId id="567" r:id="rId3"/>
    <p:sldId id="711" r:id="rId4"/>
    <p:sldId id="659" r:id="rId5"/>
    <p:sldId id="712" r:id="rId6"/>
    <p:sldId id="662" r:id="rId7"/>
    <p:sldId id="661" r:id="rId8"/>
    <p:sldId id="663" r:id="rId9"/>
    <p:sldId id="664" r:id="rId10"/>
    <p:sldId id="665" r:id="rId11"/>
    <p:sldId id="713" r:id="rId12"/>
    <p:sldId id="688" r:id="rId13"/>
    <p:sldId id="672" r:id="rId14"/>
    <p:sldId id="714" r:id="rId15"/>
    <p:sldId id="715" r:id="rId16"/>
    <p:sldId id="716" r:id="rId17"/>
    <p:sldId id="718" r:id="rId18"/>
    <p:sldId id="685" r:id="rId19"/>
    <p:sldId id="686" r:id="rId20"/>
    <p:sldId id="687" r:id="rId21"/>
    <p:sldId id="666" r:id="rId22"/>
    <p:sldId id="667" r:id="rId23"/>
    <p:sldId id="668" r:id="rId24"/>
    <p:sldId id="689" r:id="rId25"/>
    <p:sldId id="691" r:id="rId26"/>
    <p:sldId id="694" r:id="rId27"/>
    <p:sldId id="695" r:id="rId28"/>
    <p:sldId id="692" r:id="rId29"/>
    <p:sldId id="690" r:id="rId30"/>
    <p:sldId id="696" r:id="rId31"/>
    <p:sldId id="697" r:id="rId32"/>
    <p:sldId id="698" r:id="rId33"/>
    <p:sldId id="699" r:id="rId34"/>
    <p:sldId id="701" r:id="rId35"/>
    <p:sldId id="702" r:id="rId36"/>
    <p:sldId id="703" r:id="rId37"/>
    <p:sldId id="704" r:id="rId38"/>
    <p:sldId id="705" r:id="rId39"/>
    <p:sldId id="706" r:id="rId40"/>
    <p:sldId id="708" r:id="rId41"/>
    <p:sldId id="709" r:id="rId42"/>
    <p:sldId id="710" r:id="rId43"/>
    <p:sldId id="658" r:id="rId44"/>
    <p:sldId id="723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31" r:id="rId53"/>
    <p:sldId id="732" r:id="rId54"/>
    <p:sldId id="733" r:id="rId55"/>
    <p:sldId id="734" r:id="rId56"/>
    <p:sldId id="735" r:id="rId57"/>
    <p:sldId id="736" r:id="rId58"/>
    <p:sldId id="737" r:id="rId59"/>
    <p:sldId id="738" r:id="rId60"/>
    <p:sldId id="739" r:id="rId61"/>
    <p:sldId id="740" r:id="rId62"/>
    <p:sldId id="741" r:id="rId63"/>
    <p:sldId id="742" r:id="rId64"/>
    <p:sldId id="743" r:id="rId65"/>
    <p:sldId id="744" r:id="rId66"/>
    <p:sldId id="745" r:id="rId67"/>
    <p:sldId id="746" r:id="rId68"/>
    <p:sldId id="747" r:id="rId69"/>
    <p:sldId id="748" r:id="rId70"/>
    <p:sldId id="749" r:id="rId71"/>
    <p:sldId id="750" r:id="rId72"/>
    <p:sldId id="751" r:id="rId73"/>
    <p:sldId id="752" r:id="rId74"/>
    <p:sldId id="753" r:id="rId75"/>
    <p:sldId id="754" r:id="rId76"/>
    <p:sldId id="755" r:id="rId77"/>
    <p:sldId id="756" r:id="rId78"/>
    <p:sldId id="757" r:id="rId79"/>
    <p:sldId id="758" r:id="rId80"/>
    <p:sldId id="759" r:id="rId81"/>
    <p:sldId id="760" r:id="rId82"/>
    <p:sldId id="761" r:id="rId83"/>
    <p:sldId id="762" r:id="rId84"/>
    <p:sldId id="763" r:id="rId85"/>
    <p:sldId id="764" r:id="rId86"/>
    <p:sldId id="765" r:id="rId87"/>
    <p:sldId id="766" r:id="rId88"/>
    <p:sldId id="767" r:id="rId89"/>
    <p:sldId id="768" r:id="rId90"/>
    <p:sldId id="769" r:id="rId91"/>
    <p:sldId id="770" r:id="rId92"/>
    <p:sldId id="771" r:id="rId93"/>
    <p:sldId id="772" r:id="rId94"/>
    <p:sldId id="773" r:id="rId95"/>
    <p:sldId id="774" r:id="rId96"/>
    <p:sldId id="775" r:id="rId97"/>
    <p:sldId id="776" r:id="rId98"/>
    <p:sldId id="777" r:id="rId99"/>
    <p:sldId id="778" r:id="rId100"/>
    <p:sldId id="779" r:id="rId101"/>
    <p:sldId id="780" r:id="rId102"/>
    <p:sldId id="781" r:id="rId103"/>
    <p:sldId id="782" r:id="rId104"/>
    <p:sldId id="783" r:id="rId105"/>
    <p:sldId id="784" r:id="rId106"/>
    <p:sldId id="785" r:id="rId107"/>
    <p:sldId id="786" r:id="rId108"/>
    <p:sldId id="787" r:id="rId109"/>
    <p:sldId id="788" r:id="rId110"/>
    <p:sldId id="789" r:id="rId111"/>
    <p:sldId id="790" r:id="rId112"/>
    <p:sldId id="791" r:id="rId113"/>
    <p:sldId id="792" r:id="rId114"/>
    <p:sldId id="793" r:id="rId115"/>
    <p:sldId id="794" r:id="rId116"/>
    <p:sldId id="795" r:id="rId117"/>
    <p:sldId id="796" r:id="rId118"/>
    <p:sldId id="797" r:id="rId119"/>
    <p:sldId id="798" r:id="rId120"/>
    <p:sldId id="799" r:id="rId121"/>
    <p:sldId id="800" r:id="rId122"/>
    <p:sldId id="801" r:id="rId123"/>
    <p:sldId id="802" r:id="rId124"/>
    <p:sldId id="803" r:id="rId125"/>
    <p:sldId id="804" r:id="rId126"/>
    <p:sldId id="805" r:id="rId127"/>
    <p:sldId id="806" r:id="rId128"/>
    <p:sldId id="807" r:id="rId129"/>
    <p:sldId id="808" r:id="rId130"/>
    <p:sldId id="809" r:id="rId131"/>
    <p:sldId id="810" r:id="rId132"/>
    <p:sldId id="811" r:id="rId133"/>
    <p:sldId id="812" r:id="rId134"/>
    <p:sldId id="813" r:id="rId135"/>
    <p:sldId id="814" r:id="rId136"/>
    <p:sldId id="815" r:id="rId137"/>
    <p:sldId id="816" r:id="rId138"/>
    <p:sldId id="817" r:id="rId139"/>
    <p:sldId id="818" r:id="rId140"/>
    <p:sldId id="819" r:id="rId141"/>
    <p:sldId id="820" r:id="rId142"/>
    <p:sldId id="821" r:id="rId143"/>
    <p:sldId id="822" r:id="rId144"/>
    <p:sldId id="823" r:id="rId145"/>
    <p:sldId id="824" r:id="rId146"/>
    <p:sldId id="825" r:id="rId147"/>
    <p:sldId id="826" r:id="rId148"/>
    <p:sldId id="827" r:id="rId149"/>
    <p:sldId id="828" r:id="rId150"/>
    <p:sldId id="829" r:id="rId151"/>
    <p:sldId id="830" r:id="rId152"/>
    <p:sldId id="831" r:id="rId153"/>
    <p:sldId id="832" r:id="rId154"/>
    <p:sldId id="833" r:id="rId155"/>
    <p:sldId id="834" r:id="rId156"/>
    <p:sldId id="835" r:id="rId157"/>
    <p:sldId id="836" r:id="rId158"/>
    <p:sldId id="837" r:id="rId159"/>
    <p:sldId id="838" r:id="rId160"/>
    <p:sldId id="839" r:id="rId161"/>
    <p:sldId id="840" r:id="rId162"/>
    <p:sldId id="841" r:id="rId163"/>
    <p:sldId id="842" r:id="rId164"/>
    <p:sldId id="843" r:id="rId165"/>
    <p:sldId id="844" r:id="rId166"/>
    <p:sldId id="845" r:id="rId167"/>
    <p:sldId id="846" r:id="rId168"/>
    <p:sldId id="847" r:id="rId169"/>
    <p:sldId id="848" r:id="rId170"/>
    <p:sldId id="849" r:id="rId171"/>
    <p:sldId id="850" r:id="rId172"/>
    <p:sldId id="851" r:id="rId173"/>
    <p:sldId id="852" r:id="rId174"/>
    <p:sldId id="853" r:id="rId175"/>
    <p:sldId id="854" r:id="rId176"/>
    <p:sldId id="855" r:id="rId177"/>
    <p:sldId id="856" r:id="rId178"/>
    <p:sldId id="857" r:id="rId179"/>
    <p:sldId id="858" r:id="rId180"/>
    <p:sldId id="859" r:id="rId181"/>
    <p:sldId id="860" r:id="rId182"/>
    <p:sldId id="861" r:id="rId183"/>
    <p:sldId id="862" r:id="rId184"/>
    <p:sldId id="863" r:id="rId185"/>
    <p:sldId id="864" r:id="rId186"/>
    <p:sldId id="865" r:id="rId187"/>
    <p:sldId id="866" r:id="rId188"/>
    <p:sldId id="867" r:id="rId189"/>
    <p:sldId id="868" r:id="rId190"/>
    <p:sldId id="869" r:id="rId191"/>
    <p:sldId id="870" r:id="rId192"/>
    <p:sldId id="871" r:id="rId193"/>
    <p:sldId id="872" r:id="rId194"/>
    <p:sldId id="873" r:id="rId195"/>
    <p:sldId id="874" r:id="rId196"/>
    <p:sldId id="875" r:id="rId197"/>
    <p:sldId id="876" r:id="rId198"/>
    <p:sldId id="877" r:id="rId199"/>
    <p:sldId id="878" r:id="rId200"/>
    <p:sldId id="879" r:id="rId201"/>
    <p:sldId id="880" r:id="rId202"/>
    <p:sldId id="881" r:id="rId203"/>
    <p:sldId id="882" r:id="rId204"/>
    <p:sldId id="883" r:id="rId205"/>
    <p:sldId id="884" r:id="rId206"/>
    <p:sldId id="885" r:id="rId207"/>
    <p:sldId id="886" r:id="rId208"/>
    <p:sldId id="887" r:id="rId209"/>
    <p:sldId id="888" r:id="rId210"/>
    <p:sldId id="889" r:id="rId211"/>
    <p:sldId id="890" r:id="rId212"/>
    <p:sldId id="891" r:id="rId213"/>
    <p:sldId id="892" r:id="rId214"/>
    <p:sldId id="893" r:id="rId215"/>
    <p:sldId id="894" r:id="rId216"/>
    <p:sldId id="895" r:id="rId217"/>
    <p:sldId id="896" r:id="rId218"/>
    <p:sldId id="897" r:id="rId219"/>
    <p:sldId id="898" r:id="rId220"/>
    <p:sldId id="899" r:id="rId221"/>
    <p:sldId id="900" r:id="rId222"/>
    <p:sldId id="901" r:id="rId223"/>
    <p:sldId id="902" r:id="rId224"/>
    <p:sldId id="903" r:id="rId225"/>
    <p:sldId id="904" r:id="rId226"/>
    <p:sldId id="905" r:id="rId227"/>
    <p:sldId id="906" r:id="rId228"/>
    <p:sldId id="907" r:id="rId229"/>
    <p:sldId id="908" r:id="rId230"/>
    <p:sldId id="909" r:id="rId231"/>
    <p:sldId id="910" r:id="rId232"/>
    <p:sldId id="911" r:id="rId233"/>
    <p:sldId id="912" r:id="rId234"/>
    <p:sldId id="913" r:id="rId235"/>
    <p:sldId id="914" r:id="rId236"/>
    <p:sldId id="915" r:id="rId237"/>
    <p:sldId id="916" r:id="rId238"/>
    <p:sldId id="917" r:id="rId239"/>
    <p:sldId id="918" r:id="rId240"/>
    <p:sldId id="919" r:id="rId241"/>
    <p:sldId id="920" r:id="rId242"/>
    <p:sldId id="921" r:id="rId243"/>
    <p:sldId id="922" r:id="rId244"/>
    <p:sldId id="923" r:id="rId245"/>
    <p:sldId id="924" r:id="rId246"/>
    <p:sldId id="925" r:id="rId247"/>
    <p:sldId id="926" r:id="rId248"/>
    <p:sldId id="927" r:id="rId249"/>
    <p:sldId id="928" r:id="rId250"/>
    <p:sldId id="929" r:id="rId251"/>
    <p:sldId id="930" r:id="rId252"/>
    <p:sldId id="931" r:id="rId253"/>
    <p:sldId id="932" r:id="rId254"/>
    <p:sldId id="933" r:id="rId255"/>
    <p:sldId id="934" r:id="rId256"/>
    <p:sldId id="935" r:id="rId257"/>
    <p:sldId id="936" r:id="rId258"/>
    <p:sldId id="937" r:id="rId259"/>
    <p:sldId id="938" r:id="rId260"/>
    <p:sldId id="939" r:id="rId261"/>
    <p:sldId id="940" r:id="rId262"/>
    <p:sldId id="941" r:id="rId263"/>
    <p:sldId id="942" r:id="rId264"/>
    <p:sldId id="943" r:id="rId265"/>
    <p:sldId id="944" r:id="rId266"/>
    <p:sldId id="945" r:id="rId267"/>
    <p:sldId id="946" r:id="rId268"/>
    <p:sldId id="947" r:id="rId269"/>
    <p:sldId id="948" r:id="rId270"/>
    <p:sldId id="949" r:id="rId271"/>
    <p:sldId id="950" r:id="rId272"/>
    <p:sldId id="951" r:id="rId273"/>
    <p:sldId id="952" r:id="rId274"/>
    <p:sldId id="953" r:id="rId275"/>
    <p:sldId id="954" r:id="rId276"/>
    <p:sldId id="955" r:id="rId277"/>
    <p:sldId id="956" r:id="rId278"/>
    <p:sldId id="957" r:id="rId279"/>
    <p:sldId id="958" r:id="rId280"/>
    <p:sldId id="959" r:id="rId281"/>
    <p:sldId id="960" r:id="rId282"/>
    <p:sldId id="961" r:id="rId283"/>
    <p:sldId id="962" r:id="rId284"/>
    <p:sldId id="963" r:id="rId285"/>
    <p:sldId id="964" r:id="rId286"/>
    <p:sldId id="965" r:id="rId287"/>
    <p:sldId id="966" r:id="rId288"/>
    <p:sldId id="967" r:id="rId289"/>
    <p:sldId id="968" r:id="rId290"/>
    <p:sldId id="969" r:id="rId291"/>
    <p:sldId id="970" r:id="rId292"/>
    <p:sldId id="971" r:id="rId293"/>
    <p:sldId id="972" r:id="rId294"/>
    <p:sldId id="973" r:id="rId295"/>
    <p:sldId id="974" r:id="rId296"/>
    <p:sldId id="975" r:id="rId297"/>
    <p:sldId id="976" r:id="rId298"/>
    <p:sldId id="977" r:id="rId299"/>
    <p:sldId id="978" r:id="rId300"/>
    <p:sldId id="979" r:id="rId301"/>
    <p:sldId id="980" r:id="rId302"/>
    <p:sldId id="981" r:id="rId303"/>
    <p:sldId id="982" r:id="rId304"/>
    <p:sldId id="983" r:id="rId305"/>
    <p:sldId id="984" r:id="rId306"/>
    <p:sldId id="985" r:id="rId307"/>
    <p:sldId id="986" r:id="rId308"/>
    <p:sldId id="987" r:id="rId309"/>
    <p:sldId id="988" r:id="rId310"/>
    <p:sldId id="989" r:id="rId311"/>
    <p:sldId id="990" r:id="rId312"/>
    <p:sldId id="991" r:id="rId313"/>
    <p:sldId id="992" r:id="rId314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3D"/>
    <a:srgbClr val="9FFFFF"/>
    <a:srgbClr val="777777"/>
    <a:srgbClr val="00D7D2"/>
    <a:srgbClr val="C9FFFF"/>
    <a:srgbClr val="FFFF00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88510" autoAdjust="0"/>
  </p:normalViewPr>
  <p:slideViewPr>
    <p:cSldViewPr>
      <p:cViewPr varScale="1">
        <p:scale>
          <a:sx n="115" d="100"/>
          <a:sy n="115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presProps" Target="pres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tableStyles" Target="tableStyles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81ABDF-7975-4216-8115-8CBA61011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11A7E6-6990-43A9-ABF3-8EE9CFA6A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2E8A-0C9A-4693-B0DF-BBAA4C3D3B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28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2F4C-0927-483D-A8FC-16E48A73D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6863" y="736600"/>
            <a:ext cx="2174875" cy="5629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7475" y="736600"/>
            <a:ext cx="6376988" cy="56292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D78B-CA27-4A04-AE3D-4F4961AF2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28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FC4B-774B-47FC-A749-A0F272C1A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9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02FC-FD56-4329-93CA-AAE35D6C1D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2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2413" y="1519238"/>
            <a:ext cx="4208462" cy="48466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3275" y="1519238"/>
            <a:ext cx="4208463" cy="48466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0132-EA5C-451E-B475-1E361382FA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52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C3B8-8CC6-4AFF-9EBD-714527F46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AA28-4E70-4868-A40B-58FE6EB605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70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8668-C3B5-418B-AF38-F566044893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06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5BCF-F202-4A43-97BE-E025E4683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537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4467-B4FC-40E6-8CFD-B350C4659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1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"/>
          <p:cNvSpPr>
            <a:spLocks noGrp="1"/>
          </p:cNvSpPr>
          <p:nvPr>
            <p:ph type="title"/>
          </p:nvPr>
        </p:nvSpPr>
        <p:spPr bwMode="auto">
          <a:xfrm>
            <a:off x="117475" y="736600"/>
            <a:ext cx="8569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文字版面配置區 30"/>
          <p:cNvSpPr>
            <a:spLocks noGrp="1"/>
          </p:cNvSpPr>
          <p:nvPr>
            <p:ph type="body" idx="1"/>
          </p:nvPr>
        </p:nvSpPr>
        <p:spPr bwMode="auto">
          <a:xfrm>
            <a:off x="252413" y="1519238"/>
            <a:ext cx="85693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 </a:t>
            </a:r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 第二層</a:t>
            </a:r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9F0AA2E-C8F0-43B8-9EEA-B23764F4FF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l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B1D3D"/>
        </a:buClr>
        <a:buFont typeface="Wingdings" panose="05000000000000000000" pitchFamily="2" charset="2"/>
        <a:buChar char="l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B1D3D"/>
        </a:buClr>
        <a:buFont typeface="Wingdings" panose="05000000000000000000" pitchFamily="2" charset="2"/>
        <a:buChar char="l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B1D3D"/>
        </a:buClr>
        <a:buFont typeface="Wingdings" panose="05000000000000000000" pitchFamily="2" charset="2"/>
        <a:buChar char="l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B1D3D"/>
        </a:buClr>
        <a:buFont typeface="Wingdings" panose="05000000000000000000" pitchFamily="2" charset="2"/>
        <a:buChar char="l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1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800" smtClean="0">
                <a:solidFill>
                  <a:srgbClr val="D60093"/>
                </a:solidFill>
              </a:rPr>
              <a:t>第一章</a:t>
            </a:r>
          </a:p>
          <a:p>
            <a:pPr marL="0" indent="0" algn="r" eaLnBrk="1" hangingPunct="1">
              <a:lnSpc>
                <a:spcPct val="125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en-US" altLang="zh-TW" sz="3200" smtClean="0">
                <a:solidFill>
                  <a:srgbClr val="D60093"/>
                </a:solidFill>
              </a:rPr>
              <a:t>Visual Studio 2015</a:t>
            </a:r>
            <a:r>
              <a:rPr lang="zh-TW" altLang="en-US" sz="3200" smtClean="0">
                <a:solidFill>
                  <a:srgbClr val="D60093"/>
                </a:solidFill>
              </a:rPr>
              <a:t>與</a:t>
            </a:r>
            <a:br>
              <a:rPr lang="zh-TW" altLang="en-US" sz="3200" smtClean="0">
                <a:solidFill>
                  <a:srgbClr val="D60093"/>
                </a:solidFill>
              </a:rPr>
            </a:br>
            <a:r>
              <a:rPr lang="zh-TW" altLang="en-US" sz="3200" smtClean="0">
                <a:solidFill>
                  <a:srgbClr val="D60093"/>
                </a:solidFill>
              </a:rPr>
              <a:t>            </a:t>
            </a:r>
            <a:r>
              <a:rPr lang="en-US" altLang="zh-TW" sz="3200" smtClean="0">
                <a:solidFill>
                  <a:srgbClr val="D60093"/>
                </a:solidFill>
              </a:rPr>
              <a:t>Visual C# </a:t>
            </a:r>
            <a:r>
              <a:rPr lang="zh-TW" altLang="en-US" sz="3200" smtClean="0">
                <a:solidFill>
                  <a:srgbClr val="D60093"/>
                </a:solidFill>
              </a:rPr>
              <a:t>介紹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600" smtClean="0">
                <a:solidFill>
                  <a:srgbClr val="D60093"/>
                </a:solidFill>
              </a:rPr>
              <a:t/>
            </a:r>
            <a:br>
              <a:rPr lang="zh-TW" altLang="en-US" sz="600" smtClean="0">
                <a:solidFill>
                  <a:srgbClr val="D60093"/>
                </a:solidFill>
              </a:rPr>
            </a:br>
            <a:r>
              <a:rPr lang="zh-TW" altLang="en-US" sz="600" smtClean="0">
                <a:solidFill>
                  <a:srgbClr val="D60093"/>
                </a:solidFill>
              </a:rPr>
              <a:t>                  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 1.2	</a:t>
            </a:r>
            <a:r>
              <a:rPr lang="en-US" altLang="zh-TW" smtClean="0"/>
              <a:t>Visual Community 2015 </a:t>
            </a:r>
            <a:r>
              <a:rPr lang="zh-TW" altLang="en-US" sz="3600" smtClean="0"/>
              <a:t>初體驗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395288" y="1673225"/>
            <a:ext cx="8229600" cy="4779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zh-TW" smtClean="0"/>
              <a:t> </a:t>
            </a:r>
            <a:r>
              <a:rPr lang="zh-TW" altLang="en-US" smtClean="0"/>
              <a:t>整合式開發環境簡稱 </a:t>
            </a:r>
            <a:r>
              <a:rPr lang="en-US" altLang="zh-TW" smtClean="0"/>
              <a:t>IDE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以一個簡單的程式，概括地介紹如何在整合式開發環境下編輯、編譯和執行</a:t>
            </a:r>
            <a:r>
              <a:rPr lang="en-US" altLang="zh-TW" smtClean="0"/>
              <a:t>C# </a:t>
            </a:r>
            <a:r>
              <a:rPr lang="zh-TW" altLang="en-US" smtClean="0"/>
              <a:t>的程式。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暫不探究細部功能，</a:t>
            </a:r>
            <a:br>
              <a:rPr lang="zh-TW" altLang="en-US" smtClean="0"/>
            </a:br>
            <a:r>
              <a:rPr lang="zh-TW" altLang="en-US" smtClean="0"/>
              <a:t>先熟悉程式設計基本流程和操作環境。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後面章節再介紹常用的 </a:t>
            </a:r>
            <a:r>
              <a:rPr lang="en-US" altLang="zh-TW" smtClean="0"/>
              <a:t>IDE </a:t>
            </a:r>
            <a:r>
              <a:rPr lang="zh-TW" altLang="en-US" smtClean="0"/>
              <a:t>操作基本要領。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6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000" smtClean="0">
                <a:solidFill>
                  <a:srgbClr val="D60093"/>
                </a:solidFill>
              </a:rPr>
              <a:t>第三章</a:t>
            </a:r>
            <a:br>
              <a:rPr lang="zh-TW" altLang="en-US" sz="4000" smtClean="0">
                <a:solidFill>
                  <a:srgbClr val="D60093"/>
                </a:solidFill>
              </a:rPr>
            </a:br>
            <a:r>
              <a:rPr lang="zh-TW" altLang="en-US" sz="3200" smtClean="0">
                <a:solidFill>
                  <a:srgbClr val="D60093"/>
                </a:solidFill>
              </a:rPr>
              <a:t>基本輸出入介面設計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500" smtClean="0">
                <a:solidFill>
                  <a:srgbClr val="D60093"/>
                </a:solidFill>
              </a:rPr>
              <a:t/>
            </a:r>
            <a:br>
              <a:rPr lang="zh-TW" altLang="en-US" sz="500" smtClean="0">
                <a:solidFill>
                  <a:srgbClr val="D60093"/>
                </a:solidFill>
              </a:rPr>
            </a:br>
            <a:r>
              <a:rPr lang="zh-TW" altLang="en-US" sz="500" smtClean="0">
                <a:solidFill>
                  <a:srgbClr val="D60093"/>
                </a:solidFill>
              </a:rPr>
              <a:t>                   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 b="1">
                <a:solidFill>
                  <a:srgbClr val="D6009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注意： 本投影片僅供本書上課教師使用，非經同意請勿上網轉載或供拷貝</a:t>
            </a:r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80438" cy="7207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3.1	</a:t>
            </a:r>
            <a:r>
              <a:rPr lang="zh-TW" altLang="en-US" smtClean="0"/>
              <a:t>表單物件常見的屬性 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135937" cy="4752975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  <a:r>
              <a:rPr kumimoji="0" lang="en-US" altLang="zh-TW" sz="2400" smtClean="0"/>
              <a:t>Windows </a:t>
            </a:r>
            <a:r>
              <a:rPr kumimoji="0" lang="zh-TW" altLang="en-US" sz="2400" smtClean="0"/>
              <a:t>視窗作業系統取代 </a:t>
            </a:r>
            <a:r>
              <a:rPr kumimoji="0" lang="en-US" altLang="zh-TW" sz="2400" smtClean="0"/>
              <a:t>DOS </a:t>
            </a:r>
            <a:r>
              <a:rPr kumimoji="0" lang="zh-TW" altLang="en-US" sz="2400" smtClean="0"/>
              <a:t>原因： 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具高親和力圖形化操作介面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在表單設計階段，透過工具箱提供工具，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 不用寫程式便能快速地建立輸出入介面。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可專注處理流程程式設計，縮短程式開發時間。</a:t>
            </a:r>
          </a:p>
          <a:p>
            <a:pPr eaLnBrk="1" hangingPunct="1"/>
            <a:r>
              <a:rPr kumimoji="0" lang="zh-TW" altLang="en-US" sz="2400" smtClean="0"/>
              <a:t>表單</a:t>
            </a:r>
            <a:br>
              <a:rPr kumimoji="0" lang="zh-TW" altLang="en-US" sz="2400" smtClean="0"/>
            </a:br>
            <a:r>
              <a:rPr kumimoji="0" lang="zh-TW" altLang="en-US" sz="2400" smtClean="0"/>
              <a:t>撰寫</a:t>
            </a:r>
            <a:r>
              <a:rPr kumimoji="0" lang="en-US" altLang="zh-TW" sz="2400" smtClean="0"/>
              <a:t>Windows Form</a:t>
            </a:r>
            <a:r>
              <a:rPr kumimoji="0" lang="zh-TW" altLang="en-US" sz="2400" smtClean="0"/>
              <a:t>應用程式最基本的輸出入介面。</a:t>
            </a:r>
          </a:p>
          <a:p>
            <a:pPr eaLnBrk="1" hangingPunct="1"/>
            <a:r>
              <a:rPr kumimoji="0" lang="zh-TW" altLang="en-US" sz="2400" smtClean="0"/>
              <a:t>表單就是一個視窗，像容器可將工具箱的工具所建立</a:t>
            </a:r>
            <a:br>
              <a:rPr kumimoji="0" lang="zh-TW" altLang="en-US" sz="2400" smtClean="0"/>
            </a:br>
            <a:r>
              <a:rPr kumimoji="0" lang="zh-TW" altLang="en-US" sz="2400" smtClean="0"/>
              <a:t>元件安置其中，做為使用者的操作介面。</a:t>
            </a:r>
          </a:p>
          <a:p>
            <a:pPr eaLnBrk="1" hangingPunct="1"/>
            <a:r>
              <a:rPr kumimoji="0" lang="zh-TW" altLang="en-US" sz="2400" smtClean="0"/>
              <a:t>將工具箱中工具拖曳到表單建立的元件稱為「控制項」</a:t>
            </a:r>
            <a:br>
              <a:rPr kumimoji="0" lang="zh-TW" altLang="en-US" sz="2400" smtClean="0"/>
            </a:br>
            <a:r>
              <a:rPr kumimoji="0" lang="zh-TW" altLang="en-US" sz="2400" smtClean="0"/>
              <a:t>或「物件」。</a:t>
            </a:r>
          </a:p>
          <a:p>
            <a:pPr eaLnBrk="1" hangingPunct="1"/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3.1	</a:t>
            </a:r>
            <a:r>
              <a:rPr lang="zh-TW" altLang="en-US" smtClean="0"/>
              <a:t>表單物件常見的屬性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4681537"/>
          </a:xfrm>
        </p:spPr>
        <p:txBody>
          <a:bodyPr/>
          <a:lstStyle/>
          <a:p>
            <a:pPr eaLnBrk="1" hangingPunct="1"/>
            <a:r>
              <a:rPr kumimoji="0" lang="zh-TW" altLang="en-US" smtClean="0"/>
              <a:t>每個控制項都有其所屬的屬性和方法</a:t>
            </a:r>
          </a:p>
          <a:p>
            <a:pPr eaLnBrk="1" hangingPunct="1"/>
            <a:r>
              <a:rPr kumimoji="0" lang="zh-TW" altLang="en-US" smtClean="0"/>
              <a:t>每個屬性皆有其預設值</a:t>
            </a:r>
          </a:p>
          <a:p>
            <a:pPr eaLnBrk="1" hangingPunct="1"/>
            <a:r>
              <a:rPr kumimoji="0" lang="zh-TW" altLang="en-US" smtClean="0"/>
              <a:t>屬性值可依程式需求修改，讓同類表單或控制項，擁有不同的外觀和功能。</a:t>
            </a:r>
          </a:p>
          <a:p>
            <a:pPr eaLnBrk="1" hangingPunct="1"/>
            <a:r>
              <a:rPr kumimoji="0" lang="zh-TW" altLang="en-US" smtClean="0"/>
              <a:t>不同種類控制項和表單可能擁有相同屬性名稱，</a:t>
            </a:r>
            <a:br>
              <a:rPr kumimoji="0" lang="zh-TW" altLang="en-US" smtClean="0"/>
            </a:br>
            <a:r>
              <a:rPr kumimoji="0" lang="zh-TW" altLang="en-US" smtClean="0"/>
              <a:t>也可能是該控制項所獨有。</a:t>
            </a:r>
          </a:p>
          <a:p>
            <a:pPr eaLnBrk="1" hangingPunct="1"/>
            <a:r>
              <a:rPr kumimoji="0" lang="zh-TW" altLang="en-US" smtClean="0"/>
              <a:t>修改控制項屬性值：</a:t>
            </a:r>
            <a:br>
              <a:rPr kumimoji="0" lang="zh-TW" altLang="en-US" smtClean="0"/>
            </a:b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在表單設計階段透過屬性視窗來設定。</a:t>
            </a:r>
            <a:br>
              <a:rPr kumimoji="0" lang="zh-TW" altLang="en-US" smtClean="0"/>
            </a:b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在程式執行階段依需求在適當時機設定。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C# </a:t>
            </a:r>
            <a:r>
              <a:rPr lang="zh-TW" altLang="en-US" smtClean="0"/>
              <a:t>整合開發環境</a:t>
            </a:r>
          </a:p>
        </p:txBody>
      </p:sp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99147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進入 </a:t>
            </a:r>
            <a:r>
              <a:rPr lang="en-US" altLang="zh-TW" smtClean="0"/>
              <a:t>C# </a:t>
            </a:r>
            <a:r>
              <a:rPr lang="zh-TW" altLang="en-US" smtClean="0"/>
              <a:t>整合開發環境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kumimoji="0" lang="zh-TW" altLang="en-US" smtClean="0"/>
              <a:t>執行功能表的</a:t>
            </a:r>
            <a:r>
              <a:rPr kumimoji="0" lang="en-US" altLang="zh-TW" smtClean="0"/>
              <a:t>【</a:t>
            </a:r>
            <a:r>
              <a:rPr kumimoji="0" lang="zh-TW" altLang="en-US" smtClean="0"/>
              <a:t>檔案</a:t>
            </a:r>
            <a:r>
              <a:rPr kumimoji="0" lang="en-US" altLang="zh-TW" smtClean="0"/>
              <a:t>(F)/</a:t>
            </a:r>
            <a:r>
              <a:rPr kumimoji="0" lang="zh-TW" altLang="en-US" smtClean="0"/>
              <a:t>新增專案</a:t>
            </a:r>
            <a:r>
              <a:rPr kumimoji="0" lang="en-US" altLang="zh-TW" smtClean="0"/>
              <a:t>(P)】</a:t>
            </a:r>
            <a:br>
              <a:rPr kumimoji="0" lang="en-US" altLang="zh-TW" smtClean="0"/>
            </a:br>
            <a:r>
              <a:rPr kumimoji="0" lang="zh-TW" altLang="en-US" smtClean="0"/>
              <a:t>新增一個 </a:t>
            </a:r>
            <a:r>
              <a:rPr kumimoji="0" lang="en-US" altLang="zh-TW" smtClean="0"/>
              <a:t>Windows Form </a:t>
            </a:r>
            <a:r>
              <a:rPr kumimoji="0" lang="zh-TW" altLang="en-US" smtClean="0"/>
              <a:t>應用程式的專案。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kumimoji="0" lang="zh-TW" altLang="en-US" smtClean="0"/>
              <a:t> 開啟整合開發環境視窗右下方</a:t>
            </a:r>
            <a:br>
              <a:rPr kumimoji="0" lang="zh-TW" altLang="en-US" smtClean="0"/>
            </a:br>
            <a:r>
              <a:rPr kumimoji="0" lang="zh-TW" altLang="en-US" smtClean="0"/>
              <a:t> 會有一個「屬性」視窗。</a:t>
            </a:r>
          </a:p>
          <a:p>
            <a:pPr eaLnBrk="1" hangingPunct="1">
              <a:lnSpc>
                <a:spcPct val="120000"/>
              </a:lnSpc>
              <a:spcAft>
                <a:spcPct val="10000"/>
              </a:spcAft>
            </a:pPr>
            <a:r>
              <a:rPr kumimoji="0" lang="zh-TW" altLang="en-US" smtClean="0"/>
              <a:t>若沒屬性視窗</a:t>
            </a:r>
            <a:br>
              <a:rPr kumimoji="0" lang="zh-TW" altLang="en-US" smtClean="0"/>
            </a:b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執行功能表</a:t>
            </a:r>
            <a:r>
              <a:rPr kumimoji="0" lang="en-US" altLang="zh-TW" smtClean="0"/>
              <a:t>【</a:t>
            </a:r>
            <a:r>
              <a:rPr kumimoji="0" lang="zh-TW" altLang="en-US" smtClean="0"/>
              <a:t>檢視</a:t>
            </a:r>
            <a:r>
              <a:rPr kumimoji="0" lang="en-US" altLang="zh-TW" smtClean="0"/>
              <a:t>(V)/</a:t>
            </a:r>
            <a:r>
              <a:rPr kumimoji="0" lang="zh-TW" altLang="en-US" smtClean="0"/>
              <a:t>屬性視窗</a:t>
            </a:r>
            <a:r>
              <a:rPr kumimoji="0" lang="en-US" altLang="zh-TW" smtClean="0"/>
              <a:t>(W)】</a:t>
            </a:r>
            <a:r>
              <a:rPr kumimoji="0" lang="zh-TW" altLang="en-US" smtClean="0"/>
              <a:t>功能</a:t>
            </a:r>
            <a:br>
              <a:rPr kumimoji="0" lang="zh-TW" altLang="en-US" smtClean="0"/>
            </a:br>
            <a:r>
              <a:rPr kumimoji="0" lang="zh-TW" altLang="en-US" smtClean="0"/>
              <a:t>     開啟屬性視窗。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71993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1873250" cy="595313"/>
          </a:xfrm>
        </p:spPr>
        <p:txBody>
          <a:bodyPr/>
          <a:lstStyle/>
          <a:p>
            <a:pPr eaLnBrk="1" hangingPunct="1"/>
            <a:r>
              <a:rPr lang="zh-TW" altLang="en-US" smtClean="0"/>
              <a:t>屬性視窗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3.1.1 </a:t>
            </a:r>
            <a:r>
              <a:rPr lang="zh-TW" altLang="en-US" smtClean="0"/>
              <a:t>外觀類型屬性 </a:t>
            </a:r>
          </a:p>
        </p:txBody>
      </p:sp>
      <p:pic>
        <p:nvPicPr>
          <p:cNvPr id="1116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69119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7513"/>
            <a:ext cx="70104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練習</a:t>
            </a:r>
            <a:r>
              <a:rPr lang="en-US" altLang="zh-TW" smtClean="0"/>
              <a:t>- </a:t>
            </a:r>
            <a:r>
              <a:rPr kumimoji="0" lang="zh-TW" altLang="en-US" sz="2800" smtClean="0"/>
              <a:t>透過屬性視窗來設定屬性值的方法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kumimoji="0" lang="en-US" altLang="zh-TW" smtClean="0"/>
              <a:t> </a:t>
            </a:r>
            <a:r>
              <a:rPr kumimoji="0" lang="zh-TW" altLang="en-US" smtClean="0"/>
              <a:t>如何在表單設計階段設定表單常用外觀屬性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kumimoji="0" lang="zh-TW" altLang="en-US" smtClean="0"/>
              <a:t>   </a:t>
            </a:r>
            <a:r>
              <a:rPr kumimoji="0" lang="en-US" altLang="zh-TW" smtClean="0"/>
              <a:t>1. </a:t>
            </a:r>
            <a:r>
              <a:rPr kumimoji="0" lang="zh-TW" altLang="en-US" smtClean="0"/>
              <a:t>如何設定表單的標題欄文字為「</a:t>
            </a:r>
            <a:r>
              <a:rPr kumimoji="0" lang="en-US" altLang="zh-TW" smtClean="0"/>
              <a:t>Visual C#</a:t>
            </a:r>
            <a:r>
              <a:rPr kumimoji="0" lang="zh-TW" altLang="en-US" smtClean="0"/>
              <a:t>」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kumimoji="0" lang="zh-TW" altLang="en-US" smtClean="0"/>
              <a:t>   </a:t>
            </a:r>
            <a:r>
              <a:rPr kumimoji="0" lang="en-US" altLang="zh-TW" smtClean="0"/>
              <a:t>2. </a:t>
            </a:r>
            <a:r>
              <a:rPr kumimoji="0" lang="zh-TW" altLang="en-US" smtClean="0"/>
              <a:t>如何設定表單的背景色由預設的「</a:t>
            </a:r>
            <a:r>
              <a:rPr kumimoji="0" lang="en-US" altLang="zh-TW" smtClean="0"/>
              <a:t>Control</a:t>
            </a:r>
            <a:r>
              <a:rPr kumimoji="0" lang="zh-TW" altLang="en-US" smtClean="0"/>
              <a:t>」</a:t>
            </a:r>
            <a:br>
              <a:rPr kumimoji="0" lang="zh-TW" altLang="en-US" smtClean="0"/>
            </a:br>
            <a:r>
              <a:rPr kumimoji="0" lang="zh-TW" altLang="en-US" smtClean="0"/>
              <a:t>    改為「</a:t>
            </a:r>
            <a:r>
              <a:rPr kumimoji="0" lang="en-US" altLang="zh-TW" smtClean="0"/>
              <a:t>Yellow</a:t>
            </a:r>
            <a:r>
              <a:rPr kumimoji="0" lang="zh-TW" altLang="en-US" smtClean="0"/>
              <a:t>」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kumimoji="0" lang="zh-TW" altLang="en-US" smtClean="0"/>
              <a:t>   </a:t>
            </a:r>
            <a:r>
              <a:rPr kumimoji="0" lang="en-US" altLang="zh-TW" smtClean="0"/>
              <a:t>3. </a:t>
            </a:r>
            <a:r>
              <a:rPr kumimoji="0" lang="zh-TW" altLang="en-US" smtClean="0"/>
              <a:t>如何將表單的背景改成圖片顯示，背景圖片</a:t>
            </a:r>
            <a:br>
              <a:rPr kumimoji="0" lang="zh-TW" altLang="en-US" smtClean="0"/>
            </a:br>
            <a:r>
              <a:rPr kumimoji="0" lang="zh-TW" altLang="en-US" smtClean="0"/>
              <a:t>   存於書附光碟</a:t>
            </a:r>
            <a:r>
              <a:rPr kumimoji="0" lang="en-US" altLang="zh-TW" smtClean="0"/>
              <a:t>『ch03/ images/C#.jpg』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3.1.2 </a:t>
            </a:r>
            <a:r>
              <a:rPr lang="zh-TW" altLang="en-US" smtClean="0"/>
              <a:t>視窗樣式的屬性</a:t>
            </a:r>
          </a:p>
        </p:txBody>
      </p:sp>
      <p:pic>
        <p:nvPicPr>
          <p:cNvPr id="1146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2009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52387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1.2.1 </a:t>
            </a:r>
            <a:r>
              <a:rPr lang="zh-TW" altLang="en-US" sz="2800" smtClean="0"/>
              <a:t>開啟</a:t>
            </a:r>
            <a:r>
              <a:rPr lang="en-US" altLang="zh-TW" sz="2800" smtClean="0"/>
              <a:t>Visual Studio 2015 </a:t>
            </a:r>
            <a:r>
              <a:rPr lang="zh-TW" altLang="en-US" sz="2800" smtClean="0"/>
              <a:t>整合式開發環境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280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3.1.3 </a:t>
            </a:r>
            <a:r>
              <a:rPr lang="zh-TW" altLang="en-US" sz="2800" smtClean="0"/>
              <a:t>配置類型的屬性</a:t>
            </a:r>
            <a:endParaRPr lang="zh-TW" altLang="en-US" sz="2800" b="0" smtClean="0"/>
          </a:p>
        </p:txBody>
      </p:sp>
      <p:pic>
        <p:nvPicPr>
          <p:cNvPr id="1157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010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3.1.3 </a:t>
            </a:r>
            <a:r>
              <a:rPr lang="zh-TW" altLang="en-US" smtClean="0"/>
              <a:t>配置類型的屬性 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167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40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9216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3.2	</a:t>
            </a:r>
            <a:r>
              <a:rPr lang="zh-TW" altLang="en-US" smtClean="0"/>
              <a:t>表單的常用事件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566150" cy="5003800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傳統 </a:t>
            </a:r>
            <a:r>
              <a:rPr lang="en-US" altLang="zh-TW" sz="2400" smtClean="0"/>
              <a:t>DOS </a:t>
            </a:r>
            <a:r>
              <a:rPr lang="zh-TW" altLang="en-US" sz="2400" smtClean="0"/>
              <a:t>下，設計出程式通常會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</a:t>
            </a:r>
            <a:r>
              <a:rPr lang="zh-TW" altLang="en-US" sz="2400" smtClean="0"/>
              <a:t>按照既定流程執行，每次執行的結果大致相同。</a:t>
            </a:r>
          </a:p>
          <a:p>
            <a:pPr eaLnBrk="1" hangingPunct="1"/>
            <a:r>
              <a:rPr lang="zh-TW" altLang="en-US" sz="2400" smtClean="0"/>
              <a:t>在 </a:t>
            </a:r>
            <a:r>
              <a:rPr lang="en-US" altLang="zh-TW" sz="2400" smtClean="0"/>
              <a:t>Windows </a:t>
            </a:r>
            <a:r>
              <a:rPr lang="zh-TW" altLang="en-US" sz="2400" smtClean="0"/>
              <a:t>作業系統下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將使用者操作的每個動作視為「事件」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事件會被作業系統攔截，並傳遞給應用程式</a:t>
            </a:r>
            <a:br>
              <a:rPr lang="zh-TW" altLang="en-US" sz="2400" smtClean="0"/>
            </a:br>
            <a:r>
              <a:rPr lang="zh-TW" altLang="en-US" sz="2400" smtClean="0"/>
              <a:t>      的處理序來處理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這就是事件驅動的觀念。</a:t>
            </a:r>
          </a:p>
          <a:p>
            <a:pPr eaLnBrk="1" hangingPunct="1"/>
            <a:r>
              <a:rPr lang="zh-TW" altLang="en-US" sz="2400" smtClean="0"/>
              <a:t>事件驅動</a:t>
            </a:r>
            <a:r>
              <a:rPr lang="en-US" altLang="zh-TW" sz="2400" smtClean="0"/>
              <a:t>(Event-Driven) </a:t>
            </a:r>
            <a:br>
              <a:rPr lang="en-US" altLang="zh-TW" sz="2400" smtClean="0"/>
            </a:br>
            <a:r>
              <a:rPr lang="en-US" altLang="zh-TW" sz="2400" smtClean="0"/>
              <a:t> </a:t>
            </a:r>
            <a:r>
              <a:rPr lang="en-US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是指程式執行時，程式會不斷等待操作者觸發事件</a:t>
            </a:r>
            <a:br>
              <a:rPr lang="zh-TW" altLang="en-US" sz="2400" smtClean="0"/>
            </a:br>
            <a:r>
              <a:rPr lang="zh-TW" altLang="en-US" sz="2400" smtClean="0"/>
              <a:t>      再根據系統所判斷的事件，執行該事件處理函式內</a:t>
            </a:r>
            <a:br>
              <a:rPr lang="zh-TW" altLang="en-US" sz="2400" smtClean="0"/>
            </a:br>
            <a:r>
              <a:rPr lang="zh-TW" altLang="en-US" sz="2400" smtClean="0"/>
              <a:t>      的程式碼。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由於程式執行時的流程是由操作者決定，</a:t>
            </a:r>
            <a:br>
              <a:rPr lang="zh-TW" altLang="en-US" sz="2400" smtClean="0"/>
            </a:br>
            <a:r>
              <a:rPr lang="zh-TW" altLang="en-US" sz="2400" smtClean="0"/>
              <a:t>      每次執行流程未必一樣。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3.2	</a:t>
            </a:r>
            <a:r>
              <a:rPr lang="zh-TW" altLang="en-US" smtClean="0"/>
              <a:t>表單的常用事件  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xfrm>
            <a:off x="577850" y="1557338"/>
            <a:ext cx="8566150" cy="42481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/>
              <a:t> </a:t>
            </a:r>
            <a:r>
              <a:rPr lang="zh-TW" altLang="en-US" smtClean="0"/>
              <a:t>事件是物件傳送給應用程式的訊息，</a:t>
            </a:r>
            <a:br>
              <a:rPr lang="zh-TW" altLang="en-US" smtClean="0"/>
            </a:br>
            <a:r>
              <a:rPr lang="zh-TW" altLang="en-US" smtClean="0"/>
              <a:t> 通知有事情發生需要處理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 傳送訊息動作稱為「觸動事件」或「引發事件」。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 所觸動的事件要如何處理，以程式碼</a:t>
            </a:r>
            <a:r>
              <a:rPr lang="en-US" altLang="zh-TW" smtClean="0"/>
              <a:t>(</a:t>
            </a:r>
            <a:r>
              <a:rPr lang="zh-TW" altLang="en-US" smtClean="0"/>
              <a:t>指令或敘述</a:t>
            </a:r>
            <a:r>
              <a:rPr lang="en-US" altLang="zh-TW" smtClean="0"/>
              <a:t>)</a:t>
            </a:r>
            <a:r>
              <a:rPr lang="zh-TW" altLang="en-US" smtClean="0"/>
              <a:t>撰寫在事件處理函式裡。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 </a:t>
            </a:r>
            <a:r>
              <a:rPr lang="en-US" altLang="zh-TW" smtClean="0"/>
              <a:t>C# </a:t>
            </a:r>
            <a:r>
              <a:rPr lang="zh-TW" altLang="en-US" smtClean="0"/>
              <a:t>程式編寫是以物件事件為導向，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了解物件的事件觸動時機就很重要。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3.2	</a:t>
            </a:r>
            <a:r>
              <a:rPr lang="zh-TW" altLang="en-US" smtClean="0"/>
              <a:t>表單的常用事件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C# </a:t>
            </a:r>
            <a:r>
              <a:rPr lang="zh-TW" altLang="en-US" smtClean="0"/>
              <a:t>對事件處理函式的命名，結合事件傳送者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表單或控制項</a:t>
            </a:r>
            <a:r>
              <a:rPr lang="en-US" altLang="zh-TW" smtClean="0"/>
              <a:t>)</a:t>
            </a:r>
            <a:r>
              <a:rPr lang="zh-TW" altLang="en-US" smtClean="0"/>
              <a:t>的物件名稱和事件名稱，</a:t>
            </a:r>
            <a:br>
              <a:rPr lang="zh-TW" altLang="en-US" smtClean="0"/>
            </a:br>
            <a:r>
              <a:rPr lang="zh-TW" altLang="en-US" smtClean="0"/>
              <a:t> 兩者中間以底線作區隔。</a:t>
            </a:r>
          </a:p>
          <a:p>
            <a:pPr eaLnBrk="1" hangingPunct="1"/>
            <a:r>
              <a:rPr lang="zh-TW" altLang="en-US" smtClean="0"/>
              <a:t> 在表單設計階段表單上快按兩下，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進入程式碼編輯區的 </a:t>
            </a:r>
            <a:r>
              <a:rPr lang="en-US" altLang="zh-TW" smtClean="0"/>
              <a:t>Form1_Load</a:t>
            </a:r>
            <a:r>
              <a:rPr lang="zh-TW" altLang="en-US" smtClean="0"/>
              <a:t>事件處理函式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等待你由鍵盤輸入程式碼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此時會在 </a:t>
            </a:r>
            <a:r>
              <a:rPr lang="en-US" altLang="zh-TW" smtClean="0"/>
              <a:t>Form1.Designer.cs </a:t>
            </a:r>
            <a:r>
              <a:rPr lang="zh-TW" altLang="en-US" smtClean="0"/>
              <a:t>檔案內自動新增</a:t>
            </a:r>
            <a:br>
              <a:rPr lang="zh-TW" altLang="en-US" smtClean="0"/>
            </a:br>
            <a:r>
              <a:rPr lang="zh-TW" altLang="en-US" smtClean="0"/>
              <a:t>      下列敘述，使得當表單被載入時觸發</a:t>
            </a:r>
            <a:r>
              <a:rPr lang="en-US" altLang="zh-TW" smtClean="0"/>
              <a:t>Form1</a:t>
            </a:r>
            <a:r>
              <a:rPr lang="zh-TW" altLang="en-US" smtClean="0"/>
              <a:t>表單</a:t>
            </a:r>
            <a:br>
              <a:rPr lang="zh-TW" altLang="en-US" smtClean="0"/>
            </a:br>
            <a:r>
              <a:rPr lang="zh-TW" altLang="en-US" smtClean="0"/>
              <a:t>      的 </a:t>
            </a:r>
            <a:r>
              <a:rPr lang="en-US" altLang="zh-TW" smtClean="0"/>
              <a:t>Load </a:t>
            </a:r>
            <a:r>
              <a:rPr lang="zh-TW" altLang="en-US" smtClean="0"/>
              <a:t>事件時會自動執行</a:t>
            </a:r>
            <a:r>
              <a:rPr lang="en-US" altLang="zh-TW" smtClean="0"/>
              <a:t>Form1_Load</a:t>
            </a:r>
            <a:r>
              <a:rPr lang="zh-TW" altLang="en-US" smtClean="0"/>
              <a:t>事件處</a:t>
            </a:r>
            <a:br>
              <a:rPr lang="zh-TW" altLang="en-US" smtClean="0"/>
            </a:br>
            <a:r>
              <a:rPr lang="zh-TW" altLang="en-US" smtClean="0"/>
              <a:t>      理函式。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2089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8496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3.2 </a:t>
            </a:r>
            <a:r>
              <a:rPr lang="zh-TW" altLang="en-US" smtClean="0"/>
              <a:t>表單的常用事件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228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2875"/>
            <a:ext cx="6856412" cy="5183188"/>
          </a:xfr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3.2	</a:t>
            </a:r>
            <a:r>
              <a:rPr lang="zh-TW" altLang="en-US" smtClean="0"/>
              <a:t>表單的常用事件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239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2804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4978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135938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848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9646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64076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2089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580438" cy="595313"/>
          </a:xfrm>
        </p:spPr>
        <p:txBody>
          <a:bodyPr/>
          <a:lstStyle/>
          <a:p>
            <a:pPr eaLnBrk="1" hangingPunct="1"/>
            <a:r>
              <a:rPr lang="en-US" altLang="zh-TW" smtClean="0"/>
              <a:t>3.3 </a:t>
            </a:r>
            <a:r>
              <a:rPr lang="zh-TW" altLang="en-US" smtClean="0"/>
              <a:t>標籤控制項 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3.3 </a:t>
            </a:r>
            <a:r>
              <a:rPr lang="zh-TW" altLang="en-US" smtClean="0"/>
              <a:t>標籤控制項      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31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9930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3.3 </a:t>
            </a:r>
            <a:r>
              <a:rPr lang="zh-TW" altLang="en-US" smtClean="0"/>
              <a:t>標籤控制項        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32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2073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3.3.2  Font </a:t>
            </a:r>
            <a:r>
              <a:rPr lang="zh-TW" altLang="en-US" smtClean="0"/>
              <a:t>屬性的設定 </a:t>
            </a:r>
          </a:p>
        </p:txBody>
      </p:sp>
      <p:pic>
        <p:nvPicPr>
          <p:cNvPr id="133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9072562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3.3.2 Font </a:t>
            </a:r>
            <a:r>
              <a:rPr lang="zh-TW" altLang="en-US" smtClean="0"/>
              <a:t>屬性的設定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8135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3.4 </a:t>
            </a:r>
            <a:r>
              <a:rPr lang="zh-TW" altLang="en-US" smtClean="0"/>
              <a:t>按鈕控制項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77041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75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686800" cy="81121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Visual Studio </a:t>
            </a:r>
            <a:r>
              <a:rPr lang="zh-TW" altLang="en-US" sz="2800" smtClean="0"/>
              <a:t>整合開發環境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3.5 </a:t>
            </a:r>
            <a:r>
              <a:rPr lang="zh-TW" altLang="en-US" smtClean="0"/>
              <a:t>文字方塊控制項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9930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 </a:t>
            </a:r>
            <a:r>
              <a:rPr lang="zh-TW" altLang="en-US" smtClean="0"/>
              <a:t>文字方塊控制項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 …</a:t>
            </a: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79930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3.5.2 </a:t>
            </a:r>
            <a:r>
              <a:rPr lang="zh-TW" altLang="en-US" smtClean="0"/>
              <a:t>文字與數值間資料型別的轉換 </a:t>
            </a:r>
          </a:p>
        </p:txBody>
      </p:sp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064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3.5.3 </a:t>
            </a:r>
            <a:r>
              <a:rPr lang="zh-TW" altLang="en-US" smtClean="0"/>
              <a:t>數值格式化輸出字串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1375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3.5.4 </a:t>
            </a:r>
            <a:r>
              <a:rPr lang="zh-TW" altLang="en-US" smtClean="0"/>
              <a:t>文字方塊控制項的常用方法 </a:t>
            </a: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96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1375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497888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 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9200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4168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3.5.4 </a:t>
            </a:r>
            <a:r>
              <a:rPr lang="zh-TW" altLang="en-US" smtClean="0"/>
              <a:t>例外處理 </a:t>
            </a:r>
          </a:p>
        </p:txBody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50038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zh-TW" altLang="en-US" smtClean="0"/>
              <a:t>例外</a:t>
            </a:r>
            <a:r>
              <a:rPr lang="en-US" altLang="zh-TW" smtClean="0"/>
              <a:t>(Exception)</a:t>
            </a:r>
            <a:br>
              <a:rPr lang="en-US" altLang="zh-TW" smtClean="0"/>
            </a:br>
            <a:r>
              <a:rPr lang="zh-TW" altLang="en-US" smtClean="0"/>
              <a:t>程式執行時發生問題或有異常狀況發生，</a:t>
            </a:r>
            <a:br>
              <a:rPr lang="zh-TW" altLang="en-US" smtClean="0"/>
            </a:br>
            <a:r>
              <a:rPr lang="zh-TW" altLang="en-US" smtClean="0"/>
              <a:t>導致無法繼續執行時，此時會由系統自動發出</a:t>
            </a:r>
            <a:br>
              <a:rPr lang="zh-TW" altLang="en-US" smtClean="0"/>
            </a:br>
            <a:r>
              <a:rPr lang="zh-TW" altLang="en-US" smtClean="0"/>
              <a:t>一個例外訊號。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mtClean="0"/>
              <a:t>如，陣列索引超出範圍、數字碰到除以零、</a:t>
            </a:r>
            <a:br>
              <a:rPr lang="zh-TW" altLang="en-US" smtClean="0"/>
            </a:br>
            <a:r>
              <a:rPr lang="zh-TW" altLang="en-US" smtClean="0"/>
              <a:t>資料型別轉換失敗等都會產生例外，此時程式</a:t>
            </a:r>
            <a:br>
              <a:rPr lang="zh-TW" altLang="en-US" smtClean="0"/>
            </a:br>
            <a:r>
              <a:rPr lang="zh-TW" altLang="en-US" smtClean="0"/>
              <a:t>會自動結束。</a:t>
            </a:r>
          </a:p>
          <a:p>
            <a:pPr eaLnBrk="1" hangingPunct="1">
              <a:lnSpc>
                <a:spcPct val="105000"/>
              </a:lnSpc>
            </a:pPr>
            <a:r>
              <a:rPr lang="zh-TW" altLang="en-US" smtClean="0"/>
              <a:t>有時應程式需求，不希望碰到這些例外就自動結束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希望能對這些例外加以處理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對這些例外撰寫程式碼做相關的處理</a:t>
            </a: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zh-TW" altLang="en-US" smtClean="0"/>
              <a:t>   此過程稱為 </a:t>
            </a:r>
            <a:r>
              <a:rPr lang="zh-TW" altLang="en-US" smtClean="0">
                <a:solidFill>
                  <a:srgbClr val="FB1D3D"/>
                </a:solidFill>
              </a:rPr>
              <a:t>例外處理</a:t>
            </a:r>
            <a:r>
              <a:rPr lang="en-US" altLang="zh-TW" smtClean="0"/>
              <a:t>(Exception Handle)</a:t>
            </a:r>
            <a:r>
              <a:rPr lang="zh-TW" altLang="en-US" smtClean="0"/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7777163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34559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3.5.4 </a:t>
            </a:r>
            <a:r>
              <a:rPr lang="zh-TW" altLang="en-US" smtClean="0"/>
              <a:t>例外處理             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5003800"/>
          </a:xfrm>
        </p:spPr>
        <p:txBody>
          <a:bodyPr/>
          <a:lstStyle/>
          <a:p>
            <a:pPr eaLnBrk="1" hangingPunct="1"/>
            <a:r>
              <a:rPr lang="zh-TW" altLang="en-US" smtClean="0"/>
              <a:t>例如前一範例，當在 </a:t>
            </a:r>
            <a:r>
              <a:rPr lang="en-US" altLang="zh-TW" smtClean="0"/>
              <a:t>txtDegree</a:t>
            </a:r>
            <a:r>
              <a:rPr lang="zh-TW" altLang="en-US" smtClean="0"/>
              <a:t>文字方塊內輸入 </a:t>
            </a:r>
            <a:br>
              <a:rPr lang="zh-TW" altLang="en-US" smtClean="0"/>
            </a:br>
            <a:r>
              <a:rPr lang="zh-TW" altLang="en-US" smtClean="0"/>
              <a:t>“一百二十” 字串資料，按 </a:t>
            </a:r>
            <a:r>
              <a:rPr lang="en-US" altLang="zh-TW" smtClean="0"/>
              <a:t>&lt;</a:t>
            </a:r>
            <a:r>
              <a:rPr lang="zh-TW" altLang="en-US" smtClean="0"/>
              <a:t>家庭用電</a:t>
            </a:r>
            <a:r>
              <a:rPr lang="en-US" altLang="zh-TW" smtClean="0"/>
              <a:t>&gt; </a:t>
            </a:r>
            <a:r>
              <a:rPr lang="zh-TW" altLang="en-US" smtClean="0"/>
              <a:t>鈕計算時，因為字串無法轉換成整數資料而發生例外，導致</a:t>
            </a:r>
            <a:br>
              <a:rPr lang="zh-TW" altLang="en-US" smtClean="0"/>
            </a:br>
            <a:r>
              <a:rPr lang="zh-TW" altLang="en-US" smtClean="0"/>
              <a:t>程式中止無法執行。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146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70564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3.5.4 </a:t>
            </a:r>
            <a:r>
              <a:rPr lang="zh-TW" altLang="en-US" smtClean="0"/>
              <a:t>例外處理          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為避免執行字串轉換數值發生錯誤而中斷程式，</a:t>
            </a:r>
            <a:br>
              <a:rPr lang="zh-TW" altLang="en-US" smtClean="0"/>
            </a:br>
            <a:r>
              <a:rPr lang="zh-TW" altLang="en-US" smtClean="0"/>
              <a:t>在範例中加 </a:t>
            </a:r>
            <a:r>
              <a:rPr lang="en-US" altLang="zh-TW" smtClean="0"/>
              <a:t>try{…}catch{….}</a:t>
            </a:r>
            <a:r>
              <a:rPr lang="zh-TW" altLang="en-US" smtClean="0"/>
              <a:t>來做偵測，寫法：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72739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2819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2009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3.5.5 </a:t>
            </a:r>
            <a:r>
              <a:rPr lang="zh-TW" altLang="en-US" smtClean="0"/>
              <a:t>文字方塊控制項的常用事件</a:t>
            </a:r>
          </a:p>
        </p:txBody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kumimoji="0" lang="zh-TW" altLang="en-US" smtClean="0"/>
              <a:t>一、</a:t>
            </a:r>
            <a:r>
              <a:rPr kumimoji="0" lang="en-US" altLang="zh-TW" smtClean="0"/>
              <a:t>TextChanged </a:t>
            </a:r>
            <a:r>
              <a:rPr kumimoji="0" lang="zh-TW" altLang="en-US" smtClean="0"/>
              <a:t>事件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預設事件</a:t>
            </a:r>
            <a:r>
              <a:rPr kumimoji="0" lang="en-US" altLang="zh-TW" smtClean="0"/>
              <a:t>)</a:t>
            </a:r>
          </a:p>
          <a:p>
            <a:pPr eaLnBrk="1" hangingPunct="1">
              <a:lnSpc>
                <a:spcPct val="115000"/>
              </a:lnSpc>
            </a:pPr>
            <a:r>
              <a:rPr kumimoji="0" lang="en-US" altLang="zh-TW" smtClean="0"/>
              <a:t> </a:t>
            </a:r>
            <a:r>
              <a:rPr kumimoji="0" lang="zh-TW" altLang="en-US" smtClean="0"/>
              <a:t>程式執行時，當文字方塊的 </a:t>
            </a:r>
            <a:r>
              <a:rPr kumimoji="0" lang="en-US" altLang="zh-TW" smtClean="0"/>
              <a:t>Text </a:t>
            </a:r>
            <a:r>
              <a:rPr kumimoji="0" lang="zh-TW" altLang="en-US" smtClean="0"/>
              <a:t>屬性值有改變</a:t>
            </a:r>
            <a:br>
              <a:rPr kumimoji="0" lang="zh-TW" altLang="en-US" smtClean="0"/>
            </a:br>
            <a:r>
              <a:rPr kumimoji="0" lang="zh-TW" altLang="en-US" smtClean="0"/>
              <a:t>  </a:t>
            </a: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會觸動該文字方塊的 </a:t>
            </a:r>
            <a:r>
              <a:rPr kumimoji="0" lang="en-US" altLang="zh-TW" smtClean="0"/>
              <a:t>TextChanged</a:t>
            </a:r>
            <a:r>
              <a:rPr kumimoji="0" lang="zh-TW" altLang="en-US" smtClean="0"/>
              <a:t>事件。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mtClean="0"/>
              <a:t> 可將和 </a:t>
            </a:r>
            <a:r>
              <a:rPr kumimoji="0" lang="en-US" altLang="zh-TW" smtClean="0"/>
              <a:t>Text </a:t>
            </a:r>
            <a:r>
              <a:rPr kumimoji="0" lang="zh-TW" altLang="en-US" smtClean="0"/>
              <a:t>屬性值有關的敘述，寫在</a:t>
            </a:r>
            <a:r>
              <a:rPr kumimoji="0" lang="en-US" altLang="zh-TW" smtClean="0"/>
              <a:t>TextChanged </a:t>
            </a:r>
            <a:r>
              <a:rPr kumimoji="0" lang="zh-TW" altLang="en-US" smtClean="0"/>
              <a:t>事件處理函式中。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mtClean="0"/>
              <a:t> 前面範例將計算電費的敘述寫在按鈕的</a:t>
            </a:r>
            <a:r>
              <a:rPr kumimoji="0" lang="en-US" altLang="zh-TW" smtClean="0"/>
              <a:t>Click</a:t>
            </a:r>
            <a:r>
              <a:rPr kumimoji="0" lang="zh-TW" altLang="en-US" smtClean="0"/>
              <a:t>事件</a:t>
            </a:r>
            <a:br>
              <a:rPr kumimoji="0" lang="zh-TW" altLang="en-US" smtClean="0"/>
            </a:br>
            <a:r>
              <a:rPr kumimoji="0" lang="zh-TW" altLang="en-US" smtClean="0"/>
              <a:t> </a:t>
            </a: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將敘述改寫在</a:t>
            </a:r>
            <a:r>
              <a:rPr kumimoji="0" lang="en-US" altLang="zh-TW" smtClean="0"/>
              <a:t>TextChanged</a:t>
            </a:r>
            <a:r>
              <a:rPr kumimoji="0" lang="zh-TW" altLang="en-US" smtClean="0"/>
              <a:t>事件中，輸入資料</a:t>
            </a:r>
            <a:br>
              <a:rPr kumimoji="0" lang="zh-TW" altLang="en-US" smtClean="0"/>
            </a:br>
            <a:r>
              <a:rPr kumimoji="0" lang="zh-TW" altLang="en-US" smtClean="0"/>
              <a:t>      有變動就立即顯示電費的互動效果，可省略</a:t>
            </a:r>
            <a:br>
              <a:rPr kumimoji="0" lang="zh-TW" altLang="en-US" smtClean="0"/>
            </a:br>
            <a:r>
              <a:rPr kumimoji="0" lang="zh-TW" altLang="en-US" smtClean="0"/>
              <a:t>      按鈕的動作。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smtClean="0"/>
              <a:t>二、</a:t>
            </a:r>
            <a:r>
              <a:rPr kumimoji="0" lang="en-US" altLang="zh-TW" smtClean="0"/>
              <a:t>Enter</a:t>
            </a:r>
            <a:r>
              <a:rPr kumimoji="0" lang="zh-TW" altLang="en-US" smtClean="0"/>
              <a:t>事件</a:t>
            </a:r>
          </a:p>
        </p:txBody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/>
              <a:t> </a:t>
            </a:r>
            <a:r>
              <a:rPr kumimoji="0" lang="zh-TW" altLang="en-US" smtClean="0"/>
              <a:t>當文字方塊控制項取得駐停焦點</a:t>
            </a:r>
            <a:r>
              <a:rPr kumimoji="0" lang="en-US" altLang="zh-TW" smtClean="0"/>
              <a:t>(Focus)</a:t>
            </a:r>
            <a:r>
              <a:rPr kumimoji="0" lang="zh-TW" altLang="en-US" smtClean="0"/>
              <a:t>時，</a:t>
            </a:r>
            <a:br>
              <a:rPr kumimoji="0" lang="zh-TW" altLang="en-US" smtClean="0"/>
            </a:br>
            <a:r>
              <a:rPr kumimoji="0" lang="zh-TW" altLang="en-US" smtClean="0"/>
              <a:t> </a:t>
            </a: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會觸發 </a:t>
            </a:r>
            <a:r>
              <a:rPr kumimoji="0" lang="en-US" altLang="zh-TW" smtClean="0"/>
              <a:t>Enter </a:t>
            </a:r>
            <a:r>
              <a:rPr kumimoji="0" lang="zh-TW" altLang="en-US" smtClean="0"/>
              <a:t>事件</a:t>
            </a:r>
          </a:p>
          <a:p>
            <a:pPr eaLnBrk="1" hangingPunct="1"/>
            <a:r>
              <a:rPr kumimoji="0" lang="zh-TW" altLang="en-US" smtClean="0"/>
              <a:t> 通常用來在該事件中設定文字方塊的文字預設值。</a:t>
            </a:r>
          </a:p>
          <a:p>
            <a:pPr eaLnBrk="1" hangingPunct="1"/>
            <a:r>
              <a:rPr kumimoji="0" lang="zh-TW" altLang="en-US" smtClean="0"/>
              <a:t> 如希望某文字方塊預設值為「台中市」，</a:t>
            </a:r>
            <a:br>
              <a:rPr kumimoji="0" lang="zh-TW" altLang="en-US" smtClean="0"/>
            </a:br>
            <a:r>
              <a:rPr kumimoji="0" lang="zh-TW" altLang="en-US" smtClean="0"/>
              <a:t> 可在 </a:t>
            </a:r>
            <a:r>
              <a:rPr kumimoji="0" lang="en-US" altLang="zh-TW" smtClean="0"/>
              <a:t>Enter</a:t>
            </a:r>
            <a:r>
              <a:rPr kumimoji="0" lang="zh-TW" altLang="en-US" smtClean="0"/>
              <a:t>事件中設 </a:t>
            </a:r>
            <a:r>
              <a:rPr kumimoji="0" lang="en-US" altLang="zh-TW" smtClean="0"/>
              <a:t>Text </a:t>
            </a:r>
            <a:r>
              <a:rPr kumimoji="0" lang="zh-TW" altLang="en-US" smtClean="0"/>
              <a:t>屬性值為「台中市」</a:t>
            </a:r>
          </a:p>
          <a:p>
            <a:pPr eaLnBrk="1" hangingPunct="1"/>
            <a:r>
              <a:rPr kumimoji="0" lang="zh-TW" altLang="en-US" smtClean="0"/>
              <a:t> 每當用滑鼠或  </a:t>
            </a:r>
            <a:r>
              <a:rPr kumimoji="0" lang="en-US" altLang="zh-TW" smtClean="0"/>
              <a:t>&lt;Tab&gt;  </a:t>
            </a:r>
            <a:r>
              <a:rPr kumimoji="0" lang="zh-TW" altLang="en-US" smtClean="0"/>
              <a:t>鍵移動駐停焦點到該文字</a:t>
            </a:r>
            <a:br>
              <a:rPr kumimoji="0" lang="zh-TW" altLang="en-US" smtClean="0"/>
            </a:br>
            <a:r>
              <a:rPr kumimoji="0" lang="zh-TW" altLang="en-US" smtClean="0"/>
              <a:t> 方塊時，文字方塊上面就自動改為「台中市」。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064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</a:t>
            </a:r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66960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748823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77771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1.2.5 </a:t>
            </a:r>
            <a:r>
              <a:rPr lang="zh-TW" altLang="en-US" smtClean="0"/>
              <a:t>瀏覽專案資料夾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416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848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3.6  InputBox </a:t>
            </a:r>
            <a:r>
              <a:rPr lang="zh-TW" altLang="en-US" smtClean="0"/>
              <a:t>函式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5003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en-US" altLang="zh-TW" sz="2400" smtClean="0"/>
              <a:t> VB </a:t>
            </a:r>
            <a:r>
              <a:rPr kumimoji="0" lang="zh-TW" altLang="en-US" sz="2400" smtClean="0"/>
              <a:t>提供</a:t>
            </a:r>
            <a:r>
              <a:rPr kumimoji="0" lang="en-US" altLang="zh-TW" sz="2400" smtClean="0"/>
              <a:t>InputBox</a:t>
            </a:r>
            <a:r>
              <a:rPr kumimoji="0" lang="zh-TW" altLang="en-US" sz="2400" smtClean="0"/>
              <a:t>函式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可免去在表單建立控制項，直接顯示輸入對話方塊。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在文字框輸入資料再按</a:t>
            </a:r>
            <a:r>
              <a:rPr kumimoji="0" lang="en-US" altLang="zh-TW" sz="2400" smtClean="0"/>
              <a:t>&lt;</a:t>
            </a:r>
            <a:r>
              <a:rPr kumimoji="0" lang="zh-TW" altLang="en-US" sz="2400" smtClean="0"/>
              <a:t>確定</a:t>
            </a:r>
            <a:r>
              <a:rPr kumimoji="0" lang="en-US" altLang="zh-TW" sz="2400" smtClean="0"/>
              <a:t>&gt;  </a:t>
            </a:r>
            <a:r>
              <a:rPr kumimoji="0" lang="zh-TW" altLang="en-US" sz="2400" smtClean="0"/>
              <a:t>鈕</a:t>
            </a:r>
            <a:r>
              <a:rPr kumimoji="0" lang="zh-TW" altLang="en-US" smtClean="0"/>
              <a:t>，</a:t>
            </a:r>
            <a:r>
              <a:rPr kumimoji="0" lang="zh-TW" altLang="en-US" sz="2400" smtClean="0"/>
              <a:t>達輸入資料的目的。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程式中可用 </a:t>
            </a:r>
            <a:r>
              <a:rPr kumimoji="0" lang="en-US" altLang="zh-TW" sz="2400" smtClean="0"/>
              <a:t>VB </a:t>
            </a:r>
            <a:r>
              <a:rPr kumimoji="0" lang="zh-TW" altLang="en-US" sz="2400" smtClean="0"/>
              <a:t>的 </a:t>
            </a:r>
            <a:r>
              <a:rPr kumimoji="0" lang="en-US" altLang="zh-TW" sz="2400" smtClean="0"/>
              <a:t>InputBox </a:t>
            </a:r>
            <a:r>
              <a:rPr kumimoji="0" lang="zh-TW" altLang="en-US" sz="2400" smtClean="0"/>
              <a:t>函式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這是因 </a:t>
            </a:r>
            <a:r>
              <a:rPr kumimoji="0" lang="en-US" altLang="zh-TW" sz="2400" smtClean="0"/>
              <a:t>.NET </a:t>
            </a:r>
            <a:r>
              <a:rPr kumimoji="0" lang="zh-TW" altLang="en-US" sz="2400" smtClean="0"/>
              <a:t>統一不同模型程式庫，讓不同程式語言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</a:t>
            </a:r>
            <a:r>
              <a:rPr kumimoji="0" lang="en-US" altLang="zh-TW" sz="2400" smtClean="0"/>
              <a:t>VB</a:t>
            </a:r>
            <a:r>
              <a:rPr kumimoji="0" lang="zh-TW" altLang="en-US" sz="2400" smtClean="0"/>
              <a:t>、</a:t>
            </a:r>
            <a:r>
              <a:rPr kumimoji="0" lang="en-US" altLang="zh-TW" sz="2400" smtClean="0"/>
              <a:t>C#</a:t>
            </a:r>
            <a:r>
              <a:rPr kumimoji="0" lang="zh-TW" altLang="en-US" sz="2400" smtClean="0"/>
              <a:t>、</a:t>
            </a:r>
            <a:r>
              <a:rPr kumimoji="0" lang="en-US" altLang="zh-TW" sz="2400" smtClean="0"/>
              <a:t>C++ </a:t>
            </a:r>
            <a:r>
              <a:rPr kumimoji="0" lang="zh-TW" altLang="en-US" sz="2400" smtClean="0"/>
              <a:t>都可共用 </a:t>
            </a:r>
            <a:r>
              <a:rPr kumimoji="0" lang="en-US" altLang="zh-TW" sz="2400" smtClean="0"/>
              <a:t>.NET Framework </a:t>
            </a:r>
            <a:r>
              <a:rPr kumimoji="0" lang="zh-TW" altLang="en-US" sz="2400" smtClean="0"/>
              <a:t>類別程式庫。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在 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中若用</a:t>
            </a:r>
            <a:r>
              <a:rPr kumimoji="0" lang="en-US" altLang="zh-TW" sz="2400" smtClean="0"/>
              <a:t>VB </a:t>
            </a:r>
            <a:r>
              <a:rPr kumimoji="0" lang="zh-TW" altLang="en-US" sz="2400" smtClean="0"/>
              <a:t>的 </a:t>
            </a:r>
            <a:r>
              <a:rPr kumimoji="0" lang="en-US" altLang="zh-TW" sz="2400" smtClean="0"/>
              <a:t>InputBox</a:t>
            </a:r>
            <a:r>
              <a:rPr kumimoji="0" lang="zh-TW" altLang="en-US" sz="2400" smtClean="0"/>
              <a:t>函式，必須在專案中加入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</a:t>
            </a:r>
            <a:r>
              <a:rPr kumimoji="0" lang="en-US" altLang="zh-TW" sz="2400" smtClean="0"/>
              <a:t>Microsoft.VisualBasic</a:t>
            </a:r>
            <a:r>
              <a:rPr kumimoji="0" lang="zh-TW" altLang="en-US" sz="2400" smtClean="0"/>
              <a:t>元件</a:t>
            </a:r>
          </a:p>
          <a:p>
            <a:pPr eaLnBrk="1" hangingPunct="1">
              <a:lnSpc>
                <a:spcPct val="120000"/>
              </a:lnSpc>
            </a:pPr>
            <a:endParaRPr kumimoji="0" lang="en-US" altLang="zh-TW" sz="2400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80437" cy="523875"/>
          </a:xfrm>
        </p:spPr>
        <p:txBody>
          <a:bodyPr/>
          <a:lstStyle/>
          <a:p>
            <a:pPr eaLnBrk="1" hangingPunct="1"/>
            <a:r>
              <a:rPr lang="zh-TW" altLang="en-US" smtClean="0"/>
              <a:t>在專案加入 </a:t>
            </a:r>
            <a:r>
              <a:rPr lang="en-US" altLang="zh-TW" smtClean="0"/>
              <a:t>Microsoft.VisualBasic </a:t>
            </a:r>
            <a:r>
              <a:rPr lang="zh-TW" altLang="en-US" smtClean="0"/>
              <a:t>元件</a:t>
            </a:r>
          </a:p>
        </p:txBody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23050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400" smtClean="0"/>
              <a:t>執行功能表的</a:t>
            </a:r>
            <a:r>
              <a:rPr lang="en-US" altLang="zh-TW" sz="2400" smtClean="0"/>
              <a:t>【</a:t>
            </a:r>
            <a:r>
              <a:rPr lang="zh-TW" altLang="en-US" sz="2400" smtClean="0"/>
              <a:t>專案</a:t>
            </a:r>
            <a:r>
              <a:rPr lang="en-US" altLang="zh-TW" sz="2400" smtClean="0"/>
              <a:t>(P)/</a:t>
            </a:r>
            <a:r>
              <a:rPr lang="zh-TW" altLang="en-US" sz="2400" smtClean="0"/>
              <a:t>加入參考</a:t>
            </a:r>
            <a:r>
              <a:rPr lang="en-US" altLang="zh-TW" sz="2400" smtClean="0"/>
              <a:t>(R)…】</a:t>
            </a:r>
            <a:br>
              <a:rPr lang="en-US" altLang="zh-TW" sz="2400" smtClean="0"/>
            </a:br>
            <a:r>
              <a:rPr lang="en-US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開啟「參考管理員」視窗。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在專案中加入 </a:t>
            </a:r>
            <a:r>
              <a:rPr lang="en-US" altLang="zh-TW" sz="2400" smtClean="0"/>
              <a:t>Microsoft.VisualBasic </a:t>
            </a:r>
            <a:r>
              <a:rPr lang="zh-TW" altLang="en-US" sz="2400" smtClean="0"/>
              <a:t>元件。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400" smtClean="0"/>
              <a:t>完成後方案總管視窗中的「參考」資料夾內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會加入 </a:t>
            </a:r>
            <a:r>
              <a:rPr lang="en-US" altLang="zh-TW" sz="2400" smtClean="0"/>
              <a:t>Microsoft.VisualBasic </a:t>
            </a:r>
            <a:r>
              <a:rPr lang="zh-TW" altLang="en-US" sz="2400" smtClean="0"/>
              <a:t>元件。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77041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3.7	</a:t>
            </a:r>
            <a:r>
              <a:rPr lang="en-US" altLang="zh-TW" sz="2800" smtClean="0"/>
              <a:t>MessageBox.Show()</a:t>
            </a:r>
            <a:r>
              <a:rPr lang="zh-TW" altLang="en-US" smtClean="0"/>
              <a:t>方法</a:t>
            </a:r>
          </a:p>
        </p:txBody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566150" cy="5003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kumimoji="0" lang="en-US" altLang="zh-TW" sz="2400" smtClean="0"/>
              <a:t> C# </a:t>
            </a:r>
            <a:r>
              <a:rPr kumimoji="0" lang="zh-TW" altLang="en-US" sz="2400" smtClean="0"/>
              <a:t>可透過 </a:t>
            </a:r>
            <a:r>
              <a:rPr kumimoji="0" lang="en-US" altLang="zh-TW" sz="2400" smtClean="0"/>
              <a:t>MessageBox.Show() </a:t>
            </a:r>
            <a:r>
              <a:rPr kumimoji="0" lang="zh-TW" altLang="en-US" sz="2400" smtClean="0"/>
              <a:t>方法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製作出可顯示訊息的對話方塊</a:t>
            </a:r>
            <a:r>
              <a:rPr kumimoji="0" lang="zh-TW" altLang="en-US" smtClean="0"/>
              <a:t>。</a:t>
            </a:r>
            <a:r>
              <a:rPr kumimoji="0" lang="zh-TW" altLang="en-US" sz="2400" smtClean="0"/>
              <a:t/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等待使用者按下按鈕，電腦會傳回一個整數值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指示按下哪個按鈕以作為程式流程的依據。</a:t>
            </a:r>
          </a:p>
          <a:p>
            <a:pPr eaLnBrk="1" hangingPunct="1">
              <a:lnSpc>
                <a:spcPct val="125000"/>
              </a:lnSpc>
            </a:pPr>
            <a:endParaRPr kumimoji="0" lang="en-US" altLang="zh-TW" sz="2400" smtClean="0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8137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064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75612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7273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9930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80660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48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9200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1.2.6 </a:t>
            </a:r>
            <a:r>
              <a:rPr lang="zh-TW" altLang="en-US" smtClean="0"/>
              <a:t>開啟已建立的舊專</a:t>
            </a:r>
            <a:r>
              <a:rPr lang="zh-TW" altLang="en-US" b="0" smtClean="0"/>
              <a:t>案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203700"/>
          </a:xfrm>
        </p:spPr>
        <p:txBody>
          <a:bodyPr/>
          <a:lstStyle/>
          <a:p>
            <a:pPr eaLnBrk="1" hangingPunct="1">
              <a:spcAft>
                <a:spcPct val="55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方式</a:t>
            </a:r>
            <a:r>
              <a:rPr lang="en-US" altLang="zh-TW" smtClean="0"/>
              <a:t>1  </a:t>
            </a:r>
            <a:br>
              <a:rPr lang="en-US" altLang="zh-TW" smtClean="0"/>
            </a:br>
            <a:r>
              <a:rPr lang="zh-TW" altLang="en-US" smtClean="0"/>
              <a:t>進入 </a:t>
            </a:r>
            <a:r>
              <a:rPr lang="en-US" altLang="zh-TW" smtClean="0"/>
              <a:t>IDE </a:t>
            </a:r>
            <a:r>
              <a:rPr lang="zh-TW" altLang="en-US" smtClean="0"/>
              <a:t>整合開發環境之前的起始頁</a:t>
            </a:r>
            <a:br>
              <a:rPr lang="zh-TW" altLang="en-US" smtClean="0"/>
            </a:br>
            <a:r>
              <a:rPr lang="zh-TW" altLang="en-US" smtClean="0"/>
              <a:t>開啟最近使用過的專案。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方式</a:t>
            </a:r>
            <a:r>
              <a:rPr lang="en-US" altLang="zh-TW" smtClean="0"/>
              <a:t>2</a:t>
            </a:r>
            <a:br>
              <a:rPr lang="en-US" altLang="zh-TW" smtClean="0"/>
            </a:br>
            <a:r>
              <a:rPr lang="zh-TW" altLang="en-US" smtClean="0"/>
              <a:t>直接在</a:t>
            </a:r>
            <a:r>
              <a:rPr lang="en-US" altLang="zh-TW" smtClean="0"/>
              <a:t>IDE </a:t>
            </a:r>
            <a:r>
              <a:rPr lang="zh-TW" altLang="en-US" smtClean="0"/>
              <a:t>整合開發環境由功能表開啟較早</a:t>
            </a:r>
            <a:br>
              <a:rPr lang="zh-TW" altLang="en-US" smtClean="0"/>
            </a:br>
            <a:r>
              <a:rPr lang="zh-TW" altLang="en-US" smtClean="0"/>
              <a:t>已建好的專案。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248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9850"/>
            <a:ext cx="7991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 </a:t>
            </a:r>
          </a:p>
        </p:txBody>
      </p:sp>
      <p:pic>
        <p:nvPicPr>
          <p:cNvPr id="167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9200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4882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6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000" smtClean="0">
                <a:solidFill>
                  <a:srgbClr val="D60093"/>
                </a:solidFill>
              </a:rPr>
              <a:t>第四章</a:t>
            </a:r>
            <a:br>
              <a:rPr lang="zh-TW" altLang="en-US" sz="4000" smtClean="0">
                <a:solidFill>
                  <a:srgbClr val="D60093"/>
                </a:solidFill>
              </a:rPr>
            </a:br>
            <a:r>
              <a:rPr lang="zh-TW" altLang="en-US" sz="3200" smtClean="0">
                <a:solidFill>
                  <a:srgbClr val="D60093"/>
                </a:solidFill>
              </a:rPr>
              <a:t>流程控制 </a:t>
            </a:r>
            <a:r>
              <a:rPr lang="en-US" altLang="zh-TW" sz="3200" smtClean="0">
                <a:solidFill>
                  <a:srgbClr val="D60093"/>
                </a:solidFill>
              </a:rPr>
              <a:t>- </a:t>
            </a:r>
            <a:r>
              <a:rPr lang="zh-TW" altLang="en-US" sz="3200" smtClean="0">
                <a:solidFill>
                  <a:srgbClr val="D60093"/>
                </a:solidFill>
              </a:rPr>
              <a:t>選擇結構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400" smtClean="0">
                <a:solidFill>
                  <a:srgbClr val="D60093"/>
                </a:solidFill>
              </a:rPr>
              <a:t/>
            </a:r>
            <a:br>
              <a:rPr lang="zh-TW" altLang="en-US" sz="400" smtClean="0">
                <a:solidFill>
                  <a:srgbClr val="D60093"/>
                </a:solidFill>
              </a:rPr>
            </a:br>
            <a:r>
              <a:rPr lang="zh-TW" altLang="en-US" sz="400" smtClean="0">
                <a:solidFill>
                  <a:srgbClr val="D60093"/>
                </a:solidFill>
              </a:rPr>
              <a:t>                    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 b="1">
                <a:solidFill>
                  <a:srgbClr val="D6009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注意： 本投影片僅供本書上課教師使用，非經同意請勿上網轉載或供拷貝</a:t>
            </a:r>
          </a:p>
        </p:txBody>
      </p:sp>
      <p:pic>
        <p:nvPicPr>
          <p:cNvPr id="171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80438" cy="7207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4.1 </a:t>
            </a:r>
            <a:r>
              <a:rPr lang="zh-TW" altLang="en-US" sz="3600" smtClean="0"/>
              <a:t>選擇結構簡介</a:t>
            </a:r>
          </a:p>
        </p:txBody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135937" cy="4752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</a:pPr>
            <a:r>
              <a:rPr kumimoji="0" lang="en-US" altLang="zh-TW" sz="2400" smtClean="0"/>
              <a:t> </a:t>
            </a:r>
            <a:r>
              <a:rPr kumimoji="0" lang="zh-TW" altLang="en-US" sz="2400" smtClean="0"/>
              <a:t>程式設計架構分成 </a:t>
            </a:r>
            <a:r>
              <a:rPr kumimoji="0" lang="zh-TW" altLang="en-US" sz="2400" smtClean="0">
                <a:solidFill>
                  <a:srgbClr val="FB1D3D"/>
                </a:solidFill>
              </a:rPr>
              <a:t>輸入</a:t>
            </a:r>
            <a:r>
              <a:rPr kumimoji="0" lang="zh-TW" altLang="en-US" sz="2400" smtClean="0"/>
              <a:t>、</a:t>
            </a:r>
            <a:r>
              <a:rPr kumimoji="0" lang="zh-TW" altLang="en-US" sz="2400" smtClean="0">
                <a:solidFill>
                  <a:srgbClr val="FB1D3D"/>
                </a:solidFill>
              </a:rPr>
              <a:t>處理</a:t>
            </a:r>
            <a:r>
              <a:rPr kumimoji="0" lang="zh-TW" altLang="en-US" sz="2400" smtClean="0"/>
              <a:t>、及</a:t>
            </a:r>
            <a:r>
              <a:rPr kumimoji="0" lang="zh-TW" altLang="en-US" sz="2400" smtClean="0">
                <a:solidFill>
                  <a:srgbClr val="FB1D3D"/>
                </a:solidFill>
              </a:rPr>
              <a:t>輸出</a:t>
            </a:r>
            <a:r>
              <a:rPr kumimoji="0" lang="zh-TW" altLang="en-US" sz="2400" smtClean="0"/>
              <a:t>三部份。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20000"/>
              </a:spcAft>
            </a:pPr>
            <a:r>
              <a:rPr kumimoji="0" lang="zh-TW" altLang="en-US" sz="2400" smtClean="0"/>
              <a:t>在使用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來設計視窗應用程式時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輸入和輸出部分可在</a:t>
            </a:r>
            <a:r>
              <a:rPr kumimoji="0" lang="en-US" altLang="zh-TW" sz="2400" smtClean="0"/>
              <a:t>IDE</a:t>
            </a:r>
            <a:r>
              <a:rPr kumimoji="0" lang="zh-TW" altLang="en-US" sz="2400" smtClean="0"/>
              <a:t>整合開發環境中，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透過工具箱提供工具，不用編寫任何程式碼，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   能輕鬆製作 </a:t>
            </a:r>
            <a:r>
              <a:rPr kumimoji="0" lang="en-US" altLang="zh-TW" sz="2400" smtClean="0"/>
              <a:t>Windows Form</a:t>
            </a:r>
            <a:r>
              <a:rPr kumimoji="0" lang="zh-TW" altLang="en-US" sz="2400" smtClean="0"/>
              <a:t>視窗應用程式的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   輸出入介面。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處理部份，須熟悉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語言語法及清晰程式邏輯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   才能正確無誤編寫出符合需求的程式碼。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kumimoji="0" lang="zh-TW" altLang="en-US" sz="2400" smtClean="0"/>
              <a:t> 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程式的常用語法是 </a:t>
            </a:r>
            <a:r>
              <a:rPr kumimoji="0" lang="zh-TW" altLang="en-US" sz="2400" smtClean="0">
                <a:solidFill>
                  <a:srgbClr val="FB1D3D"/>
                </a:solidFill>
              </a:rPr>
              <a:t>選擇</a:t>
            </a:r>
            <a:r>
              <a:rPr kumimoji="0" lang="zh-TW" altLang="en-US" sz="2400" smtClean="0"/>
              <a:t> 和 </a:t>
            </a:r>
            <a:r>
              <a:rPr kumimoji="0" lang="zh-TW" altLang="en-US" sz="2400" smtClean="0">
                <a:solidFill>
                  <a:srgbClr val="FB1D3D"/>
                </a:solidFill>
              </a:rPr>
              <a:t>重複</a:t>
            </a:r>
            <a:r>
              <a:rPr kumimoji="0" lang="zh-TW" altLang="en-US" sz="2400" smtClean="0"/>
              <a:t> 結構敘述。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69135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4.2	if…else </a:t>
            </a:r>
            <a:r>
              <a:rPr lang="zh-TW" altLang="en-US" smtClean="0"/>
              <a:t>雙重選擇</a:t>
            </a:r>
          </a:p>
        </p:txBody>
      </p:sp>
      <p:pic>
        <p:nvPicPr>
          <p:cNvPr id="174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1359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4.2	if…else</a:t>
            </a:r>
            <a:r>
              <a:rPr lang="zh-TW" altLang="en-US" sz="2800" smtClean="0"/>
              <a:t>雙重選擇                              </a:t>
            </a:r>
            <a:r>
              <a:rPr lang="en-US" altLang="zh-TW" sz="28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06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4.2	if…else</a:t>
            </a:r>
            <a:r>
              <a:rPr lang="zh-TW" altLang="en-US" sz="2800" smtClean="0"/>
              <a:t>雙重選擇                              </a:t>
            </a:r>
            <a:r>
              <a:rPr lang="en-US" altLang="zh-TW" sz="28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176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2804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1.2.7 </a:t>
            </a:r>
            <a:r>
              <a:rPr lang="zh-TW" altLang="en-US" smtClean="0"/>
              <a:t>開啟設計工具窗格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kumimoji="0" lang="zh-TW" altLang="en-US" smtClean="0"/>
              <a:t>進入</a:t>
            </a:r>
            <a:r>
              <a:rPr kumimoji="0" lang="en-US" altLang="zh-TW" smtClean="0"/>
              <a:t>VS </a:t>
            </a:r>
            <a:r>
              <a:rPr kumimoji="0" lang="zh-TW" altLang="en-US" smtClean="0"/>
              <a:t>整合開發環境後，當開啟方案編輯程式時，可能會出現下面兩種畫面模式：</a:t>
            </a:r>
            <a:endParaRPr kumimoji="0" lang="zh-TW" altLang="en-US" smtClean="0">
              <a:sym typeface="Wingdings" panose="05000000000000000000" pitchFamily="2" charset="2"/>
            </a:endParaRPr>
          </a:p>
          <a:p>
            <a:pPr eaLnBrk="1" hangingPunct="1">
              <a:spcAft>
                <a:spcPct val="45000"/>
              </a:spcAft>
              <a:buFont typeface="Wingdings" panose="05000000000000000000" pitchFamily="2" charset="2"/>
              <a:buNone/>
            </a:pPr>
            <a:r>
              <a:rPr kumimoji="0" lang="zh-TW" altLang="en-US" smtClean="0">
                <a:sym typeface="Wingdings" panose="05000000000000000000" pitchFamily="2" charset="2"/>
              </a:rPr>
              <a:t></a:t>
            </a:r>
            <a:r>
              <a:rPr kumimoji="0" lang="zh-TW" altLang="en-US" smtClean="0"/>
              <a:t> 表單設計模式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即選取</a:t>
            </a:r>
            <a:r>
              <a:rPr kumimoji="0" lang="en-US" altLang="zh-TW" smtClean="0"/>
              <a:t>Form1.cs[</a:t>
            </a:r>
            <a:r>
              <a:rPr kumimoji="0" lang="zh-TW" altLang="en-US" smtClean="0"/>
              <a:t>設計</a:t>
            </a:r>
            <a:r>
              <a:rPr kumimoji="0" lang="en-US" altLang="zh-TW" smtClean="0"/>
              <a:t>] </a:t>
            </a:r>
            <a:r>
              <a:rPr kumimoji="0" lang="zh-TW" altLang="en-US" smtClean="0"/>
              <a:t>標籤頁時</a:t>
            </a:r>
            <a:r>
              <a:rPr kumimoji="0" lang="en-US" altLang="zh-TW" smtClean="0"/>
              <a:t>)</a:t>
            </a:r>
            <a:br>
              <a:rPr kumimoji="0" lang="en-US" altLang="zh-TW" smtClean="0"/>
            </a:br>
            <a:r>
              <a:rPr kumimoji="0" lang="en-US" altLang="zh-TW" smtClean="0"/>
              <a:t> </a:t>
            </a:r>
            <a:r>
              <a:rPr kumimoji="0" lang="zh-TW" altLang="en-US" smtClean="0"/>
              <a:t>顯示表單物件的「設計工具」窗格畫面，用來設 計表單的輸出入介面。</a:t>
            </a:r>
            <a:endParaRPr kumimoji="0" lang="zh-TW" altLang="en-US" smtClean="0">
              <a:sym typeface="Wingdings" panose="05000000000000000000" pitchFamily="2" charset="2"/>
            </a:endParaRPr>
          </a:p>
          <a:p>
            <a:pPr eaLnBrk="1" hangingPunct="1">
              <a:spcAft>
                <a:spcPct val="45000"/>
              </a:spcAft>
              <a:buFont typeface="Wingdings" panose="05000000000000000000" pitchFamily="2" charset="2"/>
              <a:buNone/>
            </a:pPr>
            <a:r>
              <a:rPr kumimoji="0" lang="zh-TW" altLang="en-US" smtClean="0">
                <a:sym typeface="Wingdings" panose="05000000000000000000" pitchFamily="2" charset="2"/>
              </a:rPr>
              <a:t></a:t>
            </a:r>
            <a:r>
              <a:rPr kumimoji="0" lang="zh-TW" altLang="en-US" smtClean="0"/>
              <a:t> 程式碼設計模式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即選取</a:t>
            </a:r>
            <a:r>
              <a:rPr kumimoji="0" lang="en-US" altLang="zh-TW" smtClean="0"/>
              <a:t>Form1.cs</a:t>
            </a:r>
            <a:r>
              <a:rPr kumimoji="0" lang="zh-TW" altLang="en-US" smtClean="0"/>
              <a:t>標籤頁時</a:t>
            </a:r>
            <a:r>
              <a:rPr kumimoji="0" lang="en-US" altLang="zh-TW" smtClean="0"/>
              <a:t>)</a:t>
            </a:r>
            <a:br>
              <a:rPr kumimoji="0" lang="en-US" altLang="zh-TW" smtClean="0"/>
            </a:br>
            <a:r>
              <a:rPr kumimoji="0" lang="en-US" altLang="zh-TW" smtClean="0"/>
              <a:t> </a:t>
            </a:r>
            <a:r>
              <a:rPr kumimoji="0" lang="zh-TW" altLang="en-US" smtClean="0"/>
              <a:t>顯示「程式碼設計」窗格畫面，用來編寫程式 碼。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1359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693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</a:t>
            </a:r>
          </a:p>
        </p:txBody>
      </p:sp>
      <p:pic>
        <p:nvPicPr>
          <p:cNvPr id="179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72009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程式碼</a:t>
            </a:r>
          </a:p>
        </p:txBody>
      </p:sp>
      <p:pic>
        <p:nvPicPr>
          <p:cNvPr id="180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0645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4.3	if…else if…else</a:t>
            </a:r>
            <a:r>
              <a:rPr lang="zh-TW" altLang="en-US" smtClean="0"/>
              <a:t>多重選擇</a:t>
            </a:r>
          </a:p>
        </p:txBody>
      </p:sp>
      <p:pic>
        <p:nvPicPr>
          <p:cNvPr id="181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882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4.3	if…else if…else</a:t>
            </a:r>
            <a:r>
              <a:rPr lang="zh-TW" altLang="en-US" sz="2800" smtClean="0"/>
              <a:t>多重選擇                    </a:t>
            </a:r>
            <a:r>
              <a:rPr lang="en-US" altLang="zh-TW" sz="24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1822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7041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281988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輸出入介面</a:t>
            </a:r>
          </a:p>
        </p:txBody>
      </p:sp>
      <p:pic>
        <p:nvPicPr>
          <p:cNvPr id="1843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99306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4168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2804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36295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1.3	</a:t>
            </a:r>
            <a:r>
              <a:rPr lang="zh-TW" altLang="en-US" smtClean="0"/>
              <a:t>工具與控制項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53425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580437" cy="523875"/>
          </a:xfrm>
        </p:spPr>
        <p:txBody>
          <a:bodyPr/>
          <a:lstStyle/>
          <a:p>
            <a:pPr eaLnBrk="1" hangingPunct="1"/>
            <a:r>
              <a:rPr lang="en-US" altLang="zh-TW" smtClean="0"/>
              <a:t>4.4 switch </a:t>
            </a:r>
            <a:r>
              <a:rPr lang="zh-TW" altLang="en-US" smtClean="0"/>
              <a:t>多重選擇敘述</a:t>
            </a:r>
          </a:p>
        </p:txBody>
      </p:sp>
      <p:pic>
        <p:nvPicPr>
          <p:cNvPr id="187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6327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5596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1294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3534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輸出入介面</a:t>
            </a:r>
          </a:p>
        </p:txBody>
      </p:sp>
      <p:pic>
        <p:nvPicPr>
          <p:cNvPr id="191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518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04775"/>
            <a:ext cx="6140450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4.5	</a:t>
            </a:r>
            <a:r>
              <a:rPr lang="zh-TW" altLang="en-US" smtClean="0"/>
              <a:t>三元運算子 </a:t>
            </a:r>
          </a:p>
        </p:txBody>
      </p:sp>
      <p:pic>
        <p:nvPicPr>
          <p:cNvPr id="193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518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4.5	</a:t>
            </a:r>
            <a:r>
              <a:rPr lang="zh-TW" altLang="en-US" smtClean="0"/>
              <a:t>三元運算子                                     </a:t>
            </a:r>
            <a:r>
              <a:rPr lang="en-US" altLang="zh-TW" sz="24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1945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24863" cy="44053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4.5	</a:t>
            </a:r>
            <a:r>
              <a:rPr lang="zh-TW" altLang="en-US" smtClean="0"/>
              <a:t>三元運算子                      </a:t>
            </a:r>
            <a:r>
              <a:rPr lang="en-US" altLang="zh-TW" sz="24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1955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280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034212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1.3.1 </a:t>
            </a:r>
            <a:r>
              <a:rPr lang="zh-TW" altLang="en-US" smtClean="0"/>
              <a:t>工具箱的設定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2804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輸出入介面</a:t>
            </a:r>
          </a:p>
        </p:txBody>
      </p:sp>
      <p:pic>
        <p:nvPicPr>
          <p:cNvPr id="1976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2723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3534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4.6	RadioButton </a:t>
            </a:r>
            <a:r>
              <a:rPr lang="zh-TW" altLang="en-US" smtClean="0"/>
              <a:t>選項按鈕控制項</a:t>
            </a:r>
          </a:p>
        </p:txBody>
      </p:sp>
      <p:pic>
        <p:nvPicPr>
          <p:cNvPr id="199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583247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4.6.1 </a:t>
            </a:r>
            <a:r>
              <a:rPr lang="zh-TW" altLang="en-US" smtClean="0"/>
              <a:t>選項按鈕的常用屬性</a:t>
            </a:r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69325" cy="48466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zh-TW" sz="2400" smtClean="0"/>
              <a:t>1.  </a:t>
            </a:r>
            <a:r>
              <a:rPr lang="en-US" altLang="zh-TW" sz="2400" smtClean="0"/>
              <a:t>Checked</a:t>
            </a:r>
            <a:r>
              <a:rPr lang="zh-TW" altLang="en-US" sz="2400" smtClean="0"/>
              <a:t>屬性</a:t>
            </a:r>
            <a:r>
              <a:rPr lang="en-US" altLang="zh-TW" sz="2400" smtClean="0"/>
              <a:t>(</a:t>
            </a:r>
            <a:r>
              <a:rPr lang="zh-TW" altLang="en-US" sz="2400" smtClean="0"/>
              <a:t>預設值為</a:t>
            </a:r>
            <a:r>
              <a:rPr lang="en-US" altLang="zh-TW" sz="2400" smtClean="0"/>
              <a:t>false)</a:t>
            </a:r>
            <a:r>
              <a:rPr lang="en-US" altLang="zh-TW" smtClean="0"/>
              <a:t> 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7416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4.6.1 </a:t>
            </a:r>
            <a:r>
              <a:rPr lang="zh-TW" altLang="en-US" smtClean="0"/>
              <a:t>選項按鈕的常用屬性             </a:t>
            </a:r>
            <a:r>
              <a:rPr lang="en-US" altLang="zh-TW" sz="2800" smtClean="0">
                <a:solidFill>
                  <a:schemeClr val="hlink"/>
                </a:solidFill>
              </a:rPr>
              <a:t>Continue…</a:t>
            </a:r>
          </a:p>
        </p:txBody>
      </p:sp>
      <p:pic>
        <p:nvPicPr>
          <p:cNvPr id="201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3518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4.6.1 </a:t>
            </a:r>
            <a:r>
              <a:rPr lang="zh-TW" altLang="en-US" smtClean="0"/>
              <a:t>選項按鈕的常用屬性                  </a:t>
            </a:r>
            <a:r>
              <a:rPr lang="en-US" altLang="zh-TW" sz="2800" smtClean="0">
                <a:solidFill>
                  <a:schemeClr val="hlink"/>
                </a:solidFill>
              </a:rPr>
              <a:t>Continue…</a:t>
            </a:r>
            <a:endParaRPr lang="en-US" altLang="zh-TW" sz="2800" smtClean="0">
              <a:solidFill>
                <a:schemeClr val="bg2"/>
              </a:solidFill>
            </a:endParaRPr>
          </a:p>
        </p:txBody>
      </p:sp>
      <p:pic>
        <p:nvPicPr>
          <p:cNvPr id="2027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9200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4.6.2 </a:t>
            </a:r>
            <a:r>
              <a:rPr lang="zh-TW" altLang="en-US" smtClean="0"/>
              <a:t>選項按鈕的常用事件</a:t>
            </a:r>
          </a:p>
        </p:txBody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15000"/>
              </a:spcAft>
            </a:pPr>
            <a:r>
              <a:rPr kumimoji="0" lang="en-US" altLang="zh-TW" sz="2400" smtClean="0"/>
              <a:t> </a:t>
            </a:r>
            <a:r>
              <a:rPr kumimoji="0" lang="zh-TW" altLang="en-US" sz="2400" smtClean="0"/>
              <a:t>若 </a:t>
            </a:r>
            <a:r>
              <a:rPr kumimoji="0" lang="en-US" altLang="zh-TW" sz="2400" smtClean="0"/>
              <a:t>AutoCheck </a:t>
            </a:r>
            <a:r>
              <a:rPr kumimoji="0" lang="zh-TW" altLang="en-US" sz="2400" smtClean="0"/>
              <a:t>屬性為 </a:t>
            </a:r>
            <a:r>
              <a:rPr kumimoji="0" lang="en-US" altLang="zh-TW" sz="2400" smtClean="0"/>
              <a:t>true </a:t>
            </a:r>
            <a:r>
              <a:rPr kumimoji="0" lang="zh-TW" altLang="en-US" sz="2400" smtClean="0"/>
              <a:t>時，在選項按鈕控制項上</a:t>
            </a:r>
            <a:br>
              <a:rPr kumimoji="0" lang="zh-TW" altLang="en-US" sz="2400" smtClean="0"/>
            </a:br>
            <a:r>
              <a:rPr kumimoji="0" lang="zh-TW" altLang="en-US" sz="2400" smtClean="0"/>
              <a:t> 按一下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</a:t>
            </a:r>
            <a:r>
              <a:rPr kumimoji="0" lang="zh-TW" altLang="en-US" sz="2400" smtClean="0"/>
              <a:t> </a:t>
            </a:r>
            <a:r>
              <a:rPr kumimoji="0" lang="en-US" altLang="zh-TW" sz="2400" smtClean="0"/>
              <a:t>Checked </a:t>
            </a:r>
            <a:r>
              <a:rPr kumimoji="0" lang="zh-TW" altLang="en-US" sz="2400" smtClean="0"/>
              <a:t>屬性值也會變更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會先觸動 </a:t>
            </a:r>
            <a:r>
              <a:rPr kumimoji="0" lang="en-US" altLang="zh-TW" sz="2400" smtClean="0"/>
              <a:t>CheckedChanged </a:t>
            </a:r>
            <a:r>
              <a:rPr kumimoji="0" lang="zh-TW" altLang="en-US" sz="2400" smtClean="0"/>
              <a:t>事件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</a:t>
            </a:r>
            <a:r>
              <a:rPr kumimoji="0" lang="zh-TW" altLang="en-US" sz="2400" smtClean="0"/>
              <a:t> </a:t>
            </a:r>
            <a:r>
              <a:rPr kumimoji="0" lang="en-US" altLang="zh-TW" sz="2400" smtClean="0"/>
              <a:t>Click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kumimoji="0" lang="zh-TW" altLang="en-US" sz="2400" smtClean="0"/>
              <a:t>如該選項按鈕已被選取再點選時</a:t>
            </a:r>
            <a:br>
              <a:rPr kumimoji="0" lang="zh-TW" altLang="en-US" sz="2400" smtClean="0"/>
            </a:br>
            <a:r>
              <a:rPr kumimoji="0" lang="zh-TW" altLang="en-US" sz="2400" smtClean="0"/>
              <a:t>因 </a:t>
            </a:r>
            <a:r>
              <a:rPr kumimoji="0" lang="en-US" altLang="zh-TW" sz="2400" smtClean="0"/>
              <a:t>Checked </a:t>
            </a:r>
            <a:r>
              <a:rPr kumimoji="0" lang="zh-TW" altLang="en-US" sz="2400" smtClean="0"/>
              <a:t>屬性值不變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</a:t>
            </a:r>
            <a:r>
              <a:rPr kumimoji="0" lang="zh-TW" altLang="en-US" sz="2400" smtClean="0"/>
              <a:t>只觸發 </a:t>
            </a:r>
            <a:r>
              <a:rPr kumimoji="0" lang="en-US" altLang="zh-TW" sz="2400" smtClean="0"/>
              <a:t>Click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kumimoji="0" lang="en-US" altLang="zh-TW" sz="2400" smtClean="0"/>
              <a:t>Click</a:t>
            </a:r>
            <a:r>
              <a:rPr kumimoji="0" lang="zh-TW" altLang="en-US" sz="2400" smtClean="0"/>
              <a:t>事件</a:t>
            </a:r>
            <a:br>
              <a:rPr kumimoji="0" lang="zh-TW" altLang="en-US" sz="2400" smtClean="0"/>
            </a:br>
            <a:r>
              <a:rPr kumimoji="0" lang="zh-TW" altLang="en-US" sz="2400" smtClean="0"/>
              <a:t>無論 </a:t>
            </a:r>
            <a:r>
              <a:rPr kumimoji="0" lang="en-US" altLang="zh-TW" sz="2400" smtClean="0"/>
              <a:t>Checked </a:t>
            </a:r>
            <a:r>
              <a:rPr kumimoji="0" lang="zh-TW" altLang="en-US" sz="2400" smtClean="0"/>
              <a:t>屬性值是否改變，只要選項按鈕被滑鼠點選時，就會觸發 </a:t>
            </a:r>
            <a:r>
              <a:rPr kumimoji="0" lang="en-US" altLang="zh-TW" sz="2400" smtClean="0"/>
              <a:t>Click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kumimoji="0" lang="en-US" altLang="zh-TW" sz="2400" smtClean="0"/>
              <a:t>CheckedChanged</a:t>
            </a:r>
            <a:r>
              <a:rPr kumimoji="0" lang="zh-TW" altLang="en-US" sz="2400" smtClean="0"/>
              <a:t>事件</a:t>
            </a:r>
            <a:br>
              <a:rPr kumimoji="0" lang="zh-TW" altLang="en-US" sz="2400" smtClean="0"/>
            </a:br>
            <a:r>
              <a:rPr kumimoji="0" lang="zh-TW" altLang="en-US" sz="2400" smtClean="0"/>
              <a:t>是預設事件，當選項按鈕控制項的 </a:t>
            </a:r>
            <a:r>
              <a:rPr kumimoji="0" lang="en-US" altLang="zh-TW" sz="2400" smtClean="0"/>
              <a:t>Checked </a:t>
            </a:r>
            <a:r>
              <a:rPr kumimoji="0" lang="zh-TW" altLang="en-US" sz="2400" smtClean="0"/>
              <a:t>屬性值</a:t>
            </a:r>
            <a:br>
              <a:rPr kumimoji="0" lang="zh-TW" altLang="en-US" sz="2400" smtClean="0"/>
            </a:br>
            <a:r>
              <a:rPr kumimoji="0" lang="zh-TW" altLang="en-US" sz="2400" smtClean="0"/>
              <a:t>被改變時才會觸發。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400" smtClean="0"/>
              <a:t>判斷選項按鈕是否被選取狀態的程式碼，通常</a:t>
            </a:r>
            <a:br>
              <a:rPr kumimoji="0" lang="zh-TW" altLang="en-US" sz="2400" smtClean="0"/>
            </a:br>
            <a:r>
              <a:rPr kumimoji="0" lang="zh-TW" altLang="en-US" sz="2400" smtClean="0"/>
              <a:t>都寫在該控制項的 </a:t>
            </a:r>
            <a:r>
              <a:rPr kumimoji="0" lang="en-US" altLang="zh-TW" sz="2400" smtClean="0"/>
              <a:t>CheckedChanged </a:t>
            </a:r>
            <a:r>
              <a:rPr kumimoji="0" lang="zh-TW" altLang="en-US" sz="2400" smtClean="0"/>
              <a:t>事件處理函式。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4.7 </a:t>
            </a:r>
            <a:r>
              <a:rPr lang="en-US" altLang="zh-TW" sz="2400" smtClean="0"/>
              <a:t>GroupBox</a:t>
            </a:r>
            <a:r>
              <a:rPr lang="en-US" altLang="zh-TW" sz="2800" smtClean="0"/>
              <a:t> </a:t>
            </a:r>
            <a:r>
              <a:rPr lang="zh-TW" altLang="en-US" sz="2800" smtClean="0"/>
              <a:t>群組方塊與 </a:t>
            </a:r>
            <a:r>
              <a:rPr lang="en-US" altLang="zh-TW" sz="2400" smtClean="0"/>
              <a:t>Panel</a:t>
            </a:r>
            <a:r>
              <a:rPr lang="zh-TW" altLang="en-US" sz="2800" smtClean="0"/>
              <a:t>面板控制項</a:t>
            </a:r>
          </a:p>
        </p:txBody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5003800"/>
          </a:xfrm>
        </p:spPr>
        <p:txBody>
          <a:bodyPr/>
          <a:lstStyle/>
          <a:p>
            <a:pPr eaLnBrk="1" hangingPunct="1"/>
            <a:r>
              <a:rPr kumimoji="0" lang="zh-TW" altLang="en-US" sz="2400" smtClean="0"/>
              <a:t>選項按鈕具有互斥性。若有多組選項要同時存在表單時</a:t>
            </a:r>
            <a:br>
              <a:rPr kumimoji="0" lang="zh-TW" altLang="en-US" sz="2400" smtClean="0"/>
            </a:br>
            <a:r>
              <a:rPr kumimoji="0" lang="zh-TW" altLang="en-US" sz="2400" smtClean="0"/>
              <a:t>需透過 </a:t>
            </a:r>
            <a:r>
              <a:rPr kumimoji="0" lang="zh-TW" altLang="en-US" sz="2400" smtClean="0">
                <a:solidFill>
                  <a:srgbClr val="FB1D3D"/>
                </a:solidFill>
              </a:rPr>
              <a:t>群組方塊</a:t>
            </a:r>
            <a:r>
              <a:rPr kumimoji="0" lang="zh-TW" altLang="en-US" sz="2400" smtClean="0"/>
              <a:t>或 </a:t>
            </a:r>
            <a:r>
              <a:rPr kumimoji="0" lang="zh-TW" altLang="en-US" sz="2400" smtClean="0">
                <a:solidFill>
                  <a:srgbClr val="FB1D3D"/>
                </a:solidFill>
              </a:rPr>
              <a:t>面板控制項</a:t>
            </a:r>
            <a:r>
              <a:rPr kumimoji="0" lang="zh-TW" altLang="en-US" sz="2400" smtClean="0"/>
              <a:t>來區隔。</a:t>
            </a:r>
          </a:p>
          <a:p>
            <a:pPr eaLnBrk="1" hangingPunct="1"/>
            <a:r>
              <a:rPr kumimoji="0" lang="en-US" altLang="zh-TW" sz="2400" smtClean="0"/>
              <a:t>GroupBox </a:t>
            </a:r>
            <a:r>
              <a:rPr kumimoji="0" lang="zh-TW" altLang="en-US" sz="2400" smtClean="0"/>
              <a:t>與</a:t>
            </a:r>
            <a:r>
              <a:rPr kumimoji="0" lang="en-US" altLang="zh-TW" sz="2400" smtClean="0"/>
              <a:t>Panel </a:t>
            </a:r>
            <a:r>
              <a:rPr kumimoji="0" lang="zh-TW" altLang="en-US" sz="2400" smtClean="0"/>
              <a:t>控制項和表單一樣都具有容器的功能</a:t>
            </a:r>
          </a:p>
          <a:p>
            <a:pPr eaLnBrk="1" hangingPunct="1"/>
            <a:r>
              <a:rPr kumimoji="0" lang="zh-TW" altLang="en-US" sz="2400" smtClean="0"/>
              <a:t>使用時機</a:t>
            </a:r>
            <a:br>
              <a:rPr kumimoji="0" lang="zh-TW" altLang="en-US" sz="2400" smtClean="0"/>
            </a:br>
            <a:r>
              <a:rPr kumimoji="0" lang="zh-TW" altLang="en-US" sz="2400" smtClean="0"/>
              <a:t>需在表單上將物件隔離或分類擺放使畫面整齊時。</a:t>
            </a:r>
          </a:p>
          <a:p>
            <a:pPr eaLnBrk="1" hangingPunct="1"/>
            <a:r>
              <a:rPr kumimoji="0" lang="en-US" altLang="zh-TW" sz="2400" smtClean="0"/>
              <a:t>Panel </a:t>
            </a:r>
            <a:r>
              <a:rPr kumimoji="0" lang="zh-TW" altLang="en-US" sz="2400" smtClean="0"/>
              <a:t>可使用捲軸 但無標題文字，較不佔用表單。</a:t>
            </a:r>
          </a:p>
          <a:p>
            <a:pPr eaLnBrk="1" hangingPunct="1"/>
            <a:r>
              <a:rPr kumimoji="0" lang="zh-TW" altLang="en-US" sz="2400" smtClean="0"/>
              <a:t>容器內物件的座標值是以容器為基準，和表單物件無關。</a:t>
            </a:r>
          </a:p>
          <a:p>
            <a:pPr eaLnBrk="1" hangingPunct="1"/>
            <a:r>
              <a:rPr kumimoji="0" lang="zh-TW" altLang="en-US" sz="2400" smtClean="0"/>
              <a:t>移動容器時，容器內物件會跟隨移動。</a:t>
            </a:r>
          </a:p>
          <a:p>
            <a:pPr eaLnBrk="1" hangingPunct="1"/>
            <a:r>
              <a:rPr kumimoji="0" lang="zh-TW" altLang="en-US" sz="2400" smtClean="0"/>
              <a:t>容器</a:t>
            </a:r>
            <a:r>
              <a:rPr kumimoji="0" lang="en-US" altLang="zh-TW" sz="2400" smtClean="0"/>
              <a:t>(GroupBox</a:t>
            </a:r>
            <a:r>
              <a:rPr kumimoji="0" lang="zh-TW" altLang="en-US" sz="2400" smtClean="0"/>
              <a:t>、</a:t>
            </a:r>
            <a:r>
              <a:rPr kumimoji="0" lang="en-US" altLang="zh-TW" sz="2400" smtClean="0"/>
              <a:t>Panel</a:t>
            </a:r>
            <a:r>
              <a:rPr kumimoji="0" lang="zh-TW" altLang="en-US" sz="2400" smtClean="0"/>
              <a:t>控制項</a:t>
            </a:r>
            <a:r>
              <a:rPr kumimoji="0" lang="en-US" altLang="zh-TW" sz="2400" smtClean="0"/>
              <a:t>)</a:t>
            </a:r>
            <a:r>
              <a:rPr kumimoji="0" lang="zh-TW" altLang="en-US" sz="2400" smtClean="0"/>
              <a:t>要先建立，容器內物件</a:t>
            </a:r>
            <a:br>
              <a:rPr kumimoji="0" lang="zh-TW" altLang="en-US" sz="2400" smtClean="0"/>
            </a:br>
            <a:r>
              <a:rPr kumimoji="0" lang="zh-TW" altLang="en-US" sz="2400" smtClean="0"/>
              <a:t>必須在容器內拖曳出來，才成為所隸屬的物件。</a:t>
            </a:r>
          </a:p>
          <a:p>
            <a:pPr eaLnBrk="1" hangingPunct="1"/>
            <a:r>
              <a:rPr kumimoji="0" lang="zh-TW" altLang="en-US" sz="2400" smtClean="0"/>
              <a:t>移動容器時若物件隨之移動表示該物件已被安置在容器中。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4.7.1 </a:t>
            </a:r>
            <a:r>
              <a:rPr lang="zh-TW" altLang="en-US" smtClean="0"/>
              <a:t>群組方塊控制項的常用屬性</a:t>
            </a:r>
          </a:p>
        </p:txBody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zh-TW" altLang="en-US" smtClean="0"/>
              <a:t>群組方塊控制項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主要用來當容器用，沒重要屬性。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常用的屬性就是</a:t>
            </a:r>
            <a:r>
              <a:rPr lang="en-US" altLang="zh-TW" smtClean="0"/>
              <a:t>Text</a:t>
            </a:r>
            <a:r>
              <a:rPr lang="zh-TW" altLang="en-US" smtClean="0"/>
              <a:t>屬性。</a:t>
            </a:r>
          </a:p>
          <a:p>
            <a:pPr marL="533400" indent="-533400" eaLnBrk="1" hangingPunct="1"/>
            <a:r>
              <a:rPr lang="en-US" altLang="zh-TW" smtClean="0"/>
              <a:t>Text</a:t>
            </a:r>
            <a:r>
              <a:rPr lang="zh-TW" altLang="en-US" smtClean="0"/>
              <a:t>屬性</a:t>
            </a:r>
            <a:br>
              <a:rPr lang="zh-TW" altLang="en-US" smtClean="0"/>
            </a:br>
            <a:r>
              <a:rPr lang="zh-TW" altLang="en-US" smtClean="0"/>
              <a:t>用來設定標題文字代表群組方塊的功能。 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4.7.2 </a:t>
            </a:r>
            <a:r>
              <a:rPr lang="zh-TW" altLang="en-US" smtClean="0"/>
              <a:t>面板控制項的常用屬性</a:t>
            </a:r>
          </a:p>
        </p:txBody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5003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en-US" altLang="zh-TW" sz="2400" smtClean="0"/>
              <a:t> </a:t>
            </a:r>
            <a:r>
              <a:rPr kumimoji="0" lang="zh-TW" altLang="en-US" sz="2400" smtClean="0"/>
              <a:t>面板控制項也具有容器功能</a:t>
            </a:r>
            <a:r>
              <a:rPr kumimoji="0" lang="zh-TW" altLang="en-US" smtClean="0"/>
              <a:t>。</a:t>
            </a:r>
            <a:endParaRPr kumimoji="0" lang="zh-TW" altLang="en-US" sz="2400" smtClean="0"/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400" smtClean="0"/>
              <a:t> 和群組方塊控制項外觀最大不同是左上角沒文字，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但可顯示捲軸。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400" smtClean="0"/>
              <a:t> 在面板控制項內建立控制項時，可先將面板拉大，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建立完畢後再調整面板控制項大小。</a:t>
            </a:r>
            <a:endParaRPr lang="zh-TW" altLang="en-US" sz="2400" smtClean="0"/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 </a:t>
            </a:r>
            <a:r>
              <a:rPr lang="en-US" altLang="zh-TW" sz="2400" smtClean="0"/>
              <a:t>AutoScroll</a:t>
            </a:r>
            <a:r>
              <a:rPr lang="zh-TW" altLang="en-US" sz="2400" smtClean="0"/>
              <a:t>屬性</a:t>
            </a:r>
            <a:r>
              <a:rPr lang="en-US" altLang="zh-TW" sz="2400" smtClean="0"/>
              <a:t>(</a:t>
            </a:r>
            <a:r>
              <a:rPr lang="zh-TW" altLang="en-US" sz="2400" smtClean="0"/>
              <a:t>預設值：</a:t>
            </a:r>
            <a:r>
              <a:rPr lang="en-US" altLang="zh-TW" sz="2400" smtClean="0"/>
              <a:t>false)</a:t>
            </a:r>
            <a:br>
              <a:rPr lang="en-US" altLang="zh-TW" sz="2400" smtClean="0"/>
            </a:br>
            <a:r>
              <a:rPr lang="en-US" altLang="zh-TW" sz="2400" smtClean="0"/>
              <a:t> </a:t>
            </a:r>
            <a:r>
              <a:rPr lang="zh-TW" altLang="en-US" sz="2400" smtClean="0"/>
              <a:t>設定當物件超出面板時，是否自動顯示捲軸。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 </a:t>
            </a:r>
            <a:r>
              <a:rPr lang="en-US" altLang="zh-TW" sz="2400" smtClean="0"/>
              <a:t>BorderStyle</a:t>
            </a:r>
            <a:r>
              <a:rPr lang="zh-TW" altLang="en-US" sz="2400" smtClean="0"/>
              <a:t>屬性（預設值：</a:t>
            </a:r>
            <a:r>
              <a:rPr lang="en-US" altLang="zh-TW" sz="2400" smtClean="0"/>
              <a:t>None</a:t>
            </a:r>
            <a:r>
              <a:rPr lang="zh-TW" altLang="en-US" sz="2400" smtClean="0"/>
              <a:t>）</a:t>
            </a:r>
            <a:br>
              <a:rPr lang="zh-TW" altLang="en-US" sz="2400" smtClean="0"/>
            </a:br>
            <a:r>
              <a:rPr lang="zh-TW" altLang="en-US" sz="2400" smtClean="0"/>
              <a:t> 設定面板的邊框樣式，樣式有三種</a:t>
            </a:r>
            <a:r>
              <a:rPr lang="en-US" altLang="en-US" smtClean="0"/>
              <a:t>：</a:t>
            </a: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z="2400" smtClean="0"/>
              <a:t>None</a:t>
            </a:r>
            <a:r>
              <a:rPr lang="zh-TW" altLang="en-US" sz="2400" smtClean="0"/>
              <a:t>無邊框</a:t>
            </a:r>
            <a:r>
              <a:rPr lang="en-US" altLang="zh-TW" sz="2400" smtClean="0"/>
              <a:t>/FixedSingle</a:t>
            </a:r>
            <a:r>
              <a:rPr lang="zh-TW" altLang="en-US" sz="2400" smtClean="0"/>
              <a:t>單線框</a:t>
            </a:r>
            <a:r>
              <a:rPr lang="en-US" altLang="zh-TW" sz="2400" smtClean="0"/>
              <a:t>/ Fixed3D</a:t>
            </a:r>
            <a:r>
              <a:rPr lang="zh-TW" altLang="en-US" sz="2400" smtClean="0"/>
              <a:t>立體框 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	Visual Studio</a:t>
            </a:r>
            <a:r>
              <a:rPr lang="zh-TW" altLang="en-US" smtClean="0"/>
              <a:t>簡介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12750" y="1654175"/>
            <a:ext cx="8218488" cy="47117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新一代的</a:t>
            </a:r>
            <a:r>
              <a:rPr lang="en-US" altLang="zh-TW" sz="2400" smtClean="0"/>
              <a:t>Visual Studio 2015 </a:t>
            </a:r>
            <a:r>
              <a:rPr lang="zh-TW" altLang="en-US" sz="2400" smtClean="0"/>
              <a:t>提供一個具有設計工具、</a:t>
            </a:r>
            <a:br>
              <a:rPr lang="zh-TW" altLang="en-US" sz="2400" smtClean="0"/>
            </a:br>
            <a:r>
              <a:rPr lang="zh-TW" altLang="en-US" sz="2400" smtClean="0"/>
              <a:t>編輯器、偵錯工具及分析工具的整合式開發環境。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在同整合開發環境</a:t>
            </a:r>
            <a:r>
              <a:rPr lang="en-US" altLang="zh-TW" sz="2400" smtClean="0"/>
              <a:t>(IDE)</a:t>
            </a:r>
            <a:r>
              <a:rPr lang="zh-TW" altLang="en-US" sz="2400" smtClean="0"/>
              <a:t>下，就能設計出可在 </a:t>
            </a:r>
            <a:r>
              <a:rPr lang="en-US" altLang="zh-TW" sz="2400" smtClean="0"/>
              <a:t>Windows</a:t>
            </a:r>
            <a:r>
              <a:rPr lang="zh-TW" altLang="en-US" sz="2400" smtClean="0"/>
              <a:t>、</a:t>
            </a:r>
            <a:r>
              <a:rPr lang="en-US" altLang="zh-TW" sz="2400" smtClean="0"/>
              <a:t>Android </a:t>
            </a:r>
            <a:r>
              <a:rPr lang="zh-TW" altLang="en-US" sz="2400" smtClean="0"/>
              <a:t>及 </a:t>
            </a:r>
            <a:r>
              <a:rPr lang="en-US" altLang="zh-TW" sz="2400" smtClean="0"/>
              <a:t>iOS </a:t>
            </a:r>
            <a:r>
              <a:rPr lang="zh-TW" altLang="en-US" sz="2400" smtClean="0"/>
              <a:t>等多種平台上執行的酷炫</a:t>
            </a:r>
            <a:br>
              <a:rPr lang="zh-TW" altLang="en-US" sz="2400" smtClean="0"/>
            </a:br>
            <a:r>
              <a:rPr lang="zh-TW" altLang="en-US" sz="2400" smtClean="0"/>
              <a:t>應用程式，以及各種現代化 </a:t>
            </a:r>
            <a:r>
              <a:rPr lang="en-US" altLang="zh-TW" sz="2400" smtClean="0"/>
              <a:t>Web </a:t>
            </a:r>
            <a:r>
              <a:rPr lang="zh-TW" altLang="en-US" sz="2400" smtClean="0"/>
              <a:t>應用程式及雲端服務。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en-US" altLang="zh-TW" sz="2400" smtClean="0"/>
              <a:t>Visual Studio </a:t>
            </a:r>
            <a:r>
              <a:rPr lang="zh-TW" altLang="en-US" sz="2400" smtClean="0"/>
              <a:t>所提供的程式碼能支援 </a:t>
            </a:r>
            <a:r>
              <a:rPr lang="en-US" altLang="zh-TW" sz="2400" smtClean="0"/>
              <a:t>C#</a:t>
            </a:r>
            <a:r>
              <a:rPr lang="zh-TW" altLang="en-US" sz="2400" smtClean="0"/>
              <a:t>、</a:t>
            </a:r>
            <a:r>
              <a:rPr lang="en-US" altLang="zh-TW" sz="2400" smtClean="0"/>
              <a:t>C++</a:t>
            </a:r>
            <a:r>
              <a:rPr lang="zh-TW" altLang="en-US" sz="2400" smtClean="0"/>
              <a:t>、</a:t>
            </a:r>
            <a:r>
              <a:rPr lang="en-US" altLang="zh-TW" sz="2400" smtClean="0"/>
              <a:t>JavaScript</a:t>
            </a:r>
            <a:r>
              <a:rPr lang="zh-TW" altLang="en-US" sz="2400" smtClean="0"/>
              <a:t>、</a:t>
            </a:r>
            <a:r>
              <a:rPr lang="en-US" altLang="zh-TW" sz="2400" smtClean="0"/>
              <a:t>Python</a:t>
            </a:r>
            <a:r>
              <a:rPr lang="zh-TW" altLang="en-US" sz="2400" smtClean="0"/>
              <a:t>、</a:t>
            </a:r>
            <a:r>
              <a:rPr lang="en-US" altLang="zh-TW" sz="2400" smtClean="0"/>
              <a:t>Type Script</a:t>
            </a:r>
            <a:r>
              <a:rPr lang="zh-TW" altLang="en-US" sz="2400" smtClean="0"/>
              <a:t>、</a:t>
            </a:r>
            <a:r>
              <a:rPr lang="en-US" altLang="zh-TW" sz="2400" smtClean="0"/>
              <a:t>Visual Basic</a:t>
            </a:r>
            <a:r>
              <a:rPr lang="zh-TW" altLang="en-US" sz="2400" smtClean="0"/>
              <a:t>、</a:t>
            </a:r>
            <a:br>
              <a:rPr lang="zh-TW" altLang="en-US" sz="2400" smtClean="0"/>
            </a:br>
            <a:r>
              <a:rPr lang="en-US" altLang="zh-TW" sz="2400" smtClean="0"/>
              <a:t>F# </a:t>
            </a:r>
            <a:r>
              <a:rPr lang="zh-TW" altLang="en-US" sz="2400" smtClean="0"/>
              <a:t>等多種程式語言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提供進階偵錯、程式碼剖析、自動和手動測試，並利用 </a:t>
            </a:r>
            <a:r>
              <a:rPr lang="en-US" altLang="zh-TW" sz="2400" smtClean="0"/>
              <a:t>DevOps </a:t>
            </a:r>
            <a:r>
              <a:rPr lang="zh-TW" altLang="en-US" sz="2400" smtClean="0"/>
              <a:t>進行自動化部署和連續監視。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en-US" altLang="zh-TW" sz="2400" smtClean="0"/>
              <a:t>Visual Studio 2015 </a:t>
            </a:r>
            <a:r>
              <a:rPr lang="zh-TW" altLang="en-US" sz="2400" smtClean="0"/>
              <a:t>具有部署、偵錯及管理 </a:t>
            </a:r>
            <a:r>
              <a:rPr lang="en-US" altLang="zh-TW" sz="2400" smtClean="0"/>
              <a:t>Microsoft Azure(</a:t>
            </a:r>
            <a:r>
              <a:rPr lang="zh-TW" altLang="en-US" sz="2400" smtClean="0"/>
              <a:t>雲端</a:t>
            </a:r>
            <a:r>
              <a:rPr lang="en-US" altLang="zh-TW" sz="2400" smtClean="0"/>
              <a:t>)</a:t>
            </a:r>
            <a:r>
              <a:rPr lang="zh-TW" altLang="en-US" sz="2400" smtClean="0"/>
              <a:t>服務的能力。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1.3.2 </a:t>
            </a:r>
            <a:r>
              <a:rPr lang="zh-TW" altLang="en-US" smtClean="0"/>
              <a:t>控制項的建立 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b="1">
                <a:ea typeface="標楷體" panose="03000509000000000000" pitchFamily="65" charset="-120"/>
              </a:rPr>
              <a:t> </a:t>
            </a:r>
            <a:r>
              <a:rPr lang="zh-TW" altLang="en-US" b="1">
                <a:ea typeface="標楷體" panose="03000509000000000000" pitchFamily="65" charset="-120"/>
              </a:rPr>
              <a:t>在表單內建立一個「標籤」控制項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783637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4248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</a:t>
            </a:r>
          </a:p>
        </p:txBody>
      </p:sp>
      <p:pic>
        <p:nvPicPr>
          <p:cNvPr id="2088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77771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4248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580437" cy="595313"/>
          </a:xfrm>
        </p:spPr>
        <p:txBody>
          <a:bodyPr/>
          <a:lstStyle/>
          <a:p>
            <a:pPr eaLnBrk="1" hangingPunct="1"/>
            <a:r>
              <a:rPr lang="en-US" altLang="zh-TW" smtClean="0"/>
              <a:t>4.8  </a:t>
            </a:r>
            <a:r>
              <a:rPr lang="en-US" altLang="zh-TW" sz="2800" smtClean="0"/>
              <a:t>CheckBox</a:t>
            </a:r>
            <a:r>
              <a:rPr lang="en-US" altLang="zh-TW" smtClean="0"/>
              <a:t> </a:t>
            </a:r>
            <a:r>
              <a:rPr lang="zh-TW" altLang="en-US" smtClean="0"/>
              <a:t>核取方塊控制項 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7920037" cy="2332037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核取方塊控制項和 選項按鈕控制項兩者都用來選取</a:t>
            </a:r>
            <a:r>
              <a:rPr lang="zh-TW" altLang="en-US" smtClean="0"/>
              <a:t>。</a:t>
            </a:r>
            <a:endParaRPr lang="zh-TW" altLang="en-US" sz="2400" smtClean="0"/>
          </a:p>
          <a:p>
            <a:pPr eaLnBrk="1" hangingPunct="1"/>
            <a:r>
              <a:rPr lang="zh-TW" altLang="en-US" sz="2400" smtClean="0"/>
              <a:t>核取方塊選項彼此間不互斥，可複選的或都不選</a:t>
            </a:r>
            <a:r>
              <a:rPr lang="zh-TW" altLang="en-US" smtClean="0"/>
              <a:t>。</a:t>
            </a:r>
            <a:endParaRPr lang="zh-TW" altLang="en-US" sz="2400" smtClean="0"/>
          </a:p>
          <a:p>
            <a:pPr eaLnBrk="1" hangingPunct="1"/>
            <a:r>
              <a:rPr lang="zh-TW" altLang="en-US" sz="2400" smtClean="0"/>
              <a:t>選項按鈕具互斥性，只能單選。</a:t>
            </a:r>
          </a:p>
          <a:p>
            <a:pPr eaLnBrk="1" hangingPunct="1"/>
            <a:r>
              <a:rPr lang="zh-TW" altLang="en-US" sz="2400" smtClean="0"/>
              <a:t>下圖核取方塊選項都可複選。 </a:t>
            </a:r>
          </a:p>
        </p:txBody>
      </p:sp>
      <p:pic>
        <p:nvPicPr>
          <p:cNvPr id="2109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55435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80438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4.8.1 </a:t>
            </a:r>
            <a:r>
              <a:rPr lang="zh-TW" altLang="en-US" smtClean="0"/>
              <a:t>核取方塊的常用屬性</a:t>
            </a:r>
          </a:p>
        </p:txBody>
      </p:sp>
      <p:pic>
        <p:nvPicPr>
          <p:cNvPr id="211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3518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4.8.1 </a:t>
            </a:r>
            <a:r>
              <a:rPr lang="zh-TW" altLang="en-US" smtClean="0"/>
              <a:t>核取方塊的常用屬性    </a:t>
            </a:r>
            <a:r>
              <a:rPr lang="en-US" altLang="zh-TW" sz="2800" smtClean="0">
                <a:solidFill>
                  <a:schemeClr val="bg2"/>
                </a:solidFill>
              </a:rPr>
              <a:t>Continue…</a:t>
            </a:r>
          </a:p>
        </p:txBody>
      </p:sp>
      <p:pic>
        <p:nvPicPr>
          <p:cNvPr id="212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991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4.8.1 </a:t>
            </a:r>
            <a:r>
              <a:rPr lang="zh-TW" altLang="en-US" smtClean="0"/>
              <a:t>核取方塊的常用屬性    </a:t>
            </a:r>
            <a:r>
              <a:rPr lang="en-US" altLang="zh-TW" sz="2800" smtClean="0">
                <a:solidFill>
                  <a:schemeClr val="bg2"/>
                </a:solidFill>
              </a:rPr>
              <a:t>Continue…</a:t>
            </a:r>
          </a:p>
        </p:txBody>
      </p:sp>
      <p:pic>
        <p:nvPicPr>
          <p:cNvPr id="214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064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80438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4.8.2 </a:t>
            </a:r>
            <a:r>
              <a:rPr lang="zh-TW" altLang="en-US" smtClean="0"/>
              <a:t>核取方塊的常用事件</a:t>
            </a:r>
          </a:p>
        </p:txBody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518477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當 </a:t>
            </a:r>
            <a:r>
              <a:rPr kumimoji="0" lang="en-US" altLang="zh-TW" sz="2400" smtClean="0"/>
              <a:t>ThreeState = false</a:t>
            </a:r>
            <a:r>
              <a:rPr kumimoji="0" lang="zh-TW" altLang="en-US" sz="2400" smtClean="0"/>
              <a:t>，按核取方塊依序觸動</a:t>
            </a:r>
            <a:r>
              <a:rPr kumimoji="0" lang="en-US" altLang="zh-TW" sz="2400" smtClean="0"/>
              <a:t>CheckedChanged </a:t>
            </a:r>
            <a:r>
              <a:rPr kumimoji="0" lang="en-US" altLang="zh-TW" sz="2400" smtClean="0">
                <a:sym typeface="Wingdings" panose="05000000000000000000" pitchFamily="2" charset="2"/>
              </a:rPr>
              <a:t> </a:t>
            </a:r>
            <a:r>
              <a:rPr kumimoji="0" lang="en-US" altLang="zh-TW" sz="2400" smtClean="0"/>
              <a:t>CheckStateChanged </a:t>
            </a:r>
            <a:r>
              <a:rPr kumimoji="0" lang="en-US" altLang="zh-TW" sz="2400" smtClean="0">
                <a:sym typeface="Wingdings" panose="05000000000000000000" pitchFamily="2" charset="2"/>
              </a:rPr>
              <a:t> </a:t>
            </a:r>
            <a:r>
              <a:rPr kumimoji="0" lang="en-US" altLang="zh-TW" sz="2400" smtClean="0"/>
              <a:t>Click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en-US" altLang="zh-TW" sz="2400" smtClean="0"/>
              <a:t>Checked Changed</a:t>
            </a:r>
            <a:r>
              <a:rPr kumimoji="0" lang="zh-TW" altLang="en-US" sz="2400" smtClean="0"/>
              <a:t>事件</a:t>
            </a:r>
            <a:br>
              <a:rPr kumimoji="0" lang="zh-TW" altLang="en-US" sz="2400" smtClean="0"/>
            </a:br>
            <a:r>
              <a:rPr kumimoji="0" lang="zh-TW" altLang="en-US" sz="2400" smtClean="0"/>
              <a:t>是核取方塊控制項的預設事件，當 </a:t>
            </a:r>
            <a:r>
              <a:rPr kumimoji="0" lang="en-US" altLang="zh-TW" sz="2400" smtClean="0"/>
              <a:t>Checked </a:t>
            </a:r>
            <a:r>
              <a:rPr kumimoji="0" lang="zh-TW" altLang="en-US" sz="2400" smtClean="0"/>
              <a:t>值改變時</a:t>
            </a:r>
            <a:br>
              <a:rPr kumimoji="0" lang="zh-TW" altLang="en-US" sz="2400" smtClean="0"/>
            </a:br>
            <a:r>
              <a:rPr kumimoji="0" lang="zh-TW" altLang="en-US" sz="2400" smtClean="0"/>
              <a:t>會觸發此事件。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當 </a:t>
            </a:r>
            <a:r>
              <a:rPr kumimoji="0" lang="en-US" altLang="zh-TW" sz="2400" smtClean="0"/>
              <a:t>CheckState </a:t>
            </a:r>
            <a:r>
              <a:rPr kumimoji="0" lang="zh-TW" altLang="en-US" sz="2400" smtClean="0"/>
              <a:t>改變時，會觸發 </a:t>
            </a:r>
            <a:r>
              <a:rPr kumimoji="0" lang="en-US" altLang="zh-TW" sz="2400" smtClean="0"/>
              <a:t>CheckStateChanged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當</a:t>
            </a:r>
            <a:r>
              <a:rPr kumimoji="0" lang="en-US" altLang="zh-TW" sz="2400" smtClean="0"/>
              <a:t>ThreeState =true </a:t>
            </a:r>
            <a:r>
              <a:rPr kumimoji="0" lang="zh-TW" altLang="en-US" sz="2400" smtClean="0"/>
              <a:t>時，若勾選狀態為「不確定」時，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不會觸動 </a:t>
            </a:r>
            <a:r>
              <a:rPr kumimoji="0" lang="en-US" altLang="zh-TW" sz="2400" smtClean="0"/>
              <a:t>CheckedChanged </a:t>
            </a:r>
            <a:r>
              <a:rPr kumimoji="0" lang="zh-TW" altLang="en-US" sz="2400" smtClean="0"/>
              <a:t>事件。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判斷核取方塊勾選狀態的程式碼</a:t>
            </a:r>
            <a:br>
              <a:rPr kumimoji="0" lang="zh-TW" altLang="en-US" sz="2400" smtClean="0"/>
            </a:br>
            <a:r>
              <a:rPr kumimoji="0" lang="zh-TW" altLang="en-US" sz="2400" smtClean="0"/>
              <a:t>若 </a:t>
            </a:r>
            <a:r>
              <a:rPr kumimoji="0" lang="en-US" altLang="zh-TW" sz="2400" smtClean="0"/>
              <a:t>ThreeState = false</a:t>
            </a:r>
            <a:r>
              <a:rPr kumimoji="0" lang="zh-TW" altLang="en-US" sz="2400" smtClean="0"/>
              <a:t>時，寫在 </a:t>
            </a:r>
            <a:r>
              <a:rPr kumimoji="0" lang="en-US" altLang="zh-TW" sz="2400" smtClean="0"/>
              <a:t>CheckedChanged</a:t>
            </a:r>
            <a:r>
              <a:rPr kumimoji="0" lang="zh-TW" altLang="en-US" sz="2400" smtClean="0"/>
              <a:t>事件中。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若</a:t>
            </a:r>
            <a:r>
              <a:rPr kumimoji="0" lang="en-US" altLang="zh-TW" sz="2400" smtClean="0"/>
              <a:t>ThreeState =true</a:t>
            </a:r>
            <a:r>
              <a:rPr kumimoji="0" lang="zh-TW" altLang="en-US" sz="2400" smtClean="0"/>
              <a:t>時，寫在 </a:t>
            </a:r>
            <a:r>
              <a:rPr kumimoji="0" lang="en-US" altLang="zh-TW" sz="2400" smtClean="0"/>
              <a:t>CheckStateChanged </a:t>
            </a:r>
            <a:r>
              <a:rPr kumimoji="0" lang="zh-TW" altLang="en-US" sz="2400" smtClean="0"/>
              <a:t>事件中。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7991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2. </a:t>
            </a:r>
            <a:r>
              <a:rPr lang="zh-TW" altLang="en-US" sz="2800" smtClean="0"/>
              <a:t>在表單內製作一個「按鈕」控制項</a:t>
            </a:r>
            <a:r>
              <a:rPr lang="zh-TW" altLang="en-US" smtClean="0"/>
              <a:t> 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2739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輸出入介面</a:t>
            </a:r>
          </a:p>
        </p:txBody>
      </p:sp>
      <p:pic>
        <p:nvPicPr>
          <p:cNvPr id="2181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8486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930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1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800" smtClean="0">
                <a:solidFill>
                  <a:srgbClr val="D60093"/>
                </a:solidFill>
              </a:rPr>
              <a:t>第一章</a:t>
            </a:r>
          </a:p>
          <a:p>
            <a:pPr marL="0" indent="0" algn="r" eaLnBrk="1" hangingPunct="1">
              <a:lnSpc>
                <a:spcPct val="125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en-US" altLang="zh-TW" sz="3200" smtClean="0">
                <a:solidFill>
                  <a:srgbClr val="D60093"/>
                </a:solidFill>
              </a:rPr>
              <a:t>Visual Studio 2015</a:t>
            </a:r>
            <a:r>
              <a:rPr lang="zh-TW" altLang="en-US" sz="3200" smtClean="0">
                <a:solidFill>
                  <a:srgbClr val="D60093"/>
                </a:solidFill>
              </a:rPr>
              <a:t>與</a:t>
            </a:r>
            <a:br>
              <a:rPr lang="zh-TW" altLang="en-US" sz="3200" smtClean="0">
                <a:solidFill>
                  <a:srgbClr val="D60093"/>
                </a:solidFill>
              </a:rPr>
            </a:br>
            <a:r>
              <a:rPr lang="zh-TW" altLang="en-US" sz="3200" smtClean="0">
                <a:solidFill>
                  <a:srgbClr val="D60093"/>
                </a:solidFill>
              </a:rPr>
              <a:t>            </a:t>
            </a:r>
            <a:r>
              <a:rPr lang="en-US" altLang="zh-TW" sz="3200" smtClean="0">
                <a:solidFill>
                  <a:srgbClr val="D60093"/>
                </a:solidFill>
              </a:rPr>
              <a:t>Visual C# </a:t>
            </a:r>
            <a:r>
              <a:rPr lang="zh-TW" altLang="en-US" sz="3200" smtClean="0">
                <a:solidFill>
                  <a:srgbClr val="D60093"/>
                </a:solidFill>
              </a:rPr>
              <a:t>介紹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600" smtClean="0">
                <a:solidFill>
                  <a:srgbClr val="D60093"/>
                </a:solidFill>
              </a:rPr>
              <a:t/>
            </a:r>
            <a:br>
              <a:rPr lang="zh-TW" altLang="en-US" sz="600" smtClean="0">
                <a:solidFill>
                  <a:srgbClr val="D60093"/>
                </a:solidFill>
              </a:rPr>
            </a:br>
            <a:r>
              <a:rPr lang="zh-TW" altLang="en-US" sz="600" smtClean="0">
                <a:solidFill>
                  <a:srgbClr val="D60093"/>
                </a:solidFill>
              </a:rPr>
              <a:t>                  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	Visual Studio</a:t>
            </a:r>
            <a:r>
              <a:rPr lang="zh-TW" altLang="en-US" smtClean="0"/>
              <a:t>簡介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12750" y="1654175"/>
            <a:ext cx="8218488" cy="47117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新一代的</a:t>
            </a:r>
            <a:r>
              <a:rPr lang="en-US" altLang="zh-TW" sz="2400" smtClean="0"/>
              <a:t>Visual Studio 2015 </a:t>
            </a:r>
            <a:r>
              <a:rPr lang="zh-TW" altLang="en-US" sz="2400" smtClean="0"/>
              <a:t>提供一個具有設計工具、</a:t>
            </a:r>
            <a:br>
              <a:rPr lang="zh-TW" altLang="en-US" sz="2400" smtClean="0"/>
            </a:br>
            <a:r>
              <a:rPr lang="zh-TW" altLang="en-US" sz="2400" smtClean="0"/>
              <a:t>編輯器、偵錯工具及分析工具的整合式開發環境。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在同整合開發環境</a:t>
            </a:r>
            <a:r>
              <a:rPr lang="en-US" altLang="zh-TW" sz="2400" smtClean="0"/>
              <a:t>(IDE)</a:t>
            </a:r>
            <a:r>
              <a:rPr lang="zh-TW" altLang="en-US" sz="2400" smtClean="0"/>
              <a:t>下，就能設計出可在 </a:t>
            </a:r>
            <a:r>
              <a:rPr lang="en-US" altLang="zh-TW" sz="2400" smtClean="0"/>
              <a:t>Windows</a:t>
            </a:r>
            <a:r>
              <a:rPr lang="zh-TW" altLang="en-US" sz="2400" smtClean="0"/>
              <a:t>、</a:t>
            </a:r>
            <a:r>
              <a:rPr lang="en-US" altLang="zh-TW" sz="2400" smtClean="0"/>
              <a:t>Android </a:t>
            </a:r>
            <a:r>
              <a:rPr lang="zh-TW" altLang="en-US" sz="2400" smtClean="0"/>
              <a:t>及 </a:t>
            </a:r>
            <a:r>
              <a:rPr lang="en-US" altLang="zh-TW" sz="2400" smtClean="0"/>
              <a:t>iOS </a:t>
            </a:r>
            <a:r>
              <a:rPr lang="zh-TW" altLang="en-US" sz="2400" smtClean="0"/>
              <a:t>等多種平台上執行的酷炫</a:t>
            </a:r>
            <a:br>
              <a:rPr lang="zh-TW" altLang="en-US" sz="2400" smtClean="0"/>
            </a:br>
            <a:r>
              <a:rPr lang="zh-TW" altLang="en-US" sz="2400" smtClean="0"/>
              <a:t>應用程式，以及各種現代化 </a:t>
            </a:r>
            <a:r>
              <a:rPr lang="en-US" altLang="zh-TW" sz="2400" smtClean="0"/>
              <a:t>Web </a:t>
            </a:r>
            <a:r>
              <a:rPr lang="zh-TW" altLang="en-US" sz="2400" smtClean="0"/>
              <a:t>應用程式及雲端服務。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en-US" altLang="zh-TW" sz="2400" smtClean="0"/>
              <a:t>Visual Studio </a:t>
            </a:r>
            <a:r>
              <a:rPr lang="zh-TW" altLang="en-US" sz="2400" smtClean="0"/>
              <a:t>所提供的程式碼能支援 </a:t>
            </a:r>
            <a:r>
              <a:rPr lang="en-US" altLang="zh-TW" sz="2400" smtClean="0"/>
              <a:t>C#</a:t>
            </a:r>
            <a:r>
              <a:rPr lang="zh-TW" altLang="en-US" sz="2400" smtClean="0"/>
              <a:t>、</a:t>
            </a:r>
            <a:r>
              <a:rPr lang="en-US" altLang="zh-TW" sz="2400" smtClean="0"/>
              <a:t>C++</a:t>
            </a:r>
            <a:r>
              <a:rPr lang="zh-TW" altLang="en-US" sz="2400" smtClean="0"/>
              <a:t>、</a:t>
            </a:r>
            <a:r>
              <a:rPr lang="en-US" altLang="zh-TW" sz="2400" smtClean="0"/>
              <a:t>JavaScript</a:t>
            </a:r>
            <a:r>
              <a:rPr lang="zh-TW" altLang="en-US" sz="2400" smtClean="0"/>
              <a:t>、</a:t>
            </a:r>
            <a:r>
              <a:rPr lang="en-US" altLang="zh-TW" sz="2400" smtClean="0"/>
              <a:t>Python</a:t>
            </a:r>
            <a:r>
              <a:rPr lang="zh-TW" altLang="en-US" sz="2400" smtClean="0"/>
              <a:t>、</a:t>
            </a:r>
            <a:r>
              <a:rPr lang="en-US" altLang="zh-TW" sz="2400" smtClean="0"/>
              <a:t>Type Script</a:t>
            </a:r>
            <a:r>
              <a:rPr lang="zh-TW" altLang="en-US" sz="2400" smtClean="0"/>
              <a:t>、</a:t>
            </a:r>
            <a:r>
              <a:rPr lang="en-US" altLang="zh-TW" sz="2400" smtClean="0"/>
              <a:t>Visual Basic</a:t>
            </a:r>
            <a:r>
              <a:rPr lang="zh-TW" altLang="en-US" sz="2400" smtClean="0"/>
              <a:t>、</a:t>
            </a:r>
            <a:br>
              <a:rPr lang="zh-TW" altLang="en-US" sz="2400" smtClean="0"/>
            </a:br>
            <a:r>
              <a:rPr lang="en-US" altLang="zh-TW" sz="2400" smtClean="0"/>
              <a:t>F# </a:t>
            </a:r>
            <a:r>
              <a:rPr lang="zh-TW" altLang="en-US" sz="2400" smtClean="0"/>
              <a:t>等多種程式語言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zh-TW" altLang="en-US" sz="2400" smtClean="0"/>
              <a:t>提供進階偵錯、程式碼剖析、自動和手動測試，並利用 </a:t>
            </a:r>
            <a:r>
              <a:rPr lang="en-US" altLang="zh-TW" sz="2400" smtClean="0"/>
              <a:t>DevOps </a:t>
            </a:r>
            <a:r>
              <a:rPr lang="zh-TW" altLang="en-US" sz="2400" smtClean="0"/>
              <a:t>進行自動化部署和連續監視。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B1D3D"/>
              </a:buClr>
            </a:pPr>
            <a:r>
              <a:rPr lang="en-US" altLang="zh-TW" sz="2400" smtClean="0"/>
              <a:t>Visual Studio 2015 </a:t>
            </a:r>
            <a:r>
              <a:rPr lang="zh-TW" altLang="en-US" sz="2400" smtClean="0"/>
              <a:t>具有部署、偵錯及管理 </a:t>
            </a:r>
            <a:r>
              <a:rPr lang="en-US" altLang="zh-TW" sz="2400" smtClean="0"/>
              <a:t>Microsoft Azure(</a:t>
            </a:r>
            <a:r>
              <a:rPr lang="zh-TW" altLang="en-US" sz="2400" smtClean="0"/>
              <a:t>雲端</a:t>
            </a:r>
            <a:r>
              <a:rPr lang="en-US" altLang="zh-TW" sz="2400" smtClean="0"/>
              <a:t>)</a:t>
            </a:r>
            <a:r>
              <a:rPr lang="zh-TW" altLang="en-US" sz="2400" smtClean="0"/>
              <a:t>服務的能力。</a:t>
            </a:r>
          </a:p>
        </p:txBody>
      </p:sp>
    </p:spTree>
    <p:extLst>
      <p:ext uri="{BB962C8B-B14F-4D97-AF65-F5344CB8AC3E}">
        <p14:creationId xmlns:p14="http://schemas.microsoft.com/office/powerpoint/2010/main" val="20121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Visual Studio </a:t>
            </a:r>
            <a:r>
              <a:rPr lang="zh-TW" altLang="en-US" smtClean="0"/>
              <a:t>版本介紹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569325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kumimoji="0" lang="en-US" altLang="zh-TW" sz="2400" smtClean="0"/>
              <a:t>1</a:t>
            </a:r>
            <a:r>
              <a:rPr lang="zh-TW" altLang="en-US" sz="2400" smtClean="0"/>
              <a:t>、</a:t>
            </a:r>
            <a:r>
              <a:rPr lang="en-US" altLang="zh-TW" sz="2400" smtClean="0"/>
              <a:t>Express</a:t>
            </a:r>
            <a:r>
              <a:rPr lang="zh-TW" altLang="en-US" sz="2400" smtClean="0"/>
              <a:t>版本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2</a:t>
            </a:r>
            <a:r>
              <a:rPr lang="zh-TW" altLang="en-US" sz="2400" smtClean="0"/>
              <a:t>、社群版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3</a:t>
            </a:r>
            <a:r>
              <a:rPr lang="zh-TW" altLang="en-US" sz="2400" smtClean="0"/>
              <a:t>、</a:t>
            </a:r>
            <a:r>
              <a:rPr lang="en-US" altLang="zh-TW" sz="2400" smtClean="0"/>
              <a:t>MSDN</a:t>
            </a:r>
            <a:r>
              <a:rPr lang="zh-TW" altLang="en-US" sz="2400" smtClean="0"/>
              <a:t>專業版</a:t>
            </a:r>
          </a:p>
          <a:p>
            <a:pPr eaLnBrk="1" hangingPunct="1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4</a:t>
            </a:r>
            <a:r>
              <a:rPr lang="zh-TW" altLang="en-US" sz="2400" smtClean="0"/>
              <a:t>、</a:t>
            </a:r>
            <a:r>
              <a:rPr lang="en-US" altLang="zh-TW" sz="2400" smtClean="0"/>
              <a:t>MSDN</a:t>
            </a:r>
            <a:r>
              <a:rPr lang="zh-TW" altLang="en-US" sz="2400" smtClean="0"/>
              <a:t>企業版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Clr>
                <a:srgbClr val="FB1D3D"/>
              </a:buClr>
            </a:pPr>
            <a:r>
              <a:rPr lang="zh-TW" altLang="en-US" sz="2400" smtClean="0"/>
              <a:t> </a:t>
            </a:r>
            <a:r>
              <a:rPr lang="en-US" altLang="zh-TW" sz="2400" smtClean="0"/>
              <a:t>Express </a:t>
            </a:r>
            <a:r>
              <a:rPr lang="zh-TW" altLang="en-US" sz="2400" smtClean="0"/>
              <a:t>版 和 社群版 是免費的。</a:t>
            </a:r>
          </a:p>
          <a:p>
            <a:pPr eaLnBrk="1" hangingPunct="1">
              <a:lnSpc>
                <a:spcPct val="80000"/>
              </a:lnSpc>
              <a:buClr>
                <a:srgbClr val="FB1D3D"/>
              </a:buClr>
            </a:pPr>
            <a:r>
              <a:rPr lang="zh-TW" altLang="en-US" sz="2400" smtClean="0"/>
              <a:t> 對初學者、學生、</a:t>
            </a:r>
            <a:r>
              <a:rPr lang="en-US" altLang="zh-TW" sz="2400" smtClean="0"/>
              <a:t>SOHO </a:t>
            </a:r>
            <a:r>
              <a:rPr lang="zh-TW" altLang="en-US" sz="2400" smtClean="0"/>
              <a:t>族 或 個人工作室開發</a:t>
            </a:r>
            <a:br>
              <a:rPr lang="zh-TW" altLang="en-US" sz="2400" smtClean="0"/>
            </a:br>
            <a:r>
              <a:rPr lang="zh-TW" altLang="en-US" sz="2400" smtClean="0"/>
              <a:t> 專案使用 </a:t>
            </a:r>
            <a:r>
              <a:rPr lang="en-US" altLang="zh-TW" sz="2400" smtClean="0"/>
              <a:t>Express </a:t>
            </a:r>
            <a:r>
              <a:rPr lang="zh-TW" altLang="en-US" sz="2400" smtClean="0"/>
              <a:t>版本 和 社群版。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endParaRPr lang="zh-TW" altLang="en-US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1800" smtClean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30289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07413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 </a:t>
            </a:r>
            <a:r>
              <a:rPr lang="en-US" altLang="zh-TW" sz="2800" smtClean="0"/>
              <a:t>Visual Studio 2013 Express </a:t>
            </a:r>
            <a:r>
              <a:rPr lang="zh-TW" altLang="en-US" smtClean="0"/>
              <a:t>與 </a:t>
            </a:r>
            <a:r>
              <a:rPr lang="en-US" altLang="zh-TW" sz="2800" smtClean="0"/>
              <a:t>C#</a:t>
            </a:r>
            <a:r>
              <a:rPr lang="en-US" altLang="zh-TW" smtClean="0"/>
              <a:t> </a:t>
            </a:r>
            <a:r>
              <a:rPr lang="zh-TW" altLang="en-US" smtClean="0"/>
              <a:t>簡介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608512"/>
          </a:xfrm>
        </p:spPr>
        <p:txBody>
          <a:bodyPr/>
          <a:lstStyle/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</a:pPr>
            <a:r>
              <a:rPr lang="en-US" altLang="zh-TW" smtClean="0"/>
              <a:t>Visual Studio Express 2013 Express </a:t>
            </a:r>
            <a:r>
              <a:rPr lang="zh-TW" altLang="en-US" smtClean="0"/>
              <a:t>版本：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 </a:t>
            </a:r>
            <a:r>
              <a:rPr lang="en-US" altLang="zh-TW" smtClean="0"/>
              <a:t>1. Visual Studio Express 2013 for Windows Desktop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2. Visual Studio Express 2013 for Web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3.Visual Studio Express 2013 for Windows 8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4. Visual Studio Express 2013 for Windows Phone</a:t>
            </a:r>
          </a:p>
        </p:txBody>
      </p:sp>
    </p:spTree>
    <p:extLst>
      <p:ext uri="{BB962C8B-B14F-4D97-AF65-F5344CB8AC3E}">
        <p14:creationId xmlns:p14="http://schemas.microsoft.com/office/powerpoint/2010/main" val="21609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36600"/>
            <a:ext cx="8569325" cy="358775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2400" smtClean="0"/>
              <a:t>1.1.2 </a:t>
            </a:r>
            <a:r>
              <a:rPr lang="zh-TW" altLang="en-US" sz="2400" smtClean="0"/>
              <a:t>如何下載社群版的 </a:t>
            </a:r>
            <a:r>
              <a:rPr lang="en-US" altLang="zh-TW" sz="2400" smtClean="0"/>
              <a:t>VS Community 2015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4168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3618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518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1.1.3 </a:t>
            </a:r>
            <a:r>
              <a:rPr lang="en-US" altLang="zh-TW" sz="2400" smtClean="0"/>
              <a:t>Visual C#</a:t>
            </a:r>
            <a:r>
              <a:rPr lang="en-US" altLang="zh-TW" smtClean="0"/>
              <a:t> </a:t>
            </a:r>
            <a:r>
              <a:rPr lang="zh-TW" altLang="en-US" smtClean="0"/>
              <a:t>程式語言簡介   </a:t>
            </a:r>
            <a:r>
              <a:rPr lang="en-US" altLang="zh-TW" sz="2400" smtClean="0">
                <a:solidFill>
                  <a:schemeClr val="hlink"/>
                </a:solidFill>
              </a:rPr>
              <a:t>Continue …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7085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en-US" altLang="zh-TW" smtClean="0"/>
              <a:t>Visual C# </a:t>
            </a:r>
            <a:r>
              <a:rPr lang="zh-TW" altLang="en-US" smtClean="0"/>
              <a:t>是 </a:t>
            </a:r>
            <a:r>
              <a:rPr lang="en-US" altLang="zh-TW" smtClean="0"/>
              <a:t>.NET </a:t>
            </a:r>
            <a:r>
              <a:rPr lang="zh-TW" altLang="en-US" smtClean="0"/>
              <a:t>最重要的開發程式語言。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en-US" altLang="zh-TW" smtClean="0"/>
              <a:t>Visual C#  </a:t>
            </a:r>
            <a:r>
              <a:rPr lang="zh-TW" altLang="en-US" smtClean="0"/>
              <a:t>語法 和 </a:t>
            </a:r>
            <a:r>
              <a:rPr lang="en-US" altLang="zh-TW" smtClean="0"/>
              <a:t>C </a:t>
            </a:r>
            <a:r>
              <a:rPr lang="zh-TW" altLang="en-US" smtClean="0"/>
              <a:t>語言類似。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採用類似 </a:t>
            </a:r>
            <a:r>
              <a:rPr lang="en-US" altLang="zh-TW" smtClean="0"/>
              <a:t>Java </a:t>
            </a:r>
            <a:r>
              <a:rPr lang="zh-TW" altLang="en-US" smtClean="0"/>
              <a:t>語言</a:t>
            </a:r>
            <a:r>
              <a:rPr lang="en-US" altLang="zh-TW" smtClean="0"/>
              <a:t>Virtual Machine</a:t>
            </a:r>
            <a:r>
              <a:rPr lang="zh-TW" altLang="en-US" smtClean="0"/>
              <a:t>架構。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擁有完整物件導向支援及易學易用彈性大優點。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程式語法的執行效率比 </a:t>
            </a:r>
            <a:r>
              <a:rPr lang="en-US" altLang="zh-TW" smtClean="0"/>
              <a:t>Visual Basic </a:t>
            </a:r>
            <a:r>
              <a:rPr lang="zh-TW" altLang="en-US" smtClean="0"/>
              <a:t>快</a:t>
            </a:r>
            <a:br>
              <a:rPr lang="zh-TW" altLang="en-US" smtClean="0"/>
            </a:br>
            <a:r>
              <a:rPr lang="zh-TW" altLang="en-US" smtClean="0"/>
              <a:t> 使得 </a:t>
            </a:r>
            <a:r>
              <a:rPr lang="en-US" altLang="zh-TW" smtClean="0"/>
              <a:t>C# </a:t>
            </a:r>
            <a:r>
              <a:rPr lang="zh-TW" altLang="en-US" smtClean="0"/>
              <a:t>成為 </a:t>
            </a:r>
            <a:r>
              <a:rPr lang="en-US" altLang="zh-TW" smtClean="0"/>
              <a:t>.NET </a:t>
            </a:r>
            <a:r>
              <a:rPr lang="zh-TW" altLang="en-US" smtClean="0"/>
              <a:t>的欽定語言。</a:t>
            </a:r>
          </a:p>
        </p:txBody>
      </p:sp>
    </p:spTree>
    <p:extLst>
      <p:ext uri="{BB962C8B-B14F-4D97-AF65-F5344CB8AC3E}">
        <p14:creationId xmlns:p14="http://schemas.microsoft.com/office/powerpoint/2010/main" val="1178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Visual C#</a:t>
            </a:r>
            <a:r>
              <a:rPr lang="en-US" altLang="zh-TW" smtClean="0"/>
              <a:t> </a:t>
            </a:r>
            <a:r>
              <a:rPr lang="zh-TW" altLang="en-US" smtClean="0"/>
              <a:t>程式語言特性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395288" y="1501775"/>
            <a:ext cx="8229600" cy="5095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en-US" altLang="zh-TW" smtClean="0"/>
              <a:t> C# </a:t>
            </a:r>
            <a:r>
              <a:rPr lang="zh-TW" altLang="en-US" smtClean="0"/>
              <a:t>是一種簡潔且型別安全的物件導向語言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zh-TW" altLang="en-US" smtClean="0"/>
              <a:t> </a:t>
            </a:r>
            <a:r>
              <a:rPr lang="zh-TW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支援物件的封裝、繼承</a:t>
            </a:r>
            <a:r>
              <a:rPr lang="en-US" altLang="zh-TW" sz="2400" smtClean="0"/>
              <a:t> </a:t>
            </a:r>
            <a:r>
              <a:rPr lang="zh-TW" altLang="en-US" sz="2400" smtClean="0"/>
              <a:t>和多型的特性。 </a:t>
            </a:r>
            <a:endParaRPr lang="zh-TW" altLang="zh-TW" sz="2400" smtClean="0"/>
          </a:p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zh-TW" altLang="en-US" smtClean="0"/>
              <a:t> </a:t>
            </a:r>
            <a:r>
              <a:rPr lang="en-US" altLang="zh-TW" smtClean="0"/>
              <a:t>C# </a:t>
            </a:r>
            <a:r>
              <a:rPr lang="zh-TW" altLang="en-US" smtClean="0"/>
              <a:t>的語法具有高度表達能力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zh-TW" altLang="en-US" smtClean="0"/>
              <a:t> </a:t>
            </a:r>
            <a:r>
              <a:rPr lang="zh-TW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熟悉 </a:t>
            </a:r>
            <a:r>
              <a:rPr lang="en-US" altLang="zh-TW" sz="2400" smtClean="0"/>
              <a:t>C</a:t>
            </a:r>
            <a:r>
              <a:rPr lang="zh-TW" altLang="en-US" sz="2400" smtClean="0"/>
              <a:t>、</a:t>
            </a:r>
            <a:r>
              <a:rPr lang="en-US" altLang="zh-TW" sz="2400" smtClean="0"/>
              <a:t>C++ </a:t>
            </a:r>
            <a:r>
              <a:rPr lang="zh-TW" altLang="en-US" sz="2400" smtClean="0"/>
              <a:t>或 </a:t>
            </a:r>
            <a:r>
              <a:rPr lang="en-US" altLang="zh-TW" sz="2400" smtClean="0"/>
              <a:t>Java </a:t>
            </a:r>
            <a:r>
              <a:rPr lang="zh-TW" altLang="en-US" sz="2400" smtClean="0"/>
              <a:t>程式語言的人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zh-TW" sz="2400" smtClean="0"/>
              <a:t>    </a:t>
            </a:r>
            <a:r>
              <a:rPr lang="zh-TW" altLang="en-US" sz="2400" smtClean="0"/>
              <a:t> </a:t>
            </a:r>
            <a:r>
              <a:rPr lang="zh-TW" altLang="zh-TW" sz="2400" smtClean="0"/>
              <a:t> </a:t>
            </a:r>
            <a:r>
              <a:rPr lang="zh-TW" altLang="en-US" sz="2400" smtClean="0"/>
              <a:t>都能立即辨識 </a:t>
            </a:r>
            <a:r>
              <a:rPr lang="en-US" altLang="zh-TW" sz="2400" smtClean="0"/>
              <a:t>C# </a:t>
            </a:r>
            <a:r>
              <a:rPr lang="zh-TW" altLang="en-US" sz="2400" smtClean="0"/>
              <a:t>的大括號內的語法。 </a:t>
            </a:r>
            <a:endParaRPr lang="zh-TW" altLang="zh-TW" sz="2400" smtClean="0"/>
          </a:p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zh-TW" altLang="zh-TW" smtClean="0"/>
              <a:t> </a:t>
            </a:r>
            <a:r>
              <a:rPr lang="zh-TW" altLang="en-US" smtClean="0"/>
              <a:t>透過創新語言建構，簡化軟體元件開發</a:t>
            </a:r>
            <a:r>
              <a:rPr lang="zh-TW" altLang="en-US" sz="2000" smtClean="0"/>
              <a:t>。</a:t>
            </a:r>
            <a:r>
              <a:rPr lang="zh-TW" altLang="en-US" sz="2400" smtClean="0"/>
              <a:t>如</a:t>
            </a:r>
            <a:r>
              <a:rPr lang="zh-TW" altLang="en-US" sz="2000" smtClean="0"/>
              <a:t>：</a:t>
            </a:r>
            <a:r>
              <a:rPr lang="zh-TW" altLang="en-US" sz="2400" smtClean="0"/>
              <a:t/>
            </a:r>
            <a:br>
              <a:rPr lang="zh-TW" altLang="en-US" sz="2400" smtClean="0"/>
            </a:br>
            <a:r>
              <a:rPr lang="zh-TW" altLang="en-US" sz="2400" smtClean="0"/>
              <a:t> 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委派的封裝方法簽章可啟用型別安全事件告知</a:t>
            </a:r>
            <a:r>
              <a:rPr lang="zh-TW" altLang="en-US" sz="2000" smtClean="0"/>
              <a:t>。</a:t>
            </a:r>
            <a:r>
              <a:rPr lang="zh-TW" altLang="en-US" sz="2400" smtClean="0"/>
              <a:t/>
            </a:r>
            <a:br>
              <a:rPr lang="zh-TW" altLang="en-US" sz="2400" smtClean="0"/>
            </a:br>
            <a:r>
              <a:rPr lang="zh-TW" altLang="en-US" sz="2400" smtClean="0"/>
              <a:t> 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多種屬性做為私用成員變數的存取子</a:t>
            </a:r>
            <a:r>
              <a:rPr lang="zh-TW" altLang="en-US" sz="2000" smtClean="0"/>
              <a:t>。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zh-TW" sz="2400" smtClean="0"/>
              <a:t> </a:t>
            </a: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內嵌</a:t>
            </a:r>
            <a:r>
              <a:rPr lang="en-US" altLang="zh-TW" sz="2400" smtClean="0"/>
              <a:t>(Inline) XML</a:t>
            </a:r>
            <a:r>
              <a:rPr lang="zh-TW" altLang="en-US" sz="2400" smtClean="0"/>
              <a:t>文件註解</a:t>
            </a:r>
            <a:r>
              <a:rPr lang="zh-TW" altLang="en-US" sz="2000" smtClean="0"/>
              <a:t>。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en-US" sz="2400" smtClean="0"/>
              <a:t> </a:t>
            </a:r>
            <a:r>
              <a:rPr lang="zh-TW" altLang="zh-TW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</a:t>
            </a:r>
            <a:r>
              <a:rPr lang="zh-TW" altLang="zh-TW" sz="2400" smtClean="0"/>
              <a:t> </a:t>
            </a:r>
            <a:r>
              <a:rPr lang="zh-TW" altLang="en-US" sz="2400" smtClean="0"/>
              <a:t> </a:t>
            </a:r>
            <a:r>
              <a:rPr lang="en-US" altLang="zh-TW" sz="2400" smtClean="0"/>
              <a:t>LINQ (Language-Integrated Query) </a:t>
            </a:r>
            <a:br>
              <a:rPr lang="en-US" altLang="zh-TW" sz="2400" smtClean="0"/>
            </a:br>
            <a:r>
              <a:rPr lang="en-US" altLang="zh-TW" sz="2400" smtClean="0"/>
              <a:t>       </a:t>
            </a:r>
            <a:r>
              <a:rPr lang="zh-TW" altLang="en-US" sz="2400" smtClean="0"/>
              <a:t>提供跨各種資料來源的內建查詢功能。  </a:t>
            </a:r>
          </a:p>
        </p:txBody>
      </p:sp>
    </p:spTree>
    <p:extLst>
      <p:ext uri="{BB962C8B-B14F-4D97-AF65-F5344CB8AC3E}">
        <p14:creationId xmlns:p14="http://schemas.microsoft.com/office/powerpoint/2010/main" val="15885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1.3.3 </a:t>
            </a:r>
            <a:r>
              <a:rPr lang="zh-TW" altLang="en-US" smtClean="0"/>
              <a:t>控制項的調整和刪除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11188" y="1673225"/>
            <a:ext cx="8229600" cy="398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Step1 </a:t>
            </a:r>
            <a:r>
              <a:rPr lang="zh-TW" altLang="en-US" smtClean="0"/>
              <a:t>選取控制項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Step2 </a:t>
            </a:r>
            <a:r>
              <a:rPr lang="zh-TW" altLang="en-US" smtClean="0"/>
              <a:t>移動控制項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Step3 </a:t>
            </a:r>
            <a:r>
              <a:rPr lang="zh-TW" altLang="en-US" smtClean="0"/>
              <a:t>調整控制項的大小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mtClean="0"/>
              <a:t> </a:t>
            </a:r>
            <a:r>
              <a:rPr lang="en-US" altLang="zh-TW" smtClean="0"/>
              <a:t>Step4 </a:t>
            </a:r>
            <a:r>
              <a:rPr lang="zh-TW" altLang="en-US" smtClean="0"/>
              <a:t>刪除控制項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Step5  </a:t>
            </a:r>
            <a:r>
              <a:rPr lang="zh-TW" altLang="en-US" smtClean="0"/>
              <a:t>復原  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1.1.3 </a:t>
            </a:r>
            <a:r>
              <a:rPr lang="en-US" altLang="zh-TW" sz="2800" smtClean="0"/>
              <a:t>.NET Framework </a:t>
            </a:r>
            <a:r>
              <a:rPr lang="zh-TW" altLang="en-US" smtClean="0"/>
              <a:t>介紹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95288" y="1673225"/>
            <a:ext cx="8229600" cy="4635500"/>
          </a:xfrm>
        </p:spPr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US" altLang="zh-TW" smtClean="0"/>
              <a:t> .NET Framework </a:t>
            </a:r>
            <a:r>
              <a:rPr lang="zh-TW" altLang="en-US" smtClean="0"/>
              <a:t>含有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en-US" altLang="zh-TW" smtClean="0"/>
              <a:t>1.  CLR( Common Language Runtime) </a:t>
            </a:r>
            <a:r>
              <a:rPr lang="zh-TW" altLang="en-US" smtClean="0"/>
              <a:t>虛擬執行</a:t>
            </a:r>
            <a:br>
              <a:rPr lang="zh-TW" altLang="en-US" smtClean="0"/>
            </a:br>
            <a:r>
              <a:rPr lang="zh-TW" altLang="en-US" smtClean="0"/>
              <a:t>       系統。</a:t>
            </a:r>
            <a:br>
              <a:rPr lang="zh-TW" altLang="en-US" smtClean="0"/>
            </a:br>
            <a:r>
              <a:rPr lang="zh-TW" altLang="en-US" smtClean="0"/>
              <a:t>   </a:t>
            </a:r>
            <a:r>
              <a:rPr lang="en-US" altLang="zh-TW" smtClean="0"/>
              <a:t>2. </a:t>
            </a:r>
            <a:r>
              <a:rPr lang="zh-TW" altLang="en-US" smtClean="0"/>
              <a:t>類別庫</a:t>
            </a:r>
            <a:r>
              <a:rPr lang="en-US" altLang="zh-TW" smtClean="0"/>
              <a:t>(Class Library)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 </a:t>
            </a:r>
            <a:r>
              <a:rPr lang="en-US" altLang="zh-TW" smtClean="0"/>
              <a:t>CLR</a:t>
            </a:r>
            <a:br>
              <a:rPr lang="en-US" altLang="zh-TW" smtClean="0"/>
            </a:br>
            <a:r>
              <a:rPr lang="en-US" altLang="zh-TW" smtClean="0"/>
              <a:t>  </a:t>
            </a:r>
            <a:r>
              <a:rPr lang="en-US" altLang="zh-TW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是微軟的</a:t>
            </a:r>
            <a:r>
              <a:rPr lang="en-US" altLang="zh-TW" smtClean="0"/>
              <a:t>CLI(</a:t>
            </a:r>
            <a:r>
              <a:rPr lang="en-US" altLang="zh-TW" sz="2400" smtClean="0"/>
              <a:t>Common Language Infrastructure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en-US" altLang="zh-TW" smtClean="0"/>
              <a:t>       </a:t>
            </a:r>
            <a:r>
              <a:rPr lang="zh-TW" altLang="en-US" smtClean="0"/>
              <a:t>商務實作。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也是建立執行和開發環境下基礎的國際標準，</a:t>
            </a:r>
            <a:br>
              <a:rPr lang="zh-TW" altLang="en-US" smtClean="0"/>
            </a:br>
            <a:r>
              <a:rPr lang="zh-TW" altLang="en-US" smtClean="0"/>
              <a:t>      能讓語言和程式庫彼此合作無間。</a:t>
            </a:r>
          </a:p>
        </p:txBody>
      </p:sp>
    </p:spTree>
    <p:extLst>
      <p:ext uri="{BB962C8B-B14F-4D97-AF65-F5344CB8AC3E}">
        <p14:creationId xmlns:p14="http://schemas.microsoft.com/office/powerpoint/2010/main" val="4057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2499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5764213"/>
            <a:ext cx="2295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 1.2	</a:t>
            </a:r>
            <a:r>
              <a:rPr lang="en-US" altLang="zh-TW" smtClean="0"/>
              <a:t>Visual Community 2015 </a:t>
            </a:r>
            <a:r>
              <a:rPr lang="zh-TW" altLang="en-US" sz="3600" smtClean="0"/>
              <a:t>初體驗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395288" y="1673225"/>
            <a:ext cx="8229600" cy="4779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zh-TW" smtClean="0"/>
              <a:t> </a:t>
            </a:r>
            <a:r>
              <a:rPr lang="zh-TW" altLang="en-US" smtClean="0"/>
              <a:t>整合式開發環境簡稱 </a:t>
            </a:r>
            <a:r>
              <a:rPr lang="en-US" altLang="zh-TW" smtClean="0"/>
              <a:t>IDE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以一個簡單的程式，概括地介紹如何在整合式開發環境下編輯、編譯和執行</a:t>
            </a:r>
            <a:r>
              <a:rPr lang="en-US" altLang="zh-TW" smtClean="0"/>
              <a:t>C# </a:t>
            </a:r>
            <a:r>
              <a:rPr lang="zh-TW" altLang="en-US" smtClean="0"/>
              <a:t>的程式。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暫不探究細部功能，</a:t>
            </a:r>
            <a:br>
              <a:rPr lang="zh-TW" altLang="en-US" smtClean="0"/>
            </a:br>
            <a:r>
              <a:rPr lang="zh-TW" altLang="en-US" smtClean="0"/>
              <a:t>先熟悉程式設計基本流程和操作環境。</a:t>
            </a:r>
          </a:p>
          <a:p>
            <a:pPr eaLnBrk="1" hangingPunct="1">
              <a:lnSpc>
                <a:spcPct val="125000"/>
              </a:lnSpc>
            </a:pPr>
            <a:r>
              <a:rPr lang="zh-TW" altLang="en-US" smtClean="0"/>
              <a:t>後面章節再介紹常用的 </a:t>
            </a:r>
            <a:r>
              <a:rPr lang="en-US" altLang="zh-TW" smtClean="0"/>
              <a:t>IDE </a:t>
            </a:r>
            <a:r>
              <a:rPr lang="zh-TW" altLang="en-US" smtClean="0"/>
              <a:t>操作基本要領。 </a:t>
            </a:r>
          </a:p>
        </p:txBody>
      </p:sp>
    </p:spTree>
    <p:extLst>
      <p:ext uri="{BB962C8B-B14F-4D97-AF65-F5344CB8AC3E}">
        <p14:creationId xmlns:p14="http://schemas.microsoft.com/office/powerpoint/2010/main" val="1442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523875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1.2.1 </a:t>
            </a:r>
            <a:r>
              <a:rPr lang="zh-TW" altLang="en-US" sz="2800" smtClean="0"/>
              <a:t>開啟</a:t>
            </a:r>
            <a:r>
              <a:rPr lang="en-US" altLang="zh-TW" sz="2800" smtClean="0"/>
              <a:t>Visual Studio 2015 </a:t>
            </a:r>
            <a:r>
              <a:rPr lang="zh-TW" altLang="en-US" sz="2800" smtClean="0"/>
              <a:t>整合式開發環境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280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135938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75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686800" cy="811212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Visual Studio </a:t>
            </a:r>
            <a:r>
              <a:rPr lang="zh-TW" altLang="en-US" sz="2800" smtClean="0"/>
              <a:t>整合開發環境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617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7777163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34559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1.2.5 </a:t>
            </a:r>
            <a:r>
              <a:rPr lang="zh-TW" altLang="en-US" smtClean="0"/>
              <a:t>瀏覽專案資料夾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416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716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1.2.6 </a:t>
            </a:r>
            <a:r>
              <a:rPr lang="zh-TW" altLang="en-US" smtClean="0"/>
              <a:t>開啟已建立的舊專</a:t>
            </a:r>
            <a:r>
              <a:rPr lang="zh-TW" altLang="en-US" b="0" smtClean="0"/>
              <a:t>案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203700"/>
          </a:xfrm>
        </p:spPr>
        <p:txBody>
          <a:bodyPr/>
          <a:lstStyle/>
          <a:p>
            <a:pPr eaLnBrk="1" hangingPunct="1">
              <a:spcAft>
                <a:spcPct val="55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方式</a:t>
            </a:r>
            <a:r>
              <a:rPr lang="en-US" altLang="zh-TW" smtClean="0"/>
              <a:t>1  </a:t>
            </a:r>
            <a:br>
              <a:rPr lang="en-US" altLang="zh-TW" smtClean="0"/>
            </a:br>
            <a:r>
              <a:rPr lang="zh-TW" altLang="en-US" smtClean="0"/>
              <a:t>進入 </a:t>
            </a:r>
            <a:r>
              <a:rPr lang="en-US" altLang="zh-TW" smtClean="0"/>
              <a:t>IDE </a:t>
            </a:r>
            <a:r>
              <a:rPr lang="zh-TW" altLang="en-US" smtClean="0"/>
              <a:t>整合開發環境之前的起始頁</a:t>
            </a:r>
            <a:br>
              <a:rPr lang="zh-TW" altLang="en-US" smtClean="0"/>
            </a:br>
            <a:r>
              <a:rPr lang="zh-TW" altLang="en-US" smtClean="0"/>
              <a:t>開啟最近使用過的專案。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方式</a:t>
            </a:r>
            <a:r>
              <a:rPr lang="en-US" altLang="zh-TW" smtClean="0"/>
              <a:t>2</a:t>
            </a:r>
            <a:br>
              <a:rPr lang="en-US" altLang="zh-TW" smtClean="0"/>
            </a:br>
            <a:r>
              <a:rPr lang="zh-TW" altLang="en-US" smtClean="0"/>
              <a:t>直接在</a:t>
            </a:r>
            <a:r>
              <a:rPr lang="en-US" altLang="zh-TW" smtClean="0"/>
              <a:t>IDE </a:t>
            </a:r>
            <a:r>
              <a:rPr lang="zh-TW" altLang="en-US" smtClean="0"/>
              <a:t>整合開發環境由功能表開啟較早</a:t>
            </a:r>
            <a:br>
              <a:rPr lang="zh-TW" altLang="en-US" smtClean="0"/>
            </a:br>
            <a:r>
              <a:rPr lang="zh-TW" altLang="en-US" smtClean="0"/>
              <a:t>已建好的專案。</a:t>
            </a:r>
          </a:p>
        </p:txBody>
      </p:sp>
    </p:spTree>
    <p:extLst>
      <p:ext uri="{BB962C8B-B14F-4D97-AF65-F5344CB8AC3E}">
        <p14:creationId xmlns:p14="http://schemas.microsoft.com/office/powerpoint/2010/main" val="348227352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1.2.7 </a:t>
            </a:r>
            <a:r>
              <a:rPr lang="zh-TW" altLang="en-US" smtClean="0"/>
              <a:t>開啟設計工具窗格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kumimoji="0" lang="zh-TW" altLang="en-US" smtClean="0"/>
              <a:t>進入</a:t>
            </a:r>
            <a:r>
              <a:rPr kumimoji="0" lang="en-US" altLang="zh-TW" smtClean="0"/>
              <a:t>VS </a:t>
            </a:r>
            <a:r>
              <a:rPr kumimoji="0" lang="zh-TW" altLang="en-US" smtClean="0"/>
              <a:t>整合開發環境後，當開啟方案編輯程式時，可能會出現下面兩種畫面模式：</a:t>
            </a:r>
            <a:endParaRPr kumimoji="0" lang="zh-TW" altLang="en-US" smtClean="0">
              <a:sym typeface="Wingdings" panose="05000000000000000000" pitchFamily="2" charset="2"/>
            </a:endParaRPr>
          </a:p>
          <a:p>
            <a:pPr eaLnBrk="1" hangingPunct="1">
              <a:spcAft>
                <a:spcPct val="45000"/>
              </a:spcAft>
              <a:buFont typeface="Wingdings" panose="05000000000000000000" pitchFamily="2" charset="2"/>
              <a:buNone/>
            </a:pPr>
            <a:r>
              <a:rPr kumimoji="0" lang="zh-TW" altLang="en-US" smtClean="0">
                <a:sym typeface="Wingdings" panose="05000000000000000000" pitchFamily="2" charset="2"/>
              </a:rPr>
              <a:t></a:t>
            </a:r>
            <a:r>
              <a:rPr kumimoji="0" lang="zh-TW" altLang="en-US" smtClean="0"/>
              <a:t> 表單設計模式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即選取</a:t>
            </a:r>
            <a:r>
              <a:rPr kumimoji="0" lang="en-US" altLang="zh-TW" smtClean="0"/>
              <a:t>Form1.cs[</a:t>
            </a:r>
            <a:r>
              <a:rPr kumimoji="0" lang="zh-TW" altLang="en-US" smtClean="0"/>
              <a:t>設計</a:t>
            </a:r>
            <a:r>
              <a:rPr kumimoji="0" lang="en-US" altLang="zh-TW" smtClean="0"/>
              <a:t>] </a:t>
            </a:r>
            <a:r>
              <a:rPr kumimoji="0" lang="zh-TW" altLang="en-US" smtClean="0"/>
              <a:t>標籤頁時</a:t>
            </a:r>
            <a:r>
              <a:rPr kumimoji="0" lang="en-US" altLang="zh-TW" smtClean="0"/>
              <a:t>)</a:t>
            </a:r>
            <a:br>
              <a:rPr kumimoji="0" lang="en-US" altLang="zh-TW" smtClean="0"/>
            </a:br>
            <a:r>
              <a:rPr kumimoji="0" lang="en-US" altLang="zh-TW" smtClean="0"/>
              <a:t> </a:t>
            </a:r>
            <a:r>
              <a:rPr kumimoji="0" lang="zh-TW" altLang="en-US" smtClean="0"/>
              <a:t>顯示表單物件的「設計工具」窗格畫面，用來設 計表單的輸出入介面。</a:t>
            </a:r>
            <a:endParaRPr kumimoji="0" lang="zh-TW" altLang="en-US" smtClean="0">
              <a:sym typeface="Wingdings" panose="05000000000000000000" pitchFamily="2" charset="2"/>
            </a:endParaRPr>
          </a:p>
          <a:p>
            <a:pPr eaLnBrk="1" hangingPunct="1">
              <a:spcAft>
                <a:spcPct val="45000"/>
              </a:spcAft>
              <a:buFont typeface="Wingdings" panose="05000000000000000000" pitchFamily="2" charset="2"/>
              <a:buNone/>
            </a:pPr>
            <a:r>
              <a:rPr kumimoji="0" lang="zh-TW" altLang="en-US" smtClean="0">
                <a:sym typeface="Wingdings" panose="05000000000000000000" pitchFamily="2" charset="2"/>
              </a:rPr>
              <a:t></a:t>
            </a:r>
            <a:r>
              <a:rPr kumimoji="0" lang="zh-TW" altLang="en-US" smtClean="0"/>
              <a:t> 程式碼設計模式</a:t>
            </a:r>
            <a:r>
              <a:rPr kumimoji="0" lang="en-US" altLang="zh-TW" smtClean="0"/>
              <a:t>(</a:t>
            </a:r>
            <a:r>
              <a:rPr kumimoji="0" lang="zh-TW" altLang="en-US" smtClean="0"/>
              <a:t>即選取</a:t>
            </a:r>
            <a:r>
              <a:rPr kumimoji="0" lang="en-US" altLang="zh-TW" smtClean="0"/>
              <a:t>Form1.cs</a:t>
            </a:r>
            <a:r>
              <a:rPr kumimoji="0" lang="zh-TW" altLang="en-US" smtClean="0"/>
              <a:t>標籤頁時</a:t>
            </a:r>
            <a:r>
              <a:rPr kumimoji="0" lang="en-US" altLang="zh-TW" smtClean="0"/>
              <a:t>)</a:t>
            </a:r>
            <a:br>
              <a:rPr kumimoji="0" lang="en-US" altLang="zh-TW" smtClean="0"/>
            </a:br>
            <a:r>
              <a:rPr kumimoji="0" lang="en-US" altLang="zh-TW" smtClean="0"/>
              <a:t> </a:t>
            </a:r>
            <a:r>
              <a:rPr kumimoji="0" lang="zh-TW" altLang="en-US" smtClean="0"/>
              <a:t>顯示「程式碼設計」窗格畫面，用來編寫程式 碼。</a:t>
            </a:r>
          </a:p>
        </p:txBody>
      </p:sp>
    </p:spTree>
    <p:extLst>
      <p:ext uri="{BB962C8B-B14F-4D97-AF65-F5344CB8AC3E}">
        <p14:creationId xmlns:p14="http://schemas.microsoft.com/office/powerpoint/2010/main" val="223738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1.4	</a:t>
            </a:r>
            <a:r>
              <a:rPr lang="zh-TW" altLang="en-US" smtClean="0"/>
              <a:t>控制項與屬性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24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36295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1.3	</a:t>
            </a:r>
            <a:r>
              <a:rPr lang="zh-TW" altLang="en-US" smtClean="0"/>
              <a:t>工具與控制項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53425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819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1.3.1 </a:t>
            </a:r>
            <a:r>
              <a:rPr lang="zh-TW" altLang="en-US" smtClean="0"/>
              <a:t>工具箱的設定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2804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531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1.3.2 </a:t>
            </a:r>
            <a:r>
              <a:rPr lang="zh-TW" altLang="en-US" smtClean="0"/>
              <a:t>控制項的建立 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b="1">
                <a:ea typeface="標楷體" panose="03000509000000000000" pitchFamily="65" charset="-120"/>
              </a:rPr>
              <a:t> </a:t>
            </a:r>
            <a:r>
              <a:rPr lang="zh-TW" altLang="en-US" b="1">
                <a:ea typeface="標楷體" panose="03000509000000000000" pitchFamily="65" charset="-120"/>
              </a:rPr>
              <a:t>在表單內建立一個「標籤」控制項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783637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9476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2. </a:t>
            </a:r>
            <a:r>
              <a:rPr lang="zh-TW" altLang="en-US" sz="2800" smtClean="0"/>
              <a:t>在表單內製作一個「按鈕」控制項</a:t>
            </a:r>
            <a:r>
              <a:rPr lang="zh-TW" altLang="en-US" smtClean="0"/>
              <a:t> 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2739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7790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1.3.3 </a:t>
            </a:r>
            <a:r>
              <a:rPr lang="zh-TW" altLang="en-US" smtClean="0"/>
              <a:t>控制項的調整和刪除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11188" y="1673225"/>
            <a:ext cx="8229600" cy="398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Step1 </a:t>
            </a:r>
            <a:r>
              <a:rPr lang="zh-TW" altLang="en-US" smtClean="0"/>
              <a:t>選取控制項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Step2 </a:t>
            </a:r>
            <a:r>
              <a:rPr lang="zh-TW" altLang="en-US" smtClean="0"/>
              <a:t>移動控制項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Step3 </a:t>
            </a:r>
            <a:r>
              <a:rPr lang="zh-TW" altLang="en-US" smtClean="0"/>
              <a:t>調整控制項的大小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mtClean="0"/>
              <a:t> </a:t>
            </a:r>
            <a:r>
              <a:rPr lang="en-US" altLang="zh-TW" smtClean="0"/>
              <a:t>Step4 </a:t>
            </a:r>
            <a:r>
              <a:rPr lang="zh-TW" altLang="en-US" smtClean="0"/>
              <a:t>刪除控制項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/>
              <a:t>Step5  </a:t>
            </a:r>
            <a:r>
              <a:rPr lang="zh-TW" altLang="en-US" smtClean="0"/>
              <a:t>復原  </a:t>
            </a:r>
          </a:p>
        </p:txBody>
      </p:sp>
    </p:spTree>
    <p:extLst>
      <p:ext uri="{BB962C8B-B14F-4D97-AF65-F5344CB8AC3E}">
        <p14:creationId xmlns:p14="http://schemas.microsoft.com/office/powerpoint/2010/main" val="2965338061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1.4	</a:t>
            </a:r>
            <a:r>
              <a:rPr lang="zh-TW" altLang="en-US" smtClean="0"/>
              <a:t>控制項與屬性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24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1903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1.4.1 </a:t>
            </a:r>
            <a:r>
              <a:rPr lang="zh-TW" altLang="en-US" smtClean="0"/>
              <a:t>認識屬性視窗 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5693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5242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1.4.1 </a:t>
            </a:r>
            <a:r>
              <a:rPr lang="zh-TW" altLang="en-US" smtClean="0"/>
              <a:t>認識屬性視窗                </a:t>
            </a:r>
            <a:r>
              <a:rPr lang="en-US" altLang="zh-TW" sz="2400" smtClean="0">
                <a:solidFill>
                  <a:schemeClr val="tx1"/>
                </a:solidFill>
              </a:rPr>
              <a:t>Continue…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13752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22191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1.4.2 </a:t>
            </a:r>
            <a:r>
              <a:rPr lang="zh-TW" altLang="en-US" smtClean="0"/>
              <a:t>設定控制項的屬性值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229600" cy="7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1. </a:t>
            </a:r>
            <a:r>
              <a:rPr lang="zh-TW" altLang="en-US" smtClean="0"/>
              <a:t>使用選取型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8569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0930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8931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68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1.4.1 </a:t>
            </a:r>
            <a:r>
              <a:rPr lang="zh-TW" altLang="en-US" smtClean="0"/>
              <a:t>認識屬性視窗 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5693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2. </a:t>
            </a:r>
            <a:r>
              <a:rPr lang="zh-TW" altLang="en-US" smtClean="0"/>
              <a:t>使用輸入型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64076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5262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3. </a:t>
            </a:r>
            <a:r>
              <a:rPr lang="zh-TW" altLang="en-US" smtClean="0"/>
              <a:t>使用交談型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6932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5223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229600" cy="595312"/>
          </a:xfrm>
        </p:spPr>
        <p:txBody>
          <a:bodyPr/>
          <a:lstStyle/>
          <a:p>
            <a:pPr eaLnBrk="1" hangingPunct="1"/>
            <a:r>
              <a:rPr lang="en-US" altLang="zh-TW" smtClean="0"/>
              <a:t> 1.5	</a:t>
            </a:r>
            <a:r>
              <a:rPr lang="zh-TW" altLang="en-US" smtClean="0"/>
              <a:t>控制項的智慧標籤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416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487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5494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1.5	</a:t>
            </a:r>
            <a:r>
              <a:rPr lang="zh-TW" altLang="en-US" smtClean="0"/>
              <a:t>控制項的智慧標籤</a:t>
            </a:r>
            <a:r>
              <a:rPr lang="zh-TW" altLang="en-US" sz="2800" smtClean="0"/>
              <a:t>          </a:t>
            </a:r>
            <a:r>
              <a:rPr lang="en-US" altLang="zh-TW" sz="2800" smtClean="0"/>
              <a:t>Continue…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6327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9683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1.5	</a:t>
            </a:r>
            <a:r>
              <a:rPr lang="zh-TW" altLang="en-US" smtClean="0"/>
              <a:t>控制項的智慧標籤</a:t>
            </a:r>
            <a:r>
              <a:rPr lang="zh-TW" altLang="en-US" sz="2800" smtClean="0"/>
              <a:t>          </a:t>
            </a:r>
            <a:r>
              <a:rPr lang="en-US" altLang="zh-TW" sz="2800" smtClean="0"/>
              <a:t>Continue…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5729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67691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50403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1811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8931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3008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 </a:t>
            </a:r>
            <a:r>
              <a:rPr lang="zh-TW" altLang="en-US" smtClean="0"/>
              <a:t>第一個 </a:t>
            </a:r>
            <a:r>
              <a:rPr lang="en-US" altLang="zh-TW" sz="2800" smtClean="0"/>
              <a:t>Windows Form</a:t>
            </a:r>
            <a:r>
              <a:rPr lang="en-US" altLang="zh-TW" smtClean="0"/>
              <a:t> </a:t>
            </a:r>
            <a:r>
              <a:rPr lang="zh-TW" altLang="en-US" smtClean="0"/>
              <a:t>應用程式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419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一般開發 </a:t>
            </a:r>
            <a:r>
              <a:rPr lang="en-US" altLang="zh-TW" smtClean="0"/>
              <a:t>C# </a:t>
            </a:r>
            <a:r>
              <a:rPr lang="zh-TW" altLang="en-US" smtClean="0"/>
              <a:t>程式四階段：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設計表單輸出入介面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設定各控制項</a:t>
            </a:r>
            <a:r>
              <a:rPr lang="en-US" altLang="zh-TW" smtClean="0"/>
              <a:t>(</a:t>
            </a:r>
            <a:r>
              <a:rPr lang="zh-TW" altLang="en-US" smtClean="0"/>
              <a:t>物件</a:t>
            </a:r>
            <a:r>
              <a:rPr lang="en-US" altLang="zh-TW" smtClean="0"/>
              <a:t>)</a:t>
            </a:r>
            <a:r>
              <a:rPr lang="zh-TW" altLang="en-US" smtClean="0"/>
              <a:t>的屬性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撰寫相關程式碼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程式除錯</a:t>
            </a:r>
          </a:p>
        </p:txBody>
      </p:sp>
    </p:spTree>
    <p:extLst>
      <p:ext uri="{BB962C8B-B14F-4D97-AF65-F5344CB8AC3E}">
        <p14:creationId xmlns:p14="http://schemas.microsoft.com/office/powerpoint/2010/main" val="382928938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424862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1740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1.6.1 </a:t>
            </a:r>
            <a:r>
              <a:rPr lang="zh-TW" altLang="en-US" smtClean="0"/>
              <a:t>新增專案 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5693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90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1.4.1 </a:t>
            </a:r>
            <a:r>
              <a:rPr lang="zh-TW" altLang="en-US" smtClean="0"/>
              <a:t>認識屬性視窗                </a:t>
            </a:r>
            <a:r>
              <a:rPr lang="en-US" altLang="zh-TW" sz="2400" smtClean="0">
                <a:solidFill>
                  <a:schemeClr val="tx1"/>
                </a:solidFill>
              </a:rPr>
              <a:t>Continue…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13752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1.6.2 </a:t>
            </a:r>
            <a:r>
              <a:rPr lang="zh-TW" altLang="en-US" smtClean="0"/>
              <a:t>表單設計階段 </a:t>
            </a:r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3960813" cy="324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17671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0672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1.6.3 </a:t>
            </a:r>
            <a:r>
              <a:rPr lang="zh-TW" altLang="en-US" smtClean="0"/>
              <a:t>程式碼設計階段 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848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7982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1.6.4 </a:t>
            </a:r>
            <a:r>
              <a:rPr lang="zh-TW" altLang="en-US" smtClean="0"/>
              <a:t>專案執行與偵錯 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48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5459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1022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1.6.5 </a:t>
            </a:r>
            <a:r>
              <a:rPr lang="zh-TW" altLang="en-US" smtClean="0"/>
              <a:t>關閉專案 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248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  <p:extLst>
      <p:ext uri="{BB962C8B-B14F-4D97-AF65-F5344CB8AC3E}">
        <p14:creationId xmlns:p14="http://schemas.microsoft.com/office/powerpoint/2010/main" val="22407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6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800" smtClean="0">
                <a:solidFill>
                  <a:srgbClr val="D60093"/>
                </a:solidFill>
              </a:rPr>
              <a:t>第二章</a:t>
            </a:r>
            <a:br>
              <a:rPr lang="zh-TW" altLang="en-US" sz="4800" smtClean="0">
                <a:solidFill>
                  <a:srgbClr val="D60093"/>
                </a:solidFill>
              </a:rPr>
            </a:br>
            <a:r>
              <a:rPr lang="zh-TW" altLang="en-US" sz="4000" smtClean="0">
                <a:solidFill>
                  <a:srgbClr val="D60093"/>
                </a:solidFill>
              </a:rPr>
              <a:t>資料型別與變數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600" smtClean="0">
                <a:solidFill>
                  <a:srgbClr val="D60093"/>
                </a:solidFill>
              </a:rPr>
              <a:t/>
            </a:r>
            <a:br>
              <a:rPr lang="zh-TW" altLang="en-US" sz="600" smtClean="0">
                <a:solidFill>
                  <a:srgbClr val="D60093"/>
                </a:solidFill>
              </a:rPr>
            </a:br>
            <a:r>
              <a:rPr lang="zh-TW" altLang="en-US" sz="600" smtClean="0">
                <a:solidFill>
                  <a:srgbClr val="D60093"/>
                </a:solidFill>
              </a:rPr>
              <a:t>                   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 b="1">
                <a:solidFill>
                  <a:srgbClr val="D6009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注意： 本投影片僅供本書上課教師使用，非經同意請勿上網轉載或供拷貝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7" descr="C#2015基礎必修課(ael017400_o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 r="13814"/>
          <a:stretch>
            <a:fillRect/>
          </a:stretch>
        </p:blipFill>
        <p:spPr bwMode="auto">
          <a:xfrm>
            <a:off x="323850" y="908050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2.1	</a:t>
            </a:r>
            <a:r>
              <a:rPr lang="zh-TW" altLang="en-US" sz="3600" smtClean="0"/>
              <a:t>識別字 </a:t>
            </a:r>
            <a:r>
              <a:rPr lang="en-US" altLang="zh-TW" smtClean="0"/>
              <a:t>(Identifier)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9325" cy="4846637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 </a:t>
            </a:r>
            <a:r>
              <a:rPr lang="zh-TW" altLang="en-US" smtClean="0"/>
              <a:t>真實世界每個人、事和物都賦予一個名字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以方便識別。</a:t>
            </a:r>
          </a:p>
          <a:p>
            <a:pPr eaLnBrk="1" hangingPunct="1"/>
            <a:r>
              <a:rPr lang="zh-TW" altLang="en-US" smtClean="0"/>
              <a:t> 程式語言設計程式時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對程式中用到每個變數、常數、結構、模組、</a:t>
            </a:r>
            <a:br>
              <a:rPr lang="zh-TW" altLang="en-US" smtClean="0"/>
            </a:br>
            <a:r>
              <a:rPr lang="zh-TW" altLang="en-US" smtClean="0"/>
              <a:t>       函式、程序、 類別、物件及屬性等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使用前必須先命名</a:t>
            </a:r>
          </a:p>
          <a:p>
            <a:pPr eaLnBrk="1" hangingPunct="1"/>
            <a:r>
              <a:rPr lang="zh-TW" altLang="en-US" smtClean="0"/>
              <a:t> 將程式中被命名名字稱為「識別字」。</a:t>
            </a:r>
          </a:p>
          <a:p>
            <a:pPr eaLnBrk="1" hangingPunct="1"/>
            <a:r>
              <a:rPr lang="zh-TW" altLang="en-US" smtClean="0"/>
              <a:t> 識別字是指可自行定義或宣告的文數字。</a:t>
            </a:r>
          </a:p>
        </p:txBody>
      </p:sp>
    </p:spTree>
    <p:extLst>
      <p:ext uri="{BB962C8B-B14F-4D97-AF65-F5344CB8AC3E}">
        <p14:creationId xmlns:p14="http://schemas.microsoft.com/office/powerpoint/2010/main" val="161655920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2.1	</a:t>
            </a:r>
            <a:r>
              <a:rPr lang="zh-TW" altLang="en-US" sz="3600" smtClean="0"/>
              <a:t>識別字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15312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0" smtClean="0"/>
              <a:t> </a:t>
            </a:r>
            <a:r>
              <a:rPr lang="zh-TW" altLang="en-US" smtClean="0"/>
              <a:t>下列是不正確的識別字命名方式：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mtClean="0"/>
              <a:t>      </a:t>
            </a:r>
            <a:r>
              <a:rPr lang="en-US" altLang="zh-TW" smtClean="0"/>
              <a:t>good luck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 7_eleven</a:t>
            </a:r>
            <a:br>
              <a:rPr lang="en-US" altLang="zh-TW" smtClean="0"/>
            </a:br>
            <a:r>
              <a:rPr lang="en-US" altLang="zh-TW" smtClean="0"/>
              <a:t>  B&amp;Q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     new</a:t>
            </a:r>
            <a:endParaRPr lang="en-US" altLang="zh-TW" smtClean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下列變數是正確的識別字命名方式：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mtClean="0"/>
              <a:t>     </a:t>
            </a:r>
            <a:r>
              <a:rPr lang="en-US" altLang="zh-TW" smtClean="0"/>
              <a:t>GoodLuck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seven_eleven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_score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 </a:t>
            </a:r>
            <a:r>
              <a:rPr lang="zh-TW" altLang="en-US" smtClean="0"/>
              <a:t>成績  </a:t>
            </a:r>
          </a:p>
        </p:txBody>
      </p:sp>
    </p:spTree>
    <p:extLst>
      <p:ext uri="{BB962C8B-B14F-4D97-AF65-F5344CB8AC3E}">
        <p14:creationId xmlns:p14="http://schemas.microsoft.com/office/powerpoint/2010/main" val="371328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80438" cy="59531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識別字命名規則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識別字由一個字元或多個字元組成。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第一個字元必須以</a:t>
            </a:r>
            <a:r>
              <a:rPr lang="en-US" altLang="zh-TW" sz="2400" smtClean="0"/>
              <a:t>A~Z</a:t>
            </a:r>
            <a:r>
              <a:rPr lang="zh-TW" altLang="en-US" sz="2400" smtClean="0"/>
              <a:t>、</a:t>
            </a:r>
            <a:r>
              <a:rPr lang="en-US" altLang="zh-TW" sz="2400" smtClean="0"/>
              <a:t>a~z</a:t>
            </a:r>
            <a:r>
              <a:rPr lang="zh-TW" altLang="en-US" sz="2400" smtClean="0"/>
              <a:t>、</a:t>
            </a:r>
            <a:r>
              <a:rPr lang="en-US" altLang="zh-TW" sz="2400" smtClean="0"/>
              <a:t>_(</a:t>
            </a:r>
            <a:r>
              <a:rPr lang="zh-TW" altLang="en-US" sz="2400" smtClean="0"/>
              <a:t>底線</a:t>
            </a:r>
            <a:r>
              <a:rPr lang="en-US" altLang="zh-TW" sz="2400" smtClean="0"/>
              <a:t>)</a:t>
            </a:r>
            <a:r>
              <a:rPr lang="zh-TW" altLang="en-US" sz="2400" smtClean="0"/>
              <a:t>和中文字等字元</a:t>
            </a:r>
            <a:br>
              <a:rPr lang="zh-TW" altLang="en-US" sz="2400" smtClean="0"/>
            </a:br>
            <a:r>
              <a:rPr lang="zh-TW" altLang="en-US" sz="2400" smtClean="0"/>
              <a:t>開頭，不允許以數字</a:t>
            </a:r>
            <a:r>
              <a:rPr lang="en-US" altLang="zh-TW" sz="2400" smtClean="0"/>
              <a:t>0~9</a:t>
            </a:r>
            <a:r>
              <a:rPr lang="zh-TW" altLang="en-US" sz="2400" smtClean="0"/>
              <a:t>開頭。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第二個字元</a:t>
            </a:r>
            <a:r>
              <a:rPr lang="en-US" altLang="zh-TW" sz="2400" smtClean="0"/>
              <a:t>(</a:t>
            </a:r>
            <a:r>
              <a:rPr lang="zh-TW" altLang="en-US" sz="2400" smtClean="0"/>
              <a:t>含</a:t>
            </a:r>
            <a:r>
              <a:rPr lang="en-US" altLang="zh-TW" sz="2400" smtClean="0"/>
              <a:t>)</a:t>
            </a:r>
            <a:r>
              <a:rPr lang="zh-TW" altLang="en-US" sz="2400" smtClean="0"/>
              <a:t>後面可接大小寫英文字母、數字、底線。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識別字允許多個單字連用，可用底線連接或每個單字的</a:t>
            </a:r>
            <a:br>
              <a:rPr lang="zh-TW" altLang="en-US" sz="2400" smtClean="0"/>
            </a:br>
            <a:r>
              <a:rPr lang="zh-TW" altLang="en-US" sz="2400" smtClean="0"/>
              <a:t>第一個字母大寫其他字母小寫。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大小寫字母視為不同字元處理。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命名最好具有意義</a:t>
            </a:r>
            <a:r>
              <a:rPr lang="en-US" altLang="en-US" sz="2400" smtClean="0"/>
              <a:t>、</a:t>
            </a:r>
            <a:r>
              <a:rPr lang="zh-TW" altLang="en-US" sz="2400" smtClean="0"/>
              <a:t>名稱和資料有關連，可讀性高且易記。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允許使用中文字當識別字，程式中易混淆，建議不使用。</a:t>
            </a:r>
            <a:endParaRPr lang="zh-TW" altLang="en-US" sz="2400" smtClean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smtClean="0"/>
          </a:p>
        </p:txBody>
      </p:sp>
    </p:spTree>
    <p:extLst>
      <p:ext uri="{BB962C8B-B14F-4D97-AF65-F5344CB8AC3E}">
        <p14:creationId xmlns:p14="http://schemas.microsoft.com/office/powerpoint/2010/main" val="290162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1.4.2 </a:t>
            </a:r>
            <a:r>
              <a:rPr lang="zh-TW" altLang="en-US" smtClean="0"/>
              <a:t>設定控制項的屬性值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229600" cy="72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1. </a:t>
            </a:r>
            <a:r>
              <a:rPr lang="zh-TW" altLang="en-US" smtClean="0"/>
              <a:t>使用選取型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8569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2.2 </a:t>
            </a:r>
            <a:r>
              <a:rPr lang="zh-TW" altLang="en-US" smtClean="0"/>
              <a:t>關鍵字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9135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12740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2.3 </a:t>
            </a:r>
            <a:r>
              <a:rPr lang="zh-TW" altLang="en-US" smtClean="0"/>
              <a:t>資料型別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566150" cy="6477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2.3.1  </a:t>
            </a:r>
            <a:r>
              <a:rPr lang="zh-TW" altLang="en-US" smtClean="0"/>
              <a:t>基本資料型別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551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8856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7755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3817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9930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4376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 </a:t>
            </a:r>
            <a:r>
              <a:rPr lang="zh-TW" altLang="en-US" smtClean="0"/>
              <a:t>常值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常值 </a:t>
            </a:r>
            <a:r>
              <a:rPr lang="en-US" altLang="zh-TW" sz="2400" smtClean="0"/>
              <a:t>(Literal) </a:t>
            </a:r>
            <a:r>
              <a:rPr lang="zh-TW" altLang="en-US" sz="2400" smtClean="0"/>
              <a:t>表示本身的值，非變數值或運算式的結果，</a:t>
            </a:r>
            <a:br>
              <a:rPr lang="zh-TW" altLang="en-US" sz="2400" smtClean="0"/>
            </a:br>
            <a:r>
              <a:rPr lang="zh-TW" altLang="en-US" sz="2400" smtClean="0"/>
              <a:t>如 號碼 </a:t>
            </a:r>
            <a:r>
              <a:rPr lang="en-US" altLang="zh-TW" sz="2400" smtClean="0"/>
              <a:t>5 </a:t>
            </a:r>
            <a:r>
              <a:rPr lang="zh-TW" altLang="en-US" sz="2400" smtClean="0"/>
              <a:t>或 字串  “</a:t>
            </a:r>
            <a:r>
              <a:rPr lang="en-US" altLang="zh-TW" sz="2400" smtClean="0"/>
              <a:t>Hello”</a:t>
            </a:r>
            <a:r>
              <a:rPr lang="zh-TW" altLang="en-US" sz="2400" smtClean="0"/>
              <a:t>。</a:t>
            </a:r>
          </a:p>
          <a:p>
            <a:pPr eaLnBrk="1" hangingPunct="1"/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zh-TW" altLang="en-US" sz="2400" smtClean="0"/>
              <a:t>為有意義的名稱取代常值，整個程式執行中維持相同的值。</a:t>
            </a:r>
          </a:p>
          <a:p>
            <a:pPr eaLnBrk="1" hangingPunct="1"/>
            <a:r>
              <a:rPr lang="zh-TW" altLang="en-US" sz="2400" smtClean="0"/>
              <a:t>變數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是以意義的名稱取代常值，允許在程式執行中變更其值。</a:t>
            </a:r>
          </a:p>
          <a:p>
            <a:pPr eaLnBrk="1" hangingPunct="1"/>
            <a:r>
              <a:rPr lang="zh-TW" altLang="en-US" sz="2400" smtClean="0"/>
              <a:t>常值可用來指定給變數當作「變數值」或指定給物件屬性</a:t>
            </a:r>
            <a:br>
              <a:rPr lang="zh-TW" altLang="en-US" sz="2400" smtClean="0"/>
            </a:br>
            <a:r>
              <a:rPr lang="zh-TW" altLang="en-US" sz="2400" smtClean="0"/>
              <a:t>當作「屬性值」。</a:t>
            </a:r>
          </a:p>
          <a:p>
            <a:pPr eaLnBrk="1" hangingPunct="1"/>
            <a:r>
              <a:rPr lang="zh-TW" altLang="en-US" sz="2400" smtClean="0"/>
              <a:t>程式執行時，敘述中的每個常值都會配置記憶體來存放。</a:t>
            </a:r>
          </a:p>
          <a:p>
            <a:pPr eaLnBrk="1" hangingPunct="1"/>
            <a:r>
              <a:rPr lang="en-US" altLang="zh-TW" sz="2400" smtClean="0"/>
              <a:t>C# </a:t>
            </a:r>
            <a:r>
              <a:rPr lang="zh-TW" altLang="en-US" sz="2400" smtClean="0"/>
              <a:t>提供的常值包括：</a:t>
            </a:r>
            <a:br>
              <a:rPr lang="zh-TW" altLang="en-US" sz="2400" smtClean="0"/>
            </a:br>
            <a:r>
              <a:rPr lang="zh-TW" altLang="en-US" sz="2400" smtClean="0"/>
              <a:t>數值常值、字串常值、日期常值、布林常值、物件常值。</a:t>
            </a:r>
          </a:p>
        </p:txBody>
      </p:sp>
    </p:spTree>
    <p:extLst>
      <p:ext uri="{BB962C8B-B14F-4D97-AF65-F5344CB8AC3E}">
        <p14:creationId xmlns:p14="http://schemas.microsoft.com/office/powerpoint/2010/main" val="18869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2.4.1 </a:t>
            </a:r>
            <a:r>
              <a:rPr lang="zh-TW" altLang="en-US" smtClean="0"/>
              <a:t>數值常值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數值常值依是否帶有小數部分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分成整數常值和浮點數常值。</a:t>
            </a:r>
            <a:endParaRPr lang="zh-TW" altLang="en-US" b="0" smtClean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olidFill>
                  <a:srgbClr val="003399"/>
                </a:solidFill>
              </a:rPr>
              <a:t>一、整數常值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整數常值由數字、</a:t>
            </a:r>
            <a:r>
              <a:rPr lang="en-US" altLang="zh-TW" smtClean="0"/>
              <a:t>+ (</a:t>
            </a:r>
            <a:r>
              <a:rPr lang="zh-TW" altLang="en-US" smtClean="0"/>
              <a:t>正</a:t>
            </a:r>
            <a:r>
              <a:rPr lang="en-US" altLang="zh-TW" smtClean="0"/>
              <a:t>)</a:t>
            </a:r>
            <a:r>
              <a:rPr lang="zh-TW" altLang="en-US" smtClean="0"/>
              <a:t>、</a:t>
            </a:r>
            <a:r>
              <a:rPr lang="en-US" altLang="zh-TW" smtClean="0"/>
              <a:t>- (</a:t>
            </a:r>
            <a:r>
              <a:rPr lang="zh-TW" altLang="en-US" smtClean="0"/>
              <a:t>負</a:t>
            </a:r>
            <a:r>
              <a:rPr lang="en-US" altLang="zh-TW" smtClean="0"/>
              <a:t>)</a:t>
            </a:r>
            <a:r>
              <a:rPr lang="zh-TW" altLang="en-US" smtClean="0"/>
              <a:t>所組成。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整數常值的表示方式有：</a:t>
            </a:r>
            <a:br>
              <a:rPr lang="zh-TW" altLang="en-US" smtClean="0"/>
            </a:br>
            <a:r>
              <a:rPr lang="zh-TW" altLang="en-US" smtClean="0"/>
              <a:t>二進制、八進制、十進制、十六進制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整數常值依表示的範圍可細分：</a:t>
            </a:r>
            <a:br>
              <a:rPr lang="zh-TW" altLang="en-US" smtClean="0"/>
            </a:br>
            <a:r>
              <a:rPr lang="en-US" altLang="zh-TW" smtClean="0"/>
              <a:t>byte</a:t>
            </a:r>
            <a:r>
              <a:rPr lang="zh-TW" altLang="en-US" smtClean="0"/>
              <a:t>、</a:t>
            </a:r>
            <a:r>
              <a:rPr lang="en-US" altLang="zh-TW" smtClean="0"/>
              <a:t>sbyte</a:t>
            </a:r>
            <a:r>
              <a:rPr lang="zh-TW" altLang="en-US" smtClean="0"/>
              <a:t>、</a:t>
            </a:r>
            <a:r>
              <a:rPr lang="en-US" altLang="zh-TW" smtClean="0"/>
              <a:t>short</a:t>
            </a:r>
            <a:r>
              <a:rPr lang="zh-TW" altLang="en-US" smtClean="0"/>
              <a:t>、</a:t>
            </a:r>
            <a:r>
              <a:rPr lang="en-US" altLang="zh-TW" smtClean="0"/>
              <a:t>int</a:t>
            </a:r>
            <a:r>
              <a:rPr lang="zh-TW" altLang="en-US" smtClean="0"/>
              <a:t>、</a:t>
            </a:r>
            <a:r>
              <a:rPr lang="en-US" altLang="zh-TW" smtClean="0"/>
              <a:t>long </a:t>
            </a:r>
            <a:r>
              <a:rPr lang="zh-TW" altLang="en-US" smtClean="0"/>
              <a:t>等資料型別</a:t>
            </a:r>
          </a:p>
        </p:txBody>
      </p:sp>
    </p:spTree>
    <p:extLst>
      <p:ext uri="{BB962C8B-B14F-4D97-AF65-F5344CB8AC3E}">
        <p14:creationId xmlns:p14="http://schemas.microsoft.com/office/powerpoint/2010/main" val="1236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3437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661988"/>
            <a:ext cx="8569325" cy="454025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二、浮點數常值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5596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三、科學記號表示法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566150" cy="2303462"/>
          </a:xfrm>
        </p:spPr>
        <p:txBody>
          <a:bodyPr/>
          <a:lstStyle/>
          <a:p>
            <a:pPr eaLnBrk="1" hangingPunct="1"/>
            <a:r>
              <a:rPr lang="en-US" altLang="zh-TW" smtClean="0"/>
              <a:t> float</a:t>
            </a:r>
            <a:r>
              <a:rPr lang="zh-TW" altLang="en-US" smtClean="0"/>
              <a:t>單精確度 與 </a:t>
            </a:r>
            <a:r>
              <a:rPr lang="en-US" altLang="zh-TW" smtClean="0"/>
              <a:t>double </a:t>
            </a:r>
            <a:r>
              <a:rPr lang="zh-TW" altLang="en-US" smtClean="0"/>
              <a:t>倍精確度的資料型別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為浮點數，可表示為含有小數點的數字</a:t>
            </a:r>
          </a:p>
          <a:p>
            <a:pPr eaLnBrk="1" hangingPunct="1"/>
            <a:r>
              <a:rPr kumimoji="0" lang="zh-TW" altLang="en-US" smtClean="0"/>
              <a:t> </a:t>
            </a:r>
            <a:r>
              <a:rPr kumimoji="0" lang="en-US" altLang="zh-TW" smtClean="0"/>
              <a:t>f</a:t>
            </a:r>
            <a:r>
              <a:rPr lang="en-US" altLang="zh-TW" smtClean="0"/>
              <a:t>loat </a:t>
            </a:r>
            <a:r>
              <a:rPr lang="zh-TW" altLang="en-US" smtClean="0"/>
              <a:t>單精確度整數位數超過 </a:t>
            </a:r>
            <a:r>
              <a:rPr lang="en-US" altLang="zh-TW" smtClean="0"/>
              <a:t>7 </a:t>
            </a:r>
            <a:r>
              <a:rPr lang="zh-TW" altLang="en-US" smtClean="0"/>
              <a:t>位數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mtClean="0"/>
              <a:t>double </a:t>
            </a:r>
            <a:r>
              <a:rPr lang="zh-TW" altLang="en-US" smtClean="0"/>
              <a:t>倍精確度整數位數超過 </a:t>
            </a:r>
            <a:r>
              <a:rPr lang="en-US" altLang="zh-TW" smtClean="0"/>
              <a:t>15 </a:t>
            </a:r>
            <a:r>
              <a:rPr lang="zh-TW" altLang="en-US" smtClean="0"/>
              <a:t>位數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以 </a:t>
            </a:r>
            <a:r>
              <a:rPr lang="zh-TW" altLang="en-US" smtClean="0">
                <a:solidFill>
                  <a:srgbClr val="FB1D3D"/>
                </a:solidFill>
              </a:rPr>
              <a:t>科學記號 </a:t>
            </a:r>
            <a:r>
              <a:rPr lang="zh-TW" altLang="en-US" smtClean="0"/>
              <a:t>方式表示。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7488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580437" cy="719137"/>
          </a:xfrm>
        </p:spPr>
        <p:txBody>
          <a:bodyPr/>
          <a:lstStyle/>
          <a:p>
            <a:pPr eaLnBrk="1" hangingPunct="1"/>
            <a:r>
              <a:rPr lang="zh-TW" altLang="en-US" smtClean="0"/>
              <a:t>三、科學記號表示法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1294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8931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zh-TW" altLang="en-US" smtClean="0"/>
              <a:t>三、科學記號表示法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9930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604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2.4.2 </a:t>
            </a:r>
            <a:r>
              <a:rPr lang="zh-TW" altLang="en-US" smtClean="0"/>
              <a:t>字元與字串常值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5003800"/>
          </a:xfrm>
        </p:spPr>
        <p:txBody>
          <a:bodyPr/>
          <a:lstStyle/>
          <a:p>
            <a:pPr eaLnBrk="1" hangingPunct="1"/>
            <a:r>
              <a:rPr lang="zh-TW" altLang="en-US" smtClean="0"/>
              <a:t>字串常值是由一連串的字元組合而成，包括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</a:t>
            </a:r>
            <a:r>
              <a:rPr lang="zh-TW" altLang="en-US" smtClean="0"/>
              <a:t>中文字、英文字母、空格、數字、特殊符號。</a:t>
            </a:r>
          </a:p>
          <a:p>
            <a:pPr eaLnBrk="1" hangingPunct="1"/>
            <a:r>
              <a:rPr lang="zh-TW" altLang="en-US" smtClean="0"/>
              <a:t>程式中字串常值須用「“”」雙引號頭尾括起來。</a:t>
            </a:r>
          </a:p>
          <a:p>
            <a:pPr eaLnBrk="1" hangingPunct="1"/>
            <a:r>
              <a:rPr lang="zh-TW" altLang="en-US" smtClean="0"/>
              <a:t>字串常值可細分成：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8207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4885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2.4.2 </a:t>
            </a:r>
            <a:r>
              <a:rPr lang="zh-TW" altLang="en-US" smtClean="0"/>
              <a:t>字元與字串常值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248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2.4.3 </a:t>
            </a:r>
            <a:r>
              <a:rPr lang="zh-TW" altLang="en-US" smtClean="0"/>
              <a:t>布林常值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布林</a:t>
            </a:r>
            <a:r>
              <a:rPr lang="en-US" altLang="zh-TW" smtClean="0"/>
              <a:t>(bool)</a:t>
            </a:r>
            <a:r>
              <a:rPr lang="zh-TW" altLang="en-US" smtClean="0"/>
              <a:t>常值只有兩個值：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en-US" altLang="zh-TW" smtClean="0"/>
              <a:t>『True』</a:t>
            </a:r>
            <a:r>
              <a:rPr lang="zh-TW" altLang="en-US" smtClean="0"/>
              <a:t>、</a:t>
            </a:r>
            <a:r>
              <a:rPr lang="en-US" altLang="zh-TW" smtClean="0"/>
              <a:t>『False』</a:t>
            </a:r>
            <a:br>
              <a:rPr lang="en-US" altLang="zh-TW" smtClean="0"/>
            </a:br>
            <a:r>
              <a:rPr lang="en-US" altLang="zh-TW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分表真</a:t>
            </a:r>
            <a:r>
              <a:rPr lang="en-US" altLang="zh-TW" smtClean="0"/>
              <a:t>/</a:t>
            </a:r>
            <a:r>
              <a:rPr lang="zh-TW" altLang="en-US" smtClean="0"/>
              <a:t>假、開</a:t>
            </a:r>
            <a:r>
              <a:rPr lang="en-US" altLang="zh-TW" smtClean="0"/>
              <a:t>/</a:t>
            </a:r>
            <a:r>
              <a:rPr lang="zh-TW" altLang="en-US" smtClean="0"/>
              <a:t>關、男</a:t>
            </a:r>
            <a:r>
              <a:rPr lang="en-US" altLang="zh-TW" smtClean="0"/>
              <a:t>/</a:t>
            </a:r>
            <a:r>
              <a:rPr lang="zh-TW" altLang="en-US" smtClean="0"/>
              <a:t>女、</a:t>
            </a:r>
            <a:r>
              <a:rPr lang="en-US" altLang="zh-TW" smtClean="0"/>
              <a:t>Yes/No </a:t>
            </a:r>
            <a:r>
              <a:rPr lang="zh-TW" altLang="en-US" smtClean="0"/>
              <a:t>兩種狀態。</a:t>
            </a:r>
          </a:p>
          <a:p>
            <a:pPr eaLnBrk="1" hangingPunct="1"/>
            <a:r>
              <a:rPr lang="zh-TW" altLang="en-US" smtClean="0"/>
              <a:t>常使用在關係運算式及邏輯運算式的條件式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用來判斷條件式成立與否。</a:t>
            </a:r>
          </a:p>
          <a:p>
            <a:pPr eaLnBrk="1" hangingPunct="1"/>
            <a:r>
              <a:rPr lang="zh-TW" altLang="en-US" smtClean="0"/>
              <a:t>布林常值佔記憶體空間與範圍：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8137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2.4.4 </a:t>
            </a:r>
            <a:r>
              <a:rPr lang="zh-TW" altLang="en-US" smtClean="0"/>
              <a:t>物件常值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3268662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物件常值包含任何型別的資料。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屬不定型資料型別。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變數使用上，物件資料型別的變數相當好用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可存放任何型別資料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任何型別資料都屬物件型別。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物件常值佔記憶體空間與表示範圍：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7991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5940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2.4.5 </a:t>
            </a:r>
            <a:r>
              <a:rPr lang="zh-TW" altLang="en-US" smtClean="0"/>
              <a:t>如何將常值強制為特定的資料型別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566150" cy="4752975"/>
          </a:xfrm>
        </p:spPr>
        <p:txBody>
          <a:bodyPr/>
          <a:lstStyle/>
          <a:p>
            <a:pPr eaLnBrk="1" hangingPunct="1"/>
            <a:r>
              <a:rPr lang="zh-TW" altLang="en-US" smtClean="0"/>
              <a:t>常值 </a:t>
            </a:r>
            <a:r>
              <a:rPr lang="en-US" altLang="zh-TW" smtClean="0"/>
              <a:t>(Literal) </a:t>
            </a:r>
            <a:r>
              <a:rPr lang="zh-TW" altLang="en-US" smtClean="0"/>
              <a:t>會表示本身的值，而非變數值或運算式的結果。</a:t>
            </a:r>
          </a:p>
          <a:p>
            <a:pPr eaLnBrk="1" hangingPunct="1"/>
            <a:r>
              <a:rPr lang="zh-TW" altLang="en-US" smtClean="0"/>
              <a:t> 如：號碼 </a:t>
            </a:r>
            <a:r>
              <a:rPr lang="en-US" altLang="zh-TW" smtClean="0"/>
              <a:t>3 </a:t>
            </a:r>
            <a:r>
              <a:rPr lang="zh-TW" altLang="en-US" smtClean="0"/>
              <a:t>或字串 “</a:t>
            </a:r>
            <a:r>
              <a:rPr lang="en-US" altLang="zh-TW" smtClean="0"/>
              <a:t>Hello”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常數為有意義的名稱，可取代常值並在整個程式</a:t>
            </a:r>
            <a:br>
              <a:rPr lang="zh-TW" altLang="en-US" smtClean="0"/>
            </a:br>
            <a:r>
              <a:rPr lang="zh-TW" altLang="en-US" smtClean="0"/>
              <a:t>執行中維持相同值</a:t>
            </a:r>
            <a:r>
              <a:rPr lang="en-US" altLang="zh-TW" smtClean="0"/>
              <a:t>(</a:t>
            </a:r>
            <a:r>
              <a:rPr lang="zh-TW" altLang="en-US" smtClean="0"/>
              <a:t>即固定值無法變更</a:t>
            </a:r>
            <a:r>
              <a:rPr lang="en-US" altLang="zh-TW" smtClean="0"/>
              <a:t>)</a:t>
            </a:r>
            <a:r>
              <a:rPr lang="zh-TW" altLang="en-US" smtClean="0"/>
              <a:t>和允許變更其值的變數相反。</a:t>
            </a:r>
          </a:p>
          <a:p>
            <a:pPr eaLnBrk="1" hangingPunct="1"/>
            <a:r>
              <a:rPr lang="zh-TW" altLang="en-US" smtClean="0"/>
              <a:t>如何將常值強制為特定的資料型別，可用下列</a:t>
            </a:r>
            <a:br>
              <a:rPr lang="zh-TW" altLang="en-US" smtClean="0"/>
            </a:br>
            <a:r>
              <a:rPr lang="zh-TW" altLang="en-US" smtClean="0"/>
              <a:t>兩種方式，將常值強制為特定的資料型別：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      </a:t>
            </a:r>
            <a:r>
              <a:rPr lang="zh-TW" altLang="en-US" smtClean="0">
                <a:sym typeface="Wingdings" panose="05000000000000000000" pitchFamily="2" charset="2"/>
              </a:rPr>
              <a:t></a:t>
            </a:r>
            <a:r>
              <a:rPr lang="zh-TW" altLang="en-US" smtClean="0"/>
              <a:t> 採附加型別字元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</a:t>
            </a:r>
            <a:r>
              <a:rPr lang="zh-TW" altLang="en-US" smtClean="0"/>
              <a:t> 將常值放在封入字元中。</a:t>
            </a:r>
          </a:p>
        </p:txBody>
      </p:sp>
    </p:spTree>
    <p:extLst>
      <p:ext uri="{BB962C8B-B14F-4D97-AF65-F5344CB8AC3E}">
        <p14:creationId xmlns:p14="http://schemas.microsoft.com/office/powerpoint/2010/main" val="143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2.4.5 </a:t>
            </a:r>
            <a:r>
              <a:rPr lang="zh-TW" altLang="en-US" smtClean="0"/>
              <a:t>如何將常值強制為特定的資料型別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76751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</a:t>
            </a:r>
            <a:endParaRPr lang="en-US" altLang="zh-TW" sz="2800" b="0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常值</a:t>
            </a:r>
            <a:r>
              <a:rPr lang="en-US" altLang="zh-TW" sz="2400" smtClean="0"/>
              <a:t>((Literal)</a:t>
            </a:r>
            <a:r>
              <a:rPr lang="zh-TW" altLang="en-US" sz="2400" smtClean="0"/>
              <a:t>表示本身的值，而非變數值或運算式的結果，例如：號碼 </a:t>
            </a:r>
            <a:r>
              <a:rPr lang="en-US" altLang="zh-TW" sz="2400" smtClean="0"/>
              <a:t>5 </a:t>
            </a:r>
            <a:r>
              <a:rPr lang="zh-TW" altLang="en-US" sz="2400" smtClean="0"/>
              <a:t>或字串 “</a:t>
            </a:r>
            <a:r>
              <a:rPr lang="en-US" altLang="zh-TW" sz="2400" smtClean="0"/>
              <a:t>Hello”</a:t>
            </a:r>
            <a:r>
              <a:rPr lang="zh-TW" altLang="en-US" sz="2400" smtClean="0"/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一般將程式中所使用資料的常值，依程式執行時是否允許</a:t>
            </a:r>
            <a:br>
              <a:rPr lang="zh-TW" altLang="en-US" sz="2400" smtClean="0"/>
            </a:br>
            <a:r>
              <a:rPr lang="zh-TW" altLang="en-US" sz="2400" smtClean="0"/>
              <a:t>改變其值分成常數和變數兩種。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zh-TW" altLang="en-US" sz="2400" smtClean="0"/>
              <a:t>是以有意義的名稱取代常值，在整個程式執行中其值維持</a:t>
            </a:r>
            <a:br>
              <a:rPr lang="zh-TW" altLang="en-US" sz="2400" smtClean="0"/>
            </a:br>
            <a:r>
              <a:rPr lang="zh-TW" altLang="en-US" sz="2400" smtClean="0"/>
              <a:t>不變。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變數 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是以意義的名稱取代常值，允許在整個程式執行中變更</a:t>
            </a:r>
            <a:br>
              <a:rPr lang="zh-TW" altLang="en-US" sz="2400" smtClean="0"/>
            </a:br>
            <a:r>
              <a:rPr lang="zh-TW" altLang="en-US" sz="2400" smtClean="0"/>
              <a:t>其值。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常值可用來指定給變數當作「變數值」或指定給物件屬性</a:t>
            </a:r>
            <a:br>
              <a:rPr lang="zh-TW" altLang="en-US" sz="2400" smtClean="0"/>
            </a:br>
            <a:r>
              <a:rPr lang="zh-TW" altLang="en-US" sz="2400" smtClean="0"/>
              <a:t>當作「屬性值」。程式執行時，敘述中的每個常值都會</a:t>
            </a:r>
            <a:br>
              <a:rPr lang="zh-TW" altLang="en-US" sz="2400" smtClean="0"/>
            </a:br>
            <a:r>
              <a:rPr lang="zh-TW" altLang="en-US" sz="2400" smtClean="0"/>
              <a:t>配置記憶體來存放。</a:t>
            </a:r>
          </a:p>
        </p:txBody>
      </p:sp>
    </p:spTree>
    <p:extLst>
      <p:ext uri="{BB962C8B-B14F-4D97-AF65-F5344CB8AC3E}">
        <p14:creationId xmlns:p14="http://schemas.microsoft.com/office/powerpoint/2010/main" val="20377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56615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C# </a:t>
            </a:r>
            <a:r>
              <a:rPr lang="zh-TW" altLang="en-US" sz="2400" smtClean="0"/>
              <a:t>屬</a:t>
            </a:r>
            <a:r>
              <a:rPr lang="zh-TW" altLang="en-US" sz="2400" smtClean="0">
                <a:solidFill>
                  <a:srgbClr val="FB1D3D"/>
                </a:solidFill>
              </a:rPr>
              <a:t>強制型別 </a:t>
            </a:r>
            <a:r>
              <a:rPr lang="en-US" altLang="zh-TW" sz="2400" smtClean="0"/>
              <a:t>(Stronged Type)</a:t>
            </a:r>
            <a:r>
              <a:rPr lang="zh-TW" altLang="en-US" sz="2400" smtClean="0"/>
              <a:t>的程式語言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必須對程式中所使用的資料強制做資料型別檢查。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程式中用的變數和常數都必須賦予名稱和資料型別。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資料型別是規定該資料允許使用的有效範圍</a:t>
            </a:r>
            <a:r>
              <a:rPr lang="en-US" altLang="zh-TW" sz="2400" smtClean="0"/>
              <a:t>(</a:t>
            </a:r>
            <a:r>
              <a:rPr lang="zh-TW" altLang="en-US" sz="2400" smtClean="0"/>
              <a:t>即有最大值</a:t>
            </a:r>
            <a:br>
              <a:rPr lang="zh-TW" altLang="en-US" sz="2400" smtClean="0"/>
            </a:br>
            <a:r>
              <a:rPr lang="zh-TW" altLang="en-US" sz="2400" smtClean="0"/>
              <a:t>和最小值</a:t>
            </a:r>
            <a:r>
              <a:rPr lang="en-US" altLang="zh-TW" sz="2400" smtClean="0"/>
              <a:t>)</a:t>
            </a:r>
            <a:r>
              <a:rPr lang="zh-TW" altLang="en-US" sz="2400" smtClean="0"/>
              <a:t>以及在記憶體中存放的長度。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不同資料型別，編譯器依資料所用資料型別配置對應的</a:t>
            </a:r>
            <a:br>
              <a:rPr lang="zh-TW" altLang="en-US" sz="2400" smtClean="0"/>
            </a:br>
            <a:r>
              <a:rPr lang="zh-TW" altLang="en-US" sz="2400" smtClean="0"/>
              <a:t>記憶體來存放該資料。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不同的資料型別，電腦處理方式亦不相同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數值資料允許做四則運算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文字資料無法計算只能字串的比較或合併串資料型別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布林資料只能表示真或假的結果。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C# </a:t>
            </a:r>
            <a:r>
              <a:rPr lang="zh-TW" altLang="en-US" sz="2400" smtClean="0"/>
              <a:t>提供的常值包括：</a:t>
            </a:r>
            <a:br>
              <a:rPr lang="zh-TW" altLang="en-US" sz="2400" smtClean="0"/>
            </a:br>
            <a:r>
              <a:rPr lang="zh-TW" altLang="en-US" sz="2400" smtClean="0"/>
              <a:t>數值常值、字串常值、日期常值、布林常值、物件常值。</a:t>
            </a:r>
          </a:p>
        </p:txBody>
      </p:sp>
    </p:spTree>
    <p:extLst>
      <p:ext uri="{BB962C8B-B14F-4D97-AF65-F5344CB8AC3E}">
        <p14:creationId xmlns:p14="http://schemas.microsoft.com/office/powerpoint/2010/main" val="9984270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563563"/>
            <a:ext cx="8580438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68300" y="1470025"/>
            <a:ext cx="8566150" cy="5184775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en-US" altLang="zh-TW" sz="2400" smtClean="0"/>
              <a:t> </a:t>
            </a:r>
            <a:r>
              <a:rPr lang="en-US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賦予資料的常值在程式執行不允許改變其值。</a:t>
            </a:r>
          </a:p>
          <a:p>
            <a:pPr eaLnBrk="1" hangingPunct="1"/>
            <a:r>
              <a:rPr lang="zh-TW" altLang="en-US" sz="2400" smtClean="0"/>
              <a:t>變數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賦予資料的常值在程式執行允許改變稱為。</a:t>
            </a:r>
          </a:p>
          <a:p>
            <a:pPr eaLnBrk="1" hangingPunct="1"/>
            <a:r>
              <a:rPr lang="zh-TW" altLang="en-US" sz="2400" smtClean="0"/>
              <a:t>大多數高階程式語言都是在程式的開頭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先宣告一個變數</a:t>
            </a:r>
          </a:p>
          <a:p>
            <a:pPr eaLnBrk="1" hangingPunct="1"/>
            <a:r>
              <a:rPr lang="zh-TW" altLang="en-US" sz="2400" smtClean="0"/>
              <a:t>宣告的目的</a:t>
            </a:r>
            <a:br>
              <a:rPr lang="zh-TW" altLang="en-US" sz="2400" smtClean="0"/>
            </a:br>
            <a:r>
              <a:rPr lang="zh-TW" altLang="en-US" sz="2400" smtClean="0"/>
              <a:t>是賦予該變數一個資料型別以及變數名稱，此時會提供</a:t>
            </a:r>
            <a:br>
              <a:rPr lang="zh-TW" altLang="en-US" sz="2400" smtClean="0"/>
            </a:br>
            <a:r>
              <a:rPr lang="zh-TW" altLang="en-US" sz="2400" smtClean="0"/>
              <a:t>一個預留的記憶體空間給這個名稱，利用它來存放由</a:t>
            </a:r>
            <a:br>
              <a:rPr lang="zh-TW" altLang="en-US" sz="2400" smtClean="0"/>
            </a:br>
            <a:r>
              <a:rPr lang="zh-TW" altLang="en-US" sz="2400" smtClean="0"/>
              <a:t>宣告變數時所指定的資料型別的資料。</a:t>
            </a:r>
          </a:p>
          <a:p>
            <a:pPr eaLnBrk="1" hangingPunct="1"/>
            <a:r>
              <a:rPr lang="zh-TW" altLang="en-US" sz="2400" smtClean="0"/>
              <a:t>每個變數只能有一個值，這個值可重設或經運算更改。</a:t>
            </a:r>
          </a:p>
          <a:p>
            <a:pPr eaLnBrk="1" hangingPunct="1"/>
            <a:r>
              <a:rPr lang="zh-TW" altLang="en-US" sz="2400" smtClean="0"/>
              <a:t>變數名稱命名須遵循識別字命名規則。</a:t>
            </a:r>
          </a:p>
        </p:txBody>
      </p:sp>
    </p:spTree>
    <p:extLst>
      <p:ext uri="{BB962C8B-B14F-4D97-AF65-F5344CB8AC3E}">
        <p14:creationId xmlns:p14="http://schemas.microsoft.com/office/powerpoint/2010/main" val="28955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2. </a:t>
            </a:r>
            <a:r>
              <a:rPr lang="zh-TW" altLang="en-US" smtClean="0"/>
              <a:t>使用輸入型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64076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424863" cy="5003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/>
              <a:t>  </a:t>
            </a:r>
            <a:r>
              <a:rPr lang="en-US" altLang="zh-TW" sz="2400" smtClean="0"/>
              <a:t>int myVar;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400" smtClean="0"/>
              <a:t>      </a:t>
            </a:r>
            <a:r>
              <a:rPr lang="en-US" altLang="zh-TW" sz="2400" smtClean="0">
                <a:sym typeface="Wingdings" panose="05000000000000000000" pitchFamily="2" charset="2"/>
              </a:rPr>
              <a:t></a:t>
            </a:r>
            <a:r>
              <a:rPr lang="en-US" altLang="zh-TW" sz="2400" smtClean="0"/>
              <a:t> C# </a:t>
            </a:r>
            <a:r>
              <a:rPr lang="zh-TW" altLang="en-US" sz="2400" smtClean="0"/>
              <a:t>執行時不允許使用未初始化過的變數</a:t>
            </a:r>
            <a:br>
              <a:rPr lang="zh-TW" altLang="en-US" sz="2400" smtClean="0"/>
            </a:br>
            <a:r>
              <a:rPr lang="zh-TW" altLang="en-US" sz="2400" smtClean="0"/>
              <a:t>      可如下面敘述在宣告變數同時，用等號初始化</a:t>
            </a:r>
            <a:br>
              <a:rPr lang="zh-TW" altLang="en-US" sz="2400" smtClean="0"/>
            </a:br>
            <a:r>
              <a:rPr lang="zh-TW" altLang="en-US" sz="2400" smtClean="0"/>
              <a:t>       變數初值：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en-US" altLang="zh-TW" sz="2400" smtClean="0"/>
              <a:t>int myVar=20;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初學者學習</a:t>
            </a:r>
            <a:r>
              <a:rPr lang="en-US" altLang="zh-TW" sz="2400" smtClean="0"/>
              <a:t>C# </a:t>
            </a:r>
            <a:r>
              <a:rPr lang="zh-TW" altLang="en-US" sz="2400" smtClean="0"/>
              <a:t>語言必須熟悉下列三項變數的使用要領：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 </a:t>
            </a:r>
            <a:r>
              <a:rPr lang="zh-TW" altLang="en-US" sz="2400" smtClean="0"/>
              <a:t>變數要如何命名。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 </a:t>
            </a:r>
            <a:r>
              <a:rPr lang="zh-TW" altLang="en-US" sz="2400" smtClean="0"/>
              <a:t>以該變數最大值和最小值</a:t>
            </a:r>
            <a:br>
              <a:rPr lang="zh-TW" altLang="en-US" sz="2400" smtClean="0"/>
            </a:b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</a:t>
            </a:r>
            <a:r>
              <a:rPr lang="zh-TW" altLang="en-US" sz="2400" smtClean="0"/>
              <a:t>來決定使用何種資料型別變數。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 </a:t>
            </a:r>
            <a:r>
              <a:rPr lang="zh-TW" altLang="en-US" sz="2400" smtClean="0"/>
              <a:t>如何指定初值給變數。</a:t>
            </a:r>
          </a:p>
        </p:txBody>
      </p:sp>
    </p:spTree>
    <p:extLst>
      <p:ext uri="{BB962C8B-B14F-4D97-AF65-F5344CB8AC3E}">
        <p14:creationId xmlns:p14="http://schemas.microsoft.com/office/powerpoint/2010/main" val="11299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2.5.1 </a:t>
            </a:r>
            <a:r>
              <a:rPr lang="zh-TW" altLang="en-US" smtClean="0"/>
              <a:t>變數的宣告與初始化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5003800"/>
          </a:xfrm>
        </p:spPr>
        <p:txBody>
          <a:bodyPr/>
          <a:lstStyle/>
          <a:p>
            <a:pPr eaLnBrk="1" hangingPunct="1"/>
            <a:r>
              <a:rPr lang="en-US" altLang="zh-TW" smtClean="0"/>
              <a:t> C# </a:t>
            </a:r>
            <a:r>
              <a:rPr lang="zh-TW" altLang="en-US" smtClean="0"/>
              <a:t>程式是不允許使用未初始化過的變數來運算。</a:t>
            </a:r>
          </a:p>
          <a:p>
            <a:pPr eaLnBrk="1" hangingPunct="1"/>
            <a:r>
              <a:rPr lang="zh-TW" altLang="en-US" smtClean="0"/>
              <a:t> 程式中若需用到某個變數，必須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mtClean="0"/>
              <a:t>- </a:t>
            </a:r>
            <a:r>
              <a:rPr lang="zh-TW" altLang="en-US" smtClean="0"/>
              <a:t>先宣告該變數屬何種資料型別，一直到賦予</a:t>
            </a:r>
            <a:br>
              <a:rPr lang="zh-TW" altLang="en-US" smtClean="0"/>
            </a:br>
            <a:r>
              <a:rPr lang="zh-TW" altLang="en-US" smtClean="0"/>
              <a:t>   該變數初值後，才可用該變數。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    </a:t>
            </a:r>
            <a:r>
              <a:rPr lang="en-US" altLang="zh-TW" smtClean="0"/>
              <a:t>- </a:t>
            </a:r>
            <a:r>
              <a:rPr lang="zh-TW" altLang="en-US" smtClean="0"/>
              <a:t>否則，程式編譯時會出現 “使用未指定的區域</a:t>
            </a:r>
            <a:br>
              <a:rPr lang="zh-TW" altLang="en-US" smtClean="0"/>
            </a:br>
            <a:r>
              <a:rPr lang="zh-TW" altLang="en-US" smtClean="0"/>
              <a:t>    變 數</a:t>
            </a:r>
            <a:r>
              <a:rPr lang="en-US" altLang="zh-TW" smtClean="0"/>
              <a:t>…”  </a:t>
            </a:r>
            <a:r>
              <a:rPr lang="zh-TW" altLang="en-US" smtClean="0"/>
              <a:t>錯誤訊息。</a:t>
            </a:r>
          </a:p>
          <a:p>
            <a:pPr eaLnBrk="1" hangingPunct="1"/>
            <a:r>
              <a:rPr lang="zh-TW" altLang="en-US" smtClean="0"/>
              <a:t> 可用 </a:t>
            </a:r>
            <a:r>
              <a:rPr lang="en-US" altLang="zh-TW" smtClean="0"/>
              <a:t>"=" (</a:t>
            </a:r>
            <a:r>
              <a:rPr lang="zh-TW" altLang="en-US" smtClean="0"/>
              <a:t>指定運算子</a:t>
            </a:r>
            <a:r>
              <a:rPr lang="en-US" altLang="zh-TW" smtClean="0"/>
              <a:t>)</a:t>
            </a:r>
            <a:r>
              <a:rPr lang="zh-TW" altLang="en-US" smtClean="0"/>
              <a:t>等號來指定變數的初值：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77771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6018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2.5.1 </a:t>
            </a:r>
            <a:r>
              <a:rPr lang="zh-TW" altLang="en-US" smtClean="0"/>
              <a:t>變數的宣告與初始化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597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74898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3474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2.5.2 </a:t>
            </a:r>
            <a:r>
              <a:rPr lang="zh-TW" altLang="en-US" smtClean="0"/>
              <a:t>字串變數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395288" y="1854200"/>
            <a:ext cx="8566150" cy="4238625"/>
          </a:xfrm>
        </p:spPr>
        <p:txBody>
          <a:bodyPr/>
          <a:lstStyle/>
          <a:p>
            <a:pPr eaLnBrk="1" hangingPunct="1"/>
            <a:r>
              <a:rPr lang="zh-TW" altLang="en-US" smtClean="0"/>
              <a:t>在 </a:t>
            </a:r>
            <a:r>
              <a:rPr lang="en-US" altLang="zh-TW" smtClean="0"/>
              <a:t>C# </a:t>
            </a:r>
            <a:r>
              <a:rPr lang="zh-TW" altLang="en-US" smtClean="0"/>
              <a:t>中，</a:t>
            </a:r>
            <a:r>
              <a:rPr lang="zh-TW" altLang="en-US" smtClean="0">
                <a:solidFill>
                  <a:srgbClr val="FB1D3D"/>
                </a:solidFill>
              </a:rPr>
              <a:t>字元資料</a:t>
            </a:r>
            <a:r>
              <a:rPr lang="zh-TW" altLang="en-US" smtClean="0"/>
              <a:t>在程式中是以 </a:t>
            </a:r>
            <a:r>
              <a:rPr lang="zh-TW" altLang="en-US" smtClean="0">
                <a:solidFill>
                  <a:srgbClr val="FB1D3D"/>
                </a:solidFill>
              </a:rPr>
              <a:t>單引號</a:t>
            </a:r>
            <a:r>
              <a:rPr lang="zh-TW" altLang="en-US" smtClean="0"/>
              <a:t> 將字元</a:t>
            </a:r>
            <a:br>
              <a:rPr lang="zh-TW" altLang="en-US" smtClean="0"/>
            </a:br>
            <a:r>
              <a:rPr lang="zh-TW" altLang="en-US" smtClean="0"/>
              <a:t>頭尾括起來。</a:t>
            </a:r>
          </a:p>
          <a:p>
            <a:pPr eaLnBrk="1" hangingPunct="1"/>
            <a:r>
              <a:rPr lang="zh-TW" altLang="en-US" smtClean="0"/>
              <a:t>如：‘</a:t>
            </a:r>
            <a:r>
              <a:rPr lang="en-US" altLang="zh-TW" smtClean="0"/>
              <a:t>A’</a:t>
            </a:r>
            <a:r>
              <a:rPr lang="zh-TW" altLang="en-US" smtClean="0"/>
              <a:t>、‘</a:t>
            </a:r>
            <a:r>
              <a:rPr lang="en-US" altLang="zh-TW" smtClean="0"/>
              <a:t>B’</a:t>
            </a:r>
            <a:r>
              <a:rPr lang="zh-TW" altLang="en-US" smtClean="0"/>
              <a:t>、‘</a:t>
            </a:r>
            <a:r>
              <a:rPr lang="en-US" altLang="zh-TW" smtClean="0"/>
              <a:t>1’</a:t>
            </a:r>
            <a:r>
              <a:rPr lang="zh-TW" altLang="en-US" smtClean="0"/>
              <a:t>、‘</a:t>
            </a:r>
            <a:r>
              <a:rPr lang="en-US" altLang="zh-TW" smtClean="0"/>
              <a:t>2’ </a:t>
            </a:r>
            <a:r>
              <a:rPr lang="zh-TW" altLang="en-US" smtClean="0"/>
              <a:t>等</a:t>
            </a:r>
            <a:r>
              <a:rPr lang="en-US" altLang="zh-TW" smtClean="0"/>
              <a:t>…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若一個以上的字元合併在一起就形成字串</a:t>
            </a:r>
            <a:r>
              <a:rPr lang="en-US" altLang="zh-TW" smtClean="0"/>
              <a:t>(string)</a:t>
            </a:r>
            <a:br>
              <a:rPr lang="en-US" altLang="zh-TW" smtClean="0"/>
            </a:br>
            <a:r>
              <a:rPr lang="zh-TW" altLang="en-US" smtClean="0"/>
              <a:t>資料。</a:t>
            </a:r>
          </a:p>
          <a:p>
            <a:pPr eaLnBrk="1" hangingPunct="1"/>
            <a:r>
              <a:rPr lang="zh-TW" altLang="en-US" smtClean="0"/>
              <a:t>為和字元資料有區別</a:t>
            </a:r>
            <a:br>
              <a:rPr lang="zh-TW" altLang="en-US" smtClean="0"/>
            </a:br>
            <a:r>
              <a:rPr lang="zh-TW" altLang="en-US" smtClean="0">
                <a:solidFill>
                  <a:srgbClr val="FB1D3D"/>
                </a:solidFill>
              </a:rPr>
              <a:t>字串資料</a:t>
            </a:r>
            <a:r>
              <a:rPr lang="zh-TW" altLang="en-US" smtClean="0"/>
              <a:t>必須使用「“”」</a:t>
            </a:r>
            <a:r>
              <a:rPr lang="zh-TW" altLang="en-US" smtClean="0">
                <a:solidFill>
                  <a:srgbClr val="FB1D3D"/>
                </a:solidFill>
              </a:rPr>
              <a:t>雙引號</a:t>
            </a:r>
            <a:r>
              <a:rPr lang="zh-TW" altLang="en-US" smtClean="0"/>
              <a:t>將字串頭尾括</a:t>
            </a:r>
            <a:br>
              <a:rPr lang="zh-TW" altLang="en-US" smtClean="0"/>
            </a:br>
            <a:r>
              <a:rPr lang="zh-TW" altLang="en-US" smtClean="0"/>
              <a:t>起來。 </a:t>
            </a:r>
          </a:p>
        </p:txBody>
      </p:sp>
    </p:spTree>
    <p:extLst>
      <p:ext uri="{BB962C8B-B14F-4D97-AF65-F5344CB8AC3E}">
        <p14:creationId xmlns:p14="http://schemas.microsoft.com/office/powerpoint/2010/main" val="38417635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6683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63627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2.6	</a:t>
            </a:r>
            <a:r>
              <a:rPr lang="zh-TW" altLang="en-US" smtClean="0"/>
              <a:t>常數</a:t>
            </a:r>
            <a:r>
              <a:rPr lang="en-US" altLang="zh-TW" sz="2800" smtClean="0"/>
              <a:t>(Constant)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6150" cy="5003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程式執行時，有些值到程式結束前都保持不變且重複出現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為方便程式中辨識，可用有意義常數名稱取代不變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數字或字串。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譬如：稅率、圓周率、</a:t>
            </a:r>
            <a:r>
              <a:rPr kumimoji="0" lang="en-US" altLang="zh-TW" sz="2400" smtClean="0"/>
              <a:t>…</a:t>
            </a:r>
            <a:r>
              <a:rPr kumimoji="0" lang="zh-TW" altLang="en-US" sz="2400" smtClean="0"/>
              <a:t>等、或常用的字串、日期。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 常數與變數雖有名稱，但兩者性質不同。程式執 行中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變數隨敘述指定常值會更改變數值。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常數經宣告，整個程式一直保有宣告時指定的常數值。</a:t>
            </a:r>
            <a:endParaRPr lang="zh-TW" altLang="en-US" sz="2400" smtClean="0"/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常數名稱是用 </a:t>
            </a:r>
            <a:r>
              <a:rPr lang="en-US" altLang="zh-TW" sz="2400" smtClean="0"/>
              <a:t>const </a:t>
            </a:r>
            <a:r>
              <a:rPr lang="zh-TW" altLang="en-US" sz="2400" smtClean="0"/>
              <a:t>來宣告的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在宣告同時即指定常值為該常數的常數值。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使用常數名稱可增加程式可讀性，且易修改。 </a:t>
            </a:r>
          </a:p>
        </p:txBody>
      </p:sp>
    </p:spTree>
    <p:extLst>
      <p:ext uri="{BB962C8B-B14F-4D97-AF65-F5344CB8AC3E}">
        <p14:creationId xmlns:p14="http://schemas.microsoft.com/office/powerpoint/2010/main" val="22699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7848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5100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 </a:t>
            </a:r>
            <a:r>
              <a:rPr lang="zh-TW" altLang="en-US" smtClean="0"/>
              <a:t>運算子</a:t>
            </a:r>
            <a:r>
              <a:rPr lang="en-US" altLang="zh-TW" sz="2800" smtClean="0"/>
              <a:t>(Operator)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48466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mtClean="0"/>
              <a:t> </a:t>
            </a:r>
            <a:r>
              <a:rPr lang="zh-TW" altLang="en-US" smtClean="0"/>
              <a:t>運算子</a:t>
            </a:r>
            <a:br>
              <a:rPr lang="zh-TW" altLang="en-US" smtClean="0"/>
            </a:br>
            <a:r>
              <a:rPr lang="zh-TW" altLang="en-US" smtClean="0"/>
              <a:t> 是用來指定資料做何種運算。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 運算子</a:t>
            </a:r>
            <a:br>
              <a:rPr lang="zh-TW" altLang="en-US" smtClean="0"/>
            </a:br>
            <a:r>
              <a:rPr lang="zh-TW" altLang="en-US" smtClean="0"/>
              <a:t> 按照運算時所需要的運算元</a:t>
            </a:r>
            <a:r>
              <a:rPr lang="en-US" altLang="zh-TW" smtClean="0"/>
              <a:t>(Operand)</a:t>
            </a:r>
            <a:r>
              <a:rPr lang="zh-TW" altLang="en-US" smtClean="0"/>
              <a:t>數目分成：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 </a:t>
            </a:r>
            <a:r>
              <a:rPr lang="zh-TW" altLang="en-US" smtClean="0"/>
              <a:t>單元運算子</a:t>
            </a:r>
            <a:r>
              <a:rPr lang="en-US" altLang="zh-TW" smtClean="0"/>
              <a:t>(Unary Operator) </a:t>
            </a:r>
            <a:r>
              <a:rPr lang="zh-TW" altLang="en-US" smtClean="0"/>
              <a:t>如：</a:t>
            </a:r>
            <a:r>
              <a:rPr lang="en-US" altLang="zh-TW" smtClean="0"/>
              <a:t>-5</a:t>
            </a:r>
            <a:r>
              <a:rPr lang="zh-TW" altLang="en-US" smtClean="0"/>
              <a:t>、</a:t>
            </a:r>
            <a:r>
              <a:rPr lang="en-US" altLang="zh-TW" smtClean="0"/>
              <a:t>k++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 </a:t>
            </a:r>
            <a:r>
              <a:rPr lang="zh-TW" altLang="en-US" smtClean="0"/>
              <a:t>二元運算子</a:t>
            </a:r>
            <a:r>
              <a:rPr lang="en-US" altLang="zh-TW" smtClean="0"/>
              <a:t>(Binary Operator) </a:t>
            </a:r>
            <a:r>
              <a:rPr lang="zh-TW" altLang="en-US" smtClean="0"/>
              <a:t>如：</a:t>
            </a:r>
            <a:r>
              <a:rPr lang="en-US" altLang="zh-TW" smtClean="0"/>
              <a:t>a+b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 </a:t>
            </a:r>
            <a:r>
              <a:rPr lang="zh-TW" altLang="en-US" smtClean="0"/>
              <a:t>三元運算子</a:t>
            </a:r>
            <a:r>
              <a:rPr lang="en-US" altLang="zh-TW" smtClean="0"/>
              <a:t>(Tenary Operator) </a:t>
            </a:r>
            <a:br>
              <a:rPr lang="en-US" altLang="zh-TW" smtClean="0"/>
            </a:br>
            <a:r>
              <a:rPr lang="en-US" altLang="zh-TW" smtClean="0"/>
              <a:t>      </a:t>
            </a:r>
            <a:r>
              <a:rPr lang="zh-TW" altLang="en-US" smtClean="0"/>
              <a:t>如：</a:t>
            </a:r>
            <a:r>
              <a:rPr lang="en-US" altLang="zh-TW" smtClean="0"/>
              <a:t>max  =  (a&gt;b) ? a</a:t>
            </a:r>
            <a:r>
              <a:rPr lang="zh-TW" altLang="en-US" smtClean="0"/>
              <a:t>：</a:t>
            </a:r>
            <a:r>
              <a:rPr lang="en-US" altLang="zh-TW" smtClean="0"/>
              <a:t>b</a:t>
            </a:r>
            <a:r>
              <a:rPr lang="zh-TW" altLang="en-US" smtClean="0"/>
              <a:t>，表示</a:t>
            </a:r>
            <a:br>
              <a:rPr lang="zh-TW" altLang="en-US" smtClean="0"/>
            </a:br>
            <a:r>
              <a:rPr lang="zh-TW" altLang="en-US" smtClean="0"/>
              <a:t>      若 </a:t>
            </a:r>
            <a:r>
              <a:rPr lang="en-US" altLang="zh-TW" smtClean="0"/>
              <a:t>a &gt; b </a:t>
            </a:r>
            <a:r>
              <a:rPr lang="zh-TW" altLang="en-US" smtClean="0"/>
              <a:t>為真，則 </a:t>
            </a:r>
            <a:r>
              <a:rPr lang="en-US" altLang="zh-TW" smtClean="0"/>
              <a:t>max = a</a:t>
            </a:r>
            <a:r>
              <a:rPr lang="zh-TW" altLang="en-US" smtClean="0"/>
              <a:t>；否則 </a:t>
            </a:r>
            <a:r>
              <a:rPr lang="en-US" altLang="zh-TW" smtClean="0"/>
              <a:t>max=b</a:t>
            </a:r>
            <a:r>
              <a:rPr lang="zh-TW" altLang="en-US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491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2.7.1 </a:t>
            </a:r>
            <a:r>
              <a:rPr lang="zh-TW" altLang="en-US" smtClean="0"/>
              <a:t>算術運算子 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353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2.7.2 </a:t>
            </a:r>
            <a:r>
              <a:rPr lang="zh-TW" altLang="en-US" smtClean="0"/>
              <a:t>關係運算子 </a:t>
            </a:r>
          </a:p>
        </p:txBody>
      </p:sp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1359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3. </a:t>
            </a:r>
            <a:r>
              <a:rPr lang="zh-TW" altLang="en-US" smtClean="0"/>
              <a:t>使用交談型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6932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2.7.3 </a:t>
            </a:r>
            <a:r>
              <a:rPr lang="zh-TW" altLang="en-US" smtClean="0"/>
              <a:t>邏輯運算式 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561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6121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2.7.3 </a:t>
            </a:r>
            <a:r>
              <a:rPr lang="zh-TW" altLang="en-US" smtClean="0"/>
              <a:t>邏輯運算式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05318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2.7.4 </a:t>
            </a:r>
            <a:r>
              <a:rPr lang="zh-TW" altLang="en-US" smtClean="0"/>
              <a:t>位元運算子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295275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&amp; (And)</a:t>
            </a:r>
            <a:r>
              <a:rPr lang="zh-TW" altLang="en-US" sz="2400" smtClean="0"/>
              <a:t>、</a:t>
            </a:r>
            <a:r>
              <a:rPr lang="en-US" altLang="zh-TW" sz="2400" smtClean="0"/>
              <a:t>| (Or)</a:t>
            </a:r>
            <a:r>
              <a:rPr lang="zh-TW" altLang="en-US" sz="2400" smtClean="0"/>
              <a:t>、</a:t>
            </a:r>
            <a:r>
              <a:rPr lang="en-US" altLang="zh-TW" sz="2400" smtClean="0"/>
              <a:t>^ (Xor) </a:t>
            </a:r>
            <a:r>
              <a:rPr lang="zh-TW" altLang="en-US" sz="2400" smtClean="0"/>
              <a:t>及 </a:t>
            </a:r>
            <a:r>
              <a:rPr lang="en-US" altLang="zh-TW" sz="2400" smtClean="0"/>
              <a:t>~ (Not) </a:t>
            </a:r>
            <a:r>
              <a:rPr lang="zh-TW" altLang="en-US" sz="2400" smtClean="0"/>
              <a:t>為位元運算子</a:t>
            </a:r>
          </a:p>
          <a:p>
            <a:pPr eaLnBrk="1" hangingPunct="1"/>
            <a:r>
              <a:rPr lang="zh-TW" altLang="en-US" sz="2400" smtClean="0"/>
              <a:t>做法</a:t>
            </a:r>
            <a:br>
              <a:rPr lang="zh-TW" altLang="en-US" sz="2400" smtClean="0"/>
            </a:br>
            <a:r>
              <a:rPr lang="zh-TW" altLang="en-US" sz="2400" smtClean="0"/>
              <a:t>先將運算元轉換二進位，再做二進位布林運算。</a:t>
            </a:r>
          </a:p>
          <a:p>
            <a:pPr eaLnBrk="1" hangingPunct="1"/>
            <a:r>
              <a:rPr lang="zh-TW" altLang="en-US" sz="2400" smtClean="0"/>
              <a:t> </a:t>
            </a:r>
            <a:r>
              <a:rPr lang="en-US" altLang="zh-TW" sz="2400" smtClean="0"/>
              <a:t>^ (Xor) </a:t>
            </a:r>
            <a:r>
              <a:rPr lang="zh-TW" altLang="en-US" sz="2400" smtClean="0"/>
              <a:t>為互斥邏輯運算，</a:t>
            </a:r>
            <a:br>
              <a:rPr lang="zh-TW" altLang="en-US" sz="2400" smtClean="0"/>
            </a:br>
            <a:r>
              <a:rPr lang="zh-TW" altLang="en-US" sz="2400" smtClean="0"/>
              <a:t>若 </a:t>
            </a:r>
            <a:r>
              <a:rPr lang="en-US" altLang="zh-TW" sz="2400" smtClean="0"/>
              <a:t>A </a:t>
            </a:r>
            <a:r>
              <a:rPr lang="zh-TW" altLang="en-US" sz="2400" smtClean="0"/>
              <a:t>或 </a:t>
            </a:r>
            <a:r>
              <a:rPr lang="en-US" altLang="zh-TW" sz="2400" smtClean="0"/>
              <a:t>B </a:t>
            </a:r>
            <a:r>
              <a:rPr lang="zh-TW" altLang="en-US" sz="2400" smtClean="0"/>
              <a:t>都為 </a:t>
            </a:r>
            <a:r>
              <a:rPr lang="en-US" altLang="zh-TW" sz="2400" smtClean="0"/>
              <a:t>0 </a:t>
            </a:r>
            <a:r>
              <a:rPr lang="zh-TW" altLang="en-US" sz="2400" smtClean="0"/>
              <a:t>或都為 </a:t>
            </a:r>
            <a:r>
              <a:rPr lang="en-US" altLang="zh-TW" sz="2400" smtClean="0"/>
              <a:t>1 </a:t>
            </a:r>
            <a:r>
              <a:rPr lang="zh-TW" altLang="en-US" sz="2400" smtClean="0"/>
              <a:t>時，結果為 </a:t>
            </a:r>
            <a:r>
              <a:rPr lang="en-US" altLang="zh-TW" sz="2400" smtClean="0"/>
              <a:t>0</a:t>
            </a:r>
            <a:r>
              <a:rPr lang="zh-TW" altLang="en-US" sz="2400" smtClean="0"/>
              <a:t>；</a:t>
            </a:r>
            <a:br>
              <a:rPr lang="zh-TW" altLang="en-US" sz="2400" smtClean="0"/>
            </a:br>
            <a:r>
              <a:rPr lang="zh-TW" altLang="en-US" sz="2400" smtClean="0"/>
              <a:t>若 </a:t>
            </a:r>
            <a:r>
              <a:rPr lang="en-US" altLang="zh-TW" sz="2400" smtClean="0"/>
              <a:t>A </a:t>
            </a:r>
            <a:r>
              <a:rPr lang="zh-TW" altLang="en-US" sz="2400" smtClean="0"/>
              <a:t>和 </a:t>
            </a:r>
            <a:r>
              <a:rPr lang="en-US" altLang="zh-TW" sz="2400" smtClean="0"/>
              <a:t>B </a:t>
            </a:r>
            <a:r>
              <a:rPr lang="zh-TW" altLang="en-US" sz="2400" smtClean="0"/>
              <a:t>一個為 </a:t>
            </a:r>
            <a:r>
              <a:rPr lang="en-US" altLang="zh-TW" sz="2400" smtClean="0"/>
              <a:t>0 </a:t>
            </a:r>
            <a:r>
              <a:rPr lang="zh-TW" altLang="en-US" sz="2400" smtClean="0"/>
              <a:t>另一個為 </a:t>
            </a:r>
            <a:r>
              <a:rPr lang="en-US" altLang="zh-TW" sz="2400" smtClean="0"/>
              <a:t>1 </a:t>
            </a:r>
            <a:r>
              <a:rPr lang="zh-TW" altLang="en-US" sz="2400" smtClean="0"/>
              <a:t>時，結果為</a:t>
            </a:r>
            <a:r>
              <a:rPr lang="en-US" altLang="zh-TW" sz="2400" smtClean="0"/>
              <a:t>1</a:t>
            </a:r>
            <a:r>
              <a:rPr lang="zh-TW" altLang="en-US" sz="2400" smtClean="0"/>
              <a:t>。 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5832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7406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2.7.4 </a:t>
            </a:r>
            <a:r>
              <a:rPr lang="zh-TW" altLang="en-US" smtClean="0"/>
              <a:t>位元運算子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272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83785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2.7.5 </a:t>
            </a:r>
            <a:r>
              <a:rPr lang="zh-TW" altLang="en-US" smtClean="0"/>
              <a:t>移位運算子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2016125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移位運算子可用來做數值運算</a:t>
            </a:r>
          </a:p>
          <a:p>
            <a:pPr eaLnBrk="1" hangingPunct="1"/>
            <a:r>
              <a:rPr lang="zh-TW" altLang="en-US" sz="2400" smtClean="0"/>
              <a:t>做法</a:t>
            </a:r>
            <a:br>
              <a:rPr lang="zh-TW" altLang="en-US" sz="2400" smtClean="0"/>
            </a:br>
            <a:r>
              <a:rPr lang="zh-TW" altLang="en-US" sz="2400" smtClean="0"/>
              <a:t>先將指定的運算元轉成二進位，</a:t>
            </a:r>
            <a:br>
              <a:rPr lang="zh-TW" altLang="en-US" sz="2400" smtClean="0"/>
            </a:br>
            <a:r>
              <a:rPr lang="zh-TW" altLang="en-US" sz="2400" smtClean="0"/>
              <a:t>再用 </a:t>
            </a:r>
            <a:r>
              <a:rPr lang="en-US" altLang="zh-TW" sz="2400" smtClean="0"/>
              <a:t>"&gt;&gt;" </a:t>
            </a:r>
            <a:r>
              <a:rPr lang="zh-TW" altLang="en-US" sz="2400" smtClean="0"/>
              <a:t>右移運算子指定該運算元往右移幾個位元</a:t>
            </a:r>
            <a:r>
              <a:rPr lang="en-US" altLang="zh-TW" sz="2400" smtClean="0"/>
              <a:t>(bit)</a:t>
            </a:r>
            <a:br>
              <a:rPr lang="en-US" altLang="zh-TW" sz="2400" smtClean="0"/>
            </a:br>
            <a:r>
              <a:rPr lang="zh-TW" altLang="en-US" sz="2400" smtClean="0"/>
              <a:t>或用 </a:t>
            </a:r>
            <a:r>
              <a:rPr lang="en-US" altLang="zh-TW" sz="2400" smtClean="0"/>
              <a:t>"&lt;&lt;" </a:t>
            </a:r>
            <a:r>
              <a:rPr lang="zh-TW" altLang="en-US" sz="2400" smtClean="0"/>
              <a:t>左移運算子指定該運算元往左移幾個位元</a:t>
            </a:r>
            <a:r>
              <a:rPr lang="en-US" altLang="zh-TW" sz="2400" smtClean="0"/>
              <a:t>(bit)</a:t>
            </a:r>
            <a:r>
              <a:rPr lang="zh-TW" altLang="en-US" sz="2400" smtClean="0"/>
              <a:t>。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69119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4636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2.7.6 </a:t>
            </a:r>
            <a:r>
              <a:rPr lang="zh-TW" altLang="en-US" smtClean="0"/>
              <a:t>複合指定運算子</a:t>
            </a: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6242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9731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2.7.7 </a:t>
            </a:r>
            <a:r>
              <a:rPr lang="zh-TW" altLang="en-US" smtClean="0"/>
              <a:t>遞增及遞減運算子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69421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22172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901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496300" cy="3068637"/>
          </a:xfrm>
        </p:spPr>
      </p:pic>
    </p:spTree>
    <p:extLst>
      <p:ext uri="{BB962C8B-B14F-4D97-AF65-F5344CB8AC3E}">
        <p14:creationId xmlns:p14="http://schemas.microsoft.com/office/powerpoint/2010/main" val="3727912306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2.7.8 </a:t>
            </a:r>
            <a:r>
              <a:rPr lang="zh-TW" altLang="en-US" smtClean="0"/>
              <a:t>運算子的優先順序</a:t>
            </a:r>
          </a:p>
        </p:txBody>
      </p:sp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98575"/>
            <a:ext cx="56165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4061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6960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5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Visual Studio </a:t>
            </a:r>
            <a:r>
              <a:rPr lang="zh-TW" altLang="en-US" smtClean="0"/>
              <a:t>版本介紹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569325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kumimoji="0" lang="en-US" altLang="zh-TW" sz="2400" smtClean="0"/>
              <a:t>1</a:t>
            </a:r>
            <a:r>
              <a:rPr lang="zh-TW" altLang="en-US" sz="2400" smtClean="0"/>
              <a:t>、</a:t>
            </a:r>
            <a:r>
              <a:rPr lang="en-US" altLang="zh-TW" sz="2400" smtClean="0"/>
              <a:t>Express</a:t>
            </a:r>
            <a:r>
              <a:rPr lang="zh-TW" altLang="en-US" sz="2400" smtClean="0"/>
              <a:t>版本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2</a:t>
            </a:r>
            <a:r>
              <a:rPr lang="zh-TW" altLang="en-US" sz="2400" smtClean="0"/>
              <a:t>、社群版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3</a:t>
            </a:r>
            <a:r>
              <a:rPr lang="zh-TW" altLang="en-US" sz="2400" smtClean="0"/>
              <a:t>、</a:t>
            </a:r>
            <a:r>
              <a:rPr lang="en-US" altLang="zh-TW" sz="2400" smtClean="0"/>
              <a:t>MSDN</a:t>
            </a:r>
            <a:r>
              <a:rPr lang="zh-TW" altLang="en-US" sz="2400" smtClean="0"/>
              <a:t>專業版</a:t>
            </a:r>
          </a:p>
          <a:p>
            <a:pPr eaLnBrk="1" hangingPunct="1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None/>
            </a:pPr>
            <a:r>
              <a:rPr lang="en-US" altLang="zh-TW" sz="2400" smtClean="0"/>
              <a:t>4</a:t>
            </a:r>
            <a:r>
              <a:rPr lang="zh-TW" altLang="en-US" sz="2400" smtClean="0"/>
              <a:t>、</a:t>
            </a:r>
            <a:r>
              <a:rPr lang="en-US" altLang="zh-TW" sz="2400" smtClean="0"/>
              <a:t>MSDN</a:t>
            </a:r>
            <a:r>
              <a:rPr lang="zh-TW" altLang="en-US" sz="2400" smtClean="0"/>
              <a:t>企業版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Clr>
                <a:srgbClr val="FB1D3D"/>
              </a:buClr>
            </a:pPr>
            <a:r>
              <a:rPr lang="zh-TW" altLang="en-US" sz="2400" smtClean="0"/>
              <a:t> </a:t>
            </a:r>
            <a:r>
              <a:rPr lang="en-US" altLang="zh-TW" sz="2400" smtClean="0"/>
              <a:t>Express </a:t>
            </a:r>
            <a:r>
              <a:rPr lang="zh-TW" altLang="en-US" sz="2400" smtClean="0"/>
              <a:t>版 和 社群版 是免費的。</a:t>
            </a:r>
          </a:p>
          <a:p>
            <a:pPr eaLnBrk="1" hangingPunct="1">
              <a:lnSpc>
                <a:spcPct val="80000"/>
              </a:lnSpc>
              <a:buClr>
                <a:srgbClr val="FB1D3D"/>
              </a:buClr>
            </a:pPr>
            <a:r>
              <a:rPr lang="zh-TW" altLang="en-US" sz="2400" smtClean="0"/>
              <a:t> 對初學者、學生、</a:t>
            </a:r>
            <a:r>
              <a:rPr lang="en-US" altLang="zh-TW" sz="2400" smtClean="0"/>
              <a:t>SOHO </a:t>
            </a:r>
            <a:r>
              <a:rPr lang="zh-TW" altLang="en-US" sz="2400" smtClean="0"/>
              <a:t>族 或 個人工作室開發</a:t>
            </a:r>
            <a:br>
              <a:rPr lang="zh-TW" altLang="en-US" sz="2400" smtClean="0"/>
            </a:br>
            <a:r>
              <a:rPr lang="zh-TW" altLang="en-US" sz="2400" smtClean="0"/>
              <a:t> 專案使用 </a:t>
            </a:r>
            <a:r>
              <a:rPr lang="en-US" altLang="zh-TW" sz="2400" smtClean="0"/>
              <a:t>Express </a:t>
            </a:r>
            <a:r>
              <a:rPr lang="zh-TW" altLang="en-US" sz="2400" smtClean="0"/>
              <a:t>版本 和 社群版。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endParaRPr lang="zh-TW" altLang="en-US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1800" smtClean="0"/>
              <a:t>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229600" cy="595312"/>
          </a:xfrm>
        </p:spPr>
        <p:txBody>
          <a:bodyPr/>
          <a:lstStyle/>
          <a:p>
            <a:pPr eaLnBrk="1" hangingPunct="1"/>
            <a:r>
              <a:rPr lang="en-US" altLang="zh-TW" smtClean="0"/>
              <a:t> 1.5	</a:t>
            </a:r>
            <a:r>
              <a:rPr lang="zh-TW" altLang="en-US" smtClean="0"/>
              <a:t>控制項的智慧標籤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416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487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9465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569325" cy="555625"/>
          </a:xfrm>
        </p:spPr>
        <p:txBody>
          <a:bodyPr/>
          <a:lstStyle/>
          <a:p>
            <a:pPr eaLnBrk="1" hangingPunct="1"/>
            <a:r>
              <a:rPr lang="zh-TW" altLang="en-US" smtClean="0"/>
              <a:t>建立輸出入介面</a:t>
            </a:r>
          </a:p>
        </p:txBody>
      </p:sp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281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89511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1278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844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5612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48932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2.8 </a:t>
            </a:r>
            <a:r>
              <a:rPr lang="zh-TW" altLang="en-US" smtClean="0"/>
              <a:t>資料型別轉換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566150" cy="53006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變數經宣告其資料型別後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無法以另一資料型別重新宣告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也不能指派與其宣告型別不相容值給它。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例宣告 </a:t>
            </a:r>
            <a:r>
              <a:rPr kumimoji="0" lang="en-US" altLang="zh-TW" sz="2400" smtClean="0"/>
              <a:t>int</a:t>
            </a:r>
            <a:r>
              <a:rPr kumimoji="0" lang="zh-TW" altLang="en-US" sz="2400" smtClean="0"/>
              <a:t>後，將 </a:t>
            </a:r>
            <a:r>
              <a:rPr kumimoji="0" lang="en-US" altLang="zh-TW" sz="2400" smtClean="0"/>
              <a:t>true </a:t>
            </a:r>
            <a:r>
              <a:rPr kumimoji="0" lang="zh-TW" altLang="en-US" sz="2400" smtClean="0"/>
              <a:t>布林值指派給它。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值可轉換為其他型別</a:t>
            </a:r>
            <a:br>
              <a:rPr kumimoji="0" lang="zh-TW" altLang="en-US" sz="2400" smtClean="0"/>
            </a:br>
            <a:r>
              <a:rPr kumimoji="0" lang="zh-TW" altLang="en-US" sz="2400" smtClean="0"/>
              <a:t>如為這些值指派給新變數，或將這些值當做方法</a:t>
            </a:r>
            <a:br>
              <a:rPr kumimoji="0" lang="zh-TW" altLang="en-US" sz="2400" smtClean="0"/>
            </a:br>
            <a:r>
              <a:rPr kumimoji="0" lang="zh-TW" altLang="en-US" sz="2400" smtClean="0"/>
              <a:t>的引數傳遞。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編譯器會自動執行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不會導致資料遺失的型別轉換</a:t>
            </a:r>
            <a:r>
              <a:rPr kumimoji="0" lang="en-US" altLang="zh-TW" sz="2400" smtClean="0"/>
              <a:t>(Type Conversion)</a:t>
            </a:r>
            <a:r>
              <a:rPr kumimoji="0" lang="zh-TW" altLang="en-US" sz="2400" smtClean="0"/>
              <a:t>。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可能會導致資料遺失的轉換需在原始程式碼中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使用轉型</a:t>
            </a:r>
            <a:r>
              <a:rPr kumimoji="0" lang="en-US" altLang="zh-TW" sz="2400" smtClean="0"/>
              <a:t>(Cast)</a:t>
            </a:r>
            <a:r>
              <a:rPr kumimoji="0" lang="zh-TW" altLang="en-US" sz="240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153101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2.8	</a:t>
            </a:r>
            <a:r>
              <a:rPr lang="zh-TW" altLang="en-US" smtClean="0"/>
              <a:t>資料型別轉換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566150" cy="5003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撰寫程式時，常碰到兩個不同資料型別資料需做運算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語法嚴謹不允許不同資料型別間資料做運算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必須將資料做轉換成同一資料型別才能做運算。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提供一種型別轉換</a:t>
            </a:r>
            <a:r>
              <a:rPr kumimoji="0" lang="en-US" altLang="zh-TW" sz="2400" smtClean="0"/>
              <a:t>(Type Cast)</a:t>
            </a:r>
            <a:r>
              <a:rPr kumimoji="0" lang="zh-TW" altLang="en-US" sz="2400" smtClean="0"/>
              <a:t>方法</a:t>
            </a:r>
            <a:br>
              <a:rPr kumimoji="0" lang="zh-TW" altLang="en-US" sz="2400" smtClean="0"/>
            </a:br>
            <a:r>
              <a:rPr kumimoji="0" lang="en-US" altLang="zh-TW" sz="2400" smtClean="0"/>
              <a:t>|</a:t>
            </a:r>
            <a:r>
              <a:rPr kumimoji="0" lang="en-US" altLang="zh-TW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能強迫資料 轉換成其他資料型別。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譬如：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7416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6450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2.9 </a:t>
            </a:r>
            <a:r>
              <a:rPr lang="zh-TW" altLang="en-US" smtClean="0"/>
              <a:t>如何辨識資料型別</a:t>
            </a:r>
            <a:endParaRPr lang="zh-TW" altLang="en-US" b="0" smtClean="0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935037"/>
          </a:xfrm>
        </p:spPr>
        <p:txBody>
          <a:bodyPr/>
          <a:lstStyle/>
          <a:p>
            <a:pPr eaLnBrk="1" hangingPunct="1"/>
            <a:r>
              <a:rPr kumimoji="0" lang="zh-TW" altLang="en-US" smtClean="0"/>
              <a:t>不知道該資料是屬於何種資料型別時</a:t>
            </a:r>
            <a:br>
              <a:rPr kumimoji="0" lang="zh-TW" altLang="en-US" smtClean="0"/>
            </a:b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可用 </a:t>
            </a:r>
            <a:r>
              <a:rPr kumimoji="0" lang="en-US" altLang="zh-TW" smtClean="0"/>
              <a:t>GetType() </a:t>
            </a:r>
            <a:r>
              <a:rPr kumimoji="0" lang="zh-TW" altLang="en-US" smtClean="0"/>
              <a:t>方法來得知。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73453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54206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6042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62642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 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1.5	</a:t>
            </a:r>
            <a:r>
              <a:rPr lang="zh-TW" altLang="en-US" smtClean="0"/>
              <a:t>控制項的智慧標籤</a:t>
            </a:r>
            <a:r>
              <a:rPr lang="zh-TW" altLang="en-US" sz="2800" smtClean="0"/>
              <a:t>          </a:t>
            </a:r>
            <a:r>
              <a:rPr lang="en-US" altLang="zh-TW" sz="2800" smtClean="0"/>
              <a:t>Continue…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6327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6327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7377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  <p:extLst>
      <p:ext uri="{BB962C8B-B14F-4D97-AF65-F5344CB8AC3E}">
        <p14:creationId xmlns:p14="http://schemas.microsoft.com/office/powerpoint/2010/main" val="2896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6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000" smtClean="0">
                <a:solidFill>
                  <a:srgbClr val="D60093"/>
                </a:solidFill>
              </a:rPr>
              <a:t>第三章</a:t>
            </a:r>
            <a:br>
              <a:rPr lang="zh-TW" altLang="en-US" sz="4000" smtClean="0">
                <a:solidFill>
                  <a:srgbClr val="D60093"/>
                </a:solidFill>
              </a:rPr>
            </a:br>
            <a:r>
              <a:rPr lang="zh-TW" altLang="en-US" sz="3200" smtClean="0">
                <a:solidFill>
                  <a:srgbClr val="D60093"/>
                </a:solidFill>
              </a:rPr>
              <a:t>基本輸出入介面設計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500" smtClean="0">
                <a:solidFill>
                  <a:srgbClr val="D60093"/>
                </a:solidFill>
              </a:rPr>
              <a:t/>
            </a:r>
            <a:br>
              <a:rPr lang="zh-TW" altLang="en-US" sz="500" smtClean="0">
                <a:solidFill>
                  <a:srgbClr val="D60093"/>
                </a:solidFill>
              </a:rPr>
            </a:br>
            <a:r>
              <a:rPr lang="zh-TW" altLang="en-US" sz="500" smtClean="0">
                <a:solidFill>
                  <a:srgbClr val="D60093"/>
                </a:solidFill>
              </a:rPr>
              <a:t>                   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 b="1">
                <a:solidFill>
                  <a:srgbClr val="D6009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注意： 本投影片僅供本書上課教師使用，非經同意請勿上網轉載或供拷貝</a:t>
            </a:r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80438" cy="7207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3.1	</a:t>
            </a:r>
            <a:r>
              <a:rPr lang="zh-TW" altLang="en-US" smtClean="0"/>
              <a:t>表單物件常見的屬性 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135937" cy="4752975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  <a:r>
              <a:rPr kumimoji="0" lang="en-US" altLang="zh-TW" sz="2400" smtClean="0"/>
              <a:t>Windows </a:t>
            </a:r>
            <a:r>
              <a:rPr kumimoji="0" lang="zh-TW" altLang="en-US" sz="2400" smtClean="0"/>
              <a:t>視窗作業系統取代 </a:t>
            </a:r>
            <a:r>
              <a:rPr kumimoji="0" lang="en-US" altLang="zh-TW" sz="2400" smtClean="0"/>
              <a:t>DOS </a:t>
            </a:r>
            <a:r>
              <a:rPr kumimoji="0" lang="zh-TW" altLang="en-US" sz="2400" smtClean="0"/>
              <a:t>原因： 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具高親和力圖形化操作介面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在表單設計階段，透過工具箱提供工具，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 不用寫程式便能快速地建立輸出入介面。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可專注處理流程程式設計，縮短程式開發時間。</a:t>
            </a:r>
          </a:p>
          <a:p>
            <a:pPr eaLnBrk="1" hangingPunct="1"/>
            <a:r>
              <a:rPr kumimoji="0" lang="zh-TW" altLang="en-US" sz="2400" smtClean="0"/>
              <a:t>表單</a:t>
            </a:r>
            <a:br>
              <a:rPr kumimoji="0" lang="zh-TW" altLang="en-US" sz="2400" smtClean="0"/>
            </a:br>
            <a:r>
              <a:rPr kumimoji="0" lang="zh-TW" altLang="en-US" sz="2400" smtClean="0"/>
              <a:t>撰寫</a:t>
            </a:r>
            <a:r>
              <a:rPr kumimoji="0" lang="en-US" altLang="zh-TW" sz="2400" smtClean="0"/>
              <a:t>Windows Form</a:t>
            </a:r>
            <a:r>
              <a:rPr kumimoji="0" lang="zh-TW" altLang="en-US" sz="2400" smtClean="0"/>
              <a:t>應用程式最基本的輸出入介面。</a:t>
            </a:r>
          </a:p>
          <a:p>
            <a:pPr eaLnBrk="1" hangingPunct="1"/>
            <a:r>
              <a:rPr kumimoji="0" lang="zh-TW" altLang="en-US" sz="2400" smtClean="0"/>
              <a:t>表單就是一個視窗，像容器可將工具箱的工具所建立</a:t>
            </a:r>
            <a:br>
              <a:rPr kumimoji="0" lang="zh-TW" altLang="en-US" sz="2400" smtClean="0"/>
            </a:br>
            <a:r>
              <a:rPr kumimoji="0" lang="zh-TW" altLang="en-US" sz="2400" smtClean="0"/>
              <a:t>元件安置其中，做為使用者的操作介面。</a:t>
            </a:r>
          </a:p>
          <a:p>
            <a:pPr eaLnBrk="1" hangingPunct="1"/>
            <a:r>
              <a:rPr kumimoji="0" lang="zh-TW" altLang="en-US" sz="2400" smtClean="0"/>
              <a:t>將工具箱中工具拖曳到表單建立的元件稱為「控制項」</a:t>
            </a:r>
            <a:br>
              <a:rPr kumimoji="0" lang="zh-TW" altLang="en-US" sz="2400" smtClean="0"/>
            </a:br>
            <a:r>
              <a:rPr kumimoji="0" lang="zh-TW" altLang="en-US" sz="2400" smtClean="0"/>
              <a:t>或「物件」。</a:t>
            </a:r>
          </a:p>
          <a:p>
            <a:pPr eaLnBrk="1" hangingPunct="1"/>
            <a:endParaRPr lang="en-US" altLang="zh-TW" sz="2400" smtClean="0"/>
          </a:p>
        </p:txBody>
      </p:sp>
    </p:spTree>
    <p:extLst>
      <p:ext uri="{BB962C8B-B14F-4D97-AF65-F5344CB8AC3E}">
        <p14:creationId xmlns:p14="http://schemas.microsoft.com/office/powerpoint/2010/main" val="12997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1.5	</a:t>
            </a:r>
            <a:r>
              <a:rPr lang="zh-TW" altLang="en-US" smtClean="0"/>
              <a:t>控制項的智慧標籤</a:t>
            </a:r>
            <a:r>
              <a:rPr lang="zh-TW" altLang="en-US" sz="2800" smtClean="0"/>
              <a:t>          </a:t>
            </a:r>
            <a:r>
              <a:rPr lang="en-US" altLang="zh-TW" sz="2800" smtClean="0"/>
              <a:t>Continue…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67691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50403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8931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 </a:t>
            </a:r>
            <a:r>
              <a:rPr lang="zh-TW" altLang="en-US" smtClean="0"/>
              <a:t>第一個 </a:t>
            </a:r>
            <a:r>
              <a:rPr lang="en-US" altLang="zh-TW" sz="2800" smtClean="0"/>
              <a:t>Windows Form</a:t>
            </a:r>
            <a:r>
              <a:rPr lang="en-US" altLang="zh-TW" smtClean="0"/>
              <a:t> </a:t>
            </a:r>
            <a:r>
              <a:rPr lang="zh-TW" altLang="en-US" smtClean="0"/>
              <a:t>應用程式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419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一般開發 </a:t>
            </a:r>
            <a:r>
              <a:rPr lang="en-US" altLang="zh-TW" smtClean="0"/>
              <a:t>C# </a:t>
            </a:r>
            <a:r>
              <a:rPr lang="zh-TW" altLang="en-US" smtClean="0"/>
              <a:t>程式四階段：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設計表單輸出入介面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設定各控制項</a:t>
            </a:r>
            <a:r>
              <a:rPr lang="en-US" altLang="zh-TW" smtClean="0"/>
              <a:t>(</a:t>
            </a:r>
            <a:r>
              <a:rPr lang="zh-TW" altLang="en-US" smtClean="0"/>
              <a:t>物件</a:t>
            </a:r>
            <a:r>
              <a:rPr lang="en-US" altLang="zh-TW" smtClean="0"/>
              <a:t>)</a:t>
            </a:r>
            <a:r>
              <a:rPr lang="zh-TW" altLang="en-US" smtClean="0"/>
              <a:t>的屬性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撰寫相關程式碼</a:t>
            </a:r>
          </a:p>
          <a:p>
            <a:pPr eaLnBrk="1" hangingPunct="1">
              <a:lnSpc>
                <a:spcPct val="115000"/>
              </a:lnSpc>
              <a:spcAft>
                <a:spcPct val="30000"/>
              </a:spcAft>
            </a:pPr>
            <a:r>
              <a:rPr lang="zh-TW" altLang="en-US" smtClean="0"/>
              <a:t>程式除錯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424862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1.6.1 </a:t>
            </a:r>
            <a:r>
              <a:rPr lang="zh-TW" altLang="en-US" smtClean="0"/>
              <a:t>新增專案 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5693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1.6.2 </a:t>
            </a:r>
            <a:r>
              <a:rPr lang="zh-TW" altLang="en-US" smtClean="0"/>
              <a:t>表單設計階段 </a:t>
            </a:r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3960813" cy="324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17671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1.6.3 </a:t>
            </a:r>
            <a:r>
              <a:rPr lang="zh-TW" altLang="en-US" smtClean="0"/>
              <a:t>程式碼設計階段 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848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507413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 </a:t>
            </a:r>
            <a:r>
              <a:rPr lang="en-US" altLang="zh-TW" sz="2800" smtClean="0"/>
              <a:t>Visual Studio 2013 Express </a:t>
            </a:r>
            <a:r>
              <a:rPr lang="zh-TW" altLang="en-US" smtClean="0"/>
              <a:t>與 </a:t>
            </a:r>
            <a:r>
              <a:rPr lang="en-US" altLang="zh-TW" sz="2800" smtClean="0"/>
              <a:t>C#</a:t>
            </a:r>
            <a:r>
              <a:rPr lang="en-US" altLang="zh-TW" smtClean="0"/>
              <a:t> </a:t>
            </a:r>
            <a:r>
              <a:rPr lang="zh-TW" altLang="en-US" smtClean="0"/>
              <a:t>簡介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608512"/>
          </a:xfrm>
        </p:spPr>
        <p:txBody>
          <a:bodyPr/>
          <a:lstStyle/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</a:pPr>
            <a:r>
              <a:rPr lang="en-US" altLang="zh-TW" smtClean="0"/>
              <a:t>Visual Studio Express 2013 Express </a:t>
            </a:r>
            <a:r>
              <a:rPr lang="zh-TW" altLang="en-US" smtClean="0"/>
              <a:t>版本：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zh-TW" altLang="en-US" smtClean="0"/>
              <a:t> </a:t>
            </a:r>
            <a:r>
              <a:rPr lang="en-US" altLang="zh-TW" smtClean="0"/>
              <a:t>1. Visual Studio Express 2013 for Windows Desktop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2. Visual Studio Express 2013 for Web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3.Visual Studio Express 2013 for Windows 8</a:t>
            </a:r>
          </a:p>
          <a:p>
            <a:pPr marL="533400" indent="-533400" eaLnBrk="1" hangingPunct="1">
              <a:lnSpc>
                <a:spcPct val="125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4. Visual Studio Express 2013 for Windows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1.6.4 </a:t>
            </a:r>
            <a:r>
              <a:rPr lang="zh-TW" altLang="en-US" smtClean="0"/>
              <a:t>專案執行與偵錯 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48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1.6.5 </a:t>
            </a:r>
            <a:r>
              <a:rPr lang="zh-TW" altLang="en-US" smtClean="0"/>
              <a:t>關閉專案 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248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subTitle" idx="4294967295"/>
          </p:nvPr>
        </p:nvSpPr>
        <p:spPr>
          <a:xfrm>
            <a:off x="4643438" y="1773238"/>
            <a:ext cx="4176712" cy="3240087"/>
          </a:xfrm>
        </p:spPr>
        <p:txBody>
          <a:bodyPr/>
          <a:lstStyle/>
          <a:p>
            <a:pPr marL="0" indent="0" algn="r" eaLnBrk="1" hangingPunct="1">
              <a:lnSpc>
                <a:spcPct val="160000"/>
              </a:lnSpc>
              <a:spcAft>
                <a:spcPct val="110000"/>
              </a:spcAft>
              <a:buFont typeface="Wingdings" panose="05000000000000000000" pitchFamily="2" charset="2"/>
              <a:buNone/>
            </a:pPr>
            <a:r>
              <a:rPr lang="zh-TW" altLang="en-US" sz="4800" smtClean="0">
                <a:solidFill>
                  <a:srgbClr val="D60093"/>
                </a:solidFill>
              </a:rPr>
              <a:t>第二章</a:t>
            </a:r>
            <a:br>
              <a:rPr lang="zh-TW" altLang="en-US" sz="4800" smtClean="0">
                <a:solidFill>
                  <a:srgbClr val="D60093"/>
                </a:solidFill>
              </a:rPr>
            </a:br>
            <a:r>
              <a:rPr lang="zh-TW" altLang="en-US" sz="4000" smtClean="0">
                <a:solidFill>
                  <a:srgbClr val="D60093"/>
                </a:solidFill>
              </a:rPr>
              <a:t>資料型別與變數</a:t>
            </a:r>
          </a:p>
          <a:p>
            <a:pPr marL="0" indent="0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TW" altLang="en-US" sz="600" smtClean="0">
                <a:solidFill>
                  <a:srgbClr val="D60093"/>
                </a:solidFill>
              </a:rPr>
              <a:t/>
            </a:r>
            <a:br>
              <a:rPr lang="zh-TW" altLang="en-US" sz="600" smtClean="0">
                <a:solidFill>
                  <a:srgbClr val="D60093"/>
                </a:solidFill>
              </a:rPr>
            </a:br>
            <a:r>
              <a:rPr lang="zh-TW" altLang="en-US" sz="600" smtClean="0">
                <a:solidFill>
                  <a:srgbClr val="D60093"/>
                </a:solidFill>
              </a:rPr>
              <a:t>                   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600" b="1">
                <a:solidFill>
                  <a:srgbClr val="D6009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注意： 本投影片僅供本書上課教師使用，非經同意請勿上網轉載或供拷貝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58" r="20937" b="82216"/>
          <a:stretch>
            <a:fillRect/>
          </a:stretch>
        </p:blipFill>
        <p:spPr bwMode="auto">
          <a:xfrm>
            <a:off x="0" y="0"/>
            <a:ext cx="9144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5457" r="6680" b="82216"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7" descr="C#2015基礎必修課(ael017400_o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 r="13814"/>
          <a:stretch>
            <a:fillRect/>
          </a:stretch>
        </p:blipFill>
        <p:spPr bwMode="auto">
          <a:xfrm>
            <a:off x="323850" y="908050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2.1	</a:t>
            </a:r>
            <a:r>
              <a:rPr lang="zh-TW" altLang="en-US" sz="3600" smtClean="0"/>
              <a:t>識別字 </a:t>
            </a:r>
            <a:r>
              <a:rPr lang="en-US" altLang="zh-TW" smtClean="0"/>
              <a:t>(Identifier)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9325" cy="4846637"/>
          </a:xfrm>
        </p:spPr>
        <p:txBody>
          <a:bodyPr/>
          <a:lstStyle/>
          <a:p>
            <a:pPr eaLnBrk="1" hangingPunct="1"/>
            <a:r>
              <a:rPr lang="en-US" altLang="zh-TW" sz="3200" smtClean="0"/>
              <a:t> </a:t>
            </a:r>
            <a:r>
              <a:rPr lang="zh-TW" altLang="en-US" smtClean="0"/>
              <a:t>真實世界每個人、事和物都賦予一個名字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以方便識別。</a:t>
            </a:r>
          </a:p>
          <a:p>
            <a:pPr eaLnBrk="1" hangingPunct="1"/>
            <a:r>
              <a:rPr lang="zh-TW" altLang="en-US" smtClean="0"/>
              <a:t> 程式語言設計程式時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對程式中用到每個變數、常數、結構、模組、</a:t>
            </a:r>
            <a:br>
              <a:rPr lang="zh-TW" altLang="en-US" smtClean="0"/>
            </a:br>
            <a:r>
              <a:rPr lang="zh-TW" altLang="en-US" smtClean="0"/>
              <a:t>       函式、程序、 類別、物件及屬性等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使用前必須先命名</a:t>
            </a:r>
          </a:p>
          <a:p>
            <a:pPr eaLnBrk="1" hangingPunct="1"/>
            <a:r>
              <a:rPr lang="zh-TW" altLang="en-US" smtClean="0"/>
              <a:t> 將程式中被命名名字稱為「識別字」。</a:t>
            </a:r>
          </a:p>
          <a:p>
            <a:pPr eaLnBrk="1" hangingPunct="1"/>
            <a:r>
              <a:rPr lang="zh-TW" altLang="en-US" smtClean="0"/>
              <a:t> 識別字是指可自行定義或宣告的文數字。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24863" cy="81121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2.1	</a:t>
            </a:r>
            <a:r>
              <a:rPr lang="zh-TW" altLang="en-US" sz="3600" smtClean="0"/>
              <a:t>識別字                        </a:t>
            </a:r>
            <a:r>
              <a:rPr lang="en-US" altLang="zh-TW" sz="28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15312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0" smtClean="0"/>
              <a:t> </a:t>
            </a:r>
            <a:r>
              <a:rPr lang="zh-TW" altLang="en-US" smtClean="0"/>
              <a:t>下列是不正確的識別字命名方式：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mtClean="0"/>
              <a:t>      </a:t>
            </a:r>
            <a:r>
              <a:rPr lang="en-US" altLang="zh-TW" smtClean="0"/>
              <a:t>good luck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 7_eleven</a:t>
            </a:r>
            <a:br>
              <a:rPr lang="en-US" altLang="zh-TW" smtClean="0"/>
            </a:br>
            <a:r>
              <a:rPr lang="en-US" altLang="zh-TW" smtClean="0"/>
              <a:t>  B&amp;Q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zh-TW" smtClean="0"/>
              <a:t>      new</a:t>
            </a:r>
            <a:endParaRPr lang="en-US" altLang="zh-TW" smtClean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下列變數是正確的識別字命名方式：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mtClean="0"/>
              <a:t>     </a:t>
            </a:r>
            <a:r>
              <a:rPr lang="en-US" altLang="zh-TW" smtClean="0"/>
              <a:t>GoodLuck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seven_eleven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_score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      </a:t>
            </a:r>
            <a:r>
              <a:rPr lang="zh-TW" altLang="en-US" smtClean="0"/>
              <a:t>成績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80438" cy="59531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識別字命名規則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識別字由一個字元或多個字元組成。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第一個字元必須以</a:t>
            </a:r>
            <a:r>
              <a:rPr lang="en-US" altLang="zh-TW" sz="2400" smtClean="0"/>
              <a:t>A~Z</a:t>
            </a:r>
            <a:r>
              <a:rPr lang="zh-TW" altLang="en-US" sz="2400" smtClean="0"/>
              <a:t>、</a:t>
            </a:r>
            <a:r>
              <a:rPr lang="en-US" altLang="zh-TW" sz="2400" smtClean="0"/>
              <a:t>a~z</a:t>
            </a:r>
            <a:r>
              <a:rPr lang="zh-TW" altLang="en-US" sz="2400" smtClean="0"/>
              <a:t>、</a:t>
            </a:r>
            <a:r>
              <a:rPr lang="en-US" altLang="zh-TW" sz="2400" smtClean="0"/>
              <a:t>_(</a:t>
            </a:r>
            <a:r>
              <a:rPr lang="zh-TW" altLang="en-US" sz="2400" smtClean="0"/>
              <a:t>底線</a:t>
            </a:r>
            <a:r>
              <a:rPr lang="en-US" altLang="zh-TW" sz="2400" smtClean="0"/>
              <a:t>)</a:t>
            </a:r>
            <a:r>
              <a:rPr lang="zh-TW" altLang="en-US" sz="2400" smtClean="0"/>
              <a:t>和中文字等字元</a:t>
            </a:r>
            <a:br>
              <a:rPr lang="zh-TW" altLang="en-US" sz="2400" smtClean="0"/>
            </a:br>
            <a:r>
              <a:rPr lang="zh-TW" altLang="en-US" sz="2400" smtClean="0"/>
              <a:t>開頭，不允許以數字</a:t>
            </a:r>
            <a:r>
              <a:rPr lang="en-US" altLang="zh-TW" sz="2400" smtClean="0"/>
              <a:t>0~9</a:t>
            </a:r>
            <a:r>
              <a:rPr lang="zh-TW" altLang="en-US" sz="2400" smtClean="0"/>
              <a:t>開頭。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第二個字元</a:t>
            </a:r>
            <a:r>
              <a:rPr lang="en-US" altLang="zh-TW" sz="2400" smtClean="0"/>
              <a:t>(</a:t>
            </a:r>
            <a:r>
              <a:rPr lang="zh-TW" altLang="en-US" sz="2400" smtClean="0"/>
              <a:t>含</a:t>
            </a:r>
            <a:r>
              <a:rPr lang="en-US" altLang="zh-TW" sz="2400" smtClean="0"/>
              <a:t>)</a:t>
            </a:r>
            <a:r>
              <a:rPr lang="zh-TW" altLang="en-US" sz="2400" smtClean="0"/>
              <a:t>後面可接大小寫英文字母、數字、底線。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識別字允許多個單字連用，可用底線連接或每個單字的</a:t>
            </a:r>
            <a:br>
              <a:rPr lang="zh-TW" altLang="en-US" sz="2400" smtClean="0"/>
            </a:br>
            <a:r>
              <a:rPr lang="zh-TW" altLang="en-US" sz="2400" smtClean="0"/>
              <a:t>第一個字母大寫其他字母小寫。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大小寫字母視為不同字元處理。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命名最好具有意義</a:t>
            </a:r>
            <a:r>
              <a:rPr lang="en-US" altLang="en-US" sz="2400" smtClean="0"/>
              <a:t>、</a:t>
            </a:r>
            <a:r>
              <a:rPr lang="zh-TW" altLang="en-US" sz="2400" smtClean="0"/>
              <a:t>名稱和資料有關連，可讀性高且易記。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允許使用中文字當識別字，程式中易混淆，建議不使用。</a:t>
            </a:r>
            <a:endParaRPr lang="zh-TW" altLang="en-US" sz="2400" smtClean="0">
              <a:sym typeface="Wingdings 2" panose="050201020105070707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2.2 </a:t>
            </a:r>
            <a:r>
              <a:rPr lang="zh-TW" altLang="en-US" smtClean="0"/>
              <a:t>關鍵字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9135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2.3 </a:t>
            </a:r>
            <a:r>
              <a:rPr lang="zh-TW" altLang="en-US" smtClean="0"/>
              <a:t>資料型別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566150" cy="6477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2.3.1  </a:t>
            </a:r>
            <a:r>
              <a:rPr lang="zh-TW" altLang="en-US" smtClean="0"/>
              <a:t>基本資料型別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551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36600"/>
            <a:ext cx="8569325" cy="358775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2400" smtClean="0"/>
              <a:t>1.1.2 </a:t>
            </a:r>
            <a:r>
              <a:rPr lang="zh-TW" altLang="en-US" sz="2400" smtClean="0"/>
              <a:t>如何下載社群版的 </a:t>
            </a:r>
            <a:r>
              <a:rPr lang="en-US" altLang="zh-TW" sz="2400" smtClean="0"/>
              <a:t>VS Community 2015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4168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7755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9930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 </a:t>
            </a:r>
            <a:r>
              <a:rPr lang="zh-TW" altLang="en-US" smtClean="0"/>
              <a:t>常值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常值 </a:t>
            </a:r>
            <a:r>
              <a:rPr lang="en-US" altLang="zh-TW" sz="2400" smtClean="0"/>
              <a:t>(Literal) </a:t>
            </a:r>
            <a:r>
              <a:rPr lang="zh-TW" altLang="en-US" sz="2400" smtClean="0"/>
              <a:t>表示本身的值，非變數值或運算式的結果，</a:t>
            </a:r>
            <a:br>
              <a:rPr lang="zh-TW" altLang="en-US" sz="2400" smtClean="0"/>
            </a:br>
            <a:r>
              <a:rPr lang="zh-TW" altLang="en-US" sz="2400" smtClean="0"/>
              <a:t>如 號碼 </a:t>
            </a:r>
            <a:r>
              <a:rPr lang="en-US" altLang="zh-TW" sz="2400" smtClean="0"/>
              <a:t>5 </a:t>
            </a:r>
            <a:r>
              <a:rPr lang="zh-TW" altLang="en-US" sz="2400" smtClean="0"/>
              <a:t>或 字串  “</a:t>
            </a:r>
            <a:r>
              <a:rPr lang="en-US" altLang="zh-TW" sz="2400" smtClean="0"/>
              <a:t>Hello”</a:t>
            </a:r>
            <a:r>
              <a:rPr lang="zh-TW" altLang="en-US" sz="2400" smtClean="0"/>
              <a:t>。</a:t>
            </a:r>
          </a:p>
          <a:p>
            <a:pPr eaLnBrk="1" hangingPunct="1"/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zh-TW" altLang="en-US" sz="2400" smtClean="0"/>
              <a:t>為有意義的名稱取代常值，整個程式執行中維持相同的值。</a:t>
            </a:r>
          </a:p>
          <a:p>
            <a:pPr eaLnBrk="1" hangingPunct="1"/>
            <a:r>
              <a:rPr lang="zh-TW" altLang="en-US" sz="2400" smtClean="0"/>
              <a:t>變數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是以意義的名稱取代常值，允許在程式執行中變更其值。</a:t>
            </a:r>
          </a:p>
          <a:p>
            <a:pPr eaLnBrk="1" hangingPunct="1"/>
            <a:r>
              <a:rPr lang="zh-TW" altLang="en-US" sz="2400" smtClean="0"/>
              <a:t>常值可用來指定給變數當作「變數值」或指定給物件屬性</a:t>
            </a:r>
            <a:br>
              <a:rPr lang="zh-TW" altLang="en-US" sz="2400" smtClean="0"/>
            </a:br>
            <a:r>
              <a:rPr lang="zh-TW" altLang="en-US" sz="2400" smtClean="0"/>
              <a:t>當作「屬性值」。</a:t>
            </a:r>
          </a:p>
          <a:p>
            <a:pPr eaLnBrk="1" hangingPunct="1"/>
            <a:r>
              <a:rPr lang="zh-TW" altLang="en-US" sz="2400" smtClean="0"/>
              <a:t>程式執行時，敘述中的每個常值都會配置記憶體來存放。</a:t>
            </a:r>
          </a:p>
          <a:p>
            <a:pPr eaLnBrk="1" hangingPunct="1"/>
            <a:r>
              <a:rPr lang="en-US" altLang="zh-TW" sz="2400" smtClean="0"/>
              <a:t>C# </a:t>
            </a:r>
            <a:r>
              <a:rPr lang="zh-TW" altLang="en-US" sz="2400" smtClean="0"/>
              <a:t>提供的常值包括：</a:t>
            </a:r>
            <a:br>
              <a:rPr lang="zh-TW" altLang="en-US" sz="2400" smtClean="0"/>
            </a:br>
            <a:r>
              <a:rPr lang="zh-TW" altLang="en-US" sz="2400" smtClean="0"/>
              <a:t>數值常值、字串常值、日期常值、布林常值、物件常值。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2.4.1 </a:t>
            </a:r>
            <a:r>
              <a:rPr lang="zh-TW" altLang="en-US" smtClean="0"/>
              <a:t>數值常值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數值常值依是否帶有小數部分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分成整數常值和浮點數常值。</a:t>
            </a:r>
            <a:endParaRPr lang="zh-TW" altLang="en-US" b="0" smtClean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olidFill>
                  <a:srgbClr val="003399"/>
                </a:solidFill>
              </a:rPr>
              <a:t>一、整數常值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整數常值由數字、</a:t>
            </a:r>
            <a:r>
              <a:rPr lang="en-US" altLang="zh-TW" smtClean="0"/>
              <a:t>+ (</a:t>
            </a:r>
            <a:r>
              <a:rPr lang="zh-TW" altLang="en-US" smtClean="0"/>
              <a:t>正</a:t>
            </a:r>
            <a:r>
              <a:rPr lang="en-US" altLang="zh-TW" smtClean="0"/>
              <a:t>)</a:t>
            </a:r>
            <a:r>
              <a:rPr lang="zh-TW" altLang="en-US" smtClean="0"/>
              <a:t>、</a:t>
            </a:r>
            <a:r>
              <a:rPr lang="en-US" altLang="zh-TW" smtClean="0"/>
              <a:t>- (</a:t>
            </a:r>
            <a:r>
              <a:rPr lang="zh-TW" altLang="en-US" smtClean="0"/>
              <a:t>負</a:t>
            </a:r>
            <a:r>
              <a:rPr lang="en-US" altLang="zh-TW" smtClean="0"/>
              <a:t>)</a:t>
            </a:r>
            <a:r>
              <a:rPr lang="zh-TW" altLang="en-US" smtClean="0"/>
              <a:t>所組成。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整數常值的表示方式有：</a:t>
            </a:r>
            <a:br>
              <a:rPr lang="zh-TW" altLang="en-US" smtClean="0"/>
            </a:br>
            <a:r>
              <a:rPr lang="zh-TW" altLang="en-US" smtClean="0"/>
              <a:t>二進制、八進制、十進制、十六進制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整數常值依表示的範圍可細分：</a:t>
            </a:r>
            <a:br>
              <a:rPr lang="zh-TW" altLang="en-US" smtClean="0"/>
            </a:br>
            <a:r>
              <a:rPr lang="en-US" altLang="zh-TW" smtClean="0"/>
              <a:t>byte</a:t>
            </a:r>
            <a:r>
              <a:rPr lang="zh-TW" altLang="en-US" smtClean="0"/>
              <a:t>、</a:t>
            </a:r>
            <a:r>
              <a:rPr lang="en-US" altLang="zh-TW" smtClean="0"/>
              <a:t>sbyte</a:t>
            </a:r>
            <a:r>
              <a:rPr lang="zh-TW" altLang="en-US" smtClean="0"/>
              <a:t>、</a:t>
            </a:r>
            <a:r>
              <a:rPr lang="en-US" altLang="zh-TW" smtClean="0"/>
              <a:t>short</a:t>
            </a:r>
            <a:r>
              <a:rPr lang="zh-TW" altLang="en-US" smtClean="0"/>
              <a:t>、</a:t>
            </a:r>
            <a:r>
              <a:rPr lang="en-US" altLang="zh-TW" smtClean="0"/>
              <a:t>int</a:t>
            </a:r>
            <a:r>
              <a:rPr lang="zh-TW" altLang="en-US" smtClean="0"/>
              <a:t>、</a:t>
            </a:r>
            <a:r>
              <a:rPr lang="en-US" altLang="zh-TW" smtClean="0"/>
              <a:t>long </a:t>
            </a:r>
            <a:r>
              <a:rPr lang="zh-TW" altLang="en-US" smtClean="0"/>
              <a:t>等資料型別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3437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661988"/>
            <a:ext cx="8569325" cy="454025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二、浮點數常值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5596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三、科學記號表示法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566150" cy="2303462"/>
          </a:xfrm>
        </p:spPr>
        <p:txBody>
          <a:bodyPr/>
          <a:lstStyle/>
          <a:p>
            <a:pPr eaLnBrk="1" hangingPunct="1"/>
            <a:r>
              <a:rPr lang="en-US" altLang="zh-TW" smtClean="0"/>
              <a:t> float</a:t>
            </a:r>
            <a:r>
              <a:rPr lang="zh-TW" altLang="en-US" smtClean="0"/>
              <a:t>單精確度 與 </a:t>
            </a:r>
            <a:r>
              <a:rPr lang="en-US" altLang="zh-TW" smtClean="0"/>
              <a:t>double </a:t>
            </a:r>
            <a:r>
              <a:rPr lang="zh-TW" altLang="en-US" smtClean="0"/>
              <a:t>倍精確度的資料型別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為浮點數，可表示為含有小數點的數字</a:t>
            </a:r>
          </a:p>
          <a:p>
            <a:pPr eaLnBrk="1" hangingPunct="1"/>
            <a:r>
              <a:rPr kumimoji="0" lang="zh-TW" altLang="en-US" smtClean="0"/>
              <a:t> </a:t>
            </a:r>
            <a:r>
              <a:rPr kumimoji="0" lang="en-US" altLang="zh-TW" smtClean="0"/>
              <a:t>f</a:t>
            </a:r>
            <a:r>
              <a:rPr lang="en-US" altLang="zh-TW" smtClean="0"/>
              <a:t>loat </a:t>
            </a:r>
            <a:r>
              <a:rPr lang="zh-TW" altLang="en-US" smtClean="0"/>
              <a:t>單精確度整數位數超過 </a:t>
            </a:r>
            <a:r>
              <a:rPr lang="en-US" altLang="zh-TW" smtClean="0"/>
              <a:t>7 </a:t>
            </a:r>
            <a:r>
              <a:rPr lang="zh-TW" altLang="en-US" smtClean="0"/>
              <a:t>位數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mtClean="0"/>
              <a:t>double </a:t>
            </a:r>
            <a:r>
              <a:rPr lang="zh-TW" altLang="en-US" smtClean="0"/>
              <a:t>倍精確度整數位數超過 </a:t>
            </a:r>
            <a:r>
              <a:rPr lang="en-US" altLang="zh-TW" smtClean="0"/>
              <a:t>15 </a:t>
            </a:r>
            <a:r>
              <a:rPr lang="zh-TW" altLang="en-US" smtClean="0"/>
              <a:t>位數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以 </a:t>
            </a:r>
            <a:r>
              <a:rPr lang="zh-TW" altLang="en-US" smtClean="0">
                <a:solidFill>
                  <a:srgbClr val="FB1D3D"/>
                </a:solidFill>
              </a:rPr>
              <a:t>科學記號 </a:t>
            </a:r>
            <a:r>
              <a:rPr lang="zh-TW" altLang="en-US" smtClean="0"/>
              <a:t>方式表示。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7488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580437" cy="719137"/>
          </a:xfrm>
        </p:spPr>
        <p:txBody>
          <a:bodyPr/>
          <a:lstStyle/>
          <a:p>
            <a:pPr eaLnBrk="1" hangingPunct="1"/>
            <a:r>
              <a:rPr lang="zh-TW" altLang="en-US" smtClean="0"/>
              <a:t>三、科學記號表示法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1294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zh-TW" altLang="en-US" smtClean="0"/>
              <a:t>三、科學記號表示法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9930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2.4.2 </a:t>
            </a:r>
            <a:r>
              <a:rPr lang="zh-TW" altLang="en-US" smtClean="0"/>
              <a:t>字元與字串常值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5003800"/>
          </a:xfrm>
        </p:spPr>
        <p:txBody>
          <a:bodyPr/>
          <a:lstStyle/>
          <a:p>
            <a:pPr eaLnBrk="1" hangingPunct="1"/>
            <a:r>
              <a:rPr lang="zh-TW" altLang="en-US" smtClean="0"/>
              <a:t>字串常值是由一連串的字元組合而成，包括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</a:t>
            </a:r>
            <a:r>
              <a:rPr lang="zh-TW" altLang="en-US" smtClean="0"/>
              <a:t>中文字、英文字母、空格、數字、特殊符號。</a:t>
            </a:r>
          </a:p>
          <a:p>
            <a:pPr eaLnBrk="1" hangingPunct="1"/>
            <a:r>
              <a:rPr lang="zh-TW" altLang="en-US" smtClean="0"/>
              <a:t>程式中字串常值須用「“”」雙引號頭尾括起來。</a:t>
            </a:r>
          </a:p>
          <a:p>
            <a:pPr eaLnBrk="1" hangingPunct="1"/>
            <a:r>
              <a:rPr lang="zh-TW" altLang="en-US" smtClean="0"/>
              <a:t>字串常值可細分成：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8207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518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1.1.3 </a:t>
            </a:r>
            <a:r>
              <a:rPr lang="en-US" altLang="zh-TW" sz="2400" smtClean="0"/>
              <a:t>Visual C#</a:t>
            </a:r>
            <a:r>
              <a:rPr lang="en-US" altLang="zh-TW" smtClean="0"/>
              <a:t> </a:t>
            </a:r>
            <a:r>
              <a:rPr lang="zh-TW" altLang="en-US" smtClean="0"/>
              <a:t>程式語言簡介   </a:t>
            </a:r>
            <a:r>
              <a:rPr lang="en-US" altLang="zh-TW" sz="2400" smtClean="0">
                <a:solidFill>
                  <a:schemeClr val="hlink"/>
                </a:solidFill>
              </a:rPr>
              <a:t>Continue …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8313" y="1673225"/>
            <a:ext cx="8229600" cy="47085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en-US" altLang="zh-TW" smtClean="0"/>
              <a:t>Visual C# </a:t>
            </a:r>
            <a:r>
              <a:rPr lang="zh-TW" altLang="en-US" smtClean="0"/>
              <a:t>是 </a:t>
            </a:r>
            <a:r>
              <a:rPr lang="en-US" altLang="zh-TW" smtClean="0"/>
              <a:t>.NET </a:t>
            </a:r>
            <a:r>
              <a:rPr lang="zh-TW" altLang="en-US" smtClean="0"/>
              <a:t>最重要的開發程式語言。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en-US" altLang="zh-TW" smtClean="0"/>
              <a:t>Visual C#  </a:t>
            </a:r>
            <a:r>
              <a:rPr lang="zh-TW" altLang="en-US" smtClean="0"/>
              <a:t>語法 和 </a:t>
            </a:r>
            <a:r>
              <a:rPr lang="en-US" altLang="zh-TW" smtClean="0"/>
              <a:t>C </a:t>
            </a:r>
            <a:r>
              <a:rPr lang="zh-TW" altLang="en-US" smtClean="0"/>
              <a:t>語言類似。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採用類似 </a:t>
            </a:r>
            <a:r>
              <a:rPr lang="en-US" altLang="zh-TW" smtClean="0"/>
              <a:t>Java </a:t>
            </a:r>
            <a:r>
              <a:rPr lang="zh-TW" altLang="en-US" smtClean="0"/>
              <a:t>語言</a:t>
            </a:r>
            <a:r>
              <a:rPr lang="en-US" altLang="zh-TW" smtClean="0"/>
              <a:t>Virtual Machine</a:t>
            </a:r>
            <a:r>
              <a:rPr lang="zh-TW" altLang="en-US" smtClean="0"/>
              <a:t>架構。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擁有完整物件導向支援及易學易用彈性大優點。</a:t>
            </a:r>
          </a:p>
          <a:p>
            <a:pPr eaLnBrk="1" hangingPunct="1">
              <a:lnSpc>
                <a:spcPct val="115000"/>
              </a:lnSpc>
              <a:spcAft>
                <a:spcPct val="15000"/>
              </a:spcAft>
            </a:pPr>
            <a:r>
              <a:rPr lang="zh-TW" altLang="en-US" smtClean="0"/>
              <a:t>程式語法的執行效率比 </a:t>
            </a:r>
            <a:r>
              <a:rPr lang="en-US" altLang="zh-TW" smtClean="0"/>
              <a:t>Visual Basic </a:t>
            </a:r>
            <a:r>
              <a:rPr lang="zh-TW" altLang="en-US" smtClean="0"/>
              <a:t>快</a:t>
            </a:r>
            <a:br>
              <a:rPr lang="zh-TW" altLang="en-US" smtClean="0"/>
            </a:br>
            <a:r>
              <a:rPr lang="zh-TW" altLang="en-US" smtClean="0"/>
              <a:t> 使得 </a:t>
            </a:r>
            <a:r>
              <a:rPr lang="en-US" altLang="zh-TW" smtClean="0"/>
              <a:t>C# </a:t>
            </a:r>
            <a:r>
              <a:rPr lang="zh-TW" altLang="en-US" smtClean="0"/>
              <a:t>成為 </a:t>
            </a:r>
            <a:r>
              <a:rPr lang="en-US" altLang="zh-TW" smtClean="0"/>
              <a:t>.NET </a:t>
            </a:r>
            <a:r>
              <a:rPr lang="zh-TW" altLang="en-US" smtClean="0"/>
              <a:t>的欽定語言。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2.4.2 </a:t>
            </a:r>
            <a:r>
              <a:rPr lang="zh-TW" altLang="en-US" smtClean="0"/>
              <a:t>字元與字串常值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248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2.4.3 </a:t>
            </a:r>
            <a:r>
              <a:rPr lang="zh-TW" altLang="en-US" smtClean="0"/>
              <a:t>布林常值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布林</a:t>
            </a:r>
            <a:r>
              <a:rPr lang="en-US" altLang="zh-TW" smtClean="0"/>
              <a:t>(bool)</a:t>
            </a:r>
            <a:r>
              <a:rPr lang="zh-TW" altLang="en-US" smtClean="0"/>
              <a:t>常值只有兩個值：</a:t>
            </a:r>
            <a:br>
              <a:rPr lang="zh-TW" altLang="en-US" smtClean="0"/>
            </a:b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en-US" altLang="zh-TW" smtClean="0"/>
              <a:t>『True』</a:t>
            </a:r>
            <a:r>
              <a:rPr lang="zh-TW" altLang="en-US" smtClean="0"/>
              <a:t>、</a:t>
            </a:r>
            <a:r>
              <a:rPr lang="en-US" altLang="zh-TW" smtClean="0"/>
              <a:t>『False』</a:t>
            </a:r>
            <a:br>
              <a:rPr lang="en-US" altLang="zh-TW" smtClean="0"/>
            </a:br>
            <a:r>
              <a:rPr lang="en-US" altLang="zh-TW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分表真</a:t>
            </a:r>
            <a:r>
              <a:rPr lang="en-US" altLang="zh-TW" smtClean="0"/>
              <a:t>/</a:t>
            </a:r>
            <a:r>
              <a:rPr lang="zh-TW" altLang="en-US" smtClean="0"/>
              <a:t>假、開</a:t>
            </a:r>
            <a:r>
              <a:rPr lang="en-US" altLang="zh-TW" smtClean="0"/>
              <a:t>/</a:t>
            </a:r>
            <a:r>
              <a:rPr lang="zh-TW" altLang="en-US" smtClean="0"/>
              <a:t>關、男</a:t>
            </a:r>
            <a:r>
              <a:rPr lang="en-US" altLang="zh-TW" smtClean="0"/>
              <a:t>/</a:t>
            </a:r>
            <a:r>
              <a:rPr lang="zh-TW" altLang="en-US" smtClean="0"/>
              <a:t>女、</a:t>
            </a:r>
            <a:r>
              <a:rPr lang="en-US" altLang="zh-TW" smtClean="0"/>
              <a:t>Yes/No </a:t>
            </a:r>
            <a:r>
              <a:rPr lang="zh-TW" altLang="en-US" smtClean="0"/>
              <a:t>兩種狀態。</a:t>
            </a:r>
          </a:p>
          <a:p>
            <a:pPr eaLnBrk="1" hangingPunct="1"/>
            <a:r>
              <a:rPr lang="zh-TW" altLang="en-US" smtClean="0"/>
              <a:t>常使用在關係運算式及邏輯運算式的條件式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用來判斷條件式成立與否。</a:t>
            </a:r>
          </a:p>
          <a:p>
            <a:pPr eaLnBrk="1" hangingPunct="1"/>
            <a:r>
              <a:rPr lang="zh-TW" altLang="en-US" smtClean="0"/>
              <a:t>布林常值佔記憶體空間與範圍：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8137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2.4.4 </a:t>
            </a:r>
            <a:r>
              <a:rPr lang="zh-TW" altLang="en-US" smtClean="0"/>
              <a:t>物件常值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3268662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物件常值包含任何型別的資料。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屬不定型資料型別。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變數使用上，物件資料型別的變數相當好用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可存放任何型別資料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任何型別資料都屬物件型別。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物件常值佔記憶體空間與表示範圍：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7991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2.4.5 </a:t>
            </a:r>
            <a:r>
              <a:rPr lang="zh-TW" altLang="en-US" smtClean="0"/>
              <a:t>如何將常值強制為特定的資料型別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566150" cy="4752975"/>
          </a:xfrm>
        </p:spPr>
        <p:txBody>
          <a:bodyPr/>
          <a:lstStyle/>
          <a:p>
            <a:pPr eaLnBrk="1" hangingPunct="1"/>
            <a:r>
              <a:rPr lang="zh-TW" altLang="en-US" smtClean="0"/>
              <a:t>常值 </a:t>
            </a:r>
            <a:r>
              <a:rPr lang="en-US" altLang="zh-TW" smtClean="0"/>
              <a:t>(Literal) </a:t>
            </a:r>
            <a:r>
              <a:rPr lang="zh-TW" altLang="en-US" smtClean="0"/>
              <a:t>會表示本身的值，而非變數值或運算式的結果。</a:t>
            </a:r>
          </a:p>
          <a:p>
            <a:pPr eaLnBrk="1" hangingPunct="1"/>
            <a:r>
              <a:rPr lang="zh-TW" altLang="en-US" smtClean="0"/>
              <a:t> 如：號碼 </a:t>
            </a:r>
            <a:r>
              <a:rPr lang="en-US" altLang="zh-TW" smtClean="0"/>
              <a:t>3 </a:t>
            </a:r>
            <a:r>
              <a:rPr lang="zh-TW" altLang="en-US" smtClean="0"/>
              <a:t>或字串 “</a:t>
            </a:r>
            <a:r>
              <a:rPr lang="en-US" altLang="zh-TW" smtClean="0"/>
              <a:t>Hello”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常數為有意義的名稱，可取代常值並在整個程式</a:t>
            </a:r>
            <a:br>
              <a:rPr lang="zh-TW" altLang="en-US" smtClean="0"/>
            </a:br>
            <a:r>
              <a:rPr lang="zh-TW" altLang="en-US" smtClean="0"/>
              <a:t>執行中維持相同值</a:t>
            </a:r>
            <a:r>
              <a:rPr lang="en-US" altLang="zh-TW" smtClean="0"/>
              <a:t>(</a:t>
            </a:r>
            <a:r>
              <a:rPr lang="zh-TW" altLang="en-US" smtClean="0"/>
              <a:t>即固定值無法變更</a:t>
            </a:r>
            <a:r>
              <a:rPr lang="en-US" altLang="zh-TW" smtClean="0"/>
              <a:t>)</a:t>
            </a:r>
            <a:r>
              <a:rPr lang="zh-TW" altLang="en-US" smtClean="0"/>
              <a:t>和允許變更其值的變數相反。</a:t>
            </a:r>
          </a:p>
          <a:p>
            <a:pPr eaLnBrk="1" hangingPunct="1"/>
            <a:r>
              <a:rPr lang="zh-TW" altLang="en-US" smtClean="0"/>
              <a:t>如何將常值強制為特定的資料型別，可用下列</a:t>
            </a:r>
            <a:br>
              <a:rPr lang="zh-TW" altLang="en-US" smtClean="0"/>
            </a:br>
            <a:r>
              <a:rPr lang="zh-TW" altLang="en-US" smtClean="0"/>
              <a:t>兩種方式，將常值強制為特定的資料型別：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      </a:t>
            </a:r>
            <a:r>
              <a:rPr lang="zh-TW" altLang="en-US" smtClean="0">
                <a:sym typeface="Wingdings" panose="05000000000000000000" pitchFamily="2" charset="2"/>
              </a:rPr>
              <a:t></a:t>
            </a:r>
            <a:r>
              <a:rPr lang="zh-TW" altLang="en-US" smtClean="0"/>
              <a:t> 採附加型別字元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</a:t>
            </a:r>
            <a:r>
              <a:rPr lang="zh-TW" altLang="en-US" smtClean="0"/>
              <a:t> 將常值放在封入字元中。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2.4.5 </a:t>
            </a:r>
            <a:r>
              <a:rPr lang="zh-TW" altLang="en-US" smtClean="0"/>
              <a:t>如何將常值強制為特定的資料型別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76751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</a:t>
            </a:r>
            <a:endParaRPr lang="en-US" altLang="zh-TW" sz="2800" b="0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常值</a:t>
            </a:r>
            <a:r>
              <a:rPr lang="en-US" altLang="zh-TW" sz="2400" smtClean="0"/>
              <a:t>((Literal)</a:t>
            </a:r>
            <a:r>
              <a:rPr lang="zh-TW" altLang="en-US" sz="2400" smtClean="0"/>
              <a:t>表示本身的值，而非變數值或運算式的結果，例如：號碼 </a:t>
            </a:r>
            <a:r>
              <a:rPr lang="en-US" altLang="zh-TW" sz="2400" smtClean="0"/>
              <a:t>5 </a:t>
            </a:r>
            <a:r>
              <a:rPr lang="zh-TW" altLang="en-US" sz="2400" smtClean="0"/>
              <a:t>或字串 “</a:t>
            </a:r>
            <a:r>
              <a:rPr lang="en-US" altLang="zh-TW" sz="2400" smtClean="0"/>
              <a:t>Hello”</a:t>
            </a:r>
            <a:r>
              <a:rPr lang="zh-TW" altLang="en-US" sz="2400" smtClean="0"/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一般將程式中所使用資料的常值，依程式執行時是否允許</a:t>
            </a:r>
            <a:br>
              <a:rPr lang="zh-TW" altLang="en-US" sz="2400" smtClean="0"/>
            </a:br>
            <a:r>
              <a:rPr lang="zh-TW" altLang="en-US" sz="2400" smtClean="0"/>
              <a:t>改變其值分成常數和變數兩種。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zh-TW" altLang="en-US" sz="2400" smtClean="0"/>
              <a:t>是以有意義的名稱取代常值，在整個程式執行中其值維持</a:t>
            </a:r>
            <a:br>
              <a:rPr lang="zh-TW" altLang="en-US" sz="2400" smtClean="0"/>
            </a:br>
            <a:r>
              <a:rPr lang="zh-TW" altLang="en-US" sz="2400" smtClean="0"/>
              <a:t>不變。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變數 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是以意義的名稱取代常值，允許在整個程式執行中變更</a:t>
            </a:r>
            <a:br>
              <a:rPr lang="zh-TW" altLang="en-US" sz="2400" smtClean="0"/>
            </a:br>
            <a:r>
              <a:rPr lang="zh-TW" altLang="en-US" sz="2400" smtClean="0"/>
              <a:t>其值。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常值可用來指定給變數當作「變數值」或指定給物件屬性</a:t>
            </a:r>
            <a:br>
              <a:rPr lang="zh-TW" altLang="en-US" sz="2400" smtClean="0"/>
            </a:br>
            <a:r>
              <a:rPr lang="zh-TW" altLang="en-US" sz="2400" smtClean="0"/>
              <a:t>當作「屬性值」。程式執行時，敘述中的每個常值都會</a:t>
            </a:r>
            <a:br>
              <a:rPr lang="zh-TW" altLang="en-US" sz="2400" smtClean="0"/>
            </a:br>
            <a:r>
              <a:rPr lang="zh-TW" altLang="en-US" sz="2400" smtClean="0"/>
              <a:t>配置記憶體來存放。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56615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C# </a:t>
            </a:r>
            <a:r>
              <a:rPr lang="zh-TW" altLang="en-US" sz="2400" smtClean="0"/>
              <a:t>屬</a:t>
            </a:r>
            <a:r>
              <a:rPr lang="zh-TW" altLang="en-US" sz="2400" smtClean="0">
                <a:solidFill>
                  <a:srgbClr val="FB1D3D"/>
                </a:solidFill>
              </a:rPr>
              <a:t>強制型別 </a:t>
            </a:r>
            <a:r>
              <a:rPr lang="en-US" altLang="zh-TW" sz="2400" smtClean="0"/>
              <a:t>(Stronged Type)</a:t>
            </a:r>
            <a:r>
              <a:rPr lang="zh-TW" altLang="en-US" sz="2400" smtClean="0"/>
              <a:t>的程式語言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必須對程式中所使用的資料強制做資料型別檢查。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程式中用的變數和常數都必須賦予名稱和資料型別。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資料型別是規定該資料允許使用的有效範圍</a:t>
            </a:r>
            <a:r>
              <a:rPr lang="en-US" altLang="zh-TW" sz="2400" smtClean="0"/>
              <a:t>(</a:t>
            </a:r>
            <a:r>
              <a:rPr lang="zh-TW" altLang="en-US" sz="2400" smtClean="0"/>
              <a:t>即有最大值</a:t>
            </a:r>
            <a:br>
              <a:rPr lang="zh-TW" altLang="en-US" sz="2400" smtClean="0"/>
            </a:br>
            <a:r>
              <a:rPr lang="zh-TW" altLang="en-US" sz="2400" smtClean="0"/>
              <a:t>和最小值</a:t>
            </a:r>
            <a:r>
              <a:rPr lang="en-US" altLang="zh-TW" sz="2400" smtClean="0"/>
              <a:t>)</a:t>
            </a:r>
            <a:r>
              <a:rPr lang="zh-TW" altLang="en-US" sz="2400" smtClean="0"/>
              <a:t>以及在記憶體中存放的長度。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不同資料型別，編譯器依資料所用資料型別配置對應的</a:t>
            </a:r>
            <a:br>
              <a:rPr lang="zh-TW" altLang="en-US" sz="2400" smtClean="0"/>
            </a:br>
            <a:r>
              <a:rPr lang="zh-TW" altLang="en-US" sz="2400" smtClean="0"/>
              <a:t>記憶體來存放該資料。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/>
              <a:t>不同的資料型別，電腦處理方式亦不相同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數值資料允許做四則運算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文字資料無法計算只能字串的比較或合併串資料型別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布林資料只能表示真或假的結果。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C# </a:t>
            </a:r>
            <a:r>
              <a:rPr lang="zh-TW" altLang="en-US" sz="2400" smtClean="0"/>
              <a:t>提供的常值包括：</a:t>
            </a:r>
            <a:br>
              <a:rPr lang="zh-TW" altLang="en-US" sz="2400" smtClean="0"/>
            </a:br>
            <a:r>
              <a:rPr lang="zh-TW" altLang="en-US" sz="2400" smtClean="0"/>
              <a:t>數值常值、字串常值、日期常值、布林常值、物件常值。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563563"/>
            <a:ext cx="8580438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68300" y="1470025"/>
            <a:ext cx="8566150" cy="5184775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常數</a:t>
            </a:r>
            <a:r>
              <a:rPr lang="en-US" altLang="zh-TW" sz="2400" smtClean="0"/>
              <a:t>(Constant)</a:t>
            </a:r>
            <a:br>
              <a:rPr lang="en-US" altLang="zh-TW" sz="2400" smtClean="0"/>
            </a:br>
            <a:r>
              <a:rPr lang="en-US" altLang="zh-TW" sz="2400" smtClean="0"/>
              <a:t> </a:t>
            </a:r>
            <a:r>
              <a:rPr lang="en-US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賦予資料的常值在程式執行不允許改變其值。</a:t>
            </a:r>
          </a:p>
          <a:p>
            <a:pPr eaLnBrk="1" hangingPunct="1"/>
            <a:r>
              <a:rPr lang="zh-TW" altLang="en-US" sz="2400" smtClean="0"/>
              <a:t>變數</a:t>
            </a:r>
            <a:r>
              <a:rPr lang="en-US" altLang="zh-TW" sz="2400" smtClean="0"/>
              <a:t>(Variable)</a:t>
            </a:r>
            <a:br>
              <a:rPr lang="en-US" altLang="zh-TW" sz="2400" smtClean="0"/>
            </a:br>
            <a:r>
              <a:rPr lang="zh-TW" altLang="en-US" sz="2400" smtClean="0"/>
              <a:t>賦予資料的常值在程式執行允許改變稱為。</a:t>
            </a:r>
          </a:p>
          <a:p>
            <a:pPr eaLnBrk="1" hangingPunct="1"/>
            <a:r>
              <a:rPr lang="zh-TW" altLang="en-US" sz="2400" smtClean="0"/>
              <a:t>大多數高階程式語言都是在程式的開頭</a:t>
            </a:r>
            <a:br>
              <a:rPr lang="zh-TW" altLang="en-US" sz="2400" smtClean="0"/>
            </a:b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先宣告一個變數</a:t>
            </a:r>
          </a:p>
          <a:p>
            <a:pPr eaLnBrk="1" hangingPunct="1"/>
            <a:r>
              <a:rPr lang="zh-TW" altLang="en-US" sz="2400" smtClean="0"/>
              <a:t>宣告的目的</a:t>
            </a:r>
            <a:br>
              <a:rPr lang="zh-TW" altLang="en-US" sz="2400" smtClean="0"/>
            </a:br>
            <a:r>
              <a:rPr lang="zh-TW" altLang="en-US" sz="2400" smtClean="0"/>
              <a:t>是賦予該變數一個資料型別以及變數名稱，此時會提供</a:t>
            </a:r>
            <a:br>
              <a:rPr lang="zh-TW" altLang="en-US" sz="2400" smtClean="0"/>
            </a:br>
            <a:r>
              <a:rPr lang="zh-TW" altLang="en-US" sz="2400" smtClean="0"/>
              <a:t>一個預留的記憶體空間給這個名稱，利用它來存放由</a:t>
            </a:r>
            <a:br>
              <a:rPr lang="zh-TW" altLang="en-US" sz="2400" smtClean="0"/>
            </a:br>
            <a:r>
              <a:rPr lang="zh-TW" altLang="en-US" sz="2400" smtClean="0"/>
              <a:t>宣告變數時所指定的資料型別的資料。</a:t>
            </a:r>
          </a:p>
          <a:p>
            <a:pPr eaLnBrk="1" hangingPunct="1"/>
            <a:r>
              <a:rPr lang="zh-TW" altLang="en-US" sz="2400" smtClean="0"/>
              <a:t>每個變數只能有一個值，這個值可重設或經運算更改。</a:t>
            </a:r>
          </a:p>
          <a:p>
            <a:pPr eaLnBrk="1" hangingPunct="1"/>
            <a:r>
              <a:rPr lang="zh-TW" altLang="en-US" sz="2400" smtClean="0"/>
              <a:t>變數名稱命名須遵循識別字命名規則。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2.5 </a:t>
            </a:r>
            <a:r>
              <a:rPr lang="zh-TW" altLang="en-US" smtClean="0"/>
              <a:t>變數</a:t>
            </a:r>
            <a:r>
              <a:rPr lang="en-US" altLang="zh-TW" sz="2800" smtClean="0"/>
              <a:t>(Variable)                          </a:t>
            </a:r>
            <a:r>
              <a:rPr lang="en-US" altLang="zh-TW" sz="2400" smtClean="0">
                <a:solidFill>
                  <a:srgbClr val="003399"/>
                </a:solidFill>
              </a:rPr>
              <a:t>Continue…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424863" cy="5003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/>
              <a:t>  </a:t>
            </a:r>
            <a:r>
              <a:rPr lang="en-US" altLang="zh-TW" sz="2400" smtClean="0"/>
              <a:t>int myVar;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400" smtClean="0"/>
              <a:t>      </a:t>
            </a:r>
            <a:r>
              <a:rPr lang="en-US" altLang="zh-TW" sz="2400" smtClean="0">
                <a:sym typeface="Wingdings" panose="05000000000000000000" pitchFamily="2" charset="2"/>
              </a:rPr>
              <a:t></a:t>
            </a:r>
            <a:r>
              <a:rPr lang="en-US" altLang="zh-TW" sz="2400" smtClean="0"/>
              <a:t> C# </a:t>
            </a:r>
            <a:r>
              <a:rPr lang="zh-TW" altLang="en-US" sz="2400" smtClean="0"/>
              <a:t>執行時不允許使用未初始化過的變數</a:t>
            </a:r>
            <a:br>
              <a:rPr lang="zh-TW" altLang="en-US" sz="2400" smtClean="0"/>
            </a:br>
            <a:r>
              <a:rPr lang="zh-TW" altLang="en-US" sz="2400" smtClean="0"/>
              <a:t>      可如下面敘述在宣告變數同時，用等號初始化</a:t>
            </a:r>
            <a:br>
              <a:rPr lang="zh-TW" altLang="en-US" sz="2400" smtClean="0"/>
            </a:br>
            <a:r>
              <a:rPr lang="zh-TW" altLang="en-US" sz="2400" smtClean="0"/>
              <a:t>       變數初值：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en-US" altLang="zh-TW" sz="2400" smtClean="0"/>
              <a:t>int myVar=20;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400" smtClean="0"/>
              <a:t>初學者學習</a:t>
            </a:r>
            <a:r>
              <a:rPr lang="en-US" altLang="zh-TW" sz="2400" smtClean="0"/>
              <a:t>C# </a:t>
            </a:r>
            <a:r>
              <a:rPr lang="zh-TW" altLang="en-US" sz="2400" smtClean="0"/>
              <a:t>語言必須熟悉下列三項變數的使用要領：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 </a:t>
            </a:r>
            <a:r>
              <a:rPr lang="zh-TW" altLang="en-US" sz="2400" smtClean="0"/>
              <a:t>變數要如何命名。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 </a:t>
            </a:r>
            <a:r>
              <a:rPr lang="zh-TW" altLang="en-US" sz="2400" smtClean="0"/>
              <a:t>以該變數最大值和最小值</a:t>
            </a:r>
            <a:br>
              <a:rPr lang="zh-TW" altLang="en-US" sz="2400" smtClean="0"/>
            </a:b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</a:t>
            </a:r>
            <a:r>
              <a:rPr lang="zh-TW" altLang="en-US" sz="2400" smtClean="0"/>
              <a:t>來決定使用何種資料型別變數。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400" smtClean="0"/>
              <a:t>      </a:t>
            </a:r>
            <a:r>
              <a:rPr lang="zh-TW" altLang="en-US" sz="2400" smtClean="0">
                <a:sym typeface="Wingdings" panose="05000000000000000000" pitchFamily="2" charset="2"/>
              </a:rPr>
              <a:t> </a:t>
            </a:r>
            <a:r>
              <a:rPr lang="zh-TW" altLang="en-US" sz="2400" smtClean="0"/>
              <a:t>如何指定初值給變數。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2.5.1 </a:t>
            </a:r>
            <a:r>
              <a:rPr lang="zh-TW" altLang="en-US" smtClean="0"/>
              <a:t>變數的宣告與初始化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5003800"/>
          </a:xfrm>
        </p:spPr>
        <p:txBody>
          <a:bodyPr/>
          <a:lstStyle/>
          <a:p>
            <a:pPr eaLnBrk="1" hangingPunct="1"/>
            <a:r>
              <a:rPr lang="en-US" altLang="zh-TW" smtClean="0"/>
              <a:t> C# </a:t>
            </a:r>
            <a:r>
              <a:rPr lang="zh-TW" altLang="en-US" smtClean="0"/>
              <a:t>程式是不允許使用未初始化過的變數來運算。</a:t>
            </a:r>
          </a:p>
          <a:p>
            <a:pPr eaLnBrk="1" hangingPunct="1"/>
            <a:r>
              <a:rPr lang="zh-TW" altLang="en-US" smtClean="0"/>
              <a:t> 程式中若需用到某個變數，必須</a:t>
            </a:r>
            <a:br>
              <a:rPr lang="zh-TW" altLang="en-US" smtClean="0"/>
            </a:br>
            <a:r>
              <a:rPr lang="zh-TW" altLang="en-US" smtClean="0"/>
              <a:t> </a:t>
            </a:r>
            <a:r>
              <a:rPr lang="en-US" altLang="zh-TW" smtClean="0"/>
              <a:t>- </a:t>
            </a:r>
            <a:r>
              <a:rPr lang="zh-TW" altLang="en-US" smtClean="0"/>
              <a:t>先宣告該變數屬何種資料型別，一直到賦予</a:t>
            </a:r>
            <a:br>
              <a:rPr lang="zh-TW" altLang="en-US" smtClean="0"/>
            </a:br>
            <a:r>
              <a:rPr lang="zh-TW" altLang="en-US" smtClean="0"/>
              <a:t>   該變數初值後，才可用該變數。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mtClean="0"/>
              <a:t>    </a:t>
            </a:r>
            <a:r>
              <a:rPr lang="en-US" altLang="zh-TW" smtClean="0"/>
              <a:t>- </a:t>
            </a:r>
            <a:r>
              <a:rPr lang="zh-TW" altLang="en-US" smtClean="0"/>
              <a:t>否則，程式編譯時會出現 “使用未指定的區域</a:t>
            </a:r>
            <a:br>
              <a:rPr lang="zh-TW" altLang="en-US" smtClean="0"/>
            </a:br>
            <a:r>
              <a:rPr lang="zh-TW" altLang="en-US" smtClean="0"/>
              <a:t>    變 數</a:t>
            </a:r>
            <a:r>
              <a:rPr lang="en-US" altLang="zh-TW" smtClean="0"/>
              <a:t>…”  </a:t>
            </a:r>
            <a:r>
              <a:rPr lang="zh-TW" altLang="en-US" smtClean="0"/>
              <a:t>錯誤訊息。</a:t>
            </a:r>
          </a:p>
          <a:p>
            <a:pPr eaLnBrk="1" hangingPunct="1"/>
            <a:r>
              <a:rPr lang="zh-TW" altLang="en-US" smtClean="0"/>
              <a:t> 可用 </a:t>
            </a:r>
            <a:r>
              <a:rPr lang="en-US" altLang="zh-TW" smtClean="0"/>
              <a:t>"=" (</a:t>
            </a:r>
            <a:r>
              <a:rPr lang="zh-TW" altLang="en-US" smtClean="0"/>
              <a:t>指定運算子</a:t>
            </a:r>
            <a:r>
              <a:rPr lang="en-US" altLang="zh-TW" smtClean="0"/>
              <a:t>)</a:t>
            </a:r>
            <a:r>
              <a:rPr lang="zh-TW" altLang="en-US" smtClean="0"/>
              <a:t>等號來指定變數的初值：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77771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Visual C#</a:t>
            </a:r>
            <a:r>
              <a:rPr lang="en-US" altLang="zh-TW" smtClean="0"/>
              <a:t> </a:t>
            </a:r>
            <a:r>
              <a:rPr lang="zh-TW" altLang="en-US" smtClean="0"/>
              <a:t>程式語言特性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395288" y="1501775"/>
            <a:ext cx="8229600" cy="5095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en-US" altLang="zh-TW" smtClean="0"/>
              <a:t> C# </a:t>
            </a:r>
            <a:r>
              <a:rPr lang="zh-TW" altLang="en-US" smtClean="0"/>
              <a:t>是一種簡潔且型別安全的物件導向語言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zh-TW" altLang="en-US" smtClean="0"/>
              <a:t> </a:t>
            </a:r>
            <a:r>
              <a:rPr lang="zh-TW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支援物件的封裝、繼承</a:t>
            </a:r>
            <a:r>
              <a:rPr lang="en-US" altLang="zh-TW" sz="2400" smtClean="0"/>
              <a:t> </a:t>
            </a:r>
            <a:r>
              <a:rPr lang="zh-TW" altLang="en-US" sz="2400" smtClean="0"/>
              <a:t>和多型的特性。 </a:t>
            </a:r>
            <a:endParaRPr lang="zh-TW" altLang="zh-TW" sz="2400" smtClean="0"/>
          </a:p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zh-TW" altLang="en-US" smtClean="0"/>
              <a:t> </a:t>
            </a:r>
            <a:r>
              <a:rPr lang="en-US" altLang="zh-TW" smtClean="0"/>
              <a:t>C# </a:t>
            </a:r>
            <a:r>
              <a:rPr lang="zh-TW" altLang="en-US" smtClean="0"/>
              <a:t>的語法具有高度表達能力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zh-TW" altLang="en-US" smtClean="0"/>
              <a:t> </a:t>
            </a:r>
            <a:r>
              <a:rPr lang="zh-TW" altLang="zh-TW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熟悉 </a:t>
            </a:r>
            <a:r>
              <a:rPr lang="en-US" altLang="zh-TW" sz="2400" smtClean="0"/>
              <a:t>C</a:t>
            </a:r>
            <a:r>
              <a:rPr lang="zh-TW" altLang="en-US" sz="2400" smtClean="0"/>
              <a:t>、</a:t>
            </a:r>
            <a:r>
              <a:rPr lang="en-US" altLang="zh-TW" sz="2400" smtClean="0"/>
              <a:t>C++ </a:t>
            </a:r>
            <a:r>
              <a:rPr lang="zh-TW" altLang="en-US" sz="2400" smtClean="0"/>
              <a:t>或 </a:t>
            </a:r>
            <a:r>
              <a:rPr lang="en-US" altLang="zh-TW" sz="2400" smtClean="0"/>
              <a:t>Java </a:t>
            </a:r>
            <a:r>
              <a:rPr lang="zh-TW" altLang="en-US" sz="2400" smtClean="0"/>
              <a:t>程式語言的人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zh-TW" sz="2400" smtClean="0"/>
              <a:t>    </a:t>
            </a:r>
            <a:r>
              <a:rPr lang="zh-TW" altLang="en-US" sz="2400" smtClean="0"/>
              <a:t> </a:t>
            </a:r>
            <a:r>
              <a:rPr lang="zh-TW" altLang="zh-TW" sz="2400" smtClean="0"/>
              <a:t> </a:t>
            </a:r>
            <a:r>
              <a:rPr lang="zh-TW" altLang="en-US" sz="2400" smtClean="0"/>
              <a:t>都能立即辨識 </a:t>
            </a:r>
            <a:r>
              <a:rPr lang="en-US" altLang="zh-TW" sz="2400" smtClean="0"/>
              <a:t>C# </a:t>
            </a:r>
            <a:r>
              <a:rPr lang="zh-TW" altLang="en-US" sz="2400" smtClean="0"/>
              <a:t>的大括號內的語法。 </a:t>
            </a:r>
            <a:endParaRPr lang="zh-TW" altLang="zh-TW" sz="2400" smtClean="0"/>
          </a:p>
          <a:p>
            <a:pPr eaLnBrk="1" hangingPunct="1">
              <a:lnSpc>
                <a:spcPct val="110000"/>
              </a:lnSpc>
              <a:spcAft>
                <a:spcPct val="10000"/>
              </a:spcAft>
            </a:pPr>
            <a:r>
              <a:rPr lang="zh-TW" altLang="zh-TW" smtClean="0"/>
              <a:t> </a:t>
            </a:r>
            <a:r>
              <a:rPr lang="zh-TW" altLang="en-US" smtClean="0"/>
              <a:t>透過創新語言建構，簡化軟體元件開發</a:t>
            </a:r>
            <a:r>
              <a:rPr lang="zh-TW" altLang="en-US" sz="2000" smtClean="0"/>
              <a:t>。</a:t>
            </a:r>
            <a:r>
              <a:rPr lang="zh-TW" altLang="en-US" sz="2400" smtClean="0"/>
              <a:t>如</a:t>
            </a:r>
            <a:r>
              <a:rPr lang="zh-TW" altLang="en-US" sz="2000" smtClean="0"/>
              <a:t>：</a:t>
            </a:r>
            <a:r>
              <a:rPr lang="zh-TW" altLang="en-US" sz="2400" smtClean="0"/>
              <a:t/>
            </a:r>
            <a:br>
              <a:rPr lang="zh-TW" altLang="en-US" sz="2400" smtClean="0"/>
            </a:br>
            <a:r>
              <a:rPr lang="zh-TW" altLang="en-US" sz="2400" smtClean="0"/>
              <a:t> 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委派的封裝方法簽章可啟用型別安全事件告知</a:t>
            </a:r>
            <a:r>
              <a:rPr lang="zh-TW" altLang="en-US" sz="2000" smtClean="0"/>
              <a:t>。</a:t>
            </a:r>
            <a:r>
              <a:rPr lang="zh-TW" altLang="en-US" sz="2400" smtClean="0"/>
              <a:t/>
            </a:r>
            <a:br>
              <a:rPr lang="zh-TW" altLang="en-US" sz="2400" smtClean="0"/>
            </a:br>
            <a:r>
              <a:rPr lang="zh-TW" altLang="en-US" sz="2400" smtClean="0"/>
              <a:t> 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多種屬性做為私用成員變數的存取子</a:t>
            </a:r>
            <a:r>
              <a:rPr lang="zh-TW" altLang="en-US" sz="2000" smtClean="0"/>
              <a:t>。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zh-TW" sz="2400" smtClean="0"/>
              <a:t> </a:t>
            </a:r>
            <a:r>
              <a:rPr lang="zh-TW" altLang="en-US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內嵌</a:t>
            </a:r>
            <a:r>
              <a:rPr lang="en-US" altLang="zh-TW" sz="2400" smtClean="0"/>
              <a:t>(Inline) XML</a:t>
            </a:r>
            <a:r>
              <a:rPr lang="zh-TW" altLang="en-US" sz="2400" smtClean="0"/>
              <a:t>文件註解</a:t>
            </a:r>
            <a:r>
              <a:rPr lang="zh-TW" altLang="en-US" sz="2000" smtClean="0"/>
              <a:t>。</a:t>
            </a:r>
            <a:r>
              <a:rPr lang="zh-TW" altLang="zh-TW" sz="2400" smtClean="0"/>
              <a:t/>
            </a:r>
            <a:br>
              <a:rPr lang="zh-TW" altLang="zh-TW" sz="2400" smtClean="0"/>
            </a:br>
            <a:r>
              <a:rPr lang="zh-TW" altLang="en-US" sz="2400" smtClean="0"/>
              <a:t> </a:t>
            </a:r>
            <a:r>
              <a:rPr lang="zh-TW" altLang="zh-TW" sz="2400" smtClean="0"/>
              <a:t> </a:t>
            </a:r>
            <a:r>
              <a:rPr lang="zh-TW" altLang="en-US" sz="2400" smtClean="0">
                <a:sym typeface="Wingdings" panose="05000000000000000000" pitchFamily="2" charset="2"/>
              </a:rPr>
              <a:t></a:t>
            </a:r>
            <a:r>
              <a:rPr lang="zh-TW" altLang="zh-TW" sz="2400" smtClean="0"/>
              <a:t> </a:t>
            </a:r>
            <a:r>
              <a:rPr lang="zh-TW" altLang="en-US" sz="2400" smtClean="0"/>
              <a:t> </a:t>
            </a:r>
            <a:r>
              <a:rPr lang="en-US" altLang="zh-TW" sz="2400" smtClean="0"/>
              <a:t>LINQ (Language-Integrated Query) </a:t>
            </a:r>
            <a:br>
              <a:rPr lang="en-US" altLang="zh-TW" sz="2400" smtClean="0"/>
            </a:br>
            <a:r>
              <a:rPr lang="en-US" altLang="zh-TW" sz="2400" smtClean="0"/>
              <a:t>       </a:t>
            </a:r>
            <a:r>
              <a:rPr lang="zh-TW" altLang="en-US" sz="2400" smtClean="0"/>
              <a:t>提供跨各種資料來源的內建查詢功能。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2.5.1 </a:t>
            </a:r>
            <a:r>
              <a:rPr lang="zh-TW" altLang="en-US" smtClean="0"/>
              <a:t>變數的宣告與初始化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597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74898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2.5.2 </a:t>
            </a:r>
            <a:r>
              <a:rPr lang="zh-TW" altLang="en-US" smtClean="0"/>
              <a:t>字串變數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395288" y="1854200"/>
            <a:ext cx="8566150" cy="4238625"/>
          </a:xfrm>
        </p:spPr>
        <p:txBody>
          <a:bodyPr/>
          <a:lstStyle/>
          <a:p>
            <a:pPr eaLnBrk="1" hangingPunct="1"/>
            <a:r>
              <a:rPr lang="zh-TW" altLang="en-US" smtClean="0"/>
              <a:t>在 </a:t>
            </a:r>
            <a:r>
              <a:rPr lang="en-US" altLang="zh-TW" smtClean="0"/>
              <a:t>C# </a:t>
            </a:r>
            <a:r>
              <a:rPr lang="zh-TW" altLang="en-US" smtClean="0"/>
              <a:t>中，</a:t>
            </a:r>
            <a:r>
              <a:rPr lang="zh-TW" altLang="en-US" smtClean="0">
                <a:solidFill>
                  <a:srgbClr val="FB1D3D"/>
                </a:solidFill>
              </a:rPr>
              <a:t>字元資料</a:t>
            </a:r>
            <a:r>
              <a:rPr lang="zh-TW" altLang="en-US" smtClean="0"/>
              <a:t>在程式中是以 </a:t>
            </a:r>
            <a:r>
              <a:rPr lang="zh-TW" altLang="en-US" smtClean="0">
                <a:solidFill>
                  <a:srgbClr val="FB1D3D"/>
                </a:solidFill>
              </a:rPr>
              <a:t>單引號</a:t>
            </a:r>
            <a:r>
              <a:rPr lang="zh-TW" altLang="en-US" smtClean="0"/>
              <a:t> 將字元</a:t>
            </a:r>
            <a:br>
              <a:rPr lang="zh-TW" altLang="en-US" smtClean="0"/>
            </a:br>
            <a:r>
              <a:rPr lang="zh-TW" altLang="en-US" smtClean="0"/>
              <a:t>頭尾括起來。</a:t>
            </a:r>
          </a:p>
          <a:p>
            <a:pPr eaLnBrk="1" hangingPunct="1"/>
            <a:r>
              <a:rPr lang="zh-TW" altLang="en-US" smtClean="0"/>
              <a:t>如：‘</a:t>
            </a:r>
            <a:r>
              <a:rPr lang="en-US" altLang="zh-TW" smtClean="0"/>
              <a:t>A’</a:t>
            </a:r>
            <a:r>
              <a:rPr lang="zh-TW" altLang="en-US" smtClean="0"/>
              <a:t>、‘</a:t>
            </a:r>
            <a:r>
              <a:rPr lang="en-US" altLang="zh-TW" smtClean="0"/>
              <a:t>B’</a:t>
            </a:r>
            <a:r>
              <a:rPr lang="zh-TW" altLang="en-US" smtClean="0"/>
              <a:t>、‘</a:t>
            </a:r>
            <a:r>
              <a:rPr lang="en-US" altLang="zh-TW" smtClean="0"/>
              <a:t>1’</a:t>
            </a:r>
            <a:r>
              <a:rPr lang="zh-TW" altLang="en-US" smtClean="0"/>
              <a:t>、‘</a:t>
            </a:r>
            <a:r>
              <a:rPr lang="en-US" altLang="zh-TW" smtClean="0"/>
              <a:t>2’ </a:t>
            </a:r>
            <a:r>
              <a:rPr lang="zh-TW" altLang="en-US" smtClean="0"/>
              <a:t>等</a:t>
            </a:r>
            <a:r>
              <a:rPr lang="en-US" altLang="zh-TW" smtClean="0"/>
              <a:t>…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若一個以上的字元合併在一起就形成字串</a:t>
            </a:r>
            <a:r>
              <a:rPr lang="en-US" altLang="zh-TW" smtClean="0"/>
              <a:t>(string)</a:t>
            </a:r>
            <a:br>
              <a:rPr lang="en-US" altLang="zh-TW" smtClean="0"/>
            </a:br>
            <a:r>
              <a:rPr lang="zh-TW" altLang="en-US" smtClean="0"/>
              <a:t>資料。</a:t>
            </a:r>
          </a:p>
          <a:p>
            <a:pPr eaLnBrk="1" hangingPunct="1"/>
            <a:r>
              <a:rPr lang="zh-TW" altLang="en-US" smtClean="0"/>
              <a:t>為和字元資料有區別</a:t>
            </a:r>
            <a:br>
              <a:rPr lang="zh-TW" altLang="en-US" smtClean="0"/>
            </a:br>
            <a:r>
              <a:rPr lang="zh-TW" altLang="en-US" smtClean="0">
                <a:solidFill>
                  <a:srgbClr val="FB1D3D"/>
                </a:solidFill>
              </a:rPr>
              <a:t>字串資料</a:t>
            </a:r>
            <a:r>
              <a:rPr lang="zh-TW" altLang="en-US" smtClean="0"/>
              <a:t>必須使用「“”」</a:t>
            </a:r>
            <a:r>
              <a:rPr lang="zh-TW" altLang="en-US" smtClean="0">
                <a:solidFill>
                  <a:srgbClr val="FB1D3D"/>
                </a:solidFill>
              </a:rPr>
              <a:t>雙引號</a:t>
            </a:r>
            <a:r>
              <a:rPr lang="zh-TW" altLang="en-US" smtClean="0"/>
              <a:t>將字串頭尾括</a:t>
            </a:r>
            <a:br>
              <a:rPr lang="zh-TW" altLang="en-US" smtClean="0"/>
            </a:br>
            <a:r>
              <a:rPr lang="zh-TW" altLang="en-US" smtClean="0"/>
              <a:t>起來。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6683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63627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2.6	</a:t>
            </a:r>
            <a:r>
              <a:rPr lang="zh-TW" altLang="en-US" smtClean="0"/>
              <a:t>常數</a:t>
            </a:r>
            <a:r>
              <a:rPr lang="en-US" altLang="zh-TW" sz="2800" smtClean="0"/>
              <a:t>(Constant)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6150" cy="5003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程式執行時，有些值到程式結束前都保持不變且重複出現</a:t>
            </a:r>
            <a:br>
              <a:rPr kumimoji="0" lang="zh-TW" altLang="en-US" sz="2400" smtClean="0"/>
            </a:br>
            <a:r>
              <a:rPr kumimoji="0" lang="zh-TW" altLang="en-US" sz="2400" smtClean="0"/>
              <a:t> </a:t>
            </a: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為方便程式中辨識，可用有意義常數名稱取代不變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數字或字串。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譬如：稅率、圓周率、</a:t>
            </a:r>
            <a:r>
              <a:rPr kumimoji="0" lang="en-US" altLang="zh-TW" sz="2400" smtClean="0"/>
              <a:t>…</a:t>
            </a:r>
            <a:r>
              <a:rPr kumimoji="0" lang="zh-TW" altLang="en-US" sz="2400" smtClean="0"/>
              <a:t>等、或常用的字串、日期。</a:t>
            </a:r>
          </a:p>
          <a:p>
            <a:pPr eaLnBrk="1" hangingPunct="1">
              <a:lnSpc>
                <a:spcPct val="115000"/>
              </a:lnSpc>
            </a:pPr>
            <a:r>
              <a:rPr kumimoji="0" lang="zh-TW" altLang="en-US" sz="2400" smtClean="0"/>
              <a:t> 常數與變數雖有名稱，但兩者性質不同。程式執 行中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變數隨敘述指定常值會更改變數值。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常數經宣告，整個程式一直保有宣告時指定的常數值。</a:t>
            </a:r>
            <a:endParaRPr lang="zh-TW" altLang="en-US" sz="2400" smtClean="0"/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常數名稱是用 </a:t>
            </a:r>
            <a:r>
              <a:rPr lang="en-US" altLang="zh-TW" sz="2400" smtClean="0"/>
              <a:t>const </a:t>
            </a:r>
            <a:r>
              <a:rPr lang="zh-TW" altLang="en-US" sz="2400" smtClean="0"/>
              <a:t>來宣告的</a:t>
            </a:r>
            <a:br>
              <a:rPr lang="zh-TW" altLang="en-US" sz="2400" smtClean="0"/>
            </a:br>
            <a:r>
              <a:rPr lang="zh-TW" altLang="en-US" sz="2400" smtClean="0">
                <a:sym typeface="Wingdings" panose="05000000000000000000" pitchFamily="2" charset="2"/>
              </a:rPr>
              <a:t> </a:t>
            </a:r>
            <a:r>
              <a:rPr lang="zh-TW" altLang="en-US" sz="2400" smtClean="0"/>
              <a:t>在宣告同時即指定常值為該常數的常數值。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2400" smtClean="0"/>
              <a:t>使用常數名稱可增加程式可讀性，且易修改。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7848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 </a:t>
            </a:r>
            <a:r>
              <a:rPr lang="zh-TW" altLang="en-US" smtClean="0"/>
              <a:t>運算子</a:t>
            </a:r>
            <a:r>
              <a:rPr lang="en-US" altLang="zh-TW" sz="2800" smtClean="0"/>
              <a:t>(Operator)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48466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mtClean="0"/>
              <a:t> </a:t>
            </a:r>
            <a:r>
              <a:rPr lang="zh-TW" altLang="en-US" smtClean="0"/>
              <a:t>運算子</a:t>
            </a:r>
            <a:br>
              <a:rPr lang="zh-TW" altLang="en-US" smtClean="0"/>
            </a:br>
            <a:r>
              <a:rPr lang="zh-TW" altLang="en-US" smtClean="0"/>
              <a:t> 是用來指定資料做何種運算。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 運算子</a:t>
            </a:r>
            <a:br>
              <a:rPr lang="zh-TW" altLang="en-US" smtClean="0"/>
            </a:br>
            <a:r>
              <a:rPr lang="zh-TW" altLang="en-US" smtClean="0"/>
              <a:t> 按照運算時所需要的運算元</a:t>
            </a:r>
            <a:r>
              <a:rPr lang="en-US" altLang="zh-TW" smtClean="0"/>
              <a:t>(Operand)</a:t>
            </a:r>
            <a:r>
              <a:rPr lang="zh-TW" altLang="en-US" smtClean="0"/>
              <a:t>數目分成：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 </a:t>
            </a:r>
            <a:r>
              <a:rPr lang="zh-TW" altLang="en-US" smtClean="0"/>
              <a:t>單元運算子</a:t>
            </a:r>
            <a:r>
              <a:rPr lang="en-US" altLang="zh-TW" smtClean="0"/>
              <a:t>(Unary Operator) </a:t>
            </a:r>
            <a:r>
              <a:rPr lang="zh-TW" altLang="en-US" smtClean="0"/>
              <a:t>如：</a:t>
            </a:r>
            <a:r>
              <a:rPr lang="en-US" altLang="zh-TW" smtClean="0"/>
              <a:t>-5</a:t>
            </a:r>
            <a:r>
              <a:rPr lang="zh-TW" altLang="en-US" smtClean="0"/>
              <a:t>、</a:t>
            </a:r>
            <a:r>
              <a:rPr lang="en-US" altLang="zh-TW" smtClean="0"/>
              <a:t>k++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 </a:t>
            </a:r>
            <a:r>
              <a:rPr lang="zh-TW" altLang="en-US" smtClean="0"/>
              <a:t>二元運算子</a:t>
            </a:r>
            <a:r>
              <a:rPr lang="en-US" altLang="zh-TW" smtClean="0"/>
              <a:t>(Binary Operator) </a:t>
            </a:r>
            <a:r>
              <a:rPr lang="zh-TW" altLang="en-US" smtClean="0"/>
              <a:t>如：</a:t>
            </a:r>
            <a:r>
              <a:rPr lang="en-US" altLang="zh-TW" smtClean="0"/>
              <a:t>a+b</a:t>
            </a:r>
            <a:r>
              <a:rPr lang="zh-TW" altLang="en-US" smtClean="0"/>
              <a:t>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  </a:t>
            </a:r>
            <a:r>
              <a:rPr lang="zh-TW" altLang="en-US" smtClean="0"/>
              <a:t>三元運算子</a:t>
            </a:r>
            <a:r>
              <a:rPr lang="en-US" altLang="zh-TW" smtClean="0"/>
              <a:t>(Tenary Operator) </a:t>
            </a:r>
            <a:br>
              <a:rPr lang="en-US" altLang="zh-TW" smtClean="0"/>
            </a:br>
            <a:r>
              <a:rPr lang="en-US" altLang="zh-TW" smtClean="0"/>
              <a:t>      </a:t>
            </a:r>
            <a:r>
              <a:rPr lang="zh-TW" altLang="en-US" smtClean="0"/>
              <a:t>如：</a:t>
            </a:r>
            <a:r>
              <a:rPr lang="en-US" altLang="zh-TW" smtClean="0"/>
              <a:t>max  =  (a&gt;b) ? a</a:t>
            </a:r>
            <a:r>
              <a:rPr lang="zh-TW" altLang="en-US" smtClean="0"/>
              <a:t>：</a:t>
            </a:r>
            <a:r>
              <a:rPr lang="en-US" altLang="zh-TW" smtClean="0"/>
              <a:t>b</a:t>
            </a:r>
            <a:r>
              <a:rPr lang="zh-TW" altLang="en-US" smtClean="0"/>
              <a:t>，表示</a:t>
            </a:r>
            <a:br>
              <a:rPr lang="zh-TW" altLang="en-US" smtClean="0"/>
            </a:br>
            <a:r>
              <a:rPr lang="zh-TW" altLang="en-US" smtClean="0"/>
              <a:t>      若 </a:t>
            </a:r>
            <a:r>
              <a:rPr lang="en-US" altLang="zh-TW" smtClean="0"/>
              <a:t>a &gt; b </a:t>
            </a:r>
            <a:r>
              <a:rPr lang="zh-TW" altLang="en-US" smtClean="0"/>
              <a:t>為真，則 </a:t>
            </a:r>
            <a:r>
              <a:rPr lang="en-US" altLang="zh-TW" smtClean="0"/>
              <a:t>max = a</a:t>
            </a:r>
            <a:r>
              <a:rPr lang="zh-TW" altLang="en-US" smtClean="0"/>
              <a:t>；否則 </a:t>
            </a:r>
            <a:r>
              <a:rPr lang="en-US" altLang="zh-TW" smtClean="0"/>
              <a:t>max=b</a:t>
            </a:r>
            <a:r>
              <a:rPr lang="zh-TW" altLang="en-US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2.7.1 </a:t>
            </a:r>
            <a:r>
              <a:rPr lang="zh-TW" altLang="en-US" smtClean="0"/>
              <a:t>算術運算子 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353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2.7.2 </a:t>
            </a:r>
            <a:r>
              <a:rPr lang="zh-TW" altLang="en-US" smtClean="0"/>
              <a:t>關係運算子 </a:t>
            </a:r>
          </a:p>
        </p:txBody>
      </p:sp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1359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2.7.3 </a:t>
            </a:r>
            <a:r>
              <a:rPr lang="zh-TW" altLang="en-US" smtClean="0"/>
              <a:t>邏輯運算式 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561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6121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2.7.3 </a:t>
            </a:r>
            <a:r>
              <a:rPr lang="zh-TW" altLang="en-US" smtClean="0"/>
              <a:t>邏輯運算式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229600" cy="811212"/>
          </a:xfrm>
        </p:spPr>
        <p:txBody>
          <a:bodyPr/>
          <a:lstStyle/>
          <a:p>
            <a:pPr eaLnBrk="1" hangingPunct="1"/>
            <a:r>
              <a:rPr lang="en-US" altLang="zh-TW" smtClean="0"/>
              <a:t>1.1.3 </a:t>
            </a:r>
            <a:r>
              <a:rPr lang="en-US" altLang="zh-TW" sz="2800" smtClean="0"/>
              <a:t>.NET Framework </a:t>
            </a:r>
            <a:r>
              <a:rPr lang="zh-TW" altLang="en-US" smtClean="0"/>
              <a:t>介紹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95288" y="1673225"/>
            <a:ext cx="8229600" cy="4635500"/>
          </a:xfrm>
        </p:spPr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US" altLang="zh-TW" smtClean="0"/>
              <a:t> .NET Framework </a:t>
            </a:r>
            <a:r>
              <a:rPr lang="zh-TW" altLang="en-US" smtClean="0"/>
              <a:t>含有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en-US" altLang="zh-TW" smtClean="0"/>
              <a:t>1.  CLR( Common Language Runtime) </a:t>
            </a:r>
            <a:r>
              <a:rPr lang="zh-TW" altLang="en-US" smtClean="0"/>
              <a:t>虛擬執行</a:t>
            </a:r>
            <a:br>
              <a:rPr lang="zh-TW" altLang="en-US" smtClean="0"/>
            </a:br>
            <a:r>
              <a:rPr lang="zh-TW" altLang="en-US" smtClean="0"/>
              <a:t>       系統。</a:t>
            </a:r>
            <a:br>
              <a:rPr lang="zh-TW" altLang="en-US" smtClean="0"/>
            </a:br>
            <a:r>
              <a:rPr lang="zh-TW" altLang="en-US" smtClean="0"/>
              <a:t>   </a:t>
            </a:r>
            <a:r>
              <a:rPr lang="en-US" altLang="zh-TW" smtClean="0"/>
              <a:t>2. </a:t>
            </a:r>
            <a:r>
              <a:rPr lang="zh-TW" altLang="en-US" smtClean="0"/>
              <a:t>類別庫</a:t>
            </a:r>
            <a:r>
              <a:rPr lang="en-US" altLang="zh-TW" smtClean="0"/>
              <a:t>(Class Library)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zh-TW" altLang="en-US" smtClean="0"/>
              <a:t> </a:t>
            </a:r>
            <a:r>
              <a:rPr lang="en-US" altLang="zh-TW" smtClean="0"/>
              <a:t>CLR</a:t>
            </a:r>
            <a:br>
              <a:rPr lang="en-US" altLang="zh-TW" smtClean="0"/>
            </a:br>
            <a:r>
              <a:rPr lang="en-US" altLang="zh-TW" smtClean="0"/>
              <a:t>  </a:t>
            </a:r>
            <a:r>
              <a:rPr lang="en-US" altLang="zh-TW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是微軟的</a:t>
            </a:r>
            <a:r>
              <a:rPr lang="en-US" altLang="zh-TW" smtClean="0"/>
              <a:t>CLI(</a:t>
            </a:r>
            <a:r>
              <a:rPr lang="en-US" altLang="zh-TW" sz="2400" smtClean="0"/>
              <a:t>Common Language Infrastructure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en-US" altLang="zh-TW" smtClean="0"/>
              <a:t>       </a:t>
            </a:r>
            <a:r>
              <a:rPr lang="zh-TW" altLang="en-US" smtClean="0"/>
              <a:t>商務實作。</a:t>
            </a:r>
            <a:br>
              <a:rPr lang="zh-TW" altLang="en-US" smtClean="0"/>
            </a:br>
            <a:r>
              <a:rPr lang="zh-TW" altLang="en-US" smtClean="0"/>
              <a:t>  </a:t>
            </a:r>
            <a:r>
              <a:rPr lang="zh-TW" altLang="en-US" smtClean="0">
                <a:sym typeface="Wingdings" panose="05000000000000000000" pitchFamily="2" charset="2"/>
              </a:rPr>
              <a:t> </a:t>
            </a:r>
            <a:r>
              <a:rPr lang="zh-TW" altLang="en-US" smtClean="0"/>
              <a:t>也是建立執行和開發環境下基礎的國際標準，</a:t>
            </a:r>
            <a:br>
              <a:rPr lang="zh-TW" altLang="en-US" smtClean="0"/>
            </a:br>
            <a:r>
              <a:rPr lang="zh-TW" altLang="en-US" smtClean="0"/>
              <a:t>      能讓語言和程式庫彼此合作無間。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2.7.4 </a:t>
            </a:r>
            <a:r>
              <a:rPr lang="zh-TW" altLang="en-US" smtClean="0"/>
              <a:t>位元運算子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6150" cy="295275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&amp; (And)</a:t>
            </a:r>
            <a:r>
              <a:rPr lang="zh-TW" altLang="en-US" sz="2400" smtClean="0"/>
              <a:t>、</a:t>
            </a:r>
            <a:r>
              <a:rPr lang="en-US" altLang="zh-TW" sz="2400" smtClean="0"/>
              <a:t>| (Or)</a:t>
            </a:r>
            <a:r>
              <a:rPr lang="zh-TW" altLang="en-US" sz="2400" smtClean="0"/>
              <a:t>、</a:t>
            </a:r>
            <a:r>
              <a:rPr lang="en-US" altLang="zh-TW" sz="2400" smtClean="0"/>
              <a:t>^ (Xor) </a:t>
            </a:r>
            <a:r>
              <a:rPr lang="zh-TW" altLang="en-US" sz="2400" smtClean="0"/>
              <a:t>及 </a:t>
            </a:r>
            <a:r>
              <a:rPr lang="en-US" altLang="zh-TW" sz="2400" smtClean="0"/>
              <a:t>~ (Not) </a:t>
            </a:r>
            <a:r>
              <a:rPr lang="zh-TW" altLang="en-US" sz="2400" smtClean="0"/>
              <a:t>為位元運算子</a:t>
            </a:r>
          </a:p>
          <a:p>
            <a:pPr eaLnBrk="1" hangingPunct="1"/>
            <a:r>
              <a:rPr lang="zh-TW" altLang="en-US" sz="2400" smtClean="0"/>
              <a:t>做法</a:t>
            </a:r>
            <a:br>
              <a:rPr lang="zh-TW" altLang="en-US" sz="2400" smtClean="0"/>
            </a:br>
            <a:r>
              <a:rPr lang="zh-TW" altLang="en-US" sz="2400" smtClean="0"/>
              <a:t>先將運算元轉換二進位，再做二進位布林運算。</a:t>
            </a:r>
          </a:p>
          <a:p>
            <a:pPr eaLnBrk="1" hangingPunct="1"/>
            <a:r>
              <a:rPr lang="zh-TW" altLang="en-US" sz="2400" smtClean="0"/>
              <a:t> </a:t>
            </a:r>
            <a:r>
              <a:rPr lang="en-US" altLang="zh-TW" sz="2400" smtClean="0"/>
              <a:t>^ (Xor) </a:t>
            </a:r>
            <a:r>
              <a:rPr lang="zh-TW" altLang="en-US" sz="2400" smtClean="0"/>
              <a:t>為互斥邏輯運算，</a:t>
            </a:r>
            <a:br>
              <a:rPr lang="zh-TW" altLang="en-US" sz="2400" smtClean="0"/>
            </a:br>
            <a:r>
              <a:rPr lang="zh-TW" altLang="en-US" sz="2400" smtClean="0"/>
              <a:t>若 </a:t>
            </a:r>
            <a:r>
              <a:rPr lang="en-US" altLang="zh-TW" sz="2400" smtClean="0"/>
              <a:t>A </a:t>
            </a:r>
            <a:r>
              <a:rPr lang="zh-TW" altLang="en-US" sz="2400" smtClean="0"/>
              <a:t>或 </a:t>
            </a:r>
            <a:r>
              <a:rPr lang="en-US" altLang="zh-TW" sz="2400" smtClean="0"/>
              <a:t>B </a:t>
            </a:r>
            <a:r>
              <a:rPr lang="zh-TW" altLang="en-US" sz="2400" smtClean="0"/>
              <a:t>都為 </a:t>
            </a:r>
            <a:r>
              <a:rPr lang="en-US" altLang="zh-TW" sz="2400" smtClean="0"/>
              <a:t>0 </a:t>
            </a:r>
            <a:r>
              <a:rPr lang="zh-TW" altLang="en-US" sz="2400" smtClean="0"/>
              <a:t>或都為 </a:t>
            </a:r>
            <a:r>
              <a:rPr lang="en-US" altLang="zh-TW" sz="2400" smtClean="0"/>
              <a:t>1 </a:t>
            </a:r>
            <a:r>
              <a:rPr lang="zh-TW" altLang="en-US" sz="2400" smtClean="0"/>
              <a:t>時，結果為 </a:t>
            </a:r>
            <a:r>
              <a:rPr lang="en-US" altLang="zh-TW" sz="2400" smtClean="0"/>
              <a:t>0</a:t>
            </a:r>
            <a:r>
              <a:rPr lang="zh-TW" altLang="en-US" sz="2400" smtClean="0"/>
              <a:t>；</a:t>
            </a:r>
            <a:br>
              <a:rPr lang="zh-TW" altLang="en-US" sz="2400" smtClean="0"/>
            </a:br>
            <a:r>
              <a:rPr lang="zh-TW" altLang="en-US" sz="2400" smtClean="0"/>
              <a:t>若 </a:t>
            </a:r>
            <a:r>
              <a:rPr lang="en-US" altLang="zh-TW" sz="2400" smtClean="0"/>
              <a:t>A </a:t>
            </a:r>
            <a:r>
              <a:rPr lang="zh-TW" altLang="en-US" sz="2400" smtClean="0"/>
              <a:t>和 </a:t>
            </a:r>
            <a:r>
              <a:rPr lang="en-US" altLang="zh-TW" sz="2400" smtClean="0"/>
              <a:t>B </a:t>
            </a:r>
            <a:r>
              <a:rPr lang="zh-TW" altLang="en-US" sz="2400" smtClean="0"/>
              <a:t>一個為 </a:t>
            </a:r>
            <a:r>
              <a:rPr lang="en-US" altLang="zh-TW" sz="2400" smtClean="0"/>
              <a:t>0 </a:t>
            </a:r>
            <a:r>
              <a:rPr lang="zh-TW" altLang="en-US" sz="2400" smtClean="0"/>
              <a:t>另一個為 </a:t>
            </a:r>
            <a:r>
              <a:rPr lang="en-US" altLang="zh-TW" sz="2400" smtClean="0"/>
              <a:t>1 </a:t>
            </a:r>
            <a:r>
              <a:rPr lang="zh-TW" altLang="en-US" sz="2400" smtClean="0"/>
              <a:t>時，結果為</a:t>
            </a:r>
            <a:r>
              <a:rPr lang="en-US" altLang="zh-TW" sz="2400" smtClean="0"/>
              <a:t>1</a:t>
            </a:r>
            <a:r>
              <a:rPr lang="zh-TW" altLang="en-US" sz="2400" smtClean="0"/>
              <a:t>。 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5832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2.7.4 </a:t>
            </a:r>
            <a:r>
              <a:rPr lang="zh-TW" altLang="en-US" smtClean="0"/>
              <a:t>位元運算子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2723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580437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2.7.5 </a:t>
            </a:r>
            <a:r>
              <a:rPr lang="zh-TW" altLang="en-US" smtClean="0"/>
              <a:t>移位運算子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566150" cy="2016125"/>
          </a:xfrm>
        </p:spPr>
        <p:txBody>
          <a:bodyPr/>
          <a:lstStyle/>
          <a:p>
            <a:pPr eaLnBrk="1" hangingPunct="1"/>
            <a:r>
              <a:rPr lang="zh-TW" altLang="en-US" sz="2400" smtClean="0"/>
              <a:t>移位運算子可用來做數值運算</a:t>
            </a:r>
          </a:p>
          <a:p>
            <a:pPr eaLnBrk="1" hangingPunct="1"/>
            <a:r>
              <a:rPr lang="zh-TW" altLang="en-US" sz="2400" smtClean="0"/>
              <a:t>做法</a:t>
            </a:r>
            <a:br>
              <a:rPr lang="zh-TW" altLang="en-US" sz="2400" smtClean="0"/>
            </a:br>
            <a:r>
              <a:rPr lang="zh-TW" altLang="en-US" sz="2400" smtClean="0"/>
              <a:t>先將指定的運算元轉成二進位，</a:t>
            </a:r>
            <a:br>
              <a:rPr lang="zh-TW" altLang="en-US" sz="2400" smtClean="0"/>
            </a:br>
            <a:r>
              <a:rPr lang="zh-TW" altLang="en-US" sz="2400" smtClean="0"/>
              <a:t>再用 </a:t>
            </a:r>
            <a:r>
              <a:rPr lang="en-US" altLang="zh-TW" sz="2400" smtClean="0"/>
              <a:t>"&gt;&gt;" </a:t>
            </a:r>
            <a:r>
              <a:rPr lang="zh-TW" altLang="en-US" sz="2400" smtClean="0"/>
              <a:t>右移運算子指定該運算元往右移幾個位元</a:t>
            </a:r>
            <a:r>
              <a:rPr lang="en-US" altLang="zh-TW" sz="2400" smtClean="0"/>
              <a:t>(bit)</a:t>
            </a:r>
            <a:br>
              <a:rPr lang="en-US" altLang="zh-TW" sz="2400" smtClean="0"/>
            </a:br>
            <a:r>
              <a:rPr lang="zh-TW" altLang="en-US" sz="2400" smtClean="0"/>
              <a:t>或用 </a:t>
            </a:r>
            <a:r>
              <a:rPr lang="en-US" altLang="zh-TW" sz="2400" smtClean="0"/>
              <a:t>"&lt;&lt;" </a:t>
            </a:r>
            <a:r>
              <a:rPr lang="zh-TW" altLang="en-US" sz="2400" smtClean="0"/>
              <a:t>左移運算子指定該運算元往左移幾個位元</a:t>
            </a:r>
            <a:r>
              <a:rPr lang="en-US" altLang="zh-TW" sz="2400" smtClean="0"/>
              <a:t>(bit)</a:t>
            </a:r>
            <a:r>
              <a:rPr lang="zh-TW" altLang="en-US" sz="2400" smtClean="0"/>
              <a:t>。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69119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2.7.6 </a:t>
            </a:r>
            <a:r>
              <a:rPr lang="zh-TW" altLang="en-US" smtClean="0"/>
              <a:t>複合指定運算子</a:t>
            </a: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6242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2.7.7 </a:t>
            </a:r>
            <a:r>
              <a:rPr lang="zh-TW" altLang="en-US" smtClean="0"/>
              <a:t>遞增及遞減運算子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69421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901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496300" cy="3068637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2.7.8 </a:t>
            </a:r>
            <a:r>
              <a:rPr lang="zh-TW" altLang="en-US" smtClean="0"/>
              <a:t>運算子的優先順序</a:t>
            </a:r>
          </a:p>
        </p:txBody>
      </p:sp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98575"/>
            <a:ext cx="56165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69607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569325" cy="555625"/>
          </a:xfrm>
        </p:spPr>
        <p:txBody>
          <a:bodyPr/>
          <a:lstStyle/>
          <a:p>
            <a:pPr eaLnBrk="1" hangingPunct="1"/>
            <a:r>
              <a:rPr lang="zh-TW" altLang="en-US" smtClean="0"/>
              <a:t>建立輸出入介面</a:t>
            </a:r>
          </a:p>
        </p:txBody>
      </p:sp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281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2499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5764213"/>
            <a:ext cx="2295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1278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5612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2.8 </a:t>
            </a:r>
            <a:r>
              <a:rPr lang="zh-TW" altLang="en-US" smtClean="0"/>
              <a:t>資料型別轉換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566150" cy="53006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變數經宣告其資料型別後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無法以另一資料型別重新宣告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也不能指派與其宣告型別不相容值給它。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例宣告 </a:t>
            </a:r>
            <a:r>
              <a:rPr kumimoji="0" lang="en-US" altLang="zh-TW" sz="2400" smtClean="0"/>
              <a:t>int</a:t>
            </a:r>
            <a:r>
              <a:rPr kumimoji="0" lang="zh-TW" altLang="en-US" sz="2400" smtClean="0"/>
              <a:t>後，將 </a:t>
            </a:r>
            <a:r>
              <a:rPr kumimoji="0" lang="en-US" altLang="zh-TW" sz="2400" smtClean="0"/>
              <a:t>true </a:t>
            </a:r>
            <a:r>
              <a:rPr kumimoji="0" lang="zh-TW" altLang="en-US" sz="2400" smtClean="0"/>
              <a:t>布林值指派給它。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值可轉換為其他型別</a:t>
            </a:r>
            <a:br>
              <a:rPr kumimoji="0" lang="zh-TW" altLang="en-US" sz="2400" smtClean="0"/>
            </a:br>
            <a:r>
              <a:rPr kumimoji="0" lang="zh-TW" altLang="en-US" sz="2400" smtClean="0"/>
              <a:t>如為這些值指派給新變數，或將這些值當做方法</a:t>
            </a:r>
            <a:br>
              <a:rPr kumimoji="0" lang="zh-TW" altLang="en-US" sz="2400" smtClean="0"/>
            </a:br>
            <a:r>
              <a:rPr kumimoji="0" lang="zh-TW" altLang="en-US" sz="2400" smtClean="0"/>
              <a:t>的引數傳遞。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編譯器會自動執行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不會導致資料遺失的型別轉換</a:t>
            </a:r>
            <a:r>
              <a:rPr kumimoji="0" lang="en-US" altLang="zh-TW" sz="2400" smtClean="0"/>
              <a:t>(Type Conversion)</a:t>
            </a:r>
            <a:r>
              <a:rPr kumimoji="0" lang="zh-TW" altLang="en-US" sz="2400" smtClean="0"/>
              <a:t>。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可能會導致資料遺失的轉換需在原始程式碼中</a:t>
            </a:r>
            <a:br>
              <a:rPr kumimoji="0" lang="zh-TW" altLang="en-US" sz="2400" smtClean="0"/>
            </a:br>
            <a:r>
              <a:rPr kumimoji="0" lang="zh-TW" altLang="en-US" sz="2400" smtClean="0"/>
              <a:t>      使用轉型</a:t>
            </a:r>
            <a:r>
              <a:rPr kumimoji="0" lang="en-US" altLang="zh-TW" sz="2400" smtClean="0"/>
              <a:t>(Cast)</a:t>
            </a:r>
            <a:r>
              <a:rPr kumimoji="0" lang="zh-TW" altLang="en-US" sz="2400" smtClean="0"/>
              <a:t>。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80438" cy="811213"/>
          </a:xfrm>
        </p:spPr>
        <p:txBody>
          <a:bodyPr/>
          <a:lstStyle/>
          <a:p>
            <a:pPr eaLnBrk="1" hangingPunct="1"/>
            <a:r>
              <a:rPr lang="en-US" altLang="zh-TW" smtClean="0"/>
              <a:t>2.8	</a:t>
            </a:r>
            <a:r>
              <a:rPr lang="zh-TW" altLang="en-US" smtClean="0"/>
              <a:t>資料型別轉換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566150" cy="5003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撰寫程式時，常碰到兩個不同資料型別資料需做運算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語法嚴謹不允許不同資料型別間資料做運算</a:t>
            </a:r>
            <a:br>
              <a:rPr kumimoji="0" lang="zh-TW" altLang="en-US" sz="2400" smtClean="0"/>
            </a:br>
            <a:r>
              <a:rPr kumimoji="0" lang="zh-TW" altLang="en-US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必須將資料做轉換成同一資料型別才能做運算。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en-US" altLang="zh-TW" sz="2400" smtClean="0"/>
              <a:t>C# </a:t>
            </a:r>
            <a:r>
              <a:rPr kumimoji="0" lang="zh-TW" altLang="en-US" sz="2400" smtClean="0"/>
              <a:t>提供一種型別轉換</a:t>
            </a:r>
            <a:r>
              <a:rPr kumimoji="0" lang="en-US" altLang="zh-TW" sz="2400" smtClean="0"/>
              <a:t>(Type Cast)</a:t>
            </a:r>
            <a:r>
              <a:rPr kumimoji="0" lang="zh-TW" altLang="en-US" sz="2400" smtClean="0"/>
              <a:t>方法</a:t>
            </a:r>
            <a:br>
              <a:rPr kumimoji="0" lang="zh-TW" altLang="en-US" sz="2400" smtClean="0"/>
            </a:br>
            <a:r>
              <a:rPr kumimoji="0" lang="en-US" altLang="zh-TW" sz="2400" smtClean="0"/>
              <a:t>|</a:t>
            </a:r>
            <a:r>
              <a:rPr kumimoji="0" lang="en-US" altLang="zh-TW" sz="2400" smtClean="0">
                <a:sym typeface="Wingdings" panose="05000000000000000000" pitchFamily="2" charset="2"/>
              </a:rPr>
              <a:t> </a:t>
            </a:r>
            <a:r>
              <a:rPr kumimoji="0" lang="zh-TW" altLang="en-US" sz="2400" smtClean="0"/>
              <a:t>能強迫資料 轉換成其他資料型別。</a:t>
            </a:r>
          </a:p>
          <a:p>
            <a:pPr eaLnBrk="1" hangingPunct="1">
              <a:lnSpc>
                <a:spcPct val="110000"/>
              </a:lnSpc>
            </a:pPr>
            <a:r>
              <a:rPr kumimoji="0" lang="zh-TW" altLang="en-US" sz="2400" smtClean="0"/>
              <a:t>譬如：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7416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569325" cy="555625"/>
          </a:xfrm>
        </p:spPr>
        <p:txBody>
          <a:bodyPr/>
          <a:lstStyle/>
          <a:p>
            <a:pPr eaLnBrk="1" hangingPunct="1"/>
            <a:r>
              <a:rPr lang="en-US" altLang="zh-TW" smtClean="0"/>
              <a:t>2.9 </a:t>
            </a:r>
            <a:r>
              <a:rPr lang="zh-TW" altLang="en-US" smtClean="0"/>
              <a:t>如何辨識資料型別</a:t>
            </a:r>
            <a:endParaRPr lang="zh-TW" altLang="en-US" b="0" smtClean="0"/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6150" cy="935037"/>
          </a:xfrm>
        </p:spPr>
        <p:txBody>
          <a:bodyPr/>
          <a:lstStyle/>
          <a:p>
            <a:pPr eaLnBrk="1" hangingPunct="1"/>
            <a:r>
              <a:rPr kumimoji="0" lang="zh-TW" altLang="en-US" smtClean="0"/>
              <a:t>不知道該資料是屬於何種資料型別時</a:t>
            </a:r>
            <a:br>
              <a:rPr kumimoji="0" lang="zh-TW" altLang="en-US" smtClean="0"/>
            </a:br>
            <a:r>
              <a:rPr kumimoji="0" lang="zh-TW" altLang="en-US" smtClean="0">
                <a:sym typeface="Wingdings" panose="05000000000000000000" pitchFamily="2" charset="2"/>
              </a:rPr>
              <a:t> </a:t>
            </a:r>
            <a:r>
              <a:rPr kumimoji="0" lang="zh-TW" altLang="en-US" smtClean="0"/>
              <a:t>可用 </a:t>
            </a:r>
            <a:r>
              <a:rPr kumimoji="0" lang="en-US" altLang="zh-TW" smtClean="0"/>
              <a:t>GetType() </a:t>
            </a:r>
            <a:r>
              <a:rPr kumimoji="0" lang="zh-TW" altLang="en-US" smtClean="0"/>
              <a:t>方法來得知。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73453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6042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62642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建立輸出入介面 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6327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420938"/>
            <a:ext cx="5688013" cy="1685925"/>
          </a:xfrm>
        </p:spPr>
        <p:txBody>
          <a:bodyPr/>
          <a:lstStyle/>
          <a:p>
            <a:pPr algn="l" eaLnBrk="1" hangingPunct="1"/>
            <a:r>
              <a:rPr lang="zh-TW" altLang="en-US" sz="4800" smtClean="0"/>
              <a:t>本章結束</a:t>
            </a:r>
            <a:br>
              <a:rPr lang="zh-TW" altLang="en-US" sz="4800" smtClean="0"/>
            </a:br>
            <a:r>
              <a:rPr lang="zh-TW" altLang="en-US" sz="4800" smtClean="0"/>
              <a:t>         </a:t>
            </a:r>
            <a:r>
              <a:rPr lang="en-US" altLang="zh-TW" sz="3900" smtClean="0">
                <a:solidFill>
                  <a:schemeClr val="tx1"/>
                </a:solidFill>
              </a:rPr>
              <a:t>Take a Break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華麗">
  <a:themeElements>
    <a:clrScheme name="華麗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華麗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華麗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6698</TotalTime>
  <Words>2975</Words>
  <Application>Microsoft Office PowerPoint</Application>
  <PresentationFormat>如螢幕大小 (4:3)</PresentationFormat>
  <Paragraphs>631</Paragraphs>
  <Slides>313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313</vt:i4>
      </vt:variant>
    </vt:vector>
  </HeadingPairs>
  <TitlesOfParts>
    <vt:vector size="323" baseType="lpstr">
      <vt:lpstr>微軟正黑體</vt:lpstr>
      <vt:lpstr>新細明體</vt:lpstr>
      <vt:lpstr>標楷體</vt:lpstr>
      <vt:lpstr>Arial</vt:lpstr>
      <vt:lpstr>Tahoma</vt:lpstr>
      <vt:lpstr>Times New Roman</vt:lpstr>
      <vt:lpstr>Trebuchet MS</vt:lpstr>
      <vt:lpstr>Wingdings</vt:lpstr>
      <vt:lpstr>Wingdings 2</vt:lpstr>
      <vt:lpstr>華麗</vt:lpstr>
      <vt:lpstr>PowerPoint 簡報</vt:lpstr>
      <vt:lpstr>1.1 Visual Studio簡介</vt:lpstr>
      <vt:lpstr>Visual Studio 版本介紹</vt:lpstr>
      <vt:lpstr>1.1 Visual Studio 2013 Express 與 C# 簡介</vt:lpstr>
      <vt:lpstr>1.1.2 如何下載社群版的 VS Community 2015</vt:lpstr>
      <vt:lpstr>1.1.3 Visual C# 程式語言簡介   Continue …</vt:lpstr>
      <vt:lpstr>Visual C# 程式語言特性</vt:lpstr>
      <vt:lpstr>1.1.3 .NET Framework 介紹</vt:lpstr>
      <vt:lpstr>PowerPoint 簡報</vt:lpstr>
      <vt:lpstr> 1.2 Visual Community 2015 初體驗</vt:lpstr>
      <vt:lpstr>1.2.1 開啟Visual Studio 2015 整合式開發環境</vt:lpstr>
      <vt:lpstr>PowerPoint 簡報</vt:lpstr>
      <vt:lpstr>Visual Studio 整合開發環境</vt:lpstr>
      <vt:lpstr>PowerPoint 簡報</vt:lpstr>
      <vt:lpstr>1.2.5 瀏覽專案資料夾</vt:lpstr>
      <vt:lpstr>1.2.6 開啟已建立的舊專案</vt:lpstr>
      <vt:lpstr>1.2.7 開啟設計工具窗格</vt:lpstr>
      <vt:lpstr>1.3 工具與控制項</vt:lpstr>
      <vt:lpstr>1.3.1 工具箱的設定</vt:lpstr>
      <vt:lpstr>1.3.2 控制項的建立 </vt:lpstr>
      <vt:lpstr>2. 在表單內製作一個「按鈕」控制項 </vt:lpstr>
      <vt:lpstr>1.3.3 控制項的調整和刪除</vt:lpstr>
      <vt:lpstr>1.4 控制項與屬性 </vt:lpstr>
      <vt:lpstr>1.4.1 認識屬性視窗 </vt:lpstr>
      <vt:lpstr>1.4.1 認識屬性視窗                Continue…</vt:lpstr>
      <vt:lpstr>1.4.2 設定控制項的屬性值</vt:lpstr>
      <vt:lpstr>PowerPoint 簡報</vt:lpstr>
      <vt:lpstr>2. 使用輸入型</vt:lpstr>
      <vt:lpstr>3. 使用交談型 </vt:lpstr>
      <vt:lpstr> 1.5 控制項的智慧標籤 </vt:lpstr>
      <vt:lpstr>1.5 控制項的智慧標籤          Continue…</vt:lpstr>
      <vt:lpstr>1.5 控制項的智慧標籤          Continue…</vt:lpstr>
      <vt:lpstr>PowerPoint 簡報</vt:lpstr>
      <vt:lpstr>PowerPoint 簡報</vt:lpstr>
      <vt:lpstr>1.6 第一個 Windows Form 應用程式 </vt:lpstr>
      <vt:lpstr>PowerPoint 簡報</vt:lpstr>
      <vt:lpstr>1.6.1 新增專案 </vt:lpstr>
      <vt:lpstr>1.6.2 表單設計階段 </vt:lpstr>
      <vt:lpstr>1.6.3 程式碼設計階段 </vt:lpstr>
      <vt:lpstr>1.6.4 專案執行與偵錯 </vt:lpstr>
      <vt:lpstr>PowerPoint 簡報</vt:lpstr>
      <vt:lpstr>1.6.5 關閉專案 </vt:lpstr>
      <vt:lpstr>本章結束          Take a Break …..</vt:lpstr>
      <vt:lpstr>PowerPoint 簡報</vt:lpstr>
      <vt:lpstr>2.1 識別字 (Identifier)</vt:lpstr>
      <vt:lpstr>2.1 識別字                        Continue…</vt:lpstr>
      <vt:lpstr>識別字命名規則</vt:lpstr>
      <vt:lpstr>2.2 關鍵字</vt:lpstr>
      <vt:lpstr>2.3 資料型別 </vt:lpstr>
      <vt:lpstr>PowerPoint 簡報</vt:lpstr>
      <vt:lpstr>PowerPoint 簡報</vt:lpstr>
      <vt:lpstr>2.4 常值</vt:lpstr>
      <vt:lpstr>2.4.1 數值常值</vt:lpstr>
      <vt:lpstr>PowerPoint 簡報</vt:lpstr>
      <vt:lpstr>二、浮點數常值</vt:lpstr>
      <vt:lpstr>三、科學記號表示法</vt:lpstr>
      <vt:lpstr>三、科學記號表示法                Continue…</vt:lpstr>
      <vt:lpstr>三、科學記號表示法                Continue…</vt:lpstr>
      <vt:lpstr>2.4.2 字元與字串常值</vt:lpstr>
      <vt:lpstr>2.4.2 字元與字串常值                Continue…</vt:lpstr>
      <vt:lpstr>2.4.3 布林常值</vt:lpstr>
      <vt:lpstr>2.4.4 物件常值</vt:lpstr>
      <vt:lpstr>2.4.5 如何將常值強制為特定的資料型別</vt:lpstr>
      <vt:lpstr>2.4.5 如何將常值強制為特定的資料型別</vt:lpstr>
      <vt:lpstr>2.5 變數(Variable)</vt:lpstr>
      <vt:lpstr>2.5 變數(Variable)                          Continue…</vt:lpstr>
      <vt:lpstr>2.5 變數(Variable)                          Continue…</vt:lpstr>
      <vt:lpstr>2.5 變數(Variable)                          Continue…</vt:lpstr>
      <vt:lpstr>2.5.1 變數的宣告與初始化</vt:lpstr>
      <vt:lpstr>2.5.1 變數的宣告與初始化</vt:lpstr>
      <vt:lpstr>2.5.2 字串變數</vt:lpstr>
      <vt:lpstr>PowerPoint 簡報</vt:lpstr>
      <vt:lpstr>2.6 常數(Constant)</vt:lpstr>
      <vt:lpstr>PowerPoint 簡報</vt:lpstr>
      <vt:lpstr>2.7 運算子(Operator)</vt:lpstr>
      <vt:lpstr>2.7.1 算術運算子 </vt:lpstr>
      <vt:lpstr>2.7.2 關係運算子 </vt:lpstr>
      <vt:lpstr>2.7.3 邏輯運算式 </vt:lpstr>
      <vt:lpstr>2.7.3 邏輯運算式</vt:lpstr>
      <vt:lpstr>2.7.4 位元運算子</vt:lpstr>
      <vt:lpstr>2.7.4 位元運算子</vt:lpstr>
      <vt:lpstr>2.7.5 移位運算子</vt:lpstr>
      <vt:lpstr>2.7.6 複合指定運算子</vt:lpstr>
      <vt:lpstr>2.7.7 遞增及遞減運算子</vt:lpstr>
      <vt:lpstr>PowerPoint 簡報</vt:lpstr>
      <vt:lpstr>2.7.8 運算子的優先順序</vt:lpstr>
      <vt:lpstr>PowerPoint 簡報</vt:lpstr>
      <vt:lpstr>PowerPoint 簡報</vt:lpstr>
      <vt:lpstr>建立輸出入介面</vt:lpstr>
      <vt:lpstr>PowerPoint 簡報</vt:lpstr>
      <vt:lpstr>PowerPoint 簡報</vt:lpstr>
      <vt:lpstr>2.8 資料型別轉換 </vt:lpstr>
      <vt:lpstr>2.8 資料型別轉換</vt:lpstr>
      <vt:lpstr>2.9 如何辨識資料型別</vt:lpstr>
      <vt:lpstr>PowerPoint 簡報</vt:lpstr>
      <vt:lpstr>PowerPoint 簡報</vt:lpstr>
      <vt:lpstr>建立輸出入介面 </vt:lpstr>
      <vt:lpstr>PowerPoint 簡報</vt:lpstr>
      <vt:lpstr>本章結束          Take a Break …..</vt:lpstr>
      <vt:lpstr>PowerPoint 簡報</vt:lpstr>
      <vt:lpstr>3.1 表單物件常見的屬性 </vt:lpstr>
      <vt:lpstr>3.1 表單物件常見的屬性               Continue…</vt:lpstr>
      <vt:lpstr>C# 整合開發環境</vt:lpstr>
      <vt:lpstr>進入 C# 整合開發環境</vt:lpstr>
      <vt:lpstr>屬性視窗</vt:lpstr>
      <vt:lpstr>3.1.1 外觀類型屬性 </vt:lpstr>
      <vt:lpstr>PowerPoint 簡報</vt:lpstr>
      <vt:lpstr>練習- 透過屬性視窗來設定屬性值的方法</vt:lpstr>
      <vt:lpstr>3.1.2 視窗樣式的屬性</vt:lpstr>
      <vt:lpstr>3.1.3 配置類型的屬性</vt:lpstr>
      <vt:lpstr>3.1.3 配置類型的屬性                         Continue…</vt:lpstr>
      <vt:lpstr>PowerPoint 簡報</vt:lpstr>
      <vt:lpstr>3.2 表單的常用事件</vt:lpstr>
      <vt:lpstr>3.2 表單的常用事件                          Continue…</vt:lpstr>
      <vt:lpstr>3.2 表單的常用事件                       Continue…</vt:lpstr>
      <vt:lpstr>PowerPoint 簡報</vt:lpstr>
      <vt:lpstr>3.2 表單的常用事件                   Continue…</vt:lpstr>
      <vt:lpstr>3.2 表單的常用事件                   Continue…</vt:lpstr>
      <vt:lpstr>PowerPoint 簡報</vt:lpstr>
      <vt:lpstr>PowerPoint 簡報</vt:lpstr>
      <vt:lpstr>PowerPoint 簡報</vt:lpstr>
      <vt:lpstr>PowerPoint 簡報</vt:lpstr>
      <vt:lpstr>PowerPoint 簡報</vt:lpstr>
      <vt:lpstr>3.3 標籤控制項 </vt:lpstr>
      <vt:lpstr>3.3 標籤控制項                              Continue…</vt:lpstr>
      <vt:lpstr>3.3 標籤控制項                                Continue…</vt:lpstr>
      <vt:lpstr>3.3.2  Font 屬性的設定 </vt:lpstr>
      <vt:lpstr>3.3.2 Font 屬性的設定                        Continue…</vt:lpstr>
      <vt:lpstr>3.4 按鈕控制項</vt:lpstr>
      <vt:lpstr>3.5 文字方塊控制項</vt:lpstr>
      <vt:lpstr>3.5 文字方塊控制項                       Continue …</vt:lpstr>
      <vt:lpstr>3.5.2 文字與數值間資料型別的轉換 </vt:lpstr>
      <vt:lpstr>3.5.3 數值格式化輸出字串</vt:lpstr>
      <vt:lpstr>3.5.4 文字方塊控制項的常用方法 </vt:lpstr>
      <vt:lpstr>PowerPoint 簡報</vt:lpstr>
      <vt:lpstr>PowerPoint 簡報</vt:lpstr>
      <vt:lpstr>建立輸出入介面 </vt:lpstr>
      <vt:lpstr>PowerPoint 簡報</vt:lpstr>
      <vt:lpstr>3.5.4 例外處理 </vt:lpstr>
      <vt:lpstr>3.5.4 例外處理                                       Continue…</vt:lpstr>
      <vt:lpstr>3.5.4 例外處理                                    Continue…</vt:lpstr>
      <vt:lpstr>PowerPoint 簡報</vt:lpstr>
      <vt:lpstr>PowerPoint 簡報</vt:lpstr>
      <vt:lpstr>3.5.5 文字方塊控制項的常用事件</vt:lpstr>
      <vt:lpstr>二、Enter事件</vt:lpstr>
      <vt:lpstr>PowerPoint 簡報</vt:lpstr>
      <vt:lpstr>建立輸出入介面</vt:lpstr>
      <vt:lpstr>PowerPoint 簡報</vt:lpstr>
      <vt:lpstr>PowerPoint 簡報</vt:lpstr>
      <vt:lpstr>PowerPoint 簡報</vt:lpstr>
      <vt:lpstr>3.6  InputBox 函式</vt:lpstr>
      <vt:lpstr>在專案加入 Microsoft.VisualBasic 元件</vt:lpstr>
      <vt:lpstr>PowerPoint 簡報</vt:lpstr>
      <vt:lpstr>3.7 MessageBox.Show()方法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建立輸出入介面 </vt:lpstr>
      <vt:lpstr>PowerPoint 簡報</vt:lpstr>
      <vt:lpstr>本章結束          Take a Break …..</vt:lpstr>
      <vt:lpstr>PowerPoint 簡報</vt:lpstr>
      <vt:lpstr>4.1 選擇結構簡介</vt:lpstr>
      <vt:lpstr>PowerPoint 簡報</vt:lpstr>
      <vt:lpstr>4.2 if…else 雙重選擇</vt:lpstr>
      <vt:lpstr>4.2 if…else雙重選擇                              Continue…</vt:lpstr>
      <vt:lpstr>4.2 if…else雙重選擇                              Continue…</vt:lpstr>
      <vt:lpstr>PowerPoint 簡報</vt:lpstr>
      <vt:lpstr>PowerPoint 簡報</vt:lpstr>
      <vt:lpstr>建立輸出入介面</vt:lpstr>
      <vt:lpstr>程式碼</vt:lpstr>
      <vt:lpstr>4.3 if…else if…else多重選擇</vt:lpstr>
      <vt:lpstr>4.3 if…else if…else多重選擇                    Continue…</vt:lpstr>
      <vt:lpstr>PowerPoint 簡報</vt:lpstr>
      <vt:lpstr>輸出入介面</vt:lpstr>
      <vt:lpstr>PowerPoint 簡報</vt:lpstr>
      <vt:lpstr>PowerPoint 簡報</vt:lpstr>
      <vt:lpstr>4.4 switch 多重選擇敘述</vt:lpstr>
      <vt:lpstr>PowerPoint 簡報</vt:lpstr>
      <vt:lpstr>PowerPoint 簡報</vt:lpstr>
      <vt:lpstr>PowerPoint 簡報</vt:lpstr>
      <vt:lpstr>輸出入介面</vt:lpstr>
      <vt:lpstr>PowerPoint 簡報</vt:lpstr>
      <vt:lpstr>4.5 三元運算子 </vt:lpstr>
      <vt:lpstr>4.5 三元運算子                                     Continue…</vt:lpstr>
      <vt:lpstr>4.5 三元運算子                      Continue…</vt:lpstr>
      <vt:lpstr>PowerPoint 簡報</vt:lpstr>
      <vt:lpstr>輸出入介面</vt:lpstr>
      <vt:lpstr>PowerPoint 簡報</vt:lpstr>
      <vt:lpstr>4.6 RadioButton 選項按鈕控制項</vt:lpstr>
      <vt:lpstr>4.6.1 選項按鈕的常用屬性</vt:lpstr>
      <vt:lpstr>4.6.1 選項按鈕的常用屬性             Continue…</vt:lpstr>
      <vt:lpstr>4.6.1 選項按鈕的常用屬性                  Continue…</vt:lpstr>
      <vt:lpstr>4.6.2 選項按鈕的常用事件</vt:lpstr>
      <vt:lpstr>4.7 GroupBox 群組方塊與 Panel面板控制項</vt:lpstr>
      <vt:lpstr>4.7.1 群組方塊控制項的常用屬性</vt:lpstr>
      <vt:lpstr>4.7.2 面板控制項的常用屬性</vt:lpstr>
      <vt:lpstr>PowerPoint 簡報</vt:lpstr>
      <vt:lpstr>建立輸出入介面</vt:lpstr>
      <vt:lpstr>PowerPoint 簡報</vt:lpstr>
      <vt:lpstr>4.8  CheckBox 核取方塊控制項 </vt:lpstr>
      <vt:lpstr>4.8.1 核取方塊的常用屬性</vt:lpstr>
      <vt:lpstr>4.8.1 核取方塊的常用屬性    Continue…</vt:lpstr>
      <vt:lpstr>4.8.1 核取方塊的常用屬性    Continue…</vt:lpstr>
      <vt:lpstr>4.8.2 核取方塊的常用事件</vt:lpstr>
      <vt:lpstr>PowerPoint 簡報</vt:lpstr>
      <vt:lpstr>PowerPoint 簡報</vt:lpstr>
      <vt:lpstr>輸出入介面</vt:lpstr>
      <vt:lpstr>PowerPoint 簡報</vt:lpstr>
      <vt:lpstr>本章結束          Take a Break …..</vt:lpstr>
      <vt:lpstr>PowerPoint 簡報</vt:lpstr>
      <vt:lpstr>1.1 Visual Studio簡介</vt:lpstr>
      <vt:lpstr>Visual Studio 版本介紹</vt:lpstr>
      <vt:lpstr>1.1 Visual Studio 2013 Express 與 C# 簡介</vt:lpstr>
      <vt:lpstr>1.1.2 如何下載社群版的 VS Community 2015</vt:lpstr>
      <vt:lpstr>1.1.3 Visual C# 程式語言簡介   Continue …</vt:lpstr>
      <vt:lpstr>Visual C# 程式語言特性</vt:lpstr>
      <vt:lpstr>1.1.3 .NET Framework 介紹</vt:lpstr>
      <vt:lpstr>PowerPoint 簡報</vt:lpstr>
      <vt:lpstr> 1.2 Visual Community 2015 初體驗</vt:lpstr>
      <vt:lpstr>1.2.1 開啟Visual Studio 2015 整合式開發環境</vt:lpstr>
      <vt:lpstr>PowerPoint 簡報</vt:lpstr>
      <vt:lpstr>Visual Studio 整合開發環境</vt:lpstr>
      <vt:lpstr>PowerPoint 簡報</vt:lpstr>
      <vt:lpstr>1.2.5 瀏覽專案資料夾</vt:lpstr>
      <vt:lpstr>1.2.6 開啟已建立的舊專案</vt:lpstr>
      <vt:lpstr>1.2.7 開啟設計工具窗格</vt:lpstr>
      <vt:lpstr>1.3 工具與控制項</vt:lpstr>
      <vt:lpstr>1.3.1 工具箱的設定</vt:lpstr>
      <vt:lpstr>1.3.2 控制項的建立 </vt:lpstr>
      <vt:lpstr>2. 在表單內製作一個「按鈕」控制項 </vt:lpstr>
      <vt:lpstr>1.3.3 控制項的調整和刪除</vt:lpstr>
      <vt:lpstr>1.4 控制項與屬性 </vt:lpstr>
      <vt:lpstr>1.4.1 認識屬性視窗 </vt:lpstr>
      <vt:lpstr>1.4.1 認識屬性視窗                Continue…</vt:lpstr>
      <vt:lpstr>1.4.2 設定控制項的屬性值</vt:lpstr>
      <vt:lpstr>PowerPoint 簡報</vt:lpstr>
      <vt:lpstr>2. 使用輸入型</vt:lpstr>
      <vt:lpstr>3. 使用交談型 </vt:lpstr>
      <vt:lpstr> 1.5 控制項的智慧標籤 </vt:lpstr>
      <vt:lpstr>1.5 控制項的智慧標籤          Continue…</vt:lpstr>
      <vt:lpstr>1.5 控制項的智慧標籤          Continue…</vt:lpstr>
      <vt:lpstr>PowerPoint 簡報</vt:lpstr>
      <vt:lpstr>PowerPoint 簡報</vt:lpstr>
      <vt:lpstr>1.6 第一個 Windows Form 應用程式 </vt:lpstr>
      <vt:lpstr>PowerPoint 簡報</vt:lpstr>
      <vt:lpstr>1.6.1 新增專案 </vt:lpstr>
      <vt:lpstr>1.6.2 表單設計階段 </vt:lpstr>
      <vt:lpstr>1.6.3 程式碼設計階段 </vt:lpstr>
      <vt:lpstr>1.6.4 專案執行與偵錯 </vt:lpstr>
      <vt:lpstr>PowerPoint 簡報</vt:lpstr>
      <vt:lpstr>1.6.5 關閉專案 </vt:lpstr>
      <vt:lpstr>本章結束          Take a Break …..</vt:lpstr>
      <vt:lpstr>PowerPoint 簡報</vt:lpstr>
      <vt:lpstr>2.1 識別字 (Identifier)</vt:lpstr>
      <vt:lpstr>2.1 識別字                        Continue…</vt:lpstr>
      <vt:lpstr>識別字命名規則</vt:lpstr>
      <vt:lpstr>2.2 關鍵字</vt:lpstr>
      <vt:lpstr>2.3 資料型別 </vt:lpstr>
      <vt:lpstr>PowerPoint 簡報</vt:lpstr>
      <vt:lpstr>PowerPoint 簡報</vt:lpstr>
      <vt:lpstr>2.4 常值</vt:lpstr>
      <vt:lpstr>2.4.1 數值常值</vt:lpstr>
      <vt:lpstr>PowerPoint 簡報</vt:lpstr>
      <vt:lpstr>二、浮點數常值</vt:lpstr>
      <vt:lpstr>三、科學記號表示法</vt:lpstr>
      <vt:lpstr>三、科學記號表示法                Continue…</vt:lpstr>
      <vt:lpstr>三、科學記號表示法                Continue…</vt:lpstr>
      <vt:lpstr>2.4.2 字元與字串常值</vt:lpstr>
      <vt:lpstr>2.4.2 字元與字串常值                Continue…</vt:lpstr>
      <vt:lpstr>2.4.3 布林常值</vt:lpstr>
      <vt:lpstr>2.4.4 物件常值</vt:lpstr>
      <vt:lpstr>2.4.5 如何將常值強制為特定的資料型別</vt:lpstr>
      <vt:lpstr>2.4.5 如何將常值強制為特定的資料型別</vt:lpstr>
      <vt:lpstr>2.5 變數(Variable)</vt:lpstr>
      <vt:lpstr>2.5 變數(Variable)                          Continue…</vt:lpstr>
      <vt:lpstr>2.5 變數(Variable)                          Continue…</vt:lpstr>
      <vt:lpstr>2.5 變數(Variable)                          Continue…</vt:lpstr>
      <vt:lpstr>2.5.1 變數的宣告與初始化</vt:lpstr>
      <vt:lpstr>2.5.1 變數的宣告與初始化</vt:lpstr>
      <vt:lpstr>2.5.2 字串變數</vt:lpstr>
      <vt:lpstr>PowerPoint 簡報</vt:lpstr>
      <vt:lpstr>2.6 常數(Constant)</vt:lpstr>
      <vt:lpstr>PowerPoint 簡報</vt:lpstr>
      <vt:lpstr>2.7 運算子(Operator)</vt:lpstr>
      <vt:lpstr>2.7.1 算術運算子 </vt:lpstr>
      <vt:lpstr>2.7.2 關係運算子 </vt:lpstr>
      <vt:lpstr>2.7.3 邏輯運算式 </vt:lpstr>
      <vt:lpstr>2.7.3 邏輯運算式</vt:lpstr>
      <vt:lpstr>2.7.4 位元運算子</vt:lpstr>
      <vt:lpstr>2.7.4 位元運算子</vt:lpstr>
      <vt:lpstr>2.7.5 移位運算子</vt:lpstr>
      <vt:lpstr>2.7.6 複合指定運算子</vt:lpstr>
      <vt:lpstr>2.7.7 遞增及遞減運算子</vt:lpstr>
      <vt:lpstr>PowerPoint 簡報</vt:lpstr>
      <vt:lpstr>2.7.8 運算子的優先順序</vt:lpstr>
      <vt:lpstr>PowerPoint 簡報</vt:lpstr>
      <vt:lpstr>PowerPoint 簡報</vt:lpstr>
      <vt:lpstr>建立輸出入介面</vt:lpstr>
      <vt:lpstr>PowerPoint 簡報</vt:lpstr>
      <vt:lpstr>PowerPoint 簡報</vt:lpstr>
      <vt:lpstr>2.8 資料型別轉換 </vt:lpstr>
      <vt:lpstr>2.8 資料型別轉換</vt:lpstr>
      <vt:lpstr>2.9 如何辨識資料型別</vt:lpstr>
      <vt:lpstr>PowerPoint 簡報</vt:lpstr>
      <vt:lpstr>PowerPoint 簡報</vt:lpstr>
      <vt:lpstr>建立輸出入介面 </vt:lpstr>
      <vt:lpstr>PowerPoint 簡報</vt:lpstr>
      <vt:lpstr>本章結束          Take a Break …..</vt:lpstr>
      <vt:lpstr>PowerPoint 簡報</vt:lpstr>
      <vt:lpstr>3.1 表單物件常見的屬性 </vt:lpstr>
    </vt:vector>
  </TitlesOfParts>
  <Company>1234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Representation</dc:title>
  <dc:creator>吳明哲</dc:creator>
  <cp:lastModifiedBy>謝易錚</cp:lastModifiedBy>
  <cp:revision>950</cp:revision>
  <dcterms:created xsi:type="dcterms:W3CDTF">2007-03-01T08:08:01Z</dcterms:created>
  <dcterms:modified xsi:type="dcterms:W3CDTF">2017-11-14T02:17:55Z</dcterms:modified>
</cp:coreProperties>
</file>