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4"/>
  </p:notesMasterIdLst>
  <p:sldIdLst>
    <p:sldId id="256" r:id="rId2"/>
    <p:sldId id="257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258" r:id="rId1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129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8BF5A-0876-4353-B6D6-CFB080EB3A5A}" type="datetimeFigureOut">
              <a:rPr lang="zh-TW" altLang="en-US" smtClean="0"/>
              <a:t>2017/6/19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1F669-9274-4E57-A83B-4B99C4B6B3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90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6567-98B1-4C6C-84D6-96376671F99E}" type="slidenum">
              <a:rPr lang="zh-TW" altLang="en-US" smtClean="0"/>
              <a:t>121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63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2017/6/19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2017/6/19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2017/6/19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2017/6/19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BEAD13-0566-4C6C-97E7-55F17F24B09F}" type="datetimeFigureOut">
              <a:rPr lang="zh-TW" altLang="en-US" smtClean="0"/>
              <a:t>2017/6/19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axure.com/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 smtClean="0"/>
              <a:t>使用者經驗設計實務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000" dirty="0" smtClean="0"/>
              <a:t>跨領域實作專題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鄞宗賢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591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6" name="內容版面配置區 5" descr="fig 1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440" r="-83440"/>
          <a:stretch>
            <a:fillRect/>
          </a:stretch>
        </p:blipFill>
        <p:spPr>
          <a:xfrm>
            <a:off x="-1297314" y="176046"/>
            <a:ext cx="11798309" cy="6488616"/>
          </a:xfrm>
        </p:spPr>
      </p:pic>
    </p:spTree>
    <p:extLst>
      <p:ext uri="{BB962C8B-B14F-4D97-AF65-F5344CB8AC3E}">
        <p14:creationId xmlns:p14="http://schemas.microsoft.com/office/powerpoint/2010/main" val="1600519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Axure</a:t>
            </a:r>
            <a:r>
              <a:rPr lang="en-US" altLang="zh-TW" dirty="0" smtClean="0"/>
              <a:t>® : </a:t>
            </a:r>
            <a:r>
              <a:rPr lang="en-US" altLang="zh-TW" dirty="0" smtClean="0">
                <a:hlinkClick r:id="rId2"/>
              </a:rPr>
              <a:t>http://www.axure.com/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8843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044592"/>
            <a:ext cx="7344815" cy="548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46627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are Prototypes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Prototypes can be time consuming to build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Prototypes won’t always look pretty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93840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Introduce to Android UI components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2641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252"/>
            <a:ext cx="9144000" cy="1111492"/>
          </a:xfrm>
        </p:spPr>
        <p:txBody>
          <a:bodyPr/>
          <a:lstStyle/>
          <a:p>
            <a:r>
              <a:rPr lang="en-US" altLang="zh-TW" sz="6000" b="1" dirty="0" smtClean="0"/>
              <a:t>Toast </a:t>
            </a:r>
            <a:r>
              <a:rPr lang="zh-TW" altLang="en-US" sz="6000" b="1" dirty="0" smtClean="0"/>
              <a:t>基本</a:t>
            </a:r>
            <a:r>
              <a:rPr lang="zh-TW" altLang="en-US" sz="6000" b="1" dirty="0" smtClean="0"/>
              <a:t>用法</a:t>
            </a:r>
            <a:r>
              <a:rPr lang="en-US" altLang="zh-TW" sz="6000" b="1" dirty="0" smtClean="0"/>
              <a:t>(1)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Toast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的用法非常簡單幾乎，直接用程式碼來講解最快。</a:t>
            </a:r>
          </a:p>
          <a:p>
            <a:pPr algn="l">
              <a:spcBef>
                <a:spcPct val="0"/>
              </a:spcBef>
            </a:pPr>
            <a:endParaRPr lang="zh-TW" alt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public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static Toast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makeText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(Context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CharSequence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text, 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	   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duration)</a:t>
            </a:r>
          </a:p>
          <a:p>
            <a:pPr algn="l">
              <a:spcBef>
                <a:spcPct val="0"/>
              </a:spcBef>
            </a:pPr>
            <a:endParaRPr lang="en-US" altLang="zh-TW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參數一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 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：應用程式的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</a:t>
            </a:r>
          </a:p>
          <a:p>
            <a:pPr algn="l">
              <a:spcBef>
                <a:spcPct val="0"/>
              </a:spcBef>
            </a:pPr>
            <a:endParaRPr lang="en-US" altLang="zh-TW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參數二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CharSequence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：要顯字的訊息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文字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endParaRPr lang="zh-TW" alt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參數三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duration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： </a:t>
            </a:r>
            <a:r>
              <a:rPr lang="en-US" altLang="zh-TW" sz="2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Toast</a:t>
            </a:r>
            <a:r>
              <a:rPr lang="zh-TW" altLang="en-US" sz="2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的顯示持續時間，這邊官方只提供兩個選擇</a:t>
            </a:r>
          </a:p>
          <a:p>
            <a:pPr algn="l">
              <a:spcBef>
                <a:spcPct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	</a:t>
            </a:r>
            <a:r>
              <a:rPr lang="en-US" altLang="zh-TW" sz="21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Toast.LENGTH_SHORT</a:t>
            </a:r>
            <a:r>
              <a:rPr lang="zh-TW" altLang="en-US" sz="2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持續</a:t>
            </a:r>
            <a:r>
              <a:rPr lang="en-US" altLang="zh-TW" sz="2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zh-TW" altLang="en-US" sz="2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秒</a:t>
            </a:r>
          </a:p>
          <a:p>
            <a:pPr algn="l">
              <a:spcBef>
                <a:spcPct val="0"/>
              </a:spcBef>
            </a:pPr>
            <a:r>
              <a:rPr lang="zh-TW" altLang="en-US" sz="2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n-US" altLang="zh-TW" sz="2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altLang="zh-TW" sz="2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</a:t>
            </a:r>
            <a:r>
              <a:rPr lang="en-US" altLang="zh-TW" sz="21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Toast.LENGTH_LONG</a:t>
            </a:r>
            <a:r>
              <a:rPr lang="en-US" altLang="zh-TW" sz="2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持續 </a:t>
            </a:r>
            <a:r>
              <a:rPr lang="en-US" altLang="zh-TW" sz="2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3.5</a:t>
            </a:r>
            <a:r>
              <a:rPr lang="zh-TW" altLang="en-US" sz="2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秒</a:t>
            </a:r>
            <a:endParaRPr lang="zh-TW" altLang="en-US" sz="21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50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252"/>
            <a:ext cx="9144000" cy="1111492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Toast </a:t>
            </a:r>
            <a:r>
              <a:rPr lang="zh-TW" altLang="en-US" sz="6000" b="1" dirty="0" smtClean="0"/>
              <a:t>基本</a:t>
            </a:r>
            <a:r>
              <a:rPr lang="zh-TW" altLang="en-US" sz="6000" b="1" dirty="0" smtClean="0"/>
              <a:t>範例</a:t>
            </a:r>
            <a:r>
              <a:rPr lang="en-US" altLang="zh-TW" sz="6000" b="1" dirty="0" smtClean="0"/>
              <a:t>(2)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zh-TW" altLang="en-US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endParaRPr lang="en-US" altLang="zh-TW" sz="24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zh-TW" alt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24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Toast.makeText</a:t>
            </a:r>
            <a:r>
              <a:rPr lang="en-US" altLang="zh-TW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(this</a:t>
            </a:r>
            <a:r>
              <a:rPr lang="en-US" altLang="zh-TW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zh-TW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</a:t>
            </a:r>
            <a:r>
              <a:rPr lang="en-US" altLang="zh-TW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Toast </a:t>
            </a:r>
            <a:r>
              <a:rPr lang="zh-TW" alt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基本用法</a:t>
            </a:r>
            <a:r>
              <a:rPr lang="en-US" altLang="zh-TW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",</a:t>
            </a:r>
            <a:r>
              <a:rPr lang="en-US" altLang="zh-TW" sz="24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Toast.LENGTH_LONG</a:t>
            </a:r>
            <a:r>
              <a:rPr lang="en-US" altLang="zh-TW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).show();</a:t>
            </a:r>
            <a:endParaRPr lang="zh-TW" altLang="en-US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24956"/>
            <a:ext cx="2549252" cy="42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252"/>
            <a:ext cx="9144000" cy="1039484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Toast</a:t>
            </a:r>
            <a:r>
              <a:rPr lang="zh-TW" altLang="en-US" sz="6000" b="1" dirty="0" smtClean="0"/>
              <a:t>顯示位置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zh-TW" altLang="en-US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public void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setGravity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gravity,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xOffset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yOffset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algn="l">
              <a:spcBef>
                <a:spcPct val="0"/>
              </a:spcBef>
            </a:pPr>
            <a:endParaRPr lang="en-US" altLang="zh-TW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第一個參數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gravity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：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Toast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起始位置</a:t>
            </a:r>
          </a:p>
          <a:p>
            <a:pPr algn="l">
              <a:spcBef>
                <a:spcPct val="0"/>
              </a:spcBef>
            </a:pPr>
            <a:endParaRPr lang="zh-TW" alt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Gravity.TOP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　 ：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上</a:t>
            </a:r>
            <a:endParaRPr lang="zh-TW" alt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Gravity.BOTTOM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：下</a:t>
            </a:r>
            <a:endParaRPr lang="zh-TW" alt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Gravity.LEFT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     ：左</a:t>
            </a:r>
            <a:endParaRPr lang="zh-TW" alt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Gravity.RIGHT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：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右</a:t>
            </a:r>
          </a:p>
          <a:p>
            <a:pPr algn="l">
              <a:spcBef>
                <a:spcPct val="0"/>
              </a:spcBef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Gravity.CENTER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：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中</a:t>
            </a:r>
          </a:p>
          <a:p>
            <a:pPr algn="l">
              <a:spcBef>
                <a:spcPct val="0"/>
              </a:spcBef>
            </a:pPr>
            <a:endParaRPr lang="zh-TW" alt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第二個參數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xOffset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座標篇移值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正數靠右、負數靠左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algn="l">
              <a:spcBef>
                <a:spcPct val="0"/>
              </a:spcBef>
            </a:pPr>
            <a:endParaRPr lang="en-US" altLang="zh-TW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第三個參數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yOffset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座標篇移值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正數靠下、負數靠上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84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252"/>
            <a:ext cx="9144000" cy="1111492"/>
          </a:xfrm>
        </p:spPr>
        <p:txBody>
          <a:bodyPr>
            <a:normAutofit/>
          </a:bodyPr>
          <a:lstStyle/>
          <a:p>
            <a:r>
              <a:rPr lang="zh-TW" altLang="en-US" sz="6000" b="1" dirty="0" smtClean="0"/>
              <a:t>改變</a:t>
            </a:r>
            <a:r>
              <a:rPr lang="en-US" altLang="zh-TW" sz="6000" b="1" dirty="0" smtClean="0"/>
              <a:t>Toast</a:t>
            </a:r>
            <a:r>
              <a:rPr lang="zh-TW" altLang="en-US" sz="6000" b="1" dirty="0" smtClean="0"/>
              <a:t>顯示位置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zh-TW" altLang="en-US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Toast 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toast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= 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Toast.makeText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(this, “Toast</a:t>
            </a:r>
            <a:r>
              <a:rPr lang="zh-TW" altLang="en-US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置中顯示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”,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Toast.LENGTH_LONG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);</a:t>
            </a:r>
          </a:p>
          <a:p>
            <a:pPr algn="l">
              <a:spcBef>
                <a:spcPct val="0"/>
              </a:spcBef>
            </a:pPr>
            <a:r>
              <a:rPr lang="zh-TW" alt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toast.setGravity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(Gravity.CENTER,0,0);</a:t>
            </a:r>
          </a:p>
          <a:p>
            <a:pPr algn="l">
              <a:spcBef>
                <a:spcPct val="0"/>
              </a:spcBef>
            </a:pPr>
            <a:r>
              <a:rPr lang="zh-TW" altLang="en-US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toast.setGravity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(Gravity.BOTTOM|Gravity.RIGHT,0,0);   //</a:t>
            </a:r>
            <a:r>
              <a:rPr lang="zh-TW" altLang="en-US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靠右下用法</a:t>
            </a:r>
            <a:endParaRPr lang="en-US" altLang="zh-TW" sz="2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zh-TW" altLang="en-US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　</a:t>
            </a:r>
            <a:endParaRPr lang="en-US" altLang="zh-TW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2510085" cy="4186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2510085" cy="41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Speech To Text </a:t>
            </a:r>
            <a:r>
              <a:rPr lang="en-US" altLang="zh-TW" sz="6000" b="1" dirty="0" smtClean="0"/>
              <a:t>API (1)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568952" cy="5805264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概念</a:t>
            </a:r>
            <a:endParaRPr lang="en-US" altLang="zh-TW" sz="2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Android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Speech to text Android API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的核心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是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android.speech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和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android.speech.RecognizerIntent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。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我們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觸發一個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意圖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android.speech.RecognizerIntent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顯示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對話方塊來識別語音輸入，這個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轉換語音為文字並把結果傳回我們正在呼叫的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。當我們呼叫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android.speech.RecognizerInte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意圖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時，必須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使用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startActivityForResult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()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來接聽文字結果。 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</a:pPr>
            <a:endParaRPr lang="en-US" altLang="zh-TW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8532440" cy="1010543"/>
          </a:xfrm>
        </p:spPr>
        <p:txBody>
          <a:bodyPr>
            <a:normAutofit/>
          </a:bodyPr>
          <a:lstStyle/>
          <a:p>
            <a:r>
              <a:rPr lang="en-US" altLang="zh-TW" sz="6000" b="1" dirty="0"/>
              <a:t>Speech To Text API </a:t>
            </a:r>
            <a:r>
              <a:rPr lang="en-US" altLang="zh-TW" sz="6000" b="1" dirty="0" smtClean="0"/>
              <a:t>(2)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568952" cy="5805264"/>
          </a:xfrm>
        </p:spPr>
        <p:txBody>
          <a:bodyPr>
            <a:normAutofit/>
          </a:bodyPr>
          <a:lstStyle/>
          <a:p>
            <a:pPr lvl="1" algn="just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步驟一、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點擊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語音按鈕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步驟二、等待使用者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Speak</a:t>
            </a:r>
            <a:endParaRPr lang="en-US" altLang="zh-TW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84" y="2028799"/>
            <a:ext cx="2520280" cy="420046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28799"/>
            <a:ext cx="2501051" cy="41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CASE STUDY 1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4000" dirty="0" smtClean="0"/>
              <a:t>To improve an existing website</a:t>
            </a:r>
          </a:p>
          <a:p>
            <a:pPr lvl="1"/>
            <a:endParaRPr kumimoji="1" lang="en-US" altLang="zh-TW" sz="3200" dirty="0" smtClean="0"/>
          </a:p>
          <a:p>
            <a:pPr lvl="1"/>
            <a:r>
              <a:rPr kumimoji="1" lang="en-US" altLang="zh-TW" sz="3200" dirty="0" smtClean="0"/>
              <a:t>Goal:</a:t>
            </a:r>
          </a:p>
          <a:p>
            <a:pPr lvl="2"/>
            <a:r>
              <a:rPr kumimoji="1" lang="en-US" altLang="zh-TW" sz="3200" dirty="0" smtClean="0"/>
              <a:t>to improve the number of site visitors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0717050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8532440" cy="1010543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Speech To Text </a:t>
            </a:r>
            <a:r>
              <a:rPr lang="en-US" altLang="zh-TW" sz="6000" b="1" dirty="0" smtClean="0"/>
              <a:t>API (3)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568952" cy="5805264"/>
          </a:xfrm>
        </p:spPr>
        <p:txBody>
          <a:bodyPr>
            <a:normAutofit/>
          </a:bodyPr>
          <a:lstStyle/>
          <a:p>
            <a:pPr lvl="1" algn="just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步驟三、使用者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Speak	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步驟四、接收回傳文字</a:t>
            </a:r>
            <a:endParaRPr lang="en-US" altLang="zh-TW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2520280" cy="42004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2520280" cy="42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08504" cy="1052736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Notifications (1)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568952" cy="5805264"/>
          </a:xfrm>
        </p:spPr>
        <p:txBody>
          <a:bodyPr>
            <a:normAutofit/>
          </a:bodyPr>
          <a:lstStyle/>
          <a:p>
            <a:pPr lvl="1" algn="just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</a:pP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有時候當我們在使用手機時，常常在上面的狀態列中，突然跳出一個通知，讓使用者可以將狀態列拉出來點選，這樣的功能即稱作通知訊息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(Notifications)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，它允許在使用不同的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 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時觸發，也就是說，就算發出該通知的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 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目前並不是正在使用，使用者還是可以透過通知訊息，取得該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 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想要告知我的資訊，再進一步透過點選該通知，執行該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 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希望我們做的動作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</a:pPr>
            <a:endParaRPr lang="en-US" altLang="zh-TW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79"/>
            <a:ext cx="3888432" cy="245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Notifications (2)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805264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探討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NotificationManager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 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與 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Notification.Builder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使用顯示通知訊息功能前，我們必須先搞清楚所會用到的一些元件，分別是負責整個系統通知控管機制的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NotificationManager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；用來儲存相關設定屬性、當作真正通知訊息主體的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；以及在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Android 6.0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以後，被指定用來建構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的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Notification.Builder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32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Notifications (3)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805264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探討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NotificationManager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 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與 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Notification.Builder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</a:pP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NotificationManager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:</a:t>
            </a:r>
          </a:p>
          <a:p>
            <a:pPr lvl="1" algn="just">
              <a:spcBef>
                <a:spcPct val="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負責整個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Android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系統的通知控管機制。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</a:pPr>
            <a:endParaRPr lang="zh-TW" altLang="en-US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 :</a:t>
            </a:r>
          </a:p>
          <a:p>
            <a:pPr lvl="1" algn="just">
              <a:spcBef>
                <a:spcPct val="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用來儲存相關設定屬性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如是否閃燈、震動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…)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，當作真正通知訊息主體之類別。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</a:pPr>
            <a:endParaRPr lang="zh-TW" altLang="en-US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</a:pP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Notification.Builder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:</a:t>
            </a:r>
          </a:p>
          <a:p>
            <a:pPr lvl="1" algn="just">
              <a:spcBef>
                <a:spcPct val="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在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API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level11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以後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Notification.Builder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被指定用來建構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，捨棄了直接宣告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再透過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setLatestEventInfo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方法的方式。</a:t>
            </a:r>
            <a:endParaRPr lang="en-US" altLang="zh-TW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06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Notifications (4)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805264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、初始化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NotificationManager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，取得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服務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NotificationManager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mNotificationManager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= (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NotificationManager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getSystemService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(NOTIFICATION_SERVICE);</a:t>
            </a:r>
          </a:p>
          <a:p>
            <a:pPr algn="l">
              <a:spcBef>
                <a:spcPct val="0"/>
              </a:spcBef>
            </a:pPr>
            <a:endParaRPr lang="en-US" altLang="zh-TW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、設定當執行這個通知之後，所要執行的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</a:t>
            </a:r>
            <a:endParaRPr lang="en-US" altLang="zh-TW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Intent 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notifyIntent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= new Intent(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MainActivity.this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MainActivity.class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);</a:t>
            </a:r>
          </a:p>
          <a:p>
            <a:pPr algn="l">
              <a:spcBef>
                <a:spcPct val="0"/>
              </a:spcBef>
            </a:pPr>
            <a:endParaRPr lang="en-US" altLang="zh-TW" sz="16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notifyIntent.setFlags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Intent.FLAG_ACTIVITY_NEW_TASK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);</a:t>
            </a:r>
          </a:p>
          <a:p>
            <a:pPr algn="l">
              <a:spcBef>
                <a:spcPct val="0"/>
              </a:spcBef>
            </a:pPr>
            <a:endParaRPr lang="en-US" altLang="zh-TW" sz="16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PendingIntent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appIntent</a:t>
            </a:r>
            <a:endParaRPr lang="en-US" altLang="zh-TW" sz="16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 = 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PendingIntent.getActivity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MainActivity.this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0, 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notifyIntent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0);</a:t>
            </a:r>
          </a:p>
        </p:txBody>
      </p:sp>
    </p:spTree>
    <p:extLst>
      <p:ext uri="{BB962C8B-B14F-4D97-AF65-F5344CB8AC3E}">
        <p14:creationId xmlns:p14="http://schemas.microsoft.com/office/powerpoint/2010/main" val="37668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Notifications (5)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805264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、透過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Notification.Builder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來建構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 (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設定相關屬性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algn="l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Notification.Builder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builder = new 	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Notification.Builder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MainActivity.this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);</a:t>
            </a:r>
          </a:p>
          <a:p>
            <a:pPr algn="l">
              <a:spcBef>
                <a:spcPct val="0"/>
              </a:spcBef>
            </a:pP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builder.setContentIntent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appIntent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// 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傳入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Step2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所設定的值 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.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setSmallIcon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R.drawable.ic_launcher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// 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設置狀態列裡面的小圖示　　</a:t>
            </a:r>
          </a:p>
          <a:p>
            <a:pPr algn="l">
              <a:spcBef>
                <a:spcPct val="0"/>
              </a:spcBef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setLargeIcon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BitmapFactory.decodeResource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MainActivity.this.getReso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urces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(), 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R.drawable.ic_launcher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)) // 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下拉下拉清單裡面的大圖示</a:t>
            </a:r>
          </a:p>
          <a:p>
            <a:pPr algn="l">
              <a:spcBef>
                <a:spcPct val="0"/>
              </a:spcBef>
            </a:pP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.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setTicker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("notification on status bar.") // 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設置狀態列的顯示的資</a:t>
            </a:r>
          </a:p>
          <a:p>
            <a:pPr algn="l">
              <a:spcBef>
                <a:spcPct val="0"/>
              </a:spcBef>
            </a:pP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.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setWhen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System.currentTimeMillis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())// 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設置時間發生時間</a:t>
            </a:r>
          </a:p>
          <a:p>
            <a:pPr algn="l">
              <a:spcBef>
                <a:spcPct val="0"/>
              </a:spcBef>
            </a:pP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.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setAutoCancel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(false) // 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設置通知被使用者點擊後是否清除</a:t>
            </a:r>
            <a:endParaRPr lang="en-US" altLang="zh-TW" sz="16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.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setContentTitle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(“Notification Title”) // 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設置下拉清單裡的標題</a:t>
            </a:r>
          </a:p>
          <a:p>
            <a:pPr algn="l">
              <a:spcBef>
                <a:spcPct val="0"/>
              </a:spcBef>
            </a:pP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.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setContentText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("Notification Content")// 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設置上下文內容</a:t>
            </a:r>
          </a:p>
          <a:p>
            <a:pPr algn="l">
              <a:spcBef>
                <a:spcPct val="0"/>
              </a:spcBef>
            </a:pP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.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setDefaults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Notification.DEFAULT_ALL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//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使用所有默認值</a:t>
            </a:r>
            <a:endParaRPr lang="en-US" altLang="zh-TW" sz="16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69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Notifications (6)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805264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、將透過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Notification.Builder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將顯示通知訊息發送至狀態列上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algn="l">
              <a:spcBef>
                <a:spcPct val="0"/>
              </a:spcBef>
            </a:pPr>
            <a:r>
              <a:rPr lang="en-US" altLang="zh-TW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//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將透過 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Notification.Builder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設定好的屬性塞回宣告的 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</a:t>
            </a:r>
          </a:p>
          <a:p>
            <a:pPr algn="l">
              <a:spcBef>
                <a:spcPct val="0"/>
              </a:spcBef>
            </a:pPr>
            <a:r>
              <a:rPr lang="en-US" altLang="zh-TW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 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= 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builder.getNotification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(); </a:t>
            </a:r>
          </a:p>
          <a:p>
            <a:pPr algn="l">
              <a:spcBef>
                <a:spcPct val="0"/>
              </a:spcBef>
            </a:pP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//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把指定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ID(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常數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0)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的通知持久的發送到狀態條上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l">
              <a:spcBef>
                <a:spcPct val="0"/>
              </a:spcBef>
            </a:pP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mNotificationManager.notify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(0, notification);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52793"/>
            <a:ext cx="3312368" cy="20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n-US" altLang="zh-TW" sz="6000" b="1" dirty="0" smtClean="0"/>
              <a:t>Notifications (7)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805264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基本步驟應該如下 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Step1.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初始化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NotificationManager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，取得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服務。</a:t>
            </a:r>
          </a:p>
          <a:p>
            <a:pPr algn="just">
              <a:spcBef>
                <a:spcPct val="0"/>
              </a:spcBef>
            </a:pPr>
            <a:endParaRPr lang="zh-TW" altLang="en-US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Step2.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設定當執行這個通知之後，所要執行的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。</a:t>
            </a:r>
          </a:p>
          <a:p>
            <a:pPr algn="just">
              <a:spcBef>
                <a:spcPct val="0"/>
              </a:spcBef>
            </a:pPr>
            <a:endParaRPr lang="zh-TW" altLang="en-US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Step3.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zh-TW" altLang="en-US" sz="24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透過</a:t>
            </a:r>
            <a:r>
              <a:rPr lang="en-US" altLang="zh-TW" sz="2400" kern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Notification.Builder</a:t>
            </a:r>
            <a:r>
              <a:rPr lang="zh-TW" altLang="en-US" sz="24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來建構</a:t>
            </a:r>
            <a:r>
              <a:rPr lang="en-US" altLang="zh-TW" sz="24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</a:t>
            </a:r>
            <a:r>
              <a:rPr lang="zh-TW" altLang="en-US" sz="24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，並直接使用</a:t>
            </a:r>
            <a:endParaRPr lang="en-US" altLang="zh-TW" sz="2400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.build()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的方法將設定好屬性的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Builder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轉換成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	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最後開始將顯示通知訊息發送至狀態列上。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4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en-US" altLang="zh-TW" sz="6000" b="1" dirty="0" err="1" smtClean="0"/>
              <a:t>DatePickerDialog</a:t>
            </a:r>
            <a:r>
              <a:rPr lang="en-US" altLang="zh-TW" sz="6000" b="1" dirty="0" smtClean="0"/>
              <a:t> (1)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805264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如果你想要讓你的某個元件加入目前的日期，可是如果使用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EditText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讓使用者填入時間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那真的是非常的麻煩，而且使用者的格式也會出錯，只要利用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DatePickerDialog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就可以避免以上的麻煩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endParaRPr lang="en-US" altLang="zh-TW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然而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DatePickerDialog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是一個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Android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寫好的類別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它可以提供使用者簡單操作的設定日期介面</a:t>
            </a:r>
            <a:r>
              <a:rPr lang="zh-TW" alt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呼叫它的方式就是直接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DatePickerDialog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並且傳入對應的參數。</a:t>
            </a: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endParaRPr lang="en-US" altLang="zh-TW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37112"/>
            <a:ext cx="2290564" cy="22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US" altLang="zh-TW" sz="6000" b="1" dirty="0" err="1" smtClean="0"/>
              <a:t>DatePickerDialog</a:t>
            </a:r>
            <a:r>
              <a:rPr lang="en-US" altLang="zh-TW" sz="6000" b="1" dirty="0"/>
              <a:t> </a:t>
            </a:r>
            <a:r>
              <a:rPr lang="en-US" altLang="zh-TW" sz="6000" b="1" dirty="0" smtClean="0"/>
              <a:t>(2)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805264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endParaRPr lang="en-US" altLang="zh-TW" sz="2000" dirty="0" smtClean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</a:pPr>
            <a:r>
              <a:rPr lang="en-US" altLang="zh-TW" sz="2000" dirty="0" err="1" smtClean="0">
                <a:solidFill>
                  <a:schemeClr val="tx1"/>
                </a:solidFill>
              </a:rPr>
              <a:t>DatePickerDialog</a:t>
            </a:r>
            <a:r>
              <a:rPr lang="en-US" altLang="zh-TW" sz="2000" dirty="0" smtClean="0">
                <a:solidFill>
                  <a:schemeClr val="tx1"/>
                </a:solidFill>
              </a:rPr>
              <a:t>(Context</a:t>
            </a:r>
            <a:r>
              <a:rPr lang="zh-TW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context,DatePickerDialog.OnDateSetListener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listener, 	</a:t>
            </a:r>
            <a:r>
              <a:rPr lang="en-US" altLang="zh-TW" sz="2000" dirty="0" smtClean="0">
                <a:solidFill>
                  <a:schemeClr val="tx1"/>
                </a:solidFill>
              </a:rPr>
              <a:t>		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int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year, </a:t>
            </a:r>
            <a:r>
              <a:rPr lang="en-US" altLang="zh-TW" sz="2000" dirty="0" err="1">
                <a:solidFill>
                  <a:schemeClr val="tx1"/>
                </a:solidFill>
              </a:rPr>
              <a:t>int</a:t>
            </a:r>
            <a:r>
              <a:rPr lang="en-US" altLang="zh-TW" sz="2000" dirty="0">
                <a:solidFill>
                  <a:schemeClr val="tx1"/>
                </a:solidFill>
              </a:rPr>
              <a:t> month, </a:t>
            </a:r>
            <a:r>
              <a:rPr lang="en-US" altLang="zh-TW" sz="2000" dirty="0" err="1">
                <a:solidFill>
                  <a:schemeClr val="tx1"/>
                </a:solidFill>
              </a:rPr>
              <a:t>int</a:t>
            </a:r>
            <a:r>
              <a:rPr lang="en-US" altLang="zh-TW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</a:rPr>
              <a:t>dayOfMonth</a:t>
            </a:r>
            <a:r>
              <a:rPr lang="en-US" altLang="zh-TW" sz="2000" dirty="0">
                <a:solidFill>
                  <a:schemeClr val="tx1"/>
                </a:solidFill>
              </a:rPr>
              <a:t>)</a:t>
            </a:r>
          </a:p>
          <a:p>
            <a:pPr algn="just">
              <a:spcBef>
                <a:spcPct val="0"/>
              </a:spcBef>
            </a:pPr>
            <a:endParaRPr lang="en-US" altLang="zh-TW" sz="2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第一個參數，就是說必須把 </a:t>
            </a:r>
            <a:r>
              <a:rPr lang="en-US" altLang="zh-TW" sz="20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MainActivity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本身或者 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 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物件傳入。</a:t>
            </a:r>
          </a:p>
          <a:p>
            <a:pPr algn="just">
              <a:spcBef>
                <a:spcPct val="0"/>
              </a:spcBef>
            </a:pPr>
            <a:endParaRPr lang="en-US" altLang="zh-TW" sz="2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第二個參數，這邊是實作</a:t>
            </a:r>
            <a:r>
              <a:rPr lang="en-US" altLang="zh-TW" sz="20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OnDateSetListener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這個介面的事件</a:t>
            </a:r>
            <a:r>
              <a:rPr lang="zh-TW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它提供使用者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操控完日期介面後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所傳回的日期。</a:t>
            </a:r>
          </a:p>
          <a:p>
            <a:pPr algn="just">
              <a:spcBef>
                <a:spcPct val="0"/>
              </a:spcBef>
            </a:pPr>
            <a:endParaRPr lang="en-US" altLang="zh-TW" sz="2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第三個參數，我們可以透過 </a:t>
            </a:r>
            <a:r>
              <a:rPr lang="en-US" altLang="zh-TW" sz="20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Canlendar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的幫忙得到這個目前西元。</a:t>
            </a:r>
          </a:p>
          <a:p>
            <a:pPr algn="just">
              <a:spcBef>
                <a:spcPct val="0"/>
              </a:spcBef>
            </a:pPr>
            <a:endParaRPr lang="en-US" altLang="zh-TW" sz="2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第四個參數，我們可以透過 </a:t>
            </a:r>
            <a:r>
              <a:rPr lang="en-US" altLang="zh-TW" sz="20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Canlendar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的幫忙得到這個目前月份。</a:t>
            </a:r>
          </a:p>
          <a:p>
            <a:pPr algn="just">
              <a:spcBef>
                <a:spcPct val="0"/>
              </a:spcBef>
            </a:pPr>
            <a:endParaRPr lang="en-US" altLang="zh-TW" sz="2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第五個參數，我們可以透過 </a:t>
            </a:r>
            <a:r>
              <a:rPr lang="en-US" altLang="zh-TW" sz="20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Canlendar</a:t>
            </a:r>
            <a:r>
              <a:rPr lang="en-US" altLang="zh-TW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的幫忙得到這個目前日期。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40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fig 1-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46" r="-57446"/>
          <a:stretch>
            <a:fillRect/>
          </a:stretch>
        </p:blipFill>
        <p:spPr>
          <a:xfrm>
            <a:off x="-1417860" y="147441"/>
            <a:ext cx="11941784" cy="6567521"/>
          </a:xfrm>
        </p:spPr>
      </p:pic>
    </p:spTree>
    <p:extLst>
      <p:ext uri="{BB962C8B-B14F-4D97-AF65-F5344CB8AC3E}">
        <p14:creationId xmlns:p14="http://schemas.microsoft.com/office/powerpoint/2010/main" val="280508371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en-US" altLang="zh-TW" sz="6000" b="1" dirty="0" err="1"/>
              <a:t>DatePickerDialog</a:t>
            </a:r>
            <a:r>
              <a:rPr lang="en-US" altLang="zh-TW" sz="6000" b="1" dirty="0"/>
              <a:t> </a:t>
            </a:r>
            <a:r>
              <a:rPr lang="en-US" altLang="zh-TW" sz="6000" b="1" dirty="0" smtClean="0"/>
              <a:t>(3)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805264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endParaRPr lang="en-US" altLang="zh-TW" sz="2000" dirty="0" smtClean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</a:pPr>
            <a:endParaRPr lang="en-US" altLang="zh-TW" sz="2000" dirty="0" smtClean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</a:pPr>
            <a:r>
              <a:rPr lang="zh-TW" altLang="en-US" sz="2400" dirty="0" smtClean="0">
                <a:solidFill>
                  <a:schemeClr val="tx1"/>
                </a:solidFill>
              </a:rPr>
              <a:t>接著上面有多一個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setDateFormat</a:t>
            </a:r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</a:rPr>
              <a:t>的方法</a:t>
            </a:r>
            <a:r>
              <a:rPr lang="zh-TW" altLang="en-US" sz="2400" dirty="0">
                <a:solidFill>
                  <a:schemeClr val="tx1"/>
                </a:solidFill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</a:rPr>
              <a:t>這個方法是可以設置你想要設置的日期格式，我們將這個格式包裝成一個方法</a:t>
            </a:r>
            <a:r>
              <a:rPr lang="zh-TW" altLang="en-US" sz="2400" dirty="0">
                <a:solidFill>
                  <a:schemeClr val="tx1"/>
                </a:solidFill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</a:rPr>
              <a:t>透過這個方法回傳我們所需要的字串並顯示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TextView</a:t>
            </a:r>
            <a:r>
              <a:rPr lang="zh-TW" altLang="en-US" sz="2400" dirty="0" smtClean="0">
                <a:solidFill>
                  <a:schemeClr val="tx1"/>
                </a:solidFill>
              </a:rPr>
              <a:t>。 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</a:pPr>
            <a:endParaRPr lang="en-US" altLang="zh-TW" sz="2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endParaRPr lang="en-US" altLang="zh-TW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private String 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setDateFormat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year,int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monthOfYear,int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dayOfMonth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){</a:t>
            </a:r>
          </a:p>
          <a:p>
            <a:pPr algn="just">
              <a:spcBef>
                <a:spcPct val="0"/>
              </a:spcBef>
            </a:pP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return 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String.valueOf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(year) + "-"</a:t>
            </a:r>
          </a:p>
          <a:p>
            <a:pPr algn="just">
              <a:spcBef>
                <a:spcPct val="0"/>
              </a:spcBef>
            </a:pP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+ 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String.valueOf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monthOfYear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+ 1) + "-"</a:t>
            </a:r>
          </a:p>
          <a:p>
            <a:pPr algn="just">
              <a:spcBef>
                <a:spcPct val="0"/>
              </a:spcBef>
            </a:pP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+ 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String.valueOf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TW" sz="2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dayOfMonth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);</a:t>
            </a:r>
          </a:p>
          <a:p>
            <a:pPr algn="just">
              <a:spcBef>
                <a:spcPct val="0"/>
              </a:spcBef>
            </a:pPr>
            <a:r>
              <a:rPr lang="en-US" altLang="zh-TW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373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en-US" altLang="zh-TW" sz="6000" b="1" dirty="0" err="1"/>
              <a:t>DatePickerDialog</a:t>
            </a:r>
            <a:r>
              <a:rPr lang="en-US" altLang="zh-TW" sz="6000" b="1" dirty="0"/>
              <a:t> </a:t>
            </a:r>
            <a:r>
              <a:rPr lang="en-US" altLang="zh-TW" sz="6000" b="1" dirty="0" smtClean="0"/>
              <a:t>(4)</a:t>
            </a:r>
            <a:endParaRPr lang="zh-TW" altLang="en-US" sz="6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zh-TW" altLang="en-US" sz="2000" dirty="0" smtClean="0">
                <a:solidFill>
                  <a:schemeClr val="tx1"/>
                </a:solidFill>
              </a:rPr>
              <a:t>　一、觸發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DatePicker</a:t>
            </a:r>
            <a:r>
              <a:rPr lang="en-US" altLang="zh-TW" sz="2000" dirty="0" smtClean="0">
                <a:solidFill>
                  <a:schemeClr val="tx1"/>
                </a:solidFill>
              </a:rPr>
              <a:t>	</a:t>
            </a:r>
            <a:r>
              <a:rPr lang="zh-TW" altLang="en-US" sz="2000" dirty="0" smtClean="0">
                <a:solidFill>
                  <a:schemeClr val="tx1"/>
                </a:solidFill>
              </a:rPr>
              <a:t>　　二、選擇年月日</a:t>
            </a:r>
            <a:r>
              <a:rPr lang="en-US" altLang="zh-TW" sz="2000" dirty="0">
                <a:solidFill>
                  <a:schemeClr val="tx1"/>
                </a:solidFill>
              </a:rPr>
              <a:t>	</a:t>
            </a:r>
            <a:r>
              <a:rPr lang="zh-TW" altLang="en-US" sz="2000" dirty="0">
                <a:solidFill>
                  <a:schemeClr val="tx1"/>
                </a:solidFill>
              </a:rPr>
              <a:t>　</a:t>
            </a:r>
            <a:r>
              <a:rPr lang="zh-TW" altLang="en-US" sz="2000" dirty="0" smtClean="0">
                <a:solidFill>
                  <a:schemeClr val="tx1"/>
                </a:solidFill>
              </a:rPr>
              <a:t>　　三、輸出結果</a:t>
            </a:r>
            <a:endParaRPr lang="en-US" altLang="zh-TW" sz="2000" dirty="0" smtClean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3" y="1568065"/>
            <a:ext cx="2653760" cy="47177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79" y="1568065"/>
            <a:ext cx="2653760" cy="47177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68066"/>
            <a:ext cx="2611891" cy="47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作品簡介</a:t>
            </a:r>
            <a:r>
              <a:rPr lang="en-US" altLang="zh-TW" dirty="0" smtClean="0"/>
              <a:t>(1)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圖形畫畫組</a:t>
            </a:r>
            <a:r>
              <a:rPr lang="en-US" altLang="zh-TW" dirty="0"/>
              <a:t>-</a:t>
            </a:r>
            <a:r>
              <a:rPr lang="zh-TW" altLang="zh-TW" dirty="0"/>
              <a:t>數位感應印章</a:t>
            </a:r>
            <a:endParaRPr lang="en-US" altLang="zh-TW" dirty="0" smtClean="0"/>
          </a:p>
          <a:p>
            <a:pPr lvl="1"/>
            <a:r>
              <a:rPr lang="zh-TW" altLang="zh-TW" dirty="0"/>
              <a:t>木頭積木方便抓握，於凹槽處埋有金屬條與矽膠感應平板</a:t>
            </a:r>
          </a:p>
          <a:p>
            <a:pPr lvl="1"/>
            <a:r>
              <a:rPr lang="zh-TW" altLang="zh-TW" dirty="0"/>
              <a:t>積木大小：圓形直徑四公分、正方形邊長四公分、正三角形邊長四公分</a:t>
            </a:r>
            <a:endParaRPr lang="zh-TW" altLang="en-US" dirty="0"/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8" b="5852"/>
          <a:stretch>
            <a:fillRect/>
          </a:stretch>
        </p:blipFill>
        <p:spPr bwMode="auto">
          <a:xfrm>
            <a:off x="4394423" y="3059640"/>
            <a:ext cx="13477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__23265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36197"/>
            <a:ext cx="11366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573016"/>
            <a:ext cx="296413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51665"/>
            <a:ext cx="3590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74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TW" sz="4000" dirty="0" smtClean="0"/>
              <a:t>Expert review</a:t>
            </a:r>
          </a:p>
          <a:p>
            <a:pPr lvl="1"/>
            <a:r>
              <a:rPr kumimoji="1" lang="en-US" altLang="zh-TW" sz="3200" dirty="0" smtClean="0"/>
              <a:t>Having enough information at each stage of the process?</a:t>
            </a:r>
          </a:p>
          <a:p>
            <a:pPr lvl="1"/>
            <a:endParaRPr kumimoji="1" lang="en-US" altLang="zh-TW" sz="3200" dirty="0" smtClean="0"/>
          </a:p>
          <a:p>
            <a:pPr lvl="1"/>
            <a:r>
              <a:rPr kumimoji="1" lang="en-US" altLang="zh-TW" sz="3200" dirty="0" smtClean="0"/>
              <a:t>How to fill in the forms</a:t>
            </a:r>
          </a:p>
          <a:p>
            <a:pPr lvl="1"/>
            <a:endParaRPr kumimoji="1" lang="en-US" altLang="zh-TW" sz="3200" dirty="0" smtClean="0"/>
          </a:p>
          <a:p>
            <a:pPr lvl="1"/>
            <a:r>
              <a:rPr kumimoji="1" lang="en-US" altLang="zh-TW" sz="3200" dirty="0" smtClean="0"/>
              <a:t>Did website make it clear at every stage?</a:t>
            </a:r>
          </a:p>
          <a:p>
            <a:pPr lvl="1"/>
            <a:endParaRPr kumimoji="1" lang="en-US" altLang="zh-TW" sz="3200" dirty="0"/>
          </a:p>
          <a:p>
            <a:pPr lvl="1"/>
            <a:r>
              <a:rPr kumimoji="1" lang="en-US" altLang="zh-TW" sz="3200" dirty="0" smtClean="0"/>
              <a:t>How many items had been selected?</a:t>
            </a:r>
          </a:p>
          <a:p>
            <a:pPr lvl="1"/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1942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Quick win improvements</a:t>
            </a:r>
            <a:endParaRPr kumimoji="1" lang="zh-TW" altLang="en-US" dirty="0"/>
          </a:p>
        </p:txBody>
      </p:sp>
      <p:pic>
        <p:nvPicPr>
          <p:cNvPr id="4" name="內容版面配置區 3" descr="fig 1-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0" r="-10360"/>
          <a:stretch>
            <a:fillRect/>
          </a:stretch>
        </p:blipFill>
        <p:spPr>
          <a:xfrm>
            <a:off x="1161310" y="2065469"/>
            <a:ext cx="7124556" cy="3918231"/>
          </a:xfrm>
        </p:spPr>
      </p:pic>
    </p:spTree>
    <p:extLst>
      <p:ext uri="{BB962C8B-B14F-4D97-AF65-F5344CB8AC3E}">
        <p14:creationId xmlns:p14="http://schemas.microsoft.com/office/powerpoint/2010/main" val="177161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Charles Tyrwhitt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sz="4000" dirty="0" smtClean="0"/>
              <a:t>Britain’s leading supplier of quality menswear.</a:t>
            </a:r>
          </a:p>
          <a:p>
            <a:endParaRPr kumimoji="1" lang="en-US" altLang="zh-TW" sz="4000" dirty="0"/>
          </a:p>
          <a:p>
            <a:r>
              <a:rPr kumimoji="1" lang="en-US" altLang="zh-TW" sz="4000" dirty="0" smtClean="0"/>
              <a:t>A mail order company.</a:t>
            </a:r>
          </a:p>
          <a:p>
            <a:endParaRPr kumimoji="1" lang="en-US" altLang="zh-TW" sz="4000" dirty="0"/>
          </a:p>
          <a:p>
            <a:r>
              <a:rPr kumimoji="1" lang="en-US" altLang="zh-TW" sz="4000" dirty="0" smtClean="0"/>
              <a:t>The website feels slightly dated and inflexible.</a:t>
            </a:r>
            <a:endParaRPr kumimoji="1"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4970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fig 1-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952" r="-114952"/>
          <a:stretch>
            <a:fillRect/>
          </a:stretch>
        </p:blipFill>
        <p:spPr>
          <a:xfrm>
            <a:off x="-1685505" y="0"/>
            <a:ext cx="12473452" cy="6859918"/>
          </a:xfrm>
        </p:spPr>
      </p:pic>
    </p:spTree>
    <p:extLst>
      <p:ext uri="{BB962C8B-B14F-4D97-AF65-F5344CB8AC3E}">
        <p14:creationId xmlns:p14="http://schemas.microsoft.com/office/powerpoint/2010/main" val="2307966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Requirements gathering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zh-TW" sz="4000" dirty="0" smtClean="0"/>
              <a:t>To compare Charles Tyrwhitt’s website and competitor websites.</a:t>
            </a:r>
          </a:p>
          <a:p>
            <a:endParaRPr kumimoji="1" lang="en-US" altLang="zh-TW" sz="4000" dirty="0"/>
          </a:p>
          <a:p>
            <a:r>
              <a:rPr kumimoji="1" lang="en-US" altLang="zh-TW" sz="4000" dirty="0" smtClean="0"/>
              <a:t>To listened in to customer calls and interviewed call center staff at Charles Tyrwhitt telephone call center.</a:t>
            </a:r>
          </a:p>
          <a:p>
            <a:endParaRPr kumimoji="1" lang="en-US" altLang="zh-TW" sz="4000" dirty="0"/>
          </a:p>
          <a:p>
            <a:r>
              <a:rPr kumimoji="1" lang="en-US" altLang="zh-TW" sz="4000" dirty="0" smtClean="0"/>
              <a:t>To observe customers in Charles Tyrwhitt’s London stores.</a:t>
            </a:r>
            <a:endParaRPr kumimoji="1"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0833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fig 1-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021" r="-118021"/>
          <a:stretch>
            <a:fillRect/>
          </a:stretch>
        </p:blipFill>
        <p:spPr>
          <a:xfrm>
            <a:off x="-1811235" y="0"/>
            <a:ext cx="12486026" cy="6866834"/>
          </a:xfrm>
        </p:spPr>
      </p:pic>
    </p:spTree>
    <p:extLst>
      <p:ext uri="{BB962C8B-B14F-4D97-AF65-F5344CB8AC3E}">
        <p14:creationId xmlns:p14="http://schemas.microsoft.com/office/powerpoint/2010/main" val="162148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Sketching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zh-TW" sz="4000" dirty="0" smtClean="0"/>
              <a:t>How to get everybody’s ideas recorded?</a:t>
            </a:r>
          </a:p>
          <a:p>
            <a:endParaRPr kumimoji="1" lang="en-US" altLang="zh-TW" sz="4000" dirty="0"/>
          </a:p>
          <a:p>
            <a:r>
              <a:rPr kumimoji="1" lang="en-US" altLang="zh-TW" sz="4000" dirty="0" smtClean="0"/>
              <a:t>Team members are huddled around whiteboards to sketch idea.</a:t>
            </a:r>
          </a:p>
          <a:p>
            <a:endParaRPr kumimoji="1" lang="en-US" altLang="zh-TW" sz="4000" dirty="0"/>
          </a:p>
          <a:p>
            <a:r>
              <a:rPr kumimoji="1" lang="en-US" altLang="zh-TW" sz="4000" dirty="0" smtClean="0"/>
              <a:t>Conducting an ideation workshop with Charles Tyrwhitt team.</a:t>
            </a:r>
            <a:endParaRPr kumimoji="1"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4863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本專題介紹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跨領域整合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資訊工程系　（工學院）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創新產品設計系　（設計學院）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幼兒保育系　（人文學院）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dirty="0" smtClean="0"/>
              <a:t>專題主題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輔助</a:t>
            </a:r>
            <a:r>
              <a:rPr lang="zh-TW" altLang="zh-TW" dirty="0"/>
              <a:t>孩童進行藝術</a:t>
            </a:r>
            <a:r>
              <a:rPr lang="en-US" altLang="zh-TW" dirty="0"/>
              <a:t>/</a:t>
            </a:r>
            <a:r>
              <a:rPr lang="zh-TW" altLang="zh-TW" dirty="0"/>
              <a:t>邏輯</a:t>
            </a:r>
            <a:r>
              <a:rPr lang="en-US" altLang="zh-TW" dirty="0"/>
              <a:t>/</a:t>
            </a:r>
            <a:r>
              <a:rPr lang="zh-TW" altLang="zh-TW" dirty="0"/>
              <a:t>創造教育</a:t>
            </a:r>
          </a:p>
          <a:p>
            <a:pPr lvl="1"/>
            <a:r>
              <a:rPr lang="zh-TW" altLang="zh-TW" dirty="0" smtClean="0"/>
              <a:t>協助</a:t>
            </a:r>
            <a:r>
              <a:rPr lang="zh-TW" altLang="zh-TW" dirty="0"/>
              <a:t>幼兒教育工作者</a:t>
            </a:r>
          </a:p>
          <a:p>
            <a:pPr lvl="1"/>
            <a:r>
              <a:rPr lang="zh-TW" altLang="zh-TW" dirty="0" smtClean="0"/>
              <a:t>期望</a:t>
            </a:r>
            <a:r>
              <a:rPr lang="zh-TW" altLang="zh-TW" dirty="0"/>
              <a:t>能寓教於樂，豐富孩童的學習經驗</a:t>
            </a:r>
          </a:p>
        </p:txBody>
      </p:sp>
    </p:spTree>
    <p:extLst>
      <p:ext uri="{BB962C8B-B14F-4D97-AF65-F5344CB8AC3E}">
        <p14:creationId xmlns:p14="http://schemas.microsoft.com/office/powerpoint/2010/main" val="2242411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Wireframe</a:t>
            </a:r>
            <a:endParaRPr kumimoji="1" lang="zh-TW" altLang="en-US" dirty="0"/>
          </a:p>
        </p:txBody>
      </p:sp>
      <p:pic>
        <p:nvPicPr>
          <p:cNvPr id="4" name="內容版面配置區 3" descr="fig 1-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790" r="-76790"/>
          <a:stretch>
            <a:fillRect/>
          </a:stretch>
        </p:blipFill>
        <p:spPr>
          <a:xfrm>
            <a:off x="-270002" y="1600200"/>
            <a:ext cx="9560306" cy="5257800"/>
          </a:xfrm>
        </p:spPr>
      </p:pic>
    </p:spTree>
    <p:extLst>
      <p:ext uri="{BB962C8B-B14F-4D97-AF65-F5344CB8AC3E}">
        <p14:creationId xmlns:p14="http://schemas.microsoft.com/office/powerpoint/2010/main" val="1417183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Graphic design</a:t>
            </a:r>
            <a:endParaRPr kumimoji="1" lang="zh-TW" altLang="en-US" dirty="0"/>
          </a:p>
        </p:txBody>
      </p:sp>
      <p:pic>
        <p:nvPicPr>
          <p:cNvPr id="4" name="內容版面配置區 3" descr="fig 1-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56" r="-104556"/>
          <a:stretch>
            <a:fillRect/>
          </a:stretch>
        </p:blipFill>
        <p:spPr>
          <a:xfrm>
            <a:off x="-282575" y="1600200"/>
            <a:ext cx="9560306" cy="5257800"/>
          </a:xfrm>
        </p:spPr>
      </p:pic>
    </p:spTree>
    <p:extLst>
      <p:ext uri="{BB962C8B-B14F-4D97-AF65-F5344CB8AC3E}">
        <p14:creationId xmlns:p14="http://schemas.microsoft.com/office/powerpoint/2010/main" val="4280694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內容版面配置區 3" descr="fig 1-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721" r="-98721"/>
          <a:stretch>
            <a:fillRect/>
          </a:stretch>
        </p:blipFill>
        <p:spPr>
          <a:xfrm>
            <a:off x="-1685506" y="0"/>
            <a:ext cx="12448305" cy="6846088"/>
          </a:xfrm>
        </p:spPr>
      </p:pic>
    </p:spTree>
    <p:extLst>
      <p:ext uri="{BB962C8B-B14F-4D97-AF65-F5344CB8AC3E}">
        <p14:creationId xmlns:p14="http://schemas.microsoft.com/office/powerpoint/2010/main" val="1696232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CASE STUDY 2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4000" dirty="0" smtClean="0"/>
              <a:t>Designing a mobile version of a new travel website</a:t>
            </a:r>
          </a:p>
          <a:p>
            <a:endParaRPr kumimoji="1" lang="en-US" altLang="zh-TW" sz="4000" dirty="0"/>
          </a:p>
          <a:p>
            <a:pPr lvl="1"/>
            <a:r>
              <a:rPr kumimoji="1" lang="en-US" altLang="zh-TW" sz="3200" dirty="0" smtClean="0"/>
              <a:t>Goal</a:t>
            </a:r>
          </a:p>
          <a:p>
            <a:pPr lvl="2"/>
            <a:r>
              <a:rPr kumimoji="1" lang="en-US" altLang="zh-TW" sz="3200" dirty="0" smtClean="0"/>
              <a:t>To encourage users who would not generally choose an adventure holiday.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04258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fig 1-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859" r="-83859"/>
          <a:stretch>
            <a:fillRect/>
          </a:stretch>
        </p:blipFill>
        <p:spPr>
          <a:xfrm>
            <a:off x="-1660359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5273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Competitor Review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zh-TW" sz="4000" dirty="0" smtClean="0"/>
              <a:t>Reviewing competitor’s mobile offerings to determine best practice.</a:t>
            </a:r>
          </a:p>
          <a:p>
            <a:endParaRPr kumimoji="1" lang="en-US" altLang="zh-TW" sz="4000" dirty="0"/>
          </a:p>
          <a:p>
            <a:r>
              <a:rPr kumimoji="1" lang="en-US" altLang="zh-TW" sz="4000" dirty="0" smtClean="0"/>
              <a:t>Observation</a:t>
            </a:r>
          </a:p>
          <a:p>
            <a:pPr lvl="1"/>
            <a:r>
              <a:rPr kumimoji="1" lang="en-US" altLang="zh-TW" sz="3200" dirty="0" smtClean="0"/>
              <a:t>Unlikely making high-value transaction via their mobile phones.</a:t>
            </a:r>
          </a:p>
          <a:p>
            <a:pPr lvl="1"/>
            <a:r>
              <a:rPr kumimoji="1" lang="en-US" altLang="zh-TW" sz="3200" dirty="0" smtClean="0"/>
              <a:t>Likely researching upcoming holidays in their downtime.</a:t>
            </a:r>
          </a:p>
          <a:p>
            <a:pPr lvl="1"/>
            <a:r>
              <a:rPr kumimoji="1" lang="en-US" altLang="zh-TW" sz="3200" dirty="0" smtClean="0"/>
              <a:t>Saving candidate holidays for later or sharing with their partners.</a:t>
            </a:r>
          </a:p>
          <a:p>
            <a:pPr lvl="1"/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31222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Ideation workshop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zh-TW" sz="4000" dirty="0" smtClean="0"/>
              <a:t>Business requirements and co-design key templates.</a:t>
            </a:r>
          </a:p>
          <a:p>
            <a:endParaRPr kumimoji="1" lang="en-US" altLang="zh-TW" sz="4000" dirty="0"/>
          </a:p>
          <a:p>
            <a:r>
              <a:rPr kumimoji="1" lang="en-US" altLang="zh-TW" sz="4000" dirty="0" smtClean="0"/>
              <a:t>Mobile offerings tend to be highly stripped-back, to prioritize key information over rich content.</a:t>
            </a:r>
          </a:p>
          <a:p>
            <a:endParaRPr kumimoji="1" lang="en-US" altLang="zh-TW" sz="4000" dirty="0"/>
          </a:p>
          <a:p>
            <a:r>
              <a:rPr kumimoji="1" lang="en-US" altLang="zh-TW" sz="4000" dirty="0" smtClean="0"/>
              <a:t>Drawing ideas for mobile site, and discussing and voting on what to include and exclude.</a:t>
            </a:r>
            <a:endParaRPr kumimoji="1"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33338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Wireframes </a:t>
            </a:r>
            <a:endParaRPr kumimoji="1" lang="zh-TW" altLang="en-US" dirty="0"/>
          </a:p>
        </p:txBody>
      </p:sp>
      <p:pic>
        <p:nvPicPr>
          <p:cNvPr id="4" name="內容版面配置區 3" descr="fig 1-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5" b="-1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2539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Guerilla Usability Testing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zh-TW" sz="4000" dirty="0" smtClean="0"/>
              <a:t>Guerilla test is one that uses a light touch and minimal resources to elicit user insights.</a:t>
            </a:r>
          </a:p>
          <a:p>
            <a:endParaRPr kumimoji="1" lang="en-US" altLang="zh-TW" sz="4000" dirty="0"/>
          </a:p>
          <a:p>
            <a:r>
              <a:rPr kumimoji="1" lang="en-US" altLang="zh-TW" sz="4000" dirty="0" smtClean="0"/>
              <a:t>local airport to canvass landside passengers.</a:t>
            </a:r>
          </a:p>
          <a:p>
            <a:endParaRPr kumimoji="1" lang="en-US" altLang="zh-TW" sz="4000" dirty="0"/>
          </a:p>
          <a:p>
            <a:r>
              <a:rPr kumimoji="1" lang="en-US" altLang="zh-TW" sz="4000" dirty="0" smtClean="0"/>
              <a:t>A prototyping app on iPhone can be used to browse user journeys.</a:t>
            </a:r>
          </a:p>
          <a:p>
            <a:endParaRPr kumimoji="1" lang="en-US" altLang="zh-TW" sz="4000" dirty="0"/>
          </a:p>
          <a:p>
            <a:r>
              <a:rPr kumimoji="1" lang="en-US" altLang="zh-TW" sz="4000" dirty="0" smtClean="0"/>
              <a:t>A few key lessons found to be explicit with controls for mobile use.</a:t>
            </a:r>
          </a:p>
          <a:p>
            <a:endParaRPr kumimoji="1" lang="en-US" altLang="zh-TW" sz="4000" dirty="0"/>
          </a:p>
          <a:p>
            <a:endParaRPr kumimoji="1"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4842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fig 1-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09" r="-60809"/>
          <a:stretch>
            <a:fillRect/>
          </a:stretch>
        </p:blipFill>
        <p:spPr>
          <a:xfrm>
            <a:off x="-956271" y="414975"/>
            <a:ext cx="11139258" cy="6126163"/>
          </a:xfrm>
        </p:spPr>
      </p:pic>
    </p:spTree>
    <p:extLst>
      <p:ext uri="{BB962C8B-B14F-4D97-AF65-F5344CB8AC3E}">
        <p14:creationId xmlns:p14="http://schemas.microsoft.com/office/powerpoint/2010/main" val="14208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User experience(UX) and</a:t>
            </a:r>
            <a:br>
              <a:rPr lang="en-US" altLang="zh-TW" dirty="0" smtClean="0"/>
            </a:br>
            <a:r>
              <a:rPr lang="en-US" altLang="zh-TW" dirty="0" smtClean="0"/>
              <a:t>User Interface (UI)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32" y="1600200"/>
            <a:ext cx="3497335" cy="4525963"/>
          </a:xfrm>
        </p:spPr>
      </p:pic>
    </p:spTree>
    <p:extLst>
      <p:ext uri="{BB962C8B-B14F-4D97-AF65-F5344CB8AC3E}">
        <p14:creationId xmlns:p14="http://schemas.microsoft.com/office/powerpoint/2010/main" val="4509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PlanningUX</a:t>
            </a:r>
            <a:r>
              <a:rPr lang="en-US" altLang="zh-TW" dirty="0" smtClean="0"/>
              <a:t> projects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4639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Getting Started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Planning phase</a:t>
            </a:r>
          </a:p>
          <a:p>
            <a:pPr lvl="1"/>
            <a:r>
              <a:rPr lang="en-US" altLang="zh-TW" dirty="0" smtClean="0"/>
              <a:t>Understanding what you have been asked to do </a:t>
            </a:r>
          </a:p>
          <a:p>
            <a:pPr lvl="1"/>
            <a:r>
              <a:rPr lang="en-US" altLang="zh-TW" dirty="0" smtClean="0"/>
              <a:t>working out the best combination of activities that can give you best performance</a:t>
            </a:r>
            <a:endParaRPr lang="en-US" altLang="zh-TW" dirty="0"/>
          </a:p>
          <a:p>
            <a:pPr lvl="2"/>
            <a:r>
              <a:rPr lang="en-US" altLang="zh-TW" dirty="0" smtClean="0"/>
              <a:t>Time</a:t>
            </a:r>
          </a:p>
          <a:p>
            <a:pPr lvl="2"/>
            <a:r>
              <a:rPr lang="en-US" altLang="zh-TW" dirty="0" smtClean="0"/>
              <a:t>Budgetary</a:t>
            </a:r>
          </a:p>
          <a:p>
            <a:pPr lvl="2"/>
            <a:r>
              <a:rPr lang="en-US" altLang="zh-TW" dirty="0" smtClean="0"/>
              <a:t>Resource availability</a:t>
            </a:r>
          </a:p>
          <a:p>
            <a:pPr lvl="2"/>
            <a:r>
              <a:rPr lang="en-US" altLang="zh-TW" dirty="0" smtClean="0"/>
              <a:t>Information availability</a:t>
            </a:r>
          </a:p>
          <a:p>
            <a:pPr lvl="2"/>
            <a:r>
              <a:rPr lang="en-US" altLang="zh-TW" dirty="0" smtClean="0"/>
              <a:t>Related projects</a:t>
            </a:r>
          </a:p>
          <a:p>
            <a:pPr lvl="2"/>
            <a:r>
              <a:rPr lang="en-US" altLang="zh-TW" dirty="0" smtClean="0"/>
              <a:t>Tools</a:t>
            </a:r>
          </a:p>
          <a:p>
            <a:pPr lvl="2"/>
            <a:r>
              <a:rPr lang="en-US" altLang="zh-TW" dirty="0" smtClean="0"/>
              <a:t>documents</a:t>
            </a:r>
          </a:p>
        </p:txBody>
      </p:sp>
    </p:spTree>
    <p:extLst>
      <p:ext uri="{BB962C8B-B14F-4D97-AF65-F5344CB8AC3E}">
        <p14:creationId xmlns:p14="http://schemas.microsoft.com/office/powerpoint/2010/main" val="1115845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Three main phase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Research phase</a:t>
            </a:r>
          </a:p>
          <a:p>
            <a:pPr lvl="1"/>
            <a:r>
              <a:rPr lang="en-US" altLang="zh-TW" dirty="0" smtClean="0"/>
              <a:t>To get the background of the project.</a:t>
            </a:r>
          </a:p>
          <a:p>
            <a:r>
              <a:rPr lang="en-US" altLang="zh-TW" dirty="0" smtClean="0"/>
              <a:t>Design phase</a:t>
            </a:r>
          </a:p>
          <a:p>
            <a:pPr lvl="1"/>
            <a:r>
              <a:rPr lang="en-US" altLang="zh-TW" dirty="0" smtClean="0"/>
              <a:t>To define the scope, features and functionality, and how it behaves.</a:t>
            </a:r>
          </a:p>
          <a:p>
            <a:r>
              <a:rPr lang="en-US" altLang="zh-TW" dirty="0" smtClean="0"/>
              <a:t>Further research phase (Validation phase)</a:t>
            </a:r>
          </a:p>
          <a:p>
            <a:pPr lvl="1"/>
            <a:r>
              <a:rPr lang="en-US" altLang="zh-TW" dirty="0" smtClean="0"/>
              <a:t>To test with users to solve the problems.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8303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Benefits of user-centered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Better products</a:t>
            </a:r>
          </a:p>
          <a:p>
            <a:r>
              <a:rPr lang="en-US" altLang="zh-TW" dirty="0" smtClean="0"/>
              <a:t>Cheaper to fix problems</a:t>
            </a:r>
          </a:p>
          <a:p>
            <a:r>
              <a:rPr lang="en-US" altLang="zh-TW" dirty="0" smtClean="0"/>
              <a:t>Less risk</a:t>
            </a:r>
          </a:p>
          <a:p>
            <a:r>
              <a:rPr lang="en-US" altLang="zh-TW" dirty="0" smtClean="0"/>
              <a:t>Deliver to deadline and avoid scope creep</a:t>
            </a:r>
          </a:p>
          <a:p>
            <a:r>
              <a:rPr lang="en-US" altLang="zh-TW" dirty="0" smtClean="0"/>
              <a:t>Research brings insights</a:t>
            </a:r>
          </a:p>
          <a:p>
            <a:r>
              <a:rPr lang="en-US" altLang="zh-TW" dirty="0" smtClean="0"/>
              <a:t>Products that are easy to use make more money</a:t>
            </a:r>
          </a:p>
          <a:p>
            <a:r>
              <a:rPr lang="en-US" altLang="zh-TW" dirty="0" smtClean="0"/>
              <a:t>User led projects can get products to market more quickly</a:t>
            </a:r>
          </a:p>
          <a:p>
            <a:r>
              <a:rPr lang="en-US" altLang="zh-TW" dirty="0" smtClean="0"/>
              <a:t>Ease of use is a common customer requirement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2182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 UX project looks like?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are the business requirements?</a:t>
            </a:r>
          </a:p>
          <a:p>
            <a:r>
              <a:rPr lang="en-US" altLang="zh-TW" dirty="0" smtClean="0"/>
              <a:t>What are the user requirements?</a:t>
            </a:r>
          </a:p>
          <a:p>
            <a:r>
              <a:rPr lang="en-US" altLang="zh-TW" dirty="0" smtClean="0"/>
              <a:t>What is the best design solution that meets both the business and </a:t>
            </a:r>
            <a:r>
              <a:rPr lang="en-US" altLang="zh-TW" smtClean="0"/>
              <a:t>user requirements?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368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Business requirements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Project brief</a:t>
            </a:r>
          </a:p>
          <a:p>
            <a:pPr lvl="1"/>
            <a:r>
              <a:rPr lang="en-US" altLang="zh-TW" dirty="0" smtClean="0"/>
              <a:t>Description of project</a:t>
            </a:r>
          </a:p>
          <a:p>
            <a:pPr lvl="1"/>
            <a:r>
              <a:rPr lang="en-US" altLang="zh-TW" dirty="0" smtClean="0"/>
              <a:t>Business goals, objectives, and expected outcomes</a:t>
            </a:r>
          </a:p>
          <a:p>
            <a:pPr lvl="1"/>
            <a:r>
              <a:rPr lang="en-US" altLang="zh-TW" dirty="0" smtClean="0"/>
              <a:t>Target audience</a:t>
            </a:r>
          </a:p>
          <a:p>
            <a:pPr lvl="1"/>
            <a:r>
              <a:rPr lang="en-US" altLang="zh-TW" dirty="0" smtClean="0"/>
              <a:t>Brand guideline</a:t>
            </a:r>
          </a:p>
          <a:p>
            <a:pPr lvl="1"/>
            <a:r>
              <a:rPr lang="en-US" altLang="zh-TW" dirty="0" smtClean="0"/>
              <a:t>Key stakeholders</a:t>
            </a:r>
          </a:p>
          <a:p>
            <a:pPr lvl="1"/>
            <a:r>
              <a:rPr lang="en-US" altLang="zh-TW" dirty="0" smtClean="0"/>
              <a:t>Expected timings</a:t>
            </a:r>
          </a:p>
          <a:p>
            <a:pPr lvl="1"/>
            <a:r>
              <a:rPr lang="en-US" altLang="zh-TW" dirty="0" smtClean="0"/>
              <a:t>Technological constraints</a:t>
            </a:r>
          </a:p>
          <a:p>
            <a:pPr lvl="1"/>
            <a:r>
              <a:rPr lang="en-US" altLang="zh-TW" dirty="0" smtClean="0"/>
              <a:t>Related activities</a:t>
            </a:r>
          </a:p>
          <a:p>
            <a:r>
              <a:rPr lang="en-US" altLang="zh-TW" dirty="0" smtClean="0"/>
              <a:t>Kick-off meeting</a:t>
            </a:r>
          </a:p>
          <a:p>
            <a:r>
              <a:rPr lang="en-US" altLang="zh-TW" dirty="0" smtClean="0"/>
              <a:t>Stakeholder interviews</a:t>
            </a:r>
          </a:p>
          <a:p>
            <a:r>
              <a:rPr lang="en-US" altLang="zh-TW" dirty="0" smtClean="0"/>
              <a:t>Requirements workshops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9401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User requirement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Usability testing</a:t>
            </a:r>
          </a:p>
          <a:p>
            <a:r>
              <a:rPr lang="en-US" altLang="zh-TW" dirty="0" smtClean="0"/>
              <a:t>Competitor benchmarking</a:t>
            </a:r>
          </a:p>
          <a:p>
            <a:r>
              <a:rPr lang="en-US" altLang="zh-TW" dirty="0" smtClean="0"/>
              <a:t>Contextual research</a:t>
            </a:r>
          </a:p>
          <a:p>
            <a:r>
              <a:rPr lang="en-US" altLang="zh-TW" dirty="0" smtClean="0"/>
              <a:t>Analytics</a:t>
            </a:r>
          </a:p>
          <a:p>
            <a:r>
              <a:rPr lang="en-US" altLang="zh-TW" dirty="0" smtClean="0"/>
              <a:t>Surveys</a:t>
            </a:r>
          </a:p>
          <a:p>
            <a:r>
              <a:rPr lang="en-US" altLang="zh-TW" dirty="0" smtClean="0"/>
              <a:t>Expert reviews</a:t>
            </a:r>
          </a:p>
          <a:p>
            <a:r>
              <a:rPr lang="en-US" altLang="zh-TW" dirty="0" smtClean="0"/>
              <a:t>Task models</a:t>
            </a:r>
          </a:p>
          <a:p>
            <a:r>
              <a:rPr lang="en-US" altLang="zh-TW" dirty="0" smtClean="0"/>
              <a:t>Customer experience maps</a:t>
            </a:r>
          </a:p>
          <a:p>
            <a:r>
              <a:rPr lang="en-US" altLang="zh-TW" dirty="0" smtClean="0"/>
              <a:t>personas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1744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the best design 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Ideation workshops</a:t>
            </a:r>
          </a:p>
          <a:p>
            <a:r>
              <a:rPr lang="en-US" altLang="zh-TW" dirty="0" smtClean="0"/>
              <a:t>User journeys</a:t>
            </a:r>
          </a:p>
          <a:p>
            <a:r>
              <a:rPr lang="en-US" altLang="zh-TW" dirty="0" smtClean="0"/>
              <a:t>Information architecture</a:t>
            </a:r>
          </a:p>
          <a:p>
            <a:r>
              <a:rPr lang="en-US" altLang="zh-TW" dirty="0" smtClean="0"/>
              <a:t>Sketching, wireframes, and prototypes</a:t>
            </a:r>
          </a:p>
          <a:p>
            <a:r>
              <a:rPr lang="en-US" altLang="zh-TW" dirty="0" smtClean="0"/>
              <a:t>Usability testing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5141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A Successful Requirements Workshop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8600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why requirements workshops important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Clients might give you full brief specifications, or less formal approach.</a:t>
            </a:r>
          </a:p>
          <a:p>
            <a:r>
              <a:rPr kumimoji="1" lang="en-US" altLang="zh-TW" dirty="0" smtClean="0"/>
              <a:t>The workshops are to explore the brief and to add it if necessary.</a:t>
            </a:r>
          </a:p>
          <a:p>
            <a:r>
              <a:rPr kumimoji="1" lang="en-US" altLang="zh-TW" dirty="0" smtClean="0"/>
              <a:t>To help you build a picture of user needs for you projects.</a:t>
            </a:r>
            <a:endParaRPr kumimoji="1" lang="en-US" altLang="zh-TW" dirty="0"/>
          </a:p>
          <a:p>
            <a:r>
              <a:rPr kumimoji="1" lang="en-US" altLang="zh-TW" dirty="0" smtClean="0"/>
              <a:t>You should leave workshops with a good understanding of the UX work.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755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UX is not UI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72" y="1600200"/>
            <a:ext cx="4556055" cy="4525963"/>
          </a:xfrm>
        </p:spPr>
      </p:pic>
    </p:spTree>
    <p:extLst>
      <p:ext uri="{BB962C8B-B14F-4D97-AF65-F5344CB8AC3E}">
        <p14:creationId xmlns:p14="http://schemas.microsoft.com/office/powerpoint/2010/main" val="167646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How to run a requirements workshops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When to run it?</a:t>
            </a:r>
          </a:p>
          <a:p>
            <a:r>
              <a:rPr kumimoji="1" lang="en-US" altLang="zh-TW" dirty="0" smtClean="0"/>
              <a:t>Who to invite?</a:t>
            </a:r>
          </a:p>
          <a:p>
            <a:r>
              <a:rPr kumimoji="1" lang="en-US" altLang="zh-TW" dirty="0" smtClean="0"/>
              <a:t>Which workshop activities are most useful?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3976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Workshop activity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zh-TW" dirty="0" smtClean="0"/>
              <a:t>Customer and Brand Briefing </a:t>
            </a:r>
            <a:r>
              <a:rPr kumimoji="1" lang="zh-TW" altLang="en-US" dirty="0" smtClean="0"/>
              <a:t>（客戶和品牌介紹）</a:t>
            </a:r>
            <a:endParaRPr kumimoji="1" lang="en-US" altLang="zh-TW" dirty="0" smtClean="0"/>
          </a:p>
          <a:p>
            <a:pPr lvl="1"/>
            <a:r>
              <a:rPr kumimoji="1" lang="en-US" altLang="zh-TW" dirty="0" smtClean="0"/>
              <a:t>Demographic and lifestyle information such as age, gender, income, purchasing habits and so on.</a:t>
            </a:r>
          </a:p>
          <a:p>
            <a:pPr lvl="1"/>
            <a:endParaRPr kumimoji="1" lang="en-US" altLang="zh-TW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dirty="0" smtClean="0"/>
              <a:t>Analytics Review (</a:t>
            </a:r>
            <a:r>
              <a:rPr kumimoji="1" lang="zh-TW" altLang="en-US" dirty="0" smtClean="0"/>
              <a:t>資料分析</a:t>
            </a:r>
            <a:r>
              <a:rPr kumimoji="1" lang="en-US" altLang="zh-TW" dirty="0" smtClean="0"/>
              <a:t>)</a:t>
            </a:r>
          </a:p>
          <a:p>
            <a:pPr marL="800100" lvl="1" indent="-457200"/>
            <a:r>
              <a:rPr kumimoji="1" lang="en-US" altLang="zh-TW" dirty="0" smtClean="0"/>
              <a:t>An existing website or collect statistics.</a:t>
            </a:r>
          </a:p>
          <a:p>
            <a:pPr marL="800100" lvl="1" indent="-457200"/>
            <a:r>
              <a:rPr kumimoji="1" lang="en-US" altLang="zh-TW" dirty="0" smtClean="0"/>
              <a:t>For example, Google Analytics.</a:t>
            </a:r>
          </a:p>
          <a:p>
            <a:pPr marL="800100" lvl="1" indent="-457200"/>
            <a:r>
              <a:rPr kumimoji="1" lang="en-US" altLang="zh-TW" dirty="0" smtClean="0"/>
              <a:t>Google Analytics cannot tell you why users behave the way they do, but it gives you some good ideas where to look for interesting stories.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5206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內容版面配置區 3" descr="螢幕快照 2013-10-31 下午11.32.08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8" b="11418"/>
          <a:stretch>
            <a:fillRect/>
          </a:stretch>
        </p:blipFill>
        <p:spPr>
          <a:xfrm>
            <a:off x="390108" y="2246202"/>
            <a:ext cx="8726384" cy="4209004"/>
          </a:xfrm>
        </p:spPr>
      </p:pic>
    </p:spTree>
    <p:extLst>
      <p:ext uri="{BB962C8B-B14F-4D97-AF65-F5344CB8AC3E}">
        <p14:creationId xmlns:p14="http://schemas.microsoft.com/office/powerpoint/2010/main" val="3110101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Workshop activity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kumimoji="1" lang="en-US" altLang="zh-TW" dirty="0" smtClean="0"/>
              <a:t>User Journey Exercise (</a:t>
            </a:r>
            <a:r>
              <a:rPr kumimoji="1" lang="zh-TW" altLang="en-US" dirty="0" smtClean="0"/>
              <a:t>使用者瀏覽紀錄</a:t>
            </a:r>
            <a:r>
              <a:rPr kumimoji="1" lang="en-US" altLang="zh-TW" dirty="0" smtClean="0"/>
              <a:t>)</a:t>
            </a:r>
          </a:p>
          <a:p>
            <a:pPr marL="800100" lvl="1" indent="-457200"/>
            <a:r>
              <a:rPr kumimoji="1" lang="en-US" altLang="zh-TW" dirty="0" smtClean="0"/>
              <a:t>A path a user may take to reach their goal when using a particular website. </a:t>
            </a:r>
            <a:endParaRPr kumimoji="1" lang="en-US" altLang="zh-TW" dirty="0"/>
          </a:p>
          <a:p>
            <a:pPr marL="800100" lvl="1" indent="-457200"/>
            <a:r>
              <a:rPr kumimoji="1" lang="en-US" altLang="zh-TW" dirty="0" smtClean="0"/>
              <a:t>User journeys are used in designing websites to identify the different ways to enable the user to achieve their goal as quickly and easily as possible.</a:t>
            </a:r>
          </a:p>
          <a:p>
            <a:pPr marL="457200" indent="-457200">
              <a:buFont typeface="+mj-lt"/>
              <a:buAutoNum type="arabicPeriod" startAt="3"/>
            </a:pPr>
            <a:r>
              <a:rPr kumimoji="1" lang="en-US" altLang="zh-TW" dirty="0" smtClean="0"/>
              <a:t>Competitor Likes and Dislikes (</a:t>
            </a:r>
            <a:r>
              <a:rPr kumimoji="1" lang="zh-TW" altLang="en-US" dirty="0" smtClean="0"/>
              <a:t>競爭者形象</a:t>
            </a:r>
            <a:r>
              <a:rPr kumimoji="1" lang="en-US" altLang="zh-TW" dirty="0" smtClean="0"/>
              <a:t>)</a:t>
            </a:r>
          </a:p>
          <a:p>
            <a:pPr marL="800100" lvl="1" indent="-457200"/>
            <a:r>
              <a:rPr kumimoji="1" lang="en-US" altLang="zh-TW" dirty="0" smtClean="0"/>
              <a:t>Sharing teammates’ rationales of which competitor does they like and dislike?</a:t>
            </a:r>
          </a:p>
          <a:p>
            <a:pPr marL="800100" lvl="1" indent="-457200"/>
            <a:r>
              <a:rPr kumimoji="1" lang="en-US" altLang="zh-TW" dirty="0" smtClean="0"/>
              <a:t>To get a feel for what your client wants.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4277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User journey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6" y="2094512"/>
            <a:ext cx="8040413" cy="4546663"/>
          </a:xfrm>
        </p:spPr>
      </p:pic>
    </p:spTree>
    <p:extLst>
      <p:ext uri="{BB962C8B-B14F-4D97-AF65-F5344CB8AC3E}">
        <p14:creationId xmlns:p14="http://schemas.microsoft.com/office/powerpoint/2010/main" val="3680122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Workshop activity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kumimoji="1" lang="en-US" altLang="zh-TW" dirty="0" smtClean="0"/>
              <a:t>Existing Product Walkthrough (</a:t>
            </a:r>
            <a:r>
              <a:rPr kumimoji="1" lang="zh-TW" altLang="en-US" dirty="0" smtClean="0"/>
              <a:t>現有產品檢視</a:t>
            </a:r>
            <a:r>
              <a:rPr kumimoji="1" lang="en-US" altLang="zh-TW" dirty="0" smtClean="0"/>
              <a:t>)</a:t>
            </a:r>
          </a:p>
          <a:p>
            <a:pPr marL="800100" lvl="1" indent="-457200"/>
            <a:endParaRPr kumimoji="1" lang="en-US" altLang="zh-TW" dirty="0" smtClean="0"/>
          </a:p>
          <a:p>
            <a:pPr marL="457200" indent="-457200">
              <a:buFont typeface="+mj-lt"/>
              <a:buAutoNum type="arabicPeriod" startAt="5"/>
            </a:pPr>
            <a:r>
              <a:rPr kumimoji="1" lang="en-US" altLang="zh-TW" dirty="0" smtClean="0"/>
              <a:t>Work to Date Review (</a:t>
            </a:r>
            <a:r>
              <a:rPr kumimoji="1" lang="zh-TW" altLang="en-US" dirty="0" smtClean="0"/>
              <a:t>最近資料檢視</a:t>
            </a:r>
            <a:r>
              <a:rPr kumimoji="1" lang="en-US" altLang="zh-TW" dirty="0" smtClean="0"/>
              <a:t>)</a:t>
            </a:r>
          </a:p>
          <a:p>
            <a:pPr marL="800100" lvl="1" indent="-457200"/>
            <a:r>
              <a:rPr kumimoji="1" lang="en-US" altLang="zh-TW" dirty="0" smtClean="0"/>
              <a:t>To look at positive as well as negative findings.</a:t>
            </a:r>
          </a:p>
          <a:p>
            <a:pPr marL="800100" lvl="1" indent="-457200"/>
            <a:endParaRPr kumimoji="1" lang="en-US" altLang="zh-TW" dirty="0" smtClean="0"/>
          </a:p>
          <a:p>
            <a:pPr marL="457200" indent="-457200">
              <a:buFont typeface="+mj-lt"/>
              <a:buAutoNum type="arabicPeriod" startAt="5"/>
            </a:pPr>
            <a:r>
              <a:rPr kumimoji="1" lang="en-US" altLang="zh-TW" dirty="0" smtClean="0"/>
              <a:t>Merchandise Briefing (</a:t>
            </a:r>
            <a:r>
              <a:rPr kumimoji="1" lang="zh-TW" altLang="en-US" dirty="0" smtClean="0"/>
              <a:t>銷售檢視</a:t>
            </a:r>
            <a:r>
              <a:rPr kumimoji="1" lang="en-US" altLang="zh-TW" dirty="0" smtClean="0"/>
              <a:t>)</a:t>
            </a:r>
          </a:p>
          <a:p>
            <a:pPr marL="800100" lvl="1" indent="-457200"/>
            <a:endParaRPr kumimoji="1" lang="en-US" altLang="zh-TW" dirty="0" smtClean="0"/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3246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Workshop activity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kumimoji="1" lang="en-US" altLang="zh-TW" dirty="0" smtClean="0"/>
              <a:t>Elevator Pitch Exercise (</a:t>
            </a:r>
            <a:r>
              <a:rPr kumimoji="1" lang="zh-TW" altLang="en-US" dirty="0" smtClean="0"/>
              <a:t>第一印象試驗</a:t>
            </a:r>
            <a:r>
              <a:rPr kumimoji="1" lang="en-US" altLang="zh-TW" dirty="0" smtClean="0"/>
              <a:t>)</a:t>
            </a:r>
          </a:p>
          <a:p>
            <a:pPr lvl="1"/>
            <a:r>
              <a:rPr kumimoji="1" lang="en-US" altLang="zh-TW" dirty="0" smtClean="0"/>
              <a:t>A short summary used to quickly and simply define a product or service and its value proposition.</a:t>
            </a:r>
          </a:p>
          <a:p>
            <a:pPr lvl="1"/>
            <a:endParaRPr kumimoji="1" lang="en-US" altLang="zh-TW" dirty="0"/>
          </a:p>
          <a:p>
            <a:pPr lvl="1"/>
            <a:r>
              <a:rPr kumimoji="1" lang="en-US" altLang="zh-TW" dirty="0" smtClean="0"/>
              <a:t>Example</a:t>
            </a:r>
            <a:br>
              <a:rPr kumimoji="1" lang="en-US" altLang="zh-TW" dirty="0" smtClean="0"/>
            </a:br>
            <a:r>
              <a:rPr kumimoji="1" lang="en-US" altLang="zh-TW" dirty="0" smtClean="0"/>
              <a:t>For </a:t>
            </a:r>
            <a:r>
              <a:rPr kumimoji="1" lang="en-US" altLang="zh-TW" i="1" dirty="0" smtClean="0">
                <a:solidFill>
                  <a:srgbClr val="0000FF"/>
                </a:solidFill>
              </a:rPr>
              <a:t>[user group]</a:t>
            </a:r>
            <a:r>
              <a:rPr kumimoji="1" lang="en-US" altLang="zh-TW" dirty="0" smtClean="0"/>
              <a:t> who </a:t>
            </a:r>
            <a:r>
              <a:rPr kumimoji="1" lang="en-US" altLang="zh-TW" i="1" dirty="0" smtClean="0">
                <a:solidFill>
                  <a:srgbClr val="0000FF"/>
                </a:solidFill>
              </a:rPr>
              <a:t>[has a key need]</a:t>
            </a:r>
            <a:r>
              <a:rPr kumimoji="1" lang="en-US" altLang="zh-TW" dirty="0" smtClean="0"/>
              <a:t>, </a:t>
            </a:r>
            <a:r>
              <a:rPr kumimoji="1" lang="en-US" altLang="zh-TW" i="1" dirty="0" smtClean="0">
                <a:solidFill>
                  <a:srgbClr val="0000FF"/>
                </a:solidFill>
              </a:rPr>
              <a:t>[product name]</a:t>
            </a:r>
            <a:r>
              <a:rPr kumimoji="1" lang="en-US" altLang="zh-TW" dirty="0" smtClean="0"/>
              <a:t> is a </a:t>
            </a:r>
            <a:r>
              <a:rPr kumimoji="1" lang="en-US" altLang="zh-TW" i="1" dirty="0" smtClean="0">
                <a:solidFill>
                  <a:srgbClr val="0000FF"/>
                </a:solidFill>
              </a:rPr>
              <a:t>[description]</a:t>
            </a:r>
            <a:r>
              <a:rPr kumimoji="1" lang="en-US" altLang="zh-TW" dirty="0" smtClean="0"/>
              <a:t> that is </a:t>
            </a:r>
            <a:r>
              <a:rPr kumimoji="1" lang="en-US" altLang="zh-TW" i="1" dirty="0" smtClean="0">
                <a:solidFill>
                  <a:srgbClr val="0000FF"/>
                </a:solidFill>
              </a:rPr>
              <a:t>[brand quality]</a:t>
            </a:r>
            <a:r>
              <a:rPr kumimoji="1" lang="en-US" altLang="zh-TW" dirty="0" smtClean="0"/>
              <a:t>. Unlike </a:t>
            </a:r>
            <a:r>
              <a:rPr kumimoji="1" lang="en-US" altLang="zh-TW" i="1" dirty="0" smtClean="0">
                <a:solidFill>
                  <a:srgbClr val="0000FF"/>
                </a:solidFill>
              </a:rPr>
              <a:t>[competitor]</a:t>
            </a:r>
            <a:r>
              <a:rPr kumimoji="1" lang="en-US" altLang="zh-TW" dirty="0" smtClean="0"/>
              <a:t>, the product is </a:t>
            </a:r>
            <a:r>
              <a:rPr kumimoji="1" lang="en-US" altLang="zh-TW" i="1" dirty="0" smtClean="0">
                <a:solidFill>
                  <a:srgbClr val="0000FF"/>
                </a:solidFill>
              </a:rPr>
              <a:t>[unique selling point]</a:t>
            </a:r>
            <a:r>
              <a:rPr kumimoji="1" lang="en-US" altLang="zh-TW" dirty="0" smtClean="0"/>
              <a:t>.</a:t>
            </a:r>
            <a:br>
              <a:rPr kumimoji="1" lang="en-US" altLang="zh-TW" dirty="0" smtClean="0"/>
            </a:b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en-US" altLang="zh-TW" dirty="0" smtClean="0"/>
              <a:t>For </a:t>
            </a:r>
            <a:r>
              <a:rPr kumimoji="1" lang="en-US" altLang="zh-TW" i="1" dirty="0" smtClean="0">
                <a:solidFill>
                  <a:srgbClr val="0000FF"/>
                </a:solidFill>
              </a:rPr>
              <a:t>ladies</a:t>
            </a:r>
            <a:r>
              <a:rPr kumimoji="1" lang="en-US" altLang="zh-TW" dirty="0" smtClean="0"/>
              <a:t> who </a:t>
            </a:r>
            <a:r>
              <a:rPr kumimoji="1" lang="en-US" altLang="zh-TW" i="1" dirty="0" smtClean="0">
                <a:solidFill>
                  <a:srgbClr val="0000FF"/>
                </a:solidFill>
              </a:rPr>
              <a:t>wear fashionable shoes who are short on time</a:t>
            </a:r>
            <a:r>
              <a:rPr kumimoji="1" lang="en-US" altLang="zh-TW" dirty="0" smtClean="0"/>
              <a:t>, </a:t>
            </a:r>
            <a:r>
              <a:rPr kumimoji="1" lang="en-US" altLang="zh-TW" i="1" dirty="0" err="1" smtClean="0">
                <a:solidFill>
                  <a:srgbClr val="0000FF"/>
                </a:solidFill>
              </a:rPr>
              <a:t>ShoeUX.com</a:t>
            </a:r>
            <a:r>
              <a:rPr kumimoji="1" lang="en-US" altLang="zh-TW" dirty="0" smtClean="0"/>
              <a:t> is an </a:t>
            </a:r>
            <a:r>
              <a:rPr kumimoji="1" lang="en-US" altLang="zh-TW" i="1" dirty="0" smtClean="0">
                <a:solidFill>
                  <a:srgbClr val="0000FF"/>
                </a:solidFill>
              </a:rPr>
              <a:t>online shoe store </a:t>
            </a:r>
            <a:r>
              <a:rPr kumimoji="1" lang="en-US" altLang="zh-TW" dirty="0" smtClean="0"/>
              <a:t>that is </a:t>
            </a:r>
            <a:r>
              <a:rPr kumimoji="1" lang="en-US" altLang="zh-TW" i="1" dirty="0" smtClean="0">
                <a:solidFill>
                  <a:srgbClr val="0000FF"/>
                </a:solidFill>
              </a:rPr>
              <a:t>up to the minute</a:t>
            </a:r>
            <a:r>
              <a:rPr kumimoji="1" lang="en-US" altLang="zh-TW" dirty="0" smtClean="0"/>
              <a:t>. Unlike </a:t>
            </a:r>
            <a:r>
              <a:rPr kumimoji="1" lang="en-US" altLang="zh-TW" i="1" dirty="0" err="1" smtClean="0">
                <a:solidFill>
                  <a:srgbClr val="0000FF"/>
                </a:solidFill>
              </a:rPr>
              <a:t>RubbishShoes.com</a:t>
            </a:r>
            <a:r>
              <a:rPr kumimoji="1" lang="en-US" altLang="zh-TW" dirty="0" smtClean="0"/>
              <a:t>, </a:t>
            </a:r>
            <a:r>
              <a:rPr kumimoji="1" lang="en-US" altLang="zh-TW" dirty="0" err="1" smtClean="0"/>
              <a:t>ShoeUx.com</a:t>
            </a:r>
            <a:r>
              <a:rPr kumimoji="1" lang="en-US" altLang="zh-TW" dirty="0" smtClean="0"/>
              <a:t> </a:t>
            </a:r>
            <a:r>
              <a:rPr kumimoji="1" lang="en-US" altLang="zh-TW" i="1" dirty="0" smtClean="0">
                <a:solidFill>
                  <a:srgbClr val="0000FF"/>
                </a:solidFill>
              </a:rPr>
              <a:t>stocks 1000s of shoes to choose from</a:t>
            </a:r>
            <a:r>
              <a:rPr kumimoji="1" lang="en-US" altLang="zh-TW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990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Workshop activity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kumimoji="1" lang="en-US" altLang="zh-TW" dirty="0" smtClean="0"/>
              <a:t>Template Prioritization Exercise (</a:t>
            </a:r>
            <a:r>
              <a:rPr kumimoji="1" lang="zh-TW" altLang="en-US" dirty="0" smtClean="0"/>
              <a:t>樣版重要度測試</a:t>
            </a:r>
            <a:r>
              <a:rPr kumimoji="1" lang="en-US" altLang="zh-TW" dirty="0" smtClean="0"/>
              <a:t>)</a:t>
            </a:r>
          </a:p>
          <a:p>
            <a:pPr marL="800100" lvl="1" indent="-457200"/>
            <a:r>
              <a:rPr kumimoji="1" lang="en-US" altLang="zh-TW" dirty="0" smtClean="0"/>
              <a:t>Running the user journey exercise to identify key screens and prioritize them in template list.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121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09569" y="2574980"/>
            <a:ext cx="5724862" cy="1846961"/>
          </a:xfrm>
        </p:spPr>
        <p:txBody>
          <a:bodyPr>
            <a:normAutofit fontScale="90000"/>
          </a:bodyPr>
          <a:lstStyle/>
          <a:p>
            <a:r>
              <a:rPr kumimoji="1" lang="en-US" altLang="zh-TW" sz="5400" dirty="0" smtClean="0"/>
              <a:t>Creating TASK MODELS and USER JOURNEYS that convey real user behavior</a:t>
            </a:r>
            <a:endParaRPr kumimoji="1" lang="zh-TW" altLang="en-US" sz="5400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709569" y="4600534"/>
            <a:ext cx="5724862" cy="1007200"/>
          </a:xfr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2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TASK 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A description of the activities users perform in order to reach their goals.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Help designers understand how their products can fit into the user’s lives.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2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UX vs UI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376597" cy="2304256"/>
          </a:xfrm>
        </p:spPr>
      </p:pic>
      <p:pic>
        <p:nvPicPr>
          <p:cNvPr id="1026" name="Picture 2" descr="C:\Users\owner\Desktop\20140304-183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4129315"/>
            <a:ext cx="5401741" cy="246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8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USER JOURNEY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r>
              <a:rPr kumimoji="1" lang="en-US" altLang="zh-TW" dirty="0" smtClean="0"/>
              <a:t>A method of expressing the ideal route for your product to facilitate these activities.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49947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Why they are important?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TASK MODEL</a:t>
            </a:r>
          </a:p>
          <a:p>
            <a:pPr lvl="1"/>
            <a:r>
              <a:rPr kumimoji="1" lang="en-US" altLang="zh-TW" dirty="0" smtClean="0"/>
              <a:t>Ensure that product matches users’ expectations.</a:t>
            </a:r>
          </a:p>
          <a:p>
            <a:pPr lvl="1"/>
            <a:r>
              <a:rPr kumimoji="1" lang="en-US" altLang="zh-TW" dirty="0" smtClean="0"/>
              <a:t>Discrepancy between what user wants to do and the way that the system requires them to do it.</a:t>
            </a:r>
          </a:p>
          <a:p>
            <a:pPr lvl="1"/>
            <a:r>
              <a:rPr kumimoji="1" lang="en-US" altLang="zh-TW" dirty="0" smtClean="0"/>
              <a:t>Helping to make design decisions.</a:t>
            </a:r>
          </a:p>
          <a:p>
            <a:pPr lvl="1"/>
            <a:r>
              <a:rPr kumimoji="1" lang="en-US" altLang="zh-TW" dirty="0" smtClean="0"/>
              <a:t>Helping to understand how users will need to interact with the information by the product.</a:t>
            </a:r>
          </a:p>
          <a:p>
            <a:pPr lvl="1"/>
            <a:r>
              <a:rPr kumimoji="1" lang="en-US" altLang="zh-TW" dirty="0" smtClean="0"/>
              <a:t>Helping to choose feature for your product.</a:t>
            </a:r>
          </a:p>
          <a:p>
            <a:pPr lvl="1"/>
            <a:r>
              <a:rPr kumimoji="1" lang="en-US" altLang="zh-TW" dirty="0" smtClean="0"/>
              <a:t>To check whether the design supports the task model</a:t>
            </a:r>
          </a:p>
          <a:p>
            <a:pPr lvl="1"/>
            <a:r>
              <a:rPr kumimoji="1" lang="en-US" altLang="zh-TW" dirty="0" smtClean="0"/>
              <a:t>Prioritize user flows and interface elements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1825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Why they are important?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USER JOURNEY</a:t>
            </a:r>
          </a:p>
          <a:p>
            <a:pPr lvl="1"/>
            <a:r>
              <a:rPr kumimoji="1" lang="en-US" altLang="zh-TW" dirty="0" smtClean="0"/>
              <a:t>To think about when designing the flow of your product.</a:t>
            </a:r>
          </a:p>
          <a:p>
            <a:pPr lvl="1"/>
            <a:r>
              <a:rPr kumimoji="1" lang="en-US" altLang="zh-TW" dirty="0" smtClean="0"/>
              <a:t>Ensure the key journeys are smooth.</a:t>
            </a:r>
          </a:p>
          <a:p>
            <a:pPr lvl="1"/>
            <a:r>
              <a:rPr kumimoji="1" lang="en-US" altLang="zh-TW" dirty="0" smtClean="0"/>
              <a:t>Sanity-check an information architecture: can users complete their primary tasks in a few steps as possible?</a:t>
            </a:r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2423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dirty="0" smtClean="0"/>
              <a:t>How to develop TASK MODEL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r>
              <a:rPr kumimoji="1" lang="en-US" altLang="zh-TW" dirty="0" smtClean="0"/>
              <a:t>Understand how your users think about the task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Represent this understanding in a way that help you to make design decisions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5349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Understand users’ tasks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User Testing</a:t>
            </a:r>
          </a:p>
          <a:p>
            <a:pPr lvl="1"/>
            <a:r>
              <a:rPr kumimoji="1" lang="en-US" altLang="zh-TW" dirty="0" smtClean="0"/>
              <a:t>Focusing on users’ current behaviors.</a:t>
            </a:r>
          </a:p>
          <a:p>
            <a:pPr lvl="1"/>
            <a:endParaRPr kumimoji="1" lang="en-US" altLang="zh-TW" dirty="0"/>
          </a:p>
          <a:p>
            <a:pPr lvl="1"/>
            <a:r>
              <a:rPr kumimoji="1" lang="en-US" altLang="zh-TW" dirty="0" smtClean="0"/>
              <a:t>Ask your test participants the last time they did the task.</a:t>
            </a:r>
          </a:p>
          <a:p>
            <a:pPr lvl="1"/>
            <a:endParaRPr kumimoji="1" lang="en-US" altLang="zh-TW" dirty="0"/>
          </a:p>
          <a:p>
            <a:pPr lvl="1"/>
            <a:r>
              <a:rPr kumimoji="1" lang="en-US" altLang="zh-TW" dirty="0" smtClean="0"/>
              <a:t>DONOT ask them to speculate on how they would like to do it. (</a:t>
            </a:r>
            <a:r>
              <a:rPr kumimoji="1" lang="en-US" altLang="zh-TW" dirty="0" smtClean="0">
                <a:solidFill>
                  <a:srgbClr val="FF0000"/>
                </a:solidFill>
              </a:rPr>
              <a:t>memories are much more indicative then imagination</a:t>
            </a:r>
            <a:r>
              <a:rPr kumimoji="1" lang="en-US" altLang="zh-TW" dirty="0" smtClean="0"/>
              <a:t>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4184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For example: a website that sells shoes</a:t>
            </a:r>
          </a:p>
          <a:p>
            <a:pPr lvl="1"/>
            <a:r>
              <a:rPr kumimoji="1" lang="en-US" altLang="zh-TW" dirty="0" smtClean="0"/>
              <a:t>Ask test participants </a:t>
            </a:r>
          </a:p>
          <a:p>
            <a:pPr lvl="2"/>
            <a:r>
              <a:rPr kumimoji="1" lang="en-US" altLang="zh-TW" dirty="0" smtClean="0"/>
              <a:t>what prompted the purchase </a:t>
            </a:r>
            <a:endParaRPr kumimoji="1" lang="en-US" altLang="zh-TW" dirty="0"/>
          </a:p>
          <a:p>
            <a:pPr lvl="2"/>
            <a:r>
              <a:rPr kumimoji="1" lang="en-US" altLang="zh-TW" dirty="0" smtClean="0"/>
              <a:t>how they went selecting and buying.</a:t>
            </a:r>
          </a:p>
          <a:p>
            <a:pPr lvl="1"/>
            <a:r>
              <a:rPr kumimoji="1" lang="en-US" altLang="zh-TW" dirty="0" smtClean="0"/>
              <a:t>Last time bought shoes online.</a:t>
            </a:r>
          </a:p>
          <a:p>
            <a:pPr lvl="1"/>
            <a:r>
              <a:rPr kumimoji="1" lang="en-US" altLang="zh-TW" dirty="0" smtClean="0"/>
              <a:t>Don’t expect them to start at any existing website or app.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6842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Something you may get from test participants</a:t>
            </a:r>
          </a:p>
          <a:p>
            <a:pPr lvl="1"/>
            <a:r>
              <a:rPr kumimoji="1" lang="en-US" altLang="zh-TW" dirty="0" smtClean="0"/>
              <a:t>What prompted the purchase?</a:t>
            </a:r>
          </a:p>
          <a:p>
            <a:pPr lvl="1"/>
            <a:r>
              <a:rPr kumimoji="1" lang="en-US" altLang="zh-TW" dirty="0" smtClean="0"/>
              <a:t>What influenced their choice (friend’s recommendations, newspapers, magazines, favorite vendor, a Google search, or something else)?</a:t>
            </a:r>
          </a:p>
          <a:p>
            <a:pPr lvl="1"/>
            <a:r>
              <a:rPr kumimoji="1" lang="en-US" altLang="zh-TW" dirty="0" smtClean="0"/>
              <a:t>Which website or apps were used for research or purchase?</a:t>
            </a:r>
          </a:p>
          <a:p>
            <a:pPr lvl="1"/>
            <a:r>
              <a:rPr kumimoji="1" lang="en-US" altLang="zh-TW" dirty="0" smtClean="0"/>
              <a:t>In what context were these digital products used?</a:t>
            </a:r>
          </a:p>
        </p:txBody>
      </p:sp>
    </p:spTree>
    <p:extLst>
      <p:ext uri="{BB962C8B-B14F-4D97-AF65-F5344CB8AC3E}">
        <p14:creationId xmlns:p14="http://schemas.microsoft.com/office/powerpoint/2010/main" val="3770341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/>
          </a:p>
          <a:p>
            <a:pPr lvl="1"/>
            <a:r>
              <a:rPr kumimoji="1" lang="en-US" altLang="zh-TW" dirty="0" smtClean="0"/>
              <a:t>Did </a:t>
            </a:r>
            <a:r>
              <a:rPr kumimoji="1" lang="en-US" altLang="zh-TW" dirty="0"/>
              <a:t>they find what they wanted and buy it straight away? Or did they think it over for a while</a:t>
            </a:r>
            <a:r>
              <a:rPr kumimoji="1" lang="en-US" altLang="zh-TW" dirty="0" smtClean="0"/>
              <a:t>?</a:t>
            </a:r>
          </a:p>
          <a:p>
            <a:pPr lvl="1"/>
            <a:r>
              <a:rPr kumimoji="1" lang="en-US" altLang="zh-TW" dirty="0" smtClean="0"/>
              <a:t>Did they need to consult someone else before a decision was made?</a:t>
            </a:r>
          </a:p>
          <a:p>
            <a:pPr lvl="1"/>
            <a:r>
              <a:rPr kumimoji="1" lang="en-US" altLang="zh-TW" dirty="0" smtClean="0"/>
              <a:t>Were there any problems along the way?</a:t>
            </a:r>
          </a:p>
          <a:p>
            <a:pPr lvl="1"/>
            <a:r>
              <a:rPr kumimoji="1" lang="en-US" altLang="zh-TW" dirty="0" smtClean="0"/>
              <a:t>Were there any moments of delight along the way?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6279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Understand users’ tasks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Guerilla Testing</a:t>
            </a:r>
          </a:p>
          <a:p>
            <a:pPr lvl="1"/>
            <a:r>
              <a:rPr kumimoji="1" lang="en-US" altLang="zh-TW" dirty="0" smtClean="0"/>
              <a:t>Ask someone who have experience of the focus of your project to teach you.</a:t>
            </a:r>
            <a:endParaRPr kumimoji="1" lang="en-US" altLang="zh-TW" dirty="0"/>
          </a:p>
          <a:p>
            <a:r>
              <a:rPr kumimoji="1" lang="en-US" altLang="zh-TW" dirty="0" smtClean="0"/>
              <a:t>Stakeholder interviews</a:t>
            </a:r>
          </a:p>
          <a:p>
            <a:r>
              <a:rPr kumimoji="1" lang="en-US" altLang="zh-TW" dirty="0" smtClean="0"/>
              <a:t>Contextual Research</a:t>
            </a:r>
          </a:p>
          <a:p>
            <a:pPr lvl="1"/>
            <a:r>
              <a:rPr kumimoji="1" lang="en-US" altLang="zh-TW" dirty="0" smtClean="0"/>
              <a:t>Bricks-and-mortar store and observe customers’ behaviors and how they make decision.</a:t>
            </a:r>
          </a:p>
          <a:p>
            <a:pPr lvl="1"/>
            <a:r>
              <a:rPr kumimoji="1" lang="en-US" altLang="zh-TW" dirty="0" smtClean="0"/>
              <a:t>Call center listening.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25593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Identifying patterns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Identify patterns and grouping that apply across different users.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For example: the data from two test participants</a:t>
            </a:r>
          </a:p>
          <a:p>
            <a:pPr lvl="1"/>
            <a:r>
              <a:rPr kumimoji="1" lang="en-US" altLang="zh-TW" dirty="0" smtClean="0"/>
              <a:t>All activities were written on sticky notes.</a:t>
            </a:r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52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UX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UX</a:t>
            </a:r>
            <a:r>
              <a:rPr lang="zh-TW" altLang="en-US" b="1" dirty="0"/>
              <a:t>使用者經驗</a:t>
            </a:r>
            <a:r>
              <a:rPr lang="zh-TW" altLang="en-US" b="1" dirty="0" smtClean="0"/>
              <a:t>設計 </a:t>
            </a:r>
            <a:r>
              <a:rPr lang="en-US" altLang="zh-TW" sz="1900" b="1" dirty="0" smtClean="0"/>
              <a:t>(</a:t>
            </a:r>
            <a:r>
              <a:rPr lang="zh-TW" altLang="en-US" sz="1900" dirty="0"/>
              <a:t>楊家榮 </a:t>
            </a:r>
            <a:r>
              <a:rPr lang="en-US" altLang="zh-TW" sz="1900" dirty="0"/>
              <a:t>/ </a:t>
            </a:r>
            <a:r>
              <a:rPr lang="zh-TW" altLang="en-US" sz="1900" dirty="0"/>
              <a:t>計算機及資訊網路中心程式設計組幹事</a:t>
            </a:r>
            <a:r>
              <a:rPr lang="en-US" altLang="zh-TW" sz="1900" b="1" dirty="0" smtClean="0"/>
              <a:t>)</a:t>
            </a:r>
            <a:endParaRPr lang="zh-TW" altLang="en-US" sz="1900" dirty="0"/>
          </a:p>
          <a:p>
            <a:pPr lvl="1"/>
            <a:r>
              <a:rPr lang="en-US" altLang="zh-TW" dirty="0"/>
              <a:t>UX</a:t>
            </a:r>
            <a:r>
              <a:rPr lang="zh-TW" altLang="en-US" dirty="0"/>
              <a:t>使用者經驗設計關注的重點是放在使用者本身在使用的「過程」與「經驗」，而不是「功能需求的實現」、「外在形式的包裝設計」或「最終的結果</a:t>
            </a:r>
            <a:r>
              <a:rPr lang="zh-TW" altLang="en-US" dirty="0" smtClean="0"/>
              <a:t>」。</a:t>
            </a:r>
            <a:endParaRPr lang="zh-TW" altLang="en-US" dirty="0"/>
          </a:p>
          <a:p>
            <a:pPr lvl="1"/>
            <a:r>
              <a:rPr lang="zh-TW" altLang="en-US" dirty="0" smtClean="0"/>
              <a:t>使透過</a:t>
            </a:r>
            <a:r>
              <a:rPr lang="zh-TW" altLang="en-US" dirty="0"/>
              <a:t>分析使用的狀況來發現</a:t>
            </a:r>
            <a:r>
              <a:rPr lang="zh-TW" altLang="en-US" dirty="0" smtClean="0"/>
              <a:t>需求</a:t>
            </a:r>
            <a:r>
              <a:rPr lang="zh-TW" altLang="en-US" dirty="0"/>
              <a:t>，</a:t>
            </a:r>
            <a:r>
              <a:rPr lang="zh-TW" altLang="en-US" dirty="0" smtClean="0"/>
              <a:t>並</a:t>
            </a:r>
            <a:r>
              <a:rPr lang="zh-TW" altLang="en-US" dirty="0"/>
              <a:t>提供解決的方案。</a:t>
            </a:r>
          </a:p>
          <a:p>
            <a:pPr lvl="1"/>
            <a:r>
              <a:rPr lang="zh-TW" altLang="en-US" dirty="0"/>
              <a:t>使用者經驗設計橫跨眾多領域，單憑一人之力是無法完成的，因此常會涵蓋眾多領域的人才，如互動設計師、美術設計師、程式設計師、動畫設計師、心理諮商師、行為分析師、文學家、社會學家等專業學家組成使用者經驗設計團隊。</a:t>
            </a:r>
          </a:p>
          <a:p>
            <a:pPr lvl="1"/>
            <a:r>
              <a:rPr lang="zh-TW" altLang="en-US" dirty="0" smtClean="0"/>
              <a:t>有時候</a:t>
            </a:r>
            <a:r>
              <a:rPr lang="zh-TW" altLang="en-US" dirty="0"/>
              <a:t>為了更貼近使用者，甚至改變使用者以往的習慣方式而令使用者本身產生趣味與驚喜，成功地達到使用者經驗設計的</a:t>
            </a:r>
            <a:r>
              <a:rPr lang="zh-TW" altLang="en-US" dirty="0" smtClean="0"/>
              <a:t>目的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</a:t>
            </a:r>
            <a:r>
              <a:rPr lang="zh-TW" altLang="en-US" dirty="0"/>
              <a:t>：智慧型觸碰面板手機改變傳統手機的操作與使用方式、從筆電與手機延伸發展出平板電腦、體感電玩的創新模式玩法等，皆是透過使用者經驗設計的成功案例。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39172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1’st participant</a:t>
            </a:r>
          </a:p>
          <a:p>
            <a:pPr lvl="1"/>
            <a:r>
              <a:rPr kumimoji="1" lang="en-US" altLang="zh-TW" dirty="0" smtClean="0"/>
              <a:t>Want to purchase shoes for work</a:t>
            </a:r>
          </a:p>
          <a:p>
            <a:pPr lvl="1"/>
            <a:r>
              <a:rPr kumimoji="1" lang="en-US" altLang="zh-TW" dirty="0" smtClean="0"/>
              <a:t>Visit website recommended by friend.</a:t>
            </a:r>
          </a:p>
          <a:p>
            <a:pPr lvl="1"/>
            <a:r>
              <a:rPr kumimoji="1" lang="en-US" altLang="zh-TW" dirty="0" smtClean="0"/>
              <a:t>Investigate returns policy (must be able to return items for free)</a:t>
            </a:r>
          </a:p>
          <a:p>
            <a:pPr lvl="1"/>
            <a:r>
              <a:rPr kumimoji="1" lang="en-US" altLang="zh-TW" dirty="0" smtClean="0"/>
              <a:t>Find shoes suitable for work (black, mid heel, not too flamboyant)</a:t>
            </a:r>
          </a:p>
          <a:p>
            <a:pPr lvl="1"/>
            <a:r>
              <a:rPr kumimoji="1" lang="en-US" altLang="zh-TW" dirty="0" smtClean="0"/>
              <a:t>View detail on selected shoes</a:t>
            </a:r>
          </a:p>
          <a:p>
            <a:pPr lvl="1"/>
            <a:r>
              <a:rPr kumimoji="1" lang="en-US" altLang="zh-TW" dirty="0" smtClean="0"/>
              <a:t>Decide which shoes to buy </a:t>
            </a:r>
          </a:p>
          <a:p>
            <a:pPr lvl="1"/>
            <a:r>
              <a:rPr kumimoji="1" lang="en-US" altLang="zh-TW" dirty="0" smtClean="0"/>
              <a:t>Order chosen shoes in a size 7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47881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2’nd test participant</a:t>
            </a:r>
          </a:p>
          <a:p>
            <a:pPr lvl="1"/>
            <a:r>
              <a:rPr kumimoji="1" lang="en-US" altLang="zh-TW" dirty="0" smtClean="0"/>
              <a:t>Bored a lunchtime</a:t>
            </a:r>
          </a:p>
          <a:p>
            <a:pPr lvl="1"/>
            <a:r>
              <a:rPr kumimoji="1" lang="en-US" altLang="zh-TW" dirty="0" smtClean="0"/>
              <a:t>Visit favorite online shoe vendor</a:t>
            </a:r>
          </a:p>
          <a:p>
            <a:pPr lvl="1"/>
            <a:r>
              <a:rPr kumimoji="1" lang="en-US" altLang="zh-TW" dirty="0" smtClean="0"/>
              <a:t>View saved shortlist</a:t>
            </a:r>
          </a:p>
          <a:p>
            <a:pPr lvl="1"/>
            <a:r>
              <a:rPr kumimoji="1" lang="en-US" altLang="zh-TW" dirty="0" smtClean="0"/>
              <a:t>Send link to best friend for second opinion (the friend likes them!!)</a:t>
            </a:r>
          </a:p>
          <a:p>
            <a:pPr lvl="1"/>
            <a:r>
              <a:rPr kumimoji="1" lang="en-US" altLang="zh-TW" dirty="0" smtClean="0"/>
              <a:t>Order chosen shoes in a size 6</a:t>
            </a:r>
          </a:p>
        </p:txBody>
      </p:sp>
    </p:spTree>
    <p:extLst>
      <p:ext uri="{BB962C8B-B14F-4D97-AF65-F5344CB8AC3E}">
        <p14:creationId xmlns:p14="http://schemas.microsoft.com/office/powerpoint/2010/main" val="538716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To group the sticky notes into patterns</a:t>
            </a:r>
          </a:p>
          <a:p>
            <a:r>
              <a:rPr kumimoji="1" lang="en-US" altLang="zh-TW" dirty="0" smtClean="0"/>
              <a:t>Five patterns found in the example</a:t>
            </a:r>
          </a:p>
          <a:p>
            <a:pPr lvl="1"/>
            <a:r>
              <a:rPr kumimoji="1" lang="en-US" altLang="zh-TW" dirty="0" smtClean="0"/>
              <a:t>Trigger</a:t>
            </a:r>
          </a:p>
          <a:p>
            <a:pPr lvl="1"/>
            <a:r>
              <a:rPr kumimoji="1" lang="en-US" altLang="zh-TW" dirty="0" smtClean="0"/>
              <a:t>Entry points</a:t>
            </a:r>
          </a:p>
          <a:p>
            <a:pPr lvl="1"/>
            <a:r>
              <a:rPr kumimoji="1" lang="en-US" altLang="zh-TW" dirty="0" smtClean="0"/>
              <a:t>Browse shoes</a:t>
            </a:r>
          </a:p>
          <a:p>
            <a:pPr lvl="1"/>
            <a:r>
              <a:rPr kumimoji="1" lang="en-US" altLang="zh-TW" dirty="0" smtClean="0"/>
              <a:t>Decide</a:t>
            </a:r>
          </a:p>
          <a:p>
            <a:pPr lvl="1"/>
            <a:r>
              <a:rPr kumimoji="1" lang="en-US" altLang="zh-TW" dirty="0" smtClean="0"/>
              <a:t>Purchase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31798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Trigger</a:t>
            </a:r>
          </a:p>
          <a:p>
            <a:pPr lvl="1"/>
            <a:r>
              <a:rPr kumimoji="1" lang="en-US" altLang="zh-TW" dirty="0" smtClean="0"/>
              <a:t>Want to purchase shoes for work</a:t>
            </a:r>
          </a:p>
          <a:p>
            <a:pPr lvl="1"/>
            <a:r>
              <a:rPr kumimoji="1" lang="en-US" altLang="zh-TW" dirty="0" smtClean="0"/>
              <a:t>Bored at lunchtime</a:t>
            </a:r>
          </a:p>
          <a:p>
            <a:pPr lvl="1"/>
            <a:r>
              <a:rPr kumimoji="1" lang="en-US" altLang="zh-TW" dirty="0" smtClean="0"/>
              <a:t>See shoes featured in a magazine</a:t>
            </a:r>
          </a:p>
          <a:p>
            <a:r>
              <a:rPr kumimoji="1" lang="en-US" altLang="zh-TW" dirty="0" smtClean="0"/>
              <a:t>Entry points</a:t>
            </a:r>
          </a:p>
          <a:p>
            <a:pPr lvl="1"/>
            <a:r>
              <a:rPr kumimoji="1" lang="en-US" altLang="zh-TW" dirty="0" smtClean="0"/>
              <a:t>Visit website recommended by friend</a:t>
            </a:r>
          </a:p>
          <a:p>
            <a:pPr lvl="1"/>
            <a:r>
              <a:rPr kumimoji="1" lang="en-US" altLang="zh-TW" dirty="0" smtClean="0"/>
              <a:t>Visit favorite online shoe vendor</a:t>
            </a:r>
          </a:p>
          <a:p>
            <a:pPr lvl="1"/>
            <a:r>
              <a:rPr kumimoji="1" lang="en-US" altLang="zh-TW" dirty="0" smtClean="0"/>
              <a:t>Visit URL from magazine</a:t>
            </a:r>
          </a:p>
        </p:txBody>
      </p:sp>
    </p:spTree>
    <p:extLst>
      <p:ext uri="{BB962C8B-B14F-4D97-AF65-F5344CB8AC3E}">
        <p14:creationId xmlns:p14="http://schemas.microsoft.com/office/powerpoint/2010/main" val="36644192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Browse shoes</a:t>
            </a:r>
          </a:p>
          <a:p>
            <a:pPr lvl="1"/>
            <a:r>
              <a:rPr kumimoji="1" lang="en-US" altLang="zh-TW" dirty="0" smtClean="0"/>
              <a:t>Find shoes suitable for purpose</a:t>
            </a:r>
          </a:p>
          <a:p>
            <a:pPr lvl="1"/>
            <a:r>
              <a:rPr kumimoji="1" lang="en-US" altLang="zh-TW" dirty="0" smtClean="0"/>
              <a:t>Color, heel height, materials, style, brand, and so on</a:t>
            </a:r>
          </a:p>
          <a:p>
            <a:pPr lvl="1"/>
            <a:r>
              <a:rPr kumimoji="1" lang="en-US" altLang="zh-TW" dirty="0" smtClean="0"/>
              <a:t>Find affordable shoes</a:t>
            </a:r>
          </a:p>
          <a:p>
            <a:pPr lvl="1"/>
            <a:r>
              <a:rPr kumimoji="1" lang="en-US" altLang="zh-TW" dirty="0" smtClean="0"/>
              <a:t>View detail on selected shoes</a:t>
            </a:r>
          </a:p>
          <a:p>
            <a:pPr lvl="1"/>
            <a:r>
              <a:rPr kumimoji="1" lang="en-US" altLang="zh-TW" dirty="0" smtClean="0"/>
              <a:t>View saved shortlist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78274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Decide</a:t>
            </a:r>
          </a:p>
          <a:p>
            <a:pPr lvl="1"/>
            <a:r>
              <a:rPr kumimoji="1" lang="en-US" altLang="zh-TW" dirty="0" smtClean="0"/>
              <a:t>Decide which shoes to buy</a:t>
            </a:r>
          </a:p>
          <a:p>
            <a:pPr lvl="1"/>
            <a:r>
              <a:rPr kumimoji="1" lang="en-US" altLang="zh-TW" dirty="0" smtClean="0"/>
              <a:t>Send link to best friend for second opinion</a:t>
            </a:r>
          </a:p>
          <a:p>
            <a:pPr lvl="1"/>
            <a:r>
              <a:rPr kumimoji="1" lang="en-US" altLang="zh-TW" dirty="0" smtClean="0"/>
              <a:t>Are they available in my size?</a:t>
            </a:r>
          </a:p>
          <a:p>
            <a:pPr lvl="1"/>
            <a:r>
              <a:rPr kumimoji="1" lang="en-US" altLang="zh-TW" dirty="0" smtClean="0"/>
              <a:t>Investigate returns policy</a:t>
            </a:r>
          </a:p>
          <a:p>
            <a:pPr lvl="1"/>
            <a:r>
              <a:rPr kumimoji="1" lang="en-US" altLang="zh-TW" dirty="0" smtClean="0"/>
              <a:t>Investigate shipping destinations and costs</a:t>
            </a:r>
          </a:p>
          <a:p>
            <a:r>
              <a:rPr kumimoji="1" lang="en-US" altLang="zh-TW" dirty="0" smtClean="0"/>
              <a:t>Purchase</a:t>
            </a:r>
          </a:p>
          <a:p>
            <a:pPr lvl="1"/>
            <a:r>
              <a:rPr kumimoji="1" lang="en-US" altLang="zh-TW" dirty="0" smtClean="0"/>
              <a:t>Order chosen shoes in a size x</a:t>
            </a:r>
          </a:p>
          <a:p>
            <a:pPr lvl="1"/>
            <a:r>
              <a:rPr kumimoji="1" lang="en-US" altLang="zh-TW" dirty="0" smtClean="0"/>
              <a:t>Order chosen shoes in several size to try fit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16134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 l="-7831" r="-7831"/>
          <a:stretch>
            <a:fillRect/>
          </a:stretch>
        </p:blipFill>
        <p:spPr>
          <a:xfrm>
            <a:off x="-183636" y="983716"/>
            <a:ext cx="9547092" cy="5674843"/>
          </a:xfrm>
        </p:spPr>
      </p:pic>
    </p:spTree>
    <p:extLst>
      <p:ext uri="{BB962C8B-B14F-4D97-AF65-F5344CB8AC3E}">
        <p14:creationId xmlns:p14="http://schemas.microsoft.com/office/powerpoint/2010/main" val="11856829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600" dirty="0" smtClean="0"/>
              <a:t>Producing a TASK MODEL diagram</a:t>
            </a:r>
            <a:endParaRPr kumimoji="1"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Arrangement of sticky notes that can describe users’ tasks.</a:t>
            </a:r>
          </a:p>
          <a:p>
            <a:r>
              <a:rPr kumimoji="1" lang="en-US" altLang="zh-TW" dirty="0" smtClean="0"/>
              <a:t>The aim is to describe how users want to behave, formalizing user requirements.</a:t>
            </a:r>
          </a:p>
          <a:p>
            <a:r>
              <a:rPr kumimoji="1" lang="en-US" altLang="zh-TW" dirty="0" smtClean="0"/>
              <a:t>example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59919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rcRect l="-74651" r="-74651"/>
          <a:stretch>
            <a:fillRect/>
          </a:stretch>
        </p:blipFill>
        <p:spPr>
          <a:xfrm>
            <a:off x="-1062034" y="112069"/>
            <a:ext cx="11184489" cy="6648120"/>
          </a:xfrm>
        </p:spPr>
      </p:pic>
    </p:spTree>
    <p:extLst>
      <p:ext uri="{BB962C8B-B14F-4D97-AF65-F5344CB8AC3E}">
        <p14:creationId xmlns:p14="http://schemas.microsoft.com/office/powerpoint/2010/main" val="21762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Layout of information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Example of layers of information added.</a:t>
            </a:r>
          </a:p>
          <a:p>
            <a:pPr lvl="1"/>
            <a:r>
              <a:rPr kumimoji="1" lang="en-US" altLang="zh-TW" dirty="0" smtClean="0"/>
              <a:t>Entry point – where do different types of users enter the system</a:t>
            </a:r>
          </a:p>
          <a:p>
            <a:pPr lvl="1"/>
            <a:r>
              <a:rPr kumimoji="1" lang="en-US" altLang="zh-TW" dirty="0" smtClean="0"/>
              <a:t>Content needs – notes on product content and functionality to support the task</a:t>
            </a:r>
          </a:p>
          <a:p>
            <a:pPr lvl="1"/>
            <a:r>
              <a:rPr kumimoji="1" lang="en-US" altLang="zh-TW" dirty="0" smtClean="0"/>
              <a:t>Failure points – areas where existing products fail the users. These should be opportunities for your new product to improve the situation</a:t>
            </a:r>
          </a:p>
          <a:p>
            <a:pPr lvl="1"/>
            <a:r>
              <a:rPr kumimoji="1" lang="en-US" altLang="zh-TW" dirty="0" smtClean="0"/>
              <a:t>Personas</a:t>
            </a:r>
          </a:p>
        </p:txBody>
      </p:sp>
    </p:spTree>
    <p:extLst>
      <p:ext uri="{BB962C8B-B14F-4D97-AF65-F5344CB8AC3E}">
        <p14:creationId xmlns:p14="http://schemas.microsoft.com/office/powerpoint/2010/main" val="25226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smtClean="0"/>
              <a:t>User-Center Design</a:t>
            </a:r>
            <a:br>
              <a:rPr kumimoji="1" lang="en-US" altLang="zh-TW" dirty="0" smtClean="0"/>
            </a:br>
            <a:r>
              <a:rPr kumimoji="1" lang="en-US" altLang="zh-TW" dirty="0" smtClean="0"/>
              <a:t>Examples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err="1" smtClean="0"/>
              <a:t>Zong</a:t>
            </a:r>
            <a:r>
              <a:rPr kumimoji="1" lang="en-US" altLang="zh-TW" dirty="0" smtClean="0"/>
              <a:t>-Xian Yin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82758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 l="-76634" r="-76634"/>
          <a:stretch>
            <a:fillRect/>
          </a:stretch>
        </p:blipFill>
        <p:spPr>
          <a:xfrm>
            <a:off x="-976939" y="124521"/>
            <a:ext cx="10861409" cy="6456080"/>
          </a:xfrm>
        </p:spPr>
      </p:pic>
    </p:spTree>
    <p:extLst>
      <p:ext uri="{BB962C8B-B14F-4D97-AF65-F5344CB8AC3E}">
        <p14:creationId xmlns:p14="http://schemas.microsoft.com/office/powerpoint/2010/main" val="2020747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800" dirty="0" smtClean="0"/>
              <a:t>How to develop USER JOURNEY</a:t>
            </a:r>
            <a:endParaRPr kumimoji="1" lang="zh-TW" altLang="en-US" sz="3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r>
              <a:rPr kumimoji="1" lang="en-US" altLang="zh-TW" dirty="0" smtClean="0"/>
              <a:t>It is a useful way of evaluating an existing system prior to redesign.</a:t>
            </a:r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It can show something you should consider when designing a product’s information architecture. (the ideal journey)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91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dirty="0" smtClean="0"/>
              <a:t>User journey analysis on an existing product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User testing</a:t>
            </a:r>
          </a:p>
          <a:p>
            <a:pPr lvl="1"/>
            <a:r>
              <a:rPr kumimoji="1" lang="en-US" altLang="zh-TW" dirty="0" smtClean="0"/>
              <a:t>Focusing on the existing system and the routes people use to complete their tasks on it</a:t>
            </a:r>
          </a:p>
          <a:p>
            <a:r>
              <a:rPr kumimoji="1" lang="en-US" altLang="zh-TW" dirty="0" smtClean="0"/>
              <a:t>Analytics</a:t>
            </a:r>
          </a:p>
          <a:p>
            <a:pPr lvl="1"/>
            <a:r>
              <a:rPr kumimoji="1" lang="en-US" altLang="zh-TW" dirty="0" smtClean="0"/>
              <a:t>Existing website’s server statistics</a:t>
            </a:r>
          </a:p>
          <a:p>
            <a:r>
              <a:rPr kumimoji="1" lang="en-US" altLang="zh-TW" dirty="0" smtClean="0"/>
              <a:t>Expert review</a:t>
            </a:r>
          </a:p>
          <a:p>
            <a:r>
              <a:rPr kumimoji="1" lang="en-US" altLang="zh-TW" dirty="0" smtClean="0"/>
              <a:t>User journey diagram for an existing product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45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 t="4530" b="4530"/>
          <a:stretch>
            <a:fillRect/>
          </a:stretch>
        </p:blipFill>
        <p:spPr>
          <a:xfrm>
            <a:off x="2489210" y="2516697"/>
            <a:ext cx="4233974" cy="2516697"/>
          </a:xfrm>
        </p:spPr>
      </p:pic>
    </p:spTree>
    <p:extLst>
      <p:ext uri="{BB962C8B-B14F-4D97-AF65-F5344CB8AC3E}">
        <p14:creationId xmlns:p14="http://schemas.microsoft.com/office/powerpoint/2010/main" val="30450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 l="-77533" r="-77533"/>
          <a:stretch>
            <a:fillRect/>
          </a:stretch>
        </p:blipFill>
        <p:spPr>
          <a:xfrm>
            <a:off x="243281" y="1272535"/>
            <a:ext cx="8825218" cy="5245757"/>
          </a:xfrm>
        </p:spPr>
      </p:pic>
    </p:spTree>
    <p:extLst>
      <p:ext uri="{BB962C8B-B14F-4D97-AF65-F5344CB8AC3E}">
        <p14:creationId xmlns:p14="http://schemas.microsoft.com/office/powerpoint/2010/main" val="42844490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dirty="0" smtClean="0"/>
              <a:t>User journey and information architecture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r>
              <a:rPr kumimoji="1" lang="en-US" altLang="zh-TW" dirty="0" smtClean="0"/>
              <a:t>TASK MODEL</a:t>
            </a:r>
          </a:p>
          <a:p>
            <a:pPr lvl="1"/>
            <a:r>
              <a:rPr kumimoji="1" lang="en-US" altLang="zh-TW" dirty="0" smtClean="0"/>
              <a:t>Prioritizing and streamlining user journeys base on the task model.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Stakeholder interviews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41675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6141" y="-33677"/>
            <a:ext cx="7691719" cy="1143000"/>
          </a:xfrm>
        </p:spPr>
        <p:txBody>
          <a:bodyPr/>
          <a:lstStyle/>
          <a:p>
            <a:r>
              <a:rPr kumimoji="1" lang="en-US" altLang="zh-TW" dirty="0" smtClean="0"/>
              <a:t>User Journey Diagram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 l="-74227" r="-74227"/>
          <a:stretch>
            <a:fillRect/>
          </a:stretch>
        </p:blipFill>
        <p:spPr>
          <a:xfrm>
            <a:off x="-262886" y="1008621"/>
            <a:ext cx="9819775" cy="5836927"/>
          </a:xfrm>
        </p:spPr>
      </p:pic>
    </p:spTree>
    <p:extLst>
      <p:ext uri="{BB962C8B-B14F-4D97-AF65-F5344CB8AC3E}">
        <p14:creationId xmlns:p14="http://schemas.microsoft.com/office/powerpoint/2010/main" val="38125278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56035" y="2188978"/>
            <a:ext cx="5789903" cy="1846961"/>
          </a:xfrm>
        </p:spPr>
        <p:txBody>
          <a:bodyPr/>
          <a:lstStyle/>
          <a:p>
            <a:r>
              <a:rPr kumimoji="1" lang="en-US" altLang="zh-TW" sz="4500" dirty="0" smtClean="0"/>
              <a:t>Creating </a:t>
            </a:r>
            <a:r>
              <a:rPr kumimoji="1" lang="en-US" altLang="zh-TW" sz="4500" dirty="0" smtClean="0">
                <a:solidFill>
                  <a:srgbClr val="FF0000"/>
                </a:solidFill>
              </a:rPr>
              <a:t>CUSTOMER EXPERIENCE MAPS </a:t>
            </a:r>
            <a:r>
              <a:rPr kumimoji="1" lang="en-US" altLang="zh-TW" sz="4500" dirty="0" smtClean="0"/>
              <a:t>to help visualize the user experience</a:t>
            </a:r>
            <a:endParaRPr kumimoji="1" lang="zh-TW" altLang="en-US" sz="4500" dirty="0"/>
          </a:p>
        </p:txBody>
      </p:sp>
    </p:spTree>
    <p:extLst>
      <p:ext uri="{BB962C8B-B14F-4D97-AF65-F5344CB8AC3E}">
        <p14:creationId xmlns:p14="http://schemas.microsoft.com/office/powerpoint/2010/main" val="13993422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600" dirty="0" smtClean="0"/>
              <a:t>CUSTOMER EXPERIENCE MAP</a:t>
            </a:r>
            <a:endParaRPr kumimoji="1"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Breaking a product or service into its constituent parts</a:t>
            </a:r>
            <a:endParaRPr kumimoji="1" lang="en-US" altLang="zh-TW" dirty="0"/>
          </a:p>
          <a:p>
            <a:r>
              <a:rPr kumimoji="1" lang="en-US" altLang="zh-TW" dirty="0" smtClean="0"/>
              <a:t>Visualizing how well or badly user and business needs.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Visualize how well their product is supporting the needs of business and of customers.</a:t>
            </a:r>
          </a:p>
          <a:p>
            <a:r>
              <a:rPr kumimoji="1" lang="en-US" altLang="zh-TW" dirty="0" smtClean="0"/>
              <a:t>Providing a useful strategic document or roadmap for planning future improvements.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47671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600" dirty="0"/>
              <a:t>CUSTOMER EXPERIENCE MAP</a:t>
            </a:r>
            <a:endParaRPr kumimoji="1"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User layer</a:t>
            </a:r>
          </a:p>
          <a:p>
            <a:pPr lvl="1"/>
            <a:r>
              <a:rPr kumimoji="1" lang="en-US" altLang="zh-TW" dirty="0" smtClean="0"/>
              <a:t>Identify user needs</a:t>
            </a:r>
          </a:p>
          <a:p>
            <a:pPr lvl="1"/>
            <a:endParaRPr kumimoji="1" lang="en-US" altLang="zh-TW" dirty="0"/>
          </a:p>
          <a:p>
            <a:r>
              <a:rPr kumimoji="1" lang="en-US" altLang="zh-TW" dirty="0" smtClean="0"/>
              <a:t>Business/system layer</a:t>
            </a:r>
          </a:p>
          <a:p>
            <a:pPr lvl="1"/>
            <a:r>
              <a:rPr kumimoji="1" lang="en-US" altLang="zh-TW" dirty="0" smtClean="0"/>
              <a:t>Identify what provision is made to meet that user need.</a:t>
            </a:r>
          </a:p>
        </p:txBody>
      </p:sp>
    </p:spTree>
    <p:extLst>
      <p:ext uri="{BB962C8B-B14F-4D97-AF65-F5344CB8AC3E}">
        <p14:creationId xmlns:p14="http://schemas.microsoft.com/office/powerpoint/2010/main" val="142025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What is UCD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sz="6000" dirty="0" smtClean="0"/>
              <a:t>UCD</a:t>
            </a:r>
          </a:p>
          <a:p>
            <a:pPr lvl="1"/>
            <a:r>
              <a:rPr kumimoji="1" lang="en-US" altLang="zh-TW" sz="4800" dirty="0" smtClean="0"/>
              <a:t>User Centered Design</a:t>
            </a:r>
          </a:p>
          <a:p>
            <a:pPr lvl="1"/>
            <a:r>
              <a:rPr kumimoji="1" lang="zh-TW" altLang="en-US" sz="4800" dirty="0" smtClean="0"/>
              <a:t>以使用者為中心的設計</a:t>
            </a:r>
            <a:endParaRPr kumimoji="1"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964597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dirty="0" smtClean="0"/>
              <a:t>When to create the Customer Experience Maps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You want to understand more about how users go about doing a particular activity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You want to understand how well a website is meeting the needs of its users</a:t>
            </a:r>
          </a:p>
          <a:p>
            <a:pPr lvl="1"/>
            <a:r>
              <a:rPr kumimoji="1" lang="en-US" altLang="zh-TW" dirty="0" smtClean="0"/>
              <a:t>A gap analysis, which highlights where work needs  to be done to meet user needs.</a:t>
            </a:r>
            <a:endParaRPr kumimoji="1" lang="en-US" altLang="zh-TW" dirty="0"/>
          </a:p>
          <a:p>
            <a:r>
              <a:rPr kumimoji="1" lang="en-US" altLang="zh-TW" dirty="0" smtClean="0"/>
              <a:t>You want to create a strategic document or roadmap to define the future development of a website or service</a:t>
            </a:r>
          </a:p>
          <a:p>
            <a:pPr lvl="1"/>
            <a:r>
              <a:rPr kumimoji="1" lang="en-US" altLang="zh-TW" dirty="0" smtClean="0"/>
              <a:t>For future needs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3818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dirty="0" smtClean="0"/>
              <a:t>Why the Customer Experience Maps important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They help you design more usable products and services</a:t>
            </a:r>
          </a:p>
          <a:p>
            <a:pPr lvl="1"/>
            <a:r>
              <a:rPr kumimoji="1" lang="en-US" altLang="zh-TW" dirty="0" smtClean="0"/>
              <a:t>System model vs. designer’s model</a:t>
            </a:r>
            <a:endParaRPr kumimoji="1" lang="en-US" altLang="zh-TW" dirty="0"/>
          </a:p>
          <a:p>
            <a:r>
              <a:rPr kumimoji="1" lang="en-US" altLang="zh-TW" dirty="0" smtClean="0"/>
              <a:t>They help you understand how other people see the world</a:t>
            </a:r>
          </a:p>
          <a:p>
            <a:pPr lvl="1"/>
            <a:endParaRPr kumimoji="1" lang="en-US" altLang="zh-TW" dirty="0"/>
          </a:p>
          <a:p>
            <a:r>
              <a:rPr kumimoji="1" lang="en-US" altLang="zh-TW" dirty="0" smtClean="0"/>
              <a:t>They help you compare different channels</a:t>
            </a:r>
          </a:p>
          <a:p>
            <a:pPr lvl="1"/>
            <a:endParaRPr kumimoji="1" lang="en-US" altLang="zh-TW" dirty="0"/>
          </a:p>
          <a:p>
            <a:r>
              <a:rPr kumimoji="1" lang="en-US" altLang="zh-TW" dirty="0" smtClean="0"/>
              <a:t>They help you spot content and functionality gaps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95899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dirty="0" smtClean="0"/>
              <a:t>How to create Customer experience Map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Step 1: Conduct some research with representative users.</a:t>
            </a:r>
          </a:p>
          <a:p>
            <a:pPr lvl="1"/>
            <a:r>
              <a:rPr kumimoji="1" lang="en-US" altLang="zh-TW" dirty="0" smtClean="0"/>
              <a:t>Usability testing – meet the people face to face</a:t>
            </a:r>
          </a:p>
          <a:p>
            <a:pPr lvl="1"/>
            <a:r>
              <a:rPr kumimoji="1" lang="en-US" altLang="zh-TW" dirty="0" smtClean="0"/>
              <a:t>Ex. Researching and attempting to purchase a new camera</a:t>
            </a:r>
          </a:p>
          <a:p>
            <a:pPr lvl="1"/>
            <a:r>
              <a:rPr kumimoji="1" lang="en-US" altLang="zh-TW" dirty="0" smtClean="0"/>
              <a:t>Uncover people’s expectations and experiences of researching and buying.</a:t>
            </a:r>
          </a:p>
        </p:txBody>
      </p:sp>
    </p:spTree>
    <p:extLst>
      <p:ext uri="{BB962C8B-B14F-4D97-AF65-F5344CB8AC3E}">
        <p14:creationId xmlns:p14="http://schemas.microsoft.com/office/powerpoint/2010/main" val="18161361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kumimoji="1" lang="en-US" altLang="zh-TW" dirty="0" smtClean="0"/>
              <a:t>Test plan to ensure having great insights into the questions</a:t>
            </a:r>
          </a:p>
          <a:p>
            <a:pPr lvl="2"/>
            <a:r>
              <a:rPr kumimoji="1" lang="en-US" altLang="zh-TW" dirty="0"/>
              <a:t>Where do people start?</a:t>
            </a:r>
          </a:p>
          <a:p>
            <a:pPr lvl="2"/>
            <a:r>
              <a:rPr kumimoji="1" lang="en-US" altLang="zh-TW" dirty="0"/>
              <a:t>Where do they go?</a:t>
            </a:r>
          </a:p>
          <a:p>
            <a:pPr lvl="2"/>
            <a:r>
              <a:rPr kumimoji="1" lang="en-US" altLang="zh-TW" dirty="0"/>
              <a:t>What do they search for?</a:t>
            </a:r>
          </a:p>
          <a:p>
            <a:pPr lvl="2"/>
            <a:r>
              <a:rPr kumimoji="1" lang="en-US" altLang="zh-TW" dirty="0"/>
              <a:t>What are they worry about?</a:t>
            </a:r>
          </a:p>
          <a:p>
            <a:pPr lvl="2"/>
            <a:r>
              <a:rPr kumimoji="1" lang="en-US" altLang="zh-TW" dirty="0"/>
              <a:t>What features are important to them?</a:t>
            </a:r>
          </a:p>
          <a:p>
            <a:pPr lvl="2"/>
            <a:r>
              <a:rPr kumimoji="1" lang="en-US" altLang="zh-TW" dirty="0"/>
              <a:t>What cause them problems?</a:t>
            </a:r>
          </a:p>
          <a:p>
            <a:pPr lvl="2"/>
            <a:r>
              <a:rPr kumimoji="1" lang="en-US" altLang="zh-TW" dirty="0" smtClean="0"/>
              <a:t>How do they make decision?</a:t>
            </a:r>
          </a:p>
          <a:p>
            <a:pPr lvl="2"/>
            <a:r>
              <a:rPr kumimoji="1" lang="en-US" altLang="zh-TW" dirty="0" smtClean="0"/>
              <a:t>What influence their choice?</a:t>
            </a:r>
          </a:p>
          <a:p>
            <a:pPr lvl="2"/>
            <a:r>
              <a:rPr kumimoji="1" lang="en-US" altLang="zh-TW" dirty="0" smtClean="0"/>
              <a:t>At which point do they fail or give up?</a:t>
            </a:r>
          </a:p>
          <a:p>
            <a:pPr lvl="2"/>
            <a:r>
              <a:rPr kumimoji="1" lang="en-US" altLang="zh-TW" dirty="0" smtClean="0"/>
              <a:t>Et al.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4717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dirty="0"/>
              <a:t>How to create Customer experience Map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Step 2: analyze your results and build the user layer</a:t>
            </a:r>
          </a:p>
          <a:p>
            <a:pPr lvl="1"/>
            <a:r>
              <a:rPr kumimoji="1" lang="en-US" altLang="zh-TW" dirty="0" smtClean="0"/>
              <a:t>Writing observations, behaviors, quotes and issue onto sticky notes individually.</a:t>
            </a:r>
          </a:p>
          <a:p>
            <a:pPr lvl="1"/>
            <a:r>
              <a:rPr kumimoji="1" lang="en-US" altLang="zh-TW" dirty="0" smtClean="0"/>
              <a:t>to sequence of events</a:t>
            </a:r>
          </a:p>
          <a:p>
            <a:pPr lvl="1"/>
            <a:r>
              <a:rPr kumimoji="1" lang="en-US" altLang="zh-TW" dirty="0" smtClean="0"/>
              <a:t>Grouping similar sticky notes that make different observations about the same thing.</a:t>
            </a:r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78718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 l="-19860" r="-19860"/>
          <a:stretch>
            <a:fillRect/>
          </a:stretch>
        </p:blipFill>
        <p:spPr>
          <a:xfrm>
            <a:off x="-840228" y="248787"/>
            <a:ext cx="10935119" cy="6499893"/>
          </a:xfrm>
        </p:spPr>
      </p:pic>
    </p:spTree>
    <p:extLst>
      <p:ext uri="{BB962C8B-B14F-4D97-AF65-F5344CB8AC3E}">
        <p14:creationId xmlns:p14="http://schemas.microsoft.com/office/powerpoint/2010/main" val="6289776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dirty="0"/>
              <a:t>How to create Customer experience Map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Step 3: Analyze your results and build the business layer</a:t>
            </a:r>
          </a:p>
          <a:p>
            <a:pPr lvl="1"/>
            <a:r>
              <a:rPr kumimoji="1" lang="en-US" altLang="zh-TW" dirty="0" smtClean="0"/>
              <a:t>Evaluating how well or badly the current website addresses that specific user need.</a:t>
            </a:r>
          </a:p>
          <a:p>
            <a:pPr lvl="1"/>
            <a:r>
              <a:rPr kumimoji="1" lang="en-US" altLang="zh-TW" dirty="0" smtClean="0"/>
              <a:t>Identifying the performance of different channels.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33958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 l="-14487" r="-14487"/>
          <a:stretch>
            <a:fillRect/>
          </a:stretch>
        </p:blipFill>
        <p:spPr>
          <a:xfrm>
            <a:off x="-658595" y="405917"/>
            <a:ext cx="10530904" cy="6259626"/>
          </a:xfrm>
        </p:spPr>
      </p:pic>
    </p:spTree>
    <p:extLst>
      <p:ext uri="{BB962C8B-B14F-4D97-AF65-F5344CB8AC3E}">
        <p14:creationId xmlns:p14="http://schemas.microsoft.com/office/powerpoint/2010/main" val="15109223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 l="-14571" r="-14571"/>
          <a:stretch>
            <a:fillRect/>
          </a:stretch>
        </p:blipFill>
        <p:spPr>
          <a:xfrm>
            <a:off x="-437688" y="536857"/>
            <a:ext cx="10323091" cy="6136100"/>
          </a:xfrm>
        </p:spPr>
      </p:pic>
    </p:spTree>
    <p:extLst>
      <p:ext uri="{BB962C8B-B14F-4D97-AF65-F5344CB8AC3E}">
        <p14:creationId xmlns:p14="http://schemas.microsoft.com/office/powerpoint/2010/main" val="22747101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dirty="0"/>
              <a:t>How to create Customer experience Map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r>
              <a:rPr kumimoji="1" lang="en-US" altLang="zh-TW" dirty="0" smtClean="0"/>
              <a:t>Step 4: Document the map in a format that can be edited and share</a:t>
            </a:r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384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The Virtuous Circle</a:t>
            </a:r>
            <a:endParaRPr kumimoji="1" lang="zh-TW" altLang="en-US" dirty="0"/>
          </a:p>
        </p:txBody>
      </p:sp>
      <p:pic>
        <p:nvPicPr>
          <p:cNvPr id="4" name="內容版面配置區 3" descr="fig 1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36" r="-15736"/>
          <a:stretch>
            <a:fillRect/>
          </a:stretch>
        </p:blipFill>
        <p:spPr>
          <a:xfrm>
            <a:off x="1085856" y="1999399"/>
            <a:ext cx="7217452" cy="4086822"/>
          </a:xfrm>
        </p:spPr>
      </p:pic>
    </p:spTree>
    <p:extLst>
      <p:ext uri="{BB962C8B-B14F-4D97-AF65-F5344CB8AC3E}">
        <p14:creationId xmlns:p14="http://schemas.microsoft.com/office/powerpoint/2010/main" val="17631694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 l="-40916" r="-40916"/>
          <a:stretch>
            <a:fillRect/>
          </a:stretch>
        </p:blipFill>
        <p:spPr>
          <a:xfrm>
            <a:off x="-1298676" y="65470"/>
            <a:ext cx="11212657" cy="6664863"/>
          </a:xfrm>
        </p:spPr>
      </p:pic>
    </p:spTree>
    <p:extLst>
      <p:ext uri="{BB962C8B-B14F-4D97-AF65-F5344CB8AC3E}">
        <p14:creationId xmlns:p14="http://schemas.microsoft.com/office/powerpoint/2010/main" val="3255589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Using Sketching to generate and communicate ideas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83576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Sketch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16250"/>
            <a:ext cx="7488831" cy="51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4054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Sketch to generate ideas quickly</a:t>
            </a:r>
          </a:p>
          <a:p>
            <a:r>
              <a:rPr lang="en-US" altLang="zh-TW" dirty="0" smtClean="0"/>
              <a:t>Sketch to share ideas early</a:t>
            </a:r>
          </a:p>
          <a:p>
            <a:r>
              <a:rPr lang="en-US" altLang="zh-TW" dirty="0" smtClean="0"/>
              <a:t>Sketch to generate wireframes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210026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36" y="209550"/>
            <a:ext cx="5647332" cy="65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0149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Depth and emphasis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03" y="1248207"/>
            <a:ext cx="4059785" cy="55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2975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USING PROTOTYPES TO BRING YOUR IDEAS TO LIFE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77686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are Prototypes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Prototypes represent the first building blocks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Prototype are quick and easy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Prototypes give you something to put in front of users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46382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are Prototypes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Clients know what they are getting with prototypes</a:t>
            </a:r>
          </a:p>
          <a:p>
            <a:pPr lvl="1"/>
            <a:r>
              <a:rPr lang="en-US" altLang="zh-TW" dirty="0" smtClean="0"/>
              <a:t>Low-</a:t>
            </a:r>
            <a:r>
              <a:rPr lang="en-US" altLang="zh-TW" dirty="0" err="1" smtClean="0"/>
              <a:t>fi</a:t>
            </a:r>
            <a:r>
              <a:rPr lang="en-US" altLang="zh-TW" dirty="0" smtClean="0"/>
              <a:t> (basic): LOW-FIDELITY</a:t>
            </a:r>
          </a:p>
          <a:p>
            <a:pPr lvl="1"/>
            <a:r>
              <a:rPr lang="en-US" altLang="zh-TW" dirty="0" smtClean="0"/>
              <a:t>Hi-fi (more fully featured): HIGH-FIDELITY</a:t>
            </a:r>
          </a:p>
          <a:p>
            <a:pPr lvl="1"/>
            <a:r>
              <a:rPr lang="en-US" altLang="zh-TW" dirty="0" smtClean="0"/>
              <a:t>Tangible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nature of a prototype encourages useful feedback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30022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are Prototypes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Prototypes are essential for designing dynamic interfaces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Axure</a:t>
            </a:r>
            <a:r>
              <a:rPr lang="en-US" altLang="zh-TW" dirty="0" smtClean="0"/>
              <a:t>®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Many prototype templates are available to reuse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0981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105</TotalTime>
  <Words>3182</Words>
  <Application>Microsoft Office PowerPoint</Application>
  <PresentationFormat>如螢幕大小 (4:3)</PresentationFormat>
  <Paragraphs>560</Paragraphs>
  <Slides>122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122</vt:i4>
      </vt:variant>
    </vt:vector>
  </HeadingPairs>
  <TitlesOfParts>
    <vt:vector size="123" baseType="lpstr">
      <vt:lpstr>高階主管</vt:lpstr>
      <vt:lpstr>使用者經驗設計實務 跨領域實作專題</vt:lpstr>
      <vt:lpstr>本專題介紹</vt:lpstr>
      <vt:lpstr>User experience(UX) and User Interface (UI)</vt:lpstr>
      <vt:lpstr>UX is not UI</vt:lpstr>
      <vt:lpstr>UX vs UI </vt:lpstr>
      <vt:lpstr>What is UX</vt:lpstr>
      <vt:lpstr>User-Center Design Examples</vt:lpstr>
      <vt:lpstr>What is UCD</vt:lpstr>
      <vt:lpstr>The Virtuous Circle</vt:lpstr>
      <vt:lpstr>PowerPoint 簡報</vt:lpstr>
      <vt:lpstr>CASE STUDY 1</vt:lpstr>
      <vt:lpstr>PowerPoint 簡報</vt:lpstr>
      <vt:lpstr>PowerPoint 簡報</vt:lpstr>
      <vt:lpstr>Quick win improvements</vt:lpstr>
      <vt:lpstr>Charles Tyrwhitt</vt:lpstr>
      <vt:lpstr>PowerPoint 簡報</vt:lpstr>
      <vt:lpstr>Requirements gathering</vt:lpstr>
      <vt:lpstr>PowerPoint 簡報</vt:lpstr>
      <vt:lpstr>Sketching </vt:lpstr>
      <vt:lpstr>Wireframe</vt:lpstr>
      <vt:lpstr>Graphic design</vt:lpstr>
      <vt:lpstr>PowerPoint 簡報</vt:lpstr>
      <vt:lpstr>CASE STUDY 2</vt:lpstr>
      <vt:lpstr>PowerPoint 簡報</vt:lpstr>
      <vt:lpstr>Competitor Review</vt:lpstr>
      <vt:lpstr>Ideation workshop</vt:lpstr>
      <vt:lpstr>Wireframes </vt:lpstr>
      <vt:lpstr>Guerilla Usability Testing</vt:lpstr>
      <vt:lpstr>PowerPoint 簡報</vt:lpstr>
      <vt:lpstr>PlanningUX projects</vt:lpstr>
      <vt:lpstr>Getting Started</vt:lpstr>
      <vt:lpstr>Three main phase</vt:lpstr>
      <vt:lpstr>Benefits of user-centered design</vt:lpstr>
      <vt:lpstr>What a UX project looks like?</vt:lpstr>
      <vt:lpstr>Business requirements</vt:lpstr>
      <vt:lpstr>User requirement</vt:lpstr>
      <vt:lpstr>What is the best design solution</vt:lpstr>
      <vt:lpstr>A Successful Requirements Workshop</vt:lpstr>
      <vt:lpstr>why requirements workshops important</vt:lpstr>
      <vt:lpstr>How to run a requirements workshops</vt:lpstr>
      <vt:lpstr>Workshop activity</vt:lpstr>
      <vt:lpstr>PowerPoint 簡報</vt:lpstr>
      <vt:lpstr>Workshop activity</vt:lpstr>
      <vt:lpstr>User journey</vt:lpstr>
      <vt:lpstr>Workshop activity</vt:lpstr>
      <vt:lpstr>Workshop activity</vt:lpstr>
      <vt:lpstr>Workshop activity</vt:lpstr>
      <vt:lpstr>Creating TASK MODELS and USER JOURNEYS that convey real user behavior</vt:lpstr>
      <vt:lpstr>TASK MODEL</vt:lpstr>
      <vt:lpstr>USER JOURNEY</vt:lpstr>
      <vt:lpstr>Why they are important?</vt:lpstr>
      <vt:lpstr>Why they are important?</vt:lpstr>
      <vt:lpstr>How to develop TASK MODEL</vt:lpstr>
      <vt:lpstr>Understand users’ tasks</vt:lpstr>
      <vt:lpstr>PowerPoint 簡報</vt:lpstr>
      <vt:lpstr>PowerPoint 簡報</vt:lpstr>
      <vt:lpstr>PowerPoint 簡報</vt:lpstr>
      <vt:lpstr>Understand users’ tasks</vt:lpstr>
      <vt:lpstr>Identifying patterns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Producing a TASK MODEL diagram</vt:lpstr>
      <vt:lpstr>PowerPoint 簡報</vt:lpstr>
      <vt:lpstr>Layout of information</vt:lpstr>
      <vt:lpstr>PowerPoint 簡報</vt:lpstr>
      <vt:lpstr>How to develop USER JOURNEY</vt:lpstr>
      <vt:lpstr>User journey analysis on an existing product</vt:lpstr>
      <vt:lpstr>PowerPoint 簡報</vt:lpstr>
      <vt:lpstr>PowerPoint 簡報</vt:lpstr>
      <vt:lpstr>User journey and information architecture</vt:lpstr>
      <vt:lpstr>User Journey Diagram</vt:lpstr>
      <vt:lpstr>Creating CUSTOMER EXPERIENCE MAPS to help visualize the user experience</vt:lpstr>
      <vt:lpstr>CUSTOMER EXPERIENCE MAP</vt:lpstr>
      <vt:lpstr>CUSTOMER EXPERIENCE MAP</vt:lpstr>
      <vt:lpstr>When to create the Customer Experience Maps</vt:lpstr>
      <vt:lpstr>Why the Customer Experience Maps important</vt:lpstr>
      <vt:lpstr>How to create Customer experience Map</vt:lpstr>
      <vt:lpstr>PowerPoint 簡報</vt:lpstr>
      <vt:lpstr>How to create Customer experience Map</vt:lpstr>
      <vt:lpstr>PowerPoint 簡報</vt:lpstr>
      <vt:lpstr>How to create Customer experience Map</vt:lpstr>
      <vt:lpstr>PowerPoint 簡報</vt:lpstr>
      <vt:lpstr>PowerPoint 簡報</vt:lpstr>
      <vt:lpstr>How to create Customer experience Map</vt:lpstr>
      <vt:lpstr>PowerPoint 簡報</vt:lpstr>
      <vt:lpstr>Using Sketching to generate and communicate ideas</vt:lpstr>
      <vt:lpstr>Sketch</vt:lpstr>
      <vt:lpstr>PowerPoint 簡報</vt:lpstr>
      <vt:lpstr>PowerPoint 簡報</vt:lpstr>
      <vt:lpstr>Depth and emphasis</vt:lpstr>
      <vt:lpstr>USING PROTOTYPES TO BRING YOUR IDEAS TO LIFE</vt:lpstr>
      <vt:lpstr>What are Prototypes</vt:lpstr>
      <vt:lpstr>What are Prototypes</vt:lpstr>
      <vt:lpstr>What are Prototypes</vt:lpstr>
      <vt:lpstr>Axure® : http://www.axure.com/</vt:lpstr>
      <vt:lpstr>PowerPoint 簡報</vt:lpstr>
      <vt:lpstr>What are Prototypes</vt:lpstr>
      <vt:lpstr>Introduce to Android UI components</vt:lpstr>
      <vt:lpstr>Toast 基本用法(1)</vt:lpstr>
      <vt:lpstr>Toast 基本範例(2)</vt:lpstr>
      <vt:lpstr>Toast顯示位置</vt:lpstr>
      <vt:lpstr>改變Toast顯示位置</vt:lpstr>
      <vt:lpstr>Speech To Text API (1)</vt:lpstr>
      <vt:lpstr>Speech To Text API (2)</vt:lpstr>
      <vt:lpstr>Speech To Text API (3)</vt:lpstr>
      <vt:lpstr>Notifications (1)</vt:lpstr>
      <vt:lpstr>Notifications (2)</vt:lpstr>
      <vt:lpstr>Notifications (3)</vt:lpstr>
      <vt:lpstr>Notifications (4)</vt:lpstr>
      <vt:lpstr>Notifications (5)</vt:lpstr>
      <vt:lpstr>Notifications (6)</vt:lpstr>
      <vt:lpstr>Notifications (7)</vt:lpstr>
      <vt:lpstr>DatePickerDialog (1)</vt:lpstr>
      <vt:lpstr>DatePickerDialog (2)</vt:lpstr>
      <vt:lpstr>DatePickerDialog (3)</vt:lpstr>
      <vt:lpstr>DatePickerDialog (4)</vt:lpstr>
      <vt:lpstr>作品簡介(1)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使用者經驗實務 跨領域實務設計</dc:title>
  <dc:creator>owner</dc:creator>
  <cp:lastModifiedBy>Yin</cp:lastModifiedBy>
  <cp:revision>23</cp:revision>
  <dcterms:created xsi:type="dcterms:W3CDTF">2017-06-18T15:02:35Z</dcterms:created>
  <dcterms:modified xsi:type="dcterms:W3CDTF">2017-06-19T02:06:21Z</dcterms:modified>
</cp:coreProperties>
</file>