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26.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451.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467.xml" ContentType="application/vnd.openxmlformats-officedocument.presentationml.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s/slide423.xml" ContentType="application/vnd.openxmlformats-officedocument.presentationml.slide+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39.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46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68.xml" ContentType="application/vnd.openxmlformats-officedocument.presentationml.slide+xml"/>
  <Override PartName="/ppt/slides/slide42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382.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371.xml" ContentType="application/vnd.openxmlformats-officedocument.presentationml.slide+xml"/>
  <Override PartName="/ppt/slides/slide458.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s/slide447.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3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s/slide461.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390.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44.xml" ContentType="application/vnd.openxmlformats-officedocument.presentationml.slide+xml"/>
  <Override PartName="/ppt/slides/slide455.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395.xml" ContentType="application/vnd.openxmlformats-officedocument.presentationml.slide+xml"/>
  <Override PartName="/ppt/slides/slide400.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373.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Override PartName="/ppt/slides/slide44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27.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s/slide44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slides/slide446.xml" ContentType="application/vnd.openxmlformats-officedocument.presentationml.slide+xml"/>
  <Override PartName="/ppt/slides/slide45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s/slide43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42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418.xml" ContentType="application/vnd.openxmlformats-officedocument.presentationml.slide+xml"/>
  <Override PartName="/ppt/slides/slide429.xml" ContentType="application/vnd.openxmlformats-officedocument.presentationml.slide+xml"/>
  <Override PartName="/ppt/slides/slide465.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44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s/slide421.xml" ContentType="application/vnd.openxmlformats-officedocument.presentationml.slide+xml"/>
  <Override PartName="/ppt/slides/slide43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410.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48.xml" ContentType="application/vnd.openxmlformats-officedocument.presentationml.slide+xml"/>
  <Override PartName="/ppt/slides/slide459.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437.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Override PartName="/ppt/slides/slide434.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9"/>
  </p:notesMasterIdLst>
  <p:sldIdLst>
    <p:sldId id="256" r:id="rId2"/>
    <p:sldId id="257" r:id="rId3"/>
    <p:sldId id="557" r:id="rId4"/>
    <p:sldId id="428" r:id="rId5"/>
    <p:sldId id="429" r:id="rId6"/>
    <p:sldId id="430" r:id="rId7"/>
    <p:sldId id="431" r:id="rId8"/>
    <p:sldId id="432" r:id="rId9"/>
    <p:sldId id="433" r:id="rId10"/>
    <p:sldId id="435" r:id="rId11"/>
    <p:sldId id="259" r:id="rId12"/>
    <p:sldId id="566" r:id="rId13"/>
    <p:sldId id="573" r:id="rId14"/>
    <p:sldId id="567" r:id="rId15"/>
    <p:sldId id="568" r:id="rId16"/>
    <p:sldId id="569" r:id="rId17"/>
    <p:sldId id="575" r:id="rId18"/>
    <p:sldId id="576" r:id="rId19"/>
    <p:sldId id="570" r:id="rId20"/>
    <p:sldId id="577" r:id="rId21"/>
    <p:sldId id="571" r:id="rId22"/>
    <p:sldId id="572" r:id="rId23"/>
    <p:sldId id="579" r:id="rId24"/>
    <p:sldId id="580" r:id="rId25"/>
    <p:sldId id="578" r:id="rId26"/>
    <p:sldId id="581" r:id="rId27"/>
    <p:sldId id="305" r:id="rId28"/>
    <p:sldId id="306" r:id="rId29"/>
    <p:sldId id="307" r:id="rId30"/>
    <p:sldId id="308" r:id="rId31"/>
    <p:sldId id="558" r:id="rId32"/>
    <p:sldId id="559" r:id="rId33"/>
    <p:sldId id="560" r:id="rId34"/>
    <p:sldId id="561" r:id="rId35"/>
    <p:sldId id="562" r:id="rId36"/>
    <p:sldId id="563" r:id="rId37"/>
    <p:sldId id="564" r:id="rId38"/>
    <p:sldId id="565" r:id="rId39"/>
    <p:sldId id="261" r:id="rId40"/>
    <p:sldId id="340" r:id="rId41"/>
    <p:sldId id="341" r:id="rId42"/>
    <p:sldId id="624" r:id="rId43"/>
    <p:sldId id="342" r:id="rId44"/>
    <p:sldId id="343" r:id="rId45"/>
    <p:sldId id="344" r:id="rId46"/>
    <p:sldId id="345" r:id="rId47"/>
    <p:sldId id="346" r:id="rId48"/>
    <p:sldId id="347" r:id="rId49"/>
    <p:sldId id="538" r:id="rId50"/>
    <p:sldId id="348" r:id="rId51"/>
    <p:sldId id="349" r:id="rId52"/>
    <p:sldId id="350" r:id="rId53"/>
    <p:sldId id="351" r:id="rId54"/>
    <p:sldId id="352" r:id="rId55"/>
    <p:sldId id="353" r:id="rId56"/>
    <p:sldId id="354" r:id="rId57"/>
    <p:sldId id="526" r:id="rId58"/>
    <p:sldId id="528" r:id="rId59"/>
    <p:sldId id="525" r:id="rId60"/>
    <p:sldId id="527" r:id="rId61"/>
    <p:sldId id="529" r:id="rId62"/>
    <p:sldId id="530" r:id="rId63"/>
    <p:sldId id="355" r:id="rId64"/>
    <p:sldId id="356" r:id="rId65"/>
    <p:sldId id="357" r:id="rId66"/>
    <p:sldId id="358" r:id="rId67"/>
    <p:sldId id="359" r:id="rId68"/>
    <p:sldId id="360" r:id="rId69"/>
    <p:sldId id="361" r:id="rId70"/>
    <p:sldId id="791" r:id="rId71"/>
    <p:sldId id="792" r:id="rId72"/>
    <p:sldId id="793" r:id="rId73"/>
    <p:sldId id="794" r:id="rId74"/>
    <p:sldId id="795" r:id="rId75"/>
    <p:sldId id="796" r:id="rId76"/>
    <p:sldId id="263" r:id="rId77"/>
    <p:sldId id="608" r:id="rId78"/>
    <p:sldId id="609" r:id="rId79"/>
    <p:sldId id="610" r:id="rId80"/>
    <p:sldId id="611" r:id="rId81"/>
    <p:sldId id="612" r:id="rId82"/>
    <p:sldId id="613" r:id="rId83"/>
    <p:sldId id="614" r:id="rId84"/>
    <p:sldId id="615" r:id="rId85"/>
    <p:sldId id="616" r:id="rId86"/>
    <p:sldId id="617" r:id="rId87"/>
    <p:sldId id="619" r:id="rId88"/>
    <p:sldId id="620" r:id="rId89"/>
    <p:sldId id="639" r:id="rId90"/>
    <p:sldId id="523" r:id="rId91"/>
    <p:sldId id="638" r:id="rId92"/>
    <p:sldId id="640" r:id="rId93"/>
    <p:sldId id="522" r:id="rId94"/>
    <p:sldId id="521" r:id="rId95"/>
    <p:sldId id="524" r:id="rId96"/>
    <p:sldId id="582" r:id="rId97"/>
    <p:sldId id="642" r:id="rId98"/>
    <p:sldId id="583" r:id="rId99"/>
    <p:sldId id="584" r:id="rId100"/>
    <p:sldId id="264" r:id="rId101"/>
    <p:sldId id="539" r:id="rId102"/>
    <p:sldId id="398" r:id="rId103"/>
    <p:sldId id="399" r:id="rId104"/>
    <p:sldId id="400" r:id="rId105"/>
    <p:sldId id="401" r:id="rId106"/>
    <p:sldId id="402" r:id="rId107"/>
    <p:sldId id="40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544" r:id="rId127"/>
    <p:sldId id="545" r:id="rId128"/>
    <p:sldId id="1037" r:id="rId129"/>
    <p:sldId id="1038" r:id="rId130"/>
    <p:sldId id="1039" r:id="rId131"/>
    <p:sldId id="540" r:id="rId132"/>
    <p:sldId id="541" r:id="rId133"/>
    <p:sldId id="542" r:id="rId134"/>
    <p:sldId id="543" r:id="rId135"/>
    <p:sldId id="1047" r:id="rId136"/>
    <p:sldId id="1045" r:id="rId137"/>
    <p:sldId id="1046" r:id="rId138"/>
    <p:sldId id="1056" r:id="rId139"/>
    <p:sldId id="1057" r:id="rId140"/>
    <p:sldId id="1058" r:id="rId141"/>
    <p:sldId id="1059" r:id="rId142"/>
    <p:sldId id="1043" r:id="rId143"/>
    <p:sldId id="1048" r:id="rId144"/>
    <p:sldId id="1049" r:id="rId145"/>
    <p:sldId id="1050" r:id="rId146"/>
    <p:sldId id="1051" r:id="rId147"/>
    <p:sldId id="1052" r:id="rId148"/>
    <p:sldId id="1053" r:id="rId149"/>
    <p:sldId id="1054" r:id="rId150"/>
    <p:sldId id="1055" r:id="rId151"/>
    <p:sldId id="265"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5" r:id="rId167"/>
    <p:sldId id="426" r:id="rId168"/>
    <p:sldId id="427" r:id="rId169"/>
    <p:sldId id="551" r:id="rId170"/>
    <p:sldId id="552" r:id="rId171"/>
    <p:sldId id="553" r:id="rId172"/>
    <p:sldId id="554" r:id="rId173"/>
    <p:sldId id="555" r:id="rId174"/>
    <p:sldId id="556" r:id="rId175"/>
    <p:sldId id="625" r:id="rId176"/>
    <p:sldId id="626" r:id="rId177"/>
    <p:sldId id="637" r:id="rId178"/>
    <p:sldId id="643" r:id="rId179"/>
    <p:sldId id="644" r:id="rId180"/>
    <p:sldId id="645" r:id="rId181"/>
    <p:sldId id="653" r:id="rId182"/>
    <p:sldId id="654" r:id="rId183"/>
    <p:sldId id="655" r:id="rId184"/>
    <p:sldId id="656" r:id="rId185"/>
    <p:sldId id="657" r:id="rId186"/>
    <p:sldId id="658" r:id="rId187"/>
    <p:sldId id="659" r:id="rId188"/>
    <p:sldId id="660" r:id="rId189"/>
    <p:sldId id="661" r:id="rId190"/>
    <p:sldId id="662" r:id="rId191"/>
    <p:sldId id="663" r:id="rId192"/>
    <p:sldId id="664" r:id="rId193"/>
    <p:sldId id="665" r:id="rId194"/>
    <p:sldId id="666" r:id="rId195"/>
    <p:sldId id="667" r:id="rId196"/>
    <p:sldId id="668" r:id="rId197"/>
    <p:sldId id="627" r:id="rId198"/>
    <p:sldId id="628" r:id="rId199"/>
    <p:sldId id="629" r:id="rId200"/>
    <p:sldId id="630" r:id="rId201"/>
    <p:sldId id="631" r:id="rId202"/>
    <p:sldId id="632" r:id="rId203"/>
    <p:sldId id="633" r:id="rId204"/>
    <p:sldId id="634" r:id="rId205"/>
    <p:sldId id="635" r:id="rId206"/>
    <p:sldId id="636" r:id="rId207"/>
    <p:sldId id="816" r:id="rId208"/>
    <p:sldId id="879" r:id="rId209"/>
    <p:sldId id="880" r:id="rId210"/>
    <p:sldId id="881" r:id="rId211"/>
    <p:sldId id="973" r:id="rId212"/>
    <p:sldId id="974" r:id="rId213"/>
    <p:sldId id="975" r:id="rId214"/>
    <p:sldId id="976" r:id="rId215"/>
    <p:sldId id="977" r:id="rId216"/>
    <p:sldId id="978" r:id="rId217"/>
    <p:sldId id="979" r:id="rId218"/>
    <p:sldId id="980" r:id="rId219"/>
    <p:sldId id="981" r:id="rId220"/>
    <p:sldId id="982" r:id="rId221"/>
    <p:sldId id="983" r:id="rId222"/>
    <p:sldId id="984" r:id="rId223"/>
    <p:sldId id="985" r:id="rId224"/>
    <p:sldId id="986" r:id="rId225"/>
    <p:sldId id="987" r:id="rId226"/>
    <p:sldId id="988" r:id="rId227"/>
    <p:sldId id="989" r:id="rId228"/>
    <p:sldId id="990" r:id="rId229"/>
    <p:sldId id="991" r:id="rId230"/>
    <p:sldId id="992" r:id="rId231"/>
    <p:sldId id="993" r:id="rId232"/>
    <p:sldId id="994" r:id="rId233"/>
    <p:sldId id="995" r:id="rId234"/>
    <p:sldId id="996" r:id="rId235"/>
    <p:sldId id="997" r:id="rId236"/>
    <p:sldId id="998" r:id="rId237"/>
    <p:sldId id="999" r:id="rId238"/>
    <p:sldId id="1000" r:id="rId239"/>
    <p:sldId id="1001" r:id="rId240"/>
    <p:sldId id="1002" r:id="rId241"/>
    <p:sldId id="1003" r:id="rId242"/>
    <p:sldId id="1004" r:id="rId243"/>
    <p:sldId id="1005" r:id="rId244"/>
    <p:sldId id="1006" r:id="rId245"/>
    <p:sldId id="1007" r:id="rId246"/>
    <p:sldId id="1008" r:id="rId247"/>
    <p:sldId id="1009" r:id="rId248"/>
    <p:sldId id="1010" r:id="rId249"/>
    <p:sldId id="1011" r:id="rId250"/>
    <p:sldId id="1012" r:id="rId251"/>
    <p:sldId id="1013" r:id="rId252"/>
    <p:sldId id="1014" r:id="rId253"/>
    <p:sldId id="1015" r:id="rId254"/>
    <p:sldId id="1016" r:id="rId255"/>
    <p:sldId id="1017" r:id="rId256"/>
    <p:sldId id="1018" r:id="rId257"/>
    <p:sldId id="1019" r:id="rId258"/>
    <p:sldId id="1020" r:id="rId259"/>
    <p:sldId id="1021" r:id="rId260"/>
    <p:sldId id="1022" r:id="rId261"/>
    <p:sldId id="1023" r:id="rId262"/>
    <p:sldId id="1024" r:id="rId263"/>
    <p:sldId id="1025" r:id="rId264"/>
    <p:sldId id="1026" r:id="rId265"/>
    <p:sldId id="1027" r:id="rId266"/>
    <p:sldId id="1028" r:id="rId267"/>
    <p:sldId id="1029" r:id="rId268"/>
    <p:sldId id="1033" r:id="rId269"/>
    <p:sldId id="1034" r:id="rId270"/>
    <p:sldId id="266" r:id="rId271"/>
    <p:sldId id="392" r:id="rId272"/>
    <p:sldId id="393" r:id="rId273"/>
    <p:sldId id="394" r:id="rId274"/>
    <p:sldId id="395" r:id="rId275"/>
    <p:sldId id="396" r:id="rId276"/>
    <p:sldId id="397" r:id="rId277"/>
    <p:sldId id="546" r:id="rId278"/>
    <p:sldId id="547" r:id="rId279"/>
    <p:sldId id="548" r:id="rId280"/>
    <p:sldId id="549" r:id="rId281"/>
    <p:sldId id="550" r:id="rId282"/>
    <p:sldId id="267" r:id="rId283"/>
    <p:sldId id="362" r:id="rId284"/>
    <p:sldId id="797" r:id="rId285"/>
    <p:sldId id="798" r:id="rId286"/>
    <p:sldId id="799" r:id="rId287"/>
    <p:sldId id="800" r:id="rId288"/>
    <p:sldId id="801" r:id="rId289"/>
    <p:sldId id="802" r:id="rId290"/>
    <p:sldId id="803" r:id="rId291"/>
    <p:sldId id="804" r:id="rId292"/>
    <p:sldId id="805" r:id="rId293"/>
    <p:sldId id="806" r:id="rId294"/>
    <p:sldId id="807" r:id="rId295"/>
    <p:sldId id="808" r:id="rId296"/>
    <p:sldId id="809" r:id="rId297"/>
    <p:sldId id="810" r:id="rId298"/>
    <p:sldId id="811" r:id="rId299"/>
    <p:sldId id="813" r:id="rId300"/>
    <p:sldId id="812" r:id="rId301"/>
    <p:sldId id="363" r:id="rId302"/>
    <p:sldId id="364" r:id="rId303"/>
    <p:sldId id="365" r:id="rId304"/>
    <p:sldId id="366" r:id="rId305"/>
    <p:sldId id="367" r:id="rId306"/>
    <p:sldId id="368" r:id="rId307"/>
    <p:sldId id="369" r:id="rId308"/>
    <p:sldId id="370" r:id="rId309"/>
    <p:sldId id="371" r:id="rId310"/>
    <p:sldId id="372" r:id="rId311"/>
    <p:sldId id="373" r:id="rId312"/>
    <p:sldId id="1060" r:id="rId313"/>
    <p:sldId id="1061" r:id="rId314"/>
    <p:sldId id="1062" r:id="rId315"/>
    <p:sldId id="1063" r:id="rId316"/>
    <p:sldId id="1064" r:id="rId317"/>
    <p:sldId id="1065" r:id="rId318"/>
    <p:sldId id="1066" r:id="rId319"/>
    <p:sldId id="1067" r:id="rId320"/>
    <p:sldId id="1069" r:id="rId321"/>
    <p:sldId id="1070" r:id="rId322"/>
    <p:sldId id="1068" r:id="rId323"/>
    <p:sldId id="1073" r:id="rId324"/>
    <p:sldId id="1075" r:id="rId325"/>
    <p:sldId id="1074" r:id="rId326"/>
    <p:sldId id="1071" r:id="rId327"/>
    <p:sldId id="1076" r:id="rId328"/>
    <p:sldId id="1072" r:id="rId329"/>
    <p:sldId id="1077" r:id="rId330"/>
    <p:sldId id="1078" r:id="rId331"/>
    <p:sldId id="1079" r:id="rId332"/>
    <p:sldId id="1080" r:id="rId333"/>
    <p:sldId id="1093" r:id="rId334"/>
    <p:sldId id="1094" r:id="rId335"/>
    <p:sldId id="1101" r:id="rId336"/>
    <p:sldId id="1095" r:id="rId337"/>
    <p:sldId id="1096" r:id="rId338"/>
    <p:sldId id="1097" r:id="rId339"/>
    <p:sldId id="1098" r:id="rId340"/>
    <p:sldId id="1099" r:id="rId341"/>
    <p:sldId id="1100" r:id="rId342"/>
    <p:sldId id="1102" r:id="rId343"/>
    <p:sldId id="1103" r:id="rId344"/>
    <p:sldId id="1081" r:id="rId345"/>
    <p:sldId id="1082" r:id="rId346"/>
    <p:sldId id="1083" r:id="rId347"/>
    <p:sldId id="1084" r:id="rId348"/>
    <p:sldId id="1085" r:id="rId349"/>
    <p:sldId id="1086" r:id="rId350"/>
    <p:sldId id="1087" r:id="rId351"/>
    <p:sldId id="1088" r:id="rId352"/>
    <p:sldId id="1089" r:id="rId353"/>
    <p:sldId id="1090" r:id="rId354"/>
    <p:sldId id="1091" r:id="rId355"/>
    <p:sldId id="1092" r:id="rId356"/>
    <p:sldId id="1104" r:id="rId357"/>
    <p:sldId id="1105" r:id="rId358"/>
    <p:sldId id="1106" r:id="rId359"/>
    <p:sldId id="1107" r:id="rId360"/>
    <p:sldId id="1108" r:id="rId361"/>
    <p:sldId id="1109" r:id="rId362"/>
    <p:sldId id="1110" r:id="rId363"/>
    <p:sldId id="1111" r:id="rId364"/>
    <p:sldId id="1112" r:id="rId365"/>
    <p:sldId id="1113" r:id="rId366"/>
    <p:sldId id="1114" r:id="rId367"/>
    <p:sldId id="1115" r:id="rId368"/>
    <p:sldId id="1116" r:id="rId369"/>
    <p:sldId id="1117" r:id="rId370"/>
    <p:sldId id="1118" r:id="rId371"/>
    <p:sldId id="1119" r:id="rId372"/>
    <p:sldId id="1120" r:id="rId373"/>
    <p:sldId id="1121" r:id="rId374"/>
    <p:sldId id="1122" r:id="rId375"/>
    <p:sldId id="1123" r:id="rId376"/>
    <p:sldId id="1124" r:id="rId377"/>
    <p:sldId id="1125" r:id="rId378"/>
    <p:sldId id="1126" r:id="rId379"/>
    <p:sldId id="1127" r:id="rId380"/>
    <p:sldId id="1131" r:id="rId381"/>
    <p:sldId id="1130" r:id="rId382"/>
    <p:sldId id="1133" r:id="rId383"/>
    <p:sldId id="1129" r:id="rId384"/>
    <p:sldId id="1128" r:id="rId385"/>
    <p:sldId id="1134" r:id="rId386"/>
    <p:sldId id="1135" r:id="rId387"/>
    <p:sldId id="1136" r:id="rId388"/>
    <p:sldId id="1137" r:id="rId389"/>
    <p:sldId id="1138" r:id="rId390"/>
    <p:sldId id="1139" r:id="rId391"/>
    <p:sldId id="1132" r:id="rId392"/>
    <p:sldId id="1140" r:id="rId393"/>
    <p:sldId id="1145" r:id="rId394"/>
    <p:sldId id="1146" r:id="rId395"/>
    <p:sldId id="1147" r:id="rId396"/>
    <p:sldId id="1148" r:id="rId397"/>
    <p:sldId id="1149" r:id="rId398"/>
    <p:sldId id="1176" r:id="rId399"/>
    <p:sldId id="1142" r:id="rId400"/>
    <p:sldId id="1150" r:id="rId401"/>
    <p:sldId id="1151" r:id="rId402"/>
    <p:sldId id="1144" r:id="rId403"/>
    <p:sldId id="1143" r:id="rId404"/>
    <p:sldId id="1152" r:id="rId405"/>
    <p:sldId id="1153" r:id="rId406"/>
    <p:sldId id="1154" r:id="rId407"/>
    <p:sldId id="1173" r:id="rId408"/>
    <p:sldId id="1174" r:id="rId409"/>
    <p:sldId id="1175" r:id="rId410"/>
    <p:sldId id="1155" r:id="rId411"/>
    <p:sldId id="1156" r:id="rId412"/>
    <p:sldId id="1157" r:id="rId413"/>
    <p:sldId id="1158" r:id="rId414"/>
    <p:sldId id="1162" r:id="rId415"/>
    <p:sldId id="1163" r:id="rId416"/>
    <p:sldId id="1164" r:id="rId417"/>
    <p:sldId id="1165" r:id="rId418"/>
    <p:sldId id="1166" r:id="rId419"/>
    <p:sldId id="1159" r:id="rId420"/>
    <p:sldId id="1167" r:id="rId421"/>
    <p:sldId id="1170" r:id="rId422"/>
    <p:sldId id="1171" r:id="rId423"/>
    <p:sldId id="1168" r:id="rId424"/>
    <p:sldId id="1172" r:id="rId425"/>
    <p:sldId id="1177" r:id="rId426"/>
    <p:sldId id="1178" r:id="rId427"/>
    <p:sldId id="1179" r:id="rId428"/>
    <p:sldId id="1180" r:id="rId429"/>
    <p:sldId id="1181" r:id="rId430"/>
    <p:sldId id="1182" r:id="rId431"/>
    <p:sldId id="1209" r:id="rId432"/>
    <p:sldId id="1219" r:id="rId433"/>
    <p:sldId id="1210" r:id="rId434"/>
    <p:sldId id="1211" r:id="rId435"/>
    <p:sldId id="1212" r:id="rId436"/>
    <p:sldId id="1213" r:id="rId437"/>
    <p:sldId id="1214" r:id="rId438"/>
    <p:sldId id="1215" r:id="rId439"/>
    <p:sldId id="1216" r:id="rId440"/>
    <p:sldId id="1217" r:id="rId441"/>
    <p:sldId id="1218" r:id="rId442"/>
    <p:sldId id="1183" r:id="rId443"/>
    <p:sldId id="1184" r:id="rId444"/>
    <p:sldId id="1185" r:id="rId445"/>
    <p:sldId id="1186" r:id="rId446"/>
    <p:sldId id="1187" r:id="rId447"/>
    <p:sldId id="1188" r:id="rId448"/>
    <p:sldId id="1189" r:id="rId449"/>
    <p:sldId id="1190" r:id="rId450"/>
    <p:sldId id="1191" r:id="rId451"/>
    <p:sldId id="1192" r:id="rId452"/>
    <p:sldId id="1193" r:id="rId453"/>
    <p:sldId id="1194" r:id="rId454"/>
    <p:sldId id="1195" r:id="rId455"/>
    <p:sldId id="1197" r:id="rId456"/>
    <p:sldId id="1196" r:id="rId457"/>
    <p:sldId id="1198" r:id="rId458"/>
    <p:sldId id="1199" r:id="rId459"/>
    <p:sldId id="1200" r:id="rId460"/>
    <p:sldId id="1201" r:id="rId461"/>
    <p:sldId id="1202" r:id="rId462"/>
    <p:sldId id="1203" r:id="rId463"/>
    <p:sldId id="1204" r:id="rId464"/>
    <p:sldId id="1205" r:id="rId465"/>
    <p:sldId id="1206" r:id="rId466"/>
    <p:sldId id="1207" r:id="rId467"/>
    <p:sldId id="1208" r:id="rId46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9" d="100"/>
          <a:sy n="109" d="100"/>
        </p:scale>
        <p:origin x="-1650"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467" Type="http://schemas.openxmlformats.org/officeDocument/2006/relationships/slide" Target="slides/slide466.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slide" Target="slides/slide456.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3F1BC7-61F4-48B1-B496-EE3F82BD969D}" type="datetimeFigureOut">
              <a:rPr lang="zh-TW" altLang="en-US" smtClean="0"/>
              <a:pPr/>
              <a:t>2017/3/20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4C9849-3FEF-4382-A901-67CC0BFBD01C}" type="slidenum">
              <a:rPr lang="zh-TW" altLang="en-US" smtClean="0"/>
              <a:pPr/>
              <a:t>‹#›</a:t>
            </a:fld>
            <a:endParaRPr lang="zh-TW" altLang="en-US"/>
          </a:p>
        </p:txBody>
      </p:sp>
    </p:spTree>
    <p:extLst>
      <p:ext uri="{BB962C8B-B14F-4D97-AF65-F5344CB8AC3E}">
        <p14:creationId xmlns:p14="http://schemas.microsoft.com/office/powerpoint/2010/main" xmlns="" val="1850547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B7D8F5B-F2FE-4A8A-908A-C4573132BAFB}" type="slidenum">
              <a:rPr lang="en-US" altLang="zh-TW" smtClean="0"/>
              <a:pPr eaLnBrk="1" hangingPunct="1"/>
              <a:t>27</a:t>
            </a:fld>
            <a:endParaRPr lang="en-US" altLang="zh-TW" smtClean="0"/>
          </a:p>
        </p:txBody>
      </p:sp>
      <p:sp>
        <p:nvSpPr>
          <p:cNvPr id="164867" name="投影片圖像版面配置區 1"/>
          <p:cNvSpPr>
            <a:spLocks noGrp="1" noRot="1" noChangeAspect="1" noTextEdit="1"/>
          </p:cNvSpPr>
          <p:nvPr>
            <p:ph type="sldImg"/>
          </p:nvPr>
        </p:nvSpPr>
        <p:spPr>
          <a:ln/>
        </p:spPr>
      </p:sp>
      <p:sp>
        <p:nvSpPr>
          <p:cNvPr id="164868"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
        <p:nvSpPr>
          <p:cNvPr id="164869"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C7BEF16-DF3F-4269-8CC4-C08EA4F7DC2B}" type="slidenum">
              <a:rPr lang="en-US" altLang="zh-TW" sz="1200"/>
              <a:pPr algn="r" eaLnBrk="1" hangingPunct="1"/>
              <a:t>27</a:t>
            </a:fld>
            <a:endParaRPr lang="en-US" altLang="zh-TW" sz="1200"/>
          </a:p>
        </p:txBody>
      </p:sp>
    </p:spTree>
    <p:extLst>
      <p:ext uri="{BB962C8B-B14F-4D97-AF65-F5344CB8AC3E}">
        <p14:creationId xmlns:p14="http://schemas.microsoft.com/office/powerpoint/2010/main" xmlns="" val="77973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AA12E99-33DE-4BA4-AE8B-5600CAE79859}" type="slidenum">
              <a:rPr lang="en-US" altLang="zh-TW" smtClean="0"/>
              <a:pPr eaLnBrk="1" hangingPunct="1"/>
              <a:t>28</a:t>
            </a:fld>
            <a:endParaRPr lang="en-US" altLang="zh-TW" smtClean="0"/>
          </a:p>
        </p:txBody>
      </p:sp>
      <p:sp>
        <p:nvSpPr>
          <p:cNvPr id="165891" name="投影片圖像版面配置區 1"/>
          <p:cNvSpPr>
            <a:spLocks noGrp="1" noRot="1" noChangeAspect="1" noTextEdit="1"/>
          </p:cNvSpPr>
          <p:nvPr>
            <p:ph type="sldImg"/>
          </p:nvPr>
        </p:nvSpPr>
        <p:spPr>
          <a:ln/>
        </p:spPr>
      </p:sp>
      <p:sp>
        <p:nvSpPr>
          <p:cNvPr id="165892"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
        <p:nvSpPr>
          <p:cNvPr id="165893"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B101352-BDD1-4592-A6B4-F1D60CD99A5E}" type="slidenum">
              <a:rPr lang="en-US" altLang="zh-TW" sz="1200"/>
              <a:pPr algn="r" eaLnBrk="1" hangingPunct="1"/>
              <a:t>28</a:t>
            </a:fld>
            <a:endParaRPr lang="en-US" altLang="zh-TW" sz="1200"/>
          </a:p>
        </p:txBody>
      </p:sp>
    </p:spTree>
    <p:extLst>
      <p:ext uri="{BB962C8B-B14F-4D97-AF65-F5344CB8AC3E}">
        <p14:creationId xmlns:p14="http://schemas.microsoft.com/office/powerpoint/2010/main" xmlns="" val="9023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C6E30A2-AB8A-4FE5-A7B4-8DBA3266E81F}" type="slidenum">
              <a:rPr lang="en-US" altLang="zh-TW" smtClean="0"/>
              <a:pPr eaLnBrk="1" hangingPunct="1"/>
              <a:t>29</a:t>
            </a:fld>
            <a:endParaRPr lang="en-US" altLang="zh-TW" smtClean="0"/>
          </a:p>
        </p:txBody>
      </p:sp>
      <p:sp>
        <p:nvSpPr>
          <p:cNvPr id="166915" name="投影片圖像版面配置區 1"/>
          <p:cNvSpPr>
            <a:spLocks noGrp="1" noRot="1" noChangeAspect="1" noTextEdit="1"/>
          </p:cNvSpPr>
          <p:nvPr>
            <p:ph type="sldImg"/>
          </p:nvPr>
        </p:nvSpPr>
        <p:spPr>
          <a:ln/>
        </p:spPr>
      </p:sp>
      <p:sp>
        <p:nvSpPr>
          <p:cNvPr id="166916"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
        <p:nvSpPr>
          <p:cNvPr id="166917"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B617075-6E05-41D5-8FB7-AB32141D9F67}" type="slidenum">
              <a:rPr lang="en-US" altLang="zh-TW" sz="1200"/>
              <a:pPr algn="r" eaLnBrk="1" hangingPunct="1"/>
              <a:t>29</a:t>
            </a:fld>
            <a:endParaRPr lang="en-US" altLang="zh-TW" sz="1200"/>
          </a:p>
        </p:txBody>
      </p:sp>
    </p:spTree>
    <p:extLst>
      <p:ext uri="{BB962C8B-B14F-4D97-AF65-F5344CB8AC3E}">
        <p14:creationId xmlns:p14="http://schemas.microsoft.com/office/powerpoint/2010/main" xmlns="" val="265626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964B5C8-C683-4A0C-B7A7-1EE89AEBA6CF}" type="slidenum">
              <a:rPr lang="en-US" altLang="zh-TW" smtClean="0"/>
              <a:pPr eaLnBrk="1" hangingPunct="1"/>
              <a:t>30</a:t>
            </a:fld>
            <a:endParaRPr lang="en-US" altLang="zh-TW" smtClean="0"/>
          </a:p>
        </p:txBody>
      </p:sp>
      <p:sp>
        <p:nvSpPr>
          <p:cNvPr id="167939" name="投影片圖像版面配置區 1"/>
          <p:cNvSpPr>
            <a:spLocks noGrp="1" noRot="1" noChangeAspect="1" noTextEdit="1"/>
          </p:cNvSpPr>
          <p:nvPr>
            <p:ph type="sldImg"/>
          </p:nvPr>
        </p:nvSpPr>
        <p:spPr>
          <a:ln/>
        </p:spPr>
      </p:sp>
      <p:sp>
        <p:nvSpPr>
          <p:cNvPr id="167940"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
        <p:nvSpPr>
          <p:cNvPr id="167941"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1B2FAFC-5C27-474B-883C-6812B3872D73}" type="slidenum">
              <a:rPr lang="en-US" altLang="zh-TW" sz="1200"/>
              <a:pPr algn="r" eaLnBrk="1" hangingPunct="1"/>
              <a:t>30</a:t>
            </a:fld>
            <a:endParaRPr lang="en-US" altLang="zh-TW" sz="1200"/>
          </a:p>
        </p:txBody>
      </p:sp>
    </p:spTree>
    <p:extLst>
      <p:ext uri="{BB962C8B-B14F-4D97-AF65-F5344CB8AC3E}">
        <p14:creationId xmlns:p14="http://schemas.microsoft.com/office/powerpoint/2010/main" xmlns="" val="369137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1360194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251871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296274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30725"/>
          </a:xfrm>
        </p:spPr>
        <p:txBody>
          <a:bodyPr/>
          <a:lstStyle/>
          <a:p>
            <a:pPr lvl="0"/>
            <a:endParaRPr lang="zh-TW"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DF815614-D901-4AB2-BB0E-7164009CFF82}" type="slidenum">
              <a:rPr lang="en-US" altLang="zh-TW"/>
              <a:pPr>
                <a:defRPr/>
              </a:pPr>
              <a:t>‹#›</a:t>
            </a:fld>
            <a:endParaRPr lang="en-US" altLang="zh-TW"/>
          </a:p>
        </p:txBody>
      </p:sp>
    </p:spTree>
    <p:extLst>
      <p:ext uri="{BB962C8B-B14F-4D97-AF65-F5344CB8AC3E}">
        <p14:creationId xmlns:p14="http://schemas.microsoft.com/office/powerpoint/2010/main" xmlns="" val="38815494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381251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422560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362930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298321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36810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412274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127148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E4ECAB5-E82D-4F38-808C-10588F2DF7E3}" type="datetimeFigureOut">
              <a:rPr lang="zh-TW" altLang="en-US" smtClean="0"/>
              <a:pPr/>
              <a:t>2017/3/20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48238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ECAB5-E82D-4F38-808C-10588F2DF7E3}" type="datetimeFigureOut">
              <a:rPr lang="zh-TW" altLang="en-US" smtClean="0"/>
              <a:pPr/>
              <a:t>2017/3/20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44D07-A7E7-4969-B088-769A403A8F57}" type="slidenum">
              <a:rPr lang="zh-TW" altLang="en-US" smtClean="0"/>
              <a:pPr/>
              <a:t>‹#›</a:t>
            </a:fld>
            <a:endParaRPr lang="zh-TW" altLang="en-US"/>
          </a:p>
        </p:txBody>
      </p:sp>
    </p:spTree>
    <p:extLst>
      <p:ext uri="{BB962C8B-B14F-4D97-AF65-F5344CB8AC3E}">
        <p14:creationId xmlns:p14="http://schemas.microsoft.com/office/powerpoint/2010/main" xmlns="" val="119811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hyperlink" Target="http://developer.android.com/reference/android/hardware/usb/UsbAccessory.html" TargetMode="External"/><Relationship Id="rId2" Type="http://schemas.openxmlformats.org/officeDocument/2006/relationships/hyperlink" Target="http://developer.android.com/reference/android/hardware/usb/UsbManager.html"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developer.android.com/reference/android/hardware/usb/UsbManager.html"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8" Type="http://schemas.openxmlformats.org/officeDocument/2006/relationships/hyperlink" Target="http://developer.android.com/reference/android/hardware/usb/UsbConstants.html" TargetMode="External"/><Relationship Id="rId3" Type="http://schemas.openxmlformats.org/officeDocument/2006/relationships/hyperlink" Target="http://developer.android.com/reference/android/hardware/usb/UsbDevice.html" TargetMode="External"/><Relationship Id="rId7" Type="http://schemas.openxmlformats.org/officeDocument/2006/relationships/hyperlink" Target="http://developer.android.com/reference/android/hardware/usb/UsbRequest.html" TargetMode="External"/><Relationship Id="rId2" Type="http://schemas.openxmlformats.org/officeDocument/2006/relationships/hyperlink" Target="http://developer.android.com/reference/android/hardware/usb/UsbManager.html" TargetMode="External"/><Relationship Id="rId1" Type="http://schemas.openxmlformats.org/officeDocument/2006/relationships/slideLayout" Target="../slideLayouts/slideLayout2.xml"/><Relationship Id="rId6" Type="http://schemas.openxmlformats.org/officeDocument/2006/relationships/hyperlink" Target="http://developer.android.com/reference/android/hardware/usb/UsbDeviceConnection.html" TargetMode="External"/><Relationship Id="rId5" Type="http://schemas.openxmlformats.org/officeDocument/2006/relationships/hyperlink" Target="http://developer.android.com/reference/android/hardware/usb/UsbEndpoint.html" TargetMode="External"/><Relationship Id="rId4" Type="http://schemas.openxmlformats.org/officeDocument/2006/relationships/hyperlink" Target="http://developer.android.com/reference/android/hardware/usb/UsbInterface.html" TargetMode="Externa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developer.android.com/reference/android/hardware/usb/UsbInterface.html" TargetMode="External"/><Relationship Id="rId2" Type="http://schemas.openxmlformats.org/officeDocument/2006/relationships/hyperlink" Target="http://developer.android.com/reference/android/hardware/usb/UsbDevice.html" TargetMode="External"/><Relationship Id="rId1" Type="http://schemas.openxmlformats.org/officeDocument/2006/relationships/slideLayout" Target="../slideLayouts/slideLayout2.xml"/><Relationship Id="rId6" Type="http://schemas.openxmlformats.org/officeDocument/2006/relationships/hyperlink" Target="http://developer.android.com/guide/components/processes-and-threads.html" TargetMode="External"/><Relationship Id="rId5" Type="http://schemas.openxmlformats.org/officeDocument/2006/relationships/hyperlink" Target="http://developer.android.com/reference/android/hardware/usb/UsbDeviceConnection.html" TargetMode="External"/><Relationship Id="rId4" Type="http://schemas.openxmlformats.org/officeDocument/2006/relationships/hyperlink" Target="http://developer.android.com/reference/android/hardware/usb/UsbEndpoint.html"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code.google.com/android/add-ons/google-apis/maps-api-signup.html"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3" Type="http://schemas.openxmlformats.org/officeDocument/2006/relationships/hyperlink" Target="http://developer.android.com/reference/junit/framework/Assert.html" TargetMode="External"/><Relationship Id="rId7" Type="http://schemas.openxmlformats.org/officeDocument/2006/relationships/hyperlink" Target="http://developer.android.com/reference/android/app/Activity.html" TargetMode="External"/><Relationship Id="rId2" Type="http://schemas.openxmlformats.org/officeDocument/2006/relationships/hyperlink" Target="http://developer.android.com/reference/java/lang/Object.html" TargetMode="External"/><Relationship Id="rId1" Type="http://schemas.openxmlformats.org/officeDocument/2006/relationships/slideLayout" Target="../slideLayouts/slideLayout2.xml"/><Relationship Id="rId6" Type="http://schemas.openxmlformats.org/officeDocument/2006/relationships/hyperlink" Target="http://developer.android.com/reference/android/test/ActivityTestCase.html" TargetMode="External"/><Relationship Id="rId5" Type="http://schemas.openxmlformats.org/officeDocument/2006/relationships/hyperlink" Target="http://developer.android.com/reference/android/test/InstrumentationTestCase.html" TargetMode="External"/><Relationship Id="rId4" Type="http://schemas.openxmlformats.org/officeDocument/2006/relationships/hyperlink" Target="http://developer.android.com/reference/junit/framework/TestCase.html" TargetMode="Externa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hyperlink" Target="http://www.cwb.gov.tw/V7/forecast/" TargetMode="Externa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developer.android.com/reference/android/view/View.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developer.android.com/reference/android/graphics/Canvas.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developer.android.com/reference/android/graphics/Bitmap.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developer.android.com/reference/android/graphics/Pain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developer.android.com/" TargetMode="External"/><Relationship Id="rId2" Type="http://schemas.openxmlformats.org/officeDocument/2006/relationships/hyperlink" Target="http://source.android.com/"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行動裝置程式</a:t>
            </a:r>
            <a:endParaRPr lang="zh-TW" altLang="en-US" dirty="0"/>
          </a:p>
        </p:txBody>
      </p:sp>
      <p:sp>
        <p:nvSpPr>
          <p:cNvPr id="3" name="副標題 2"/>
          <p:cNvSpPr>
            <a:spLocks noGrp="1"/>
          </p:cNvSpPr>
          <p:nvPr>
            <p:ph type="subTitle" idx="1"/>
          </p:nvPr>
        </p:nvSpPr>
        <p:spPr/>
        <p:txBody>
          <a:bodyPr/>
          <a:lstStyle/>
          <a:p>
            <a:r>
              <a:rPr lang="en-US" altLang="zh-TW" dirty="0" smtClean="0"/>
              <a:t>Wen-</a:t>
            </a:r>
            <a:r>
              <a:rPr lang="en-US" altLang="zh-TW" dirty="0" err="1" smtClean="0"/>
              <a:t>Pinn</a:t>
            </a:r>
            <a:r>
              <a:rPr lang="en-US" altLang="zh-TW" dirty="0" smtClean="0"/>
              <a:t> Fang</a:t>
            </a:r>
            <a:endParaRPr lang="zh-TW" altLang="en-US" dirty="0"/>
          </a:p>
        </p:txBody>
      </p:sp>
    </p:spTree>
    <p:extLst>
      <p:ext uri="{BB962C8B-B14F-4D97-AF65-F5344CB8AC3E}">
        <p14:creationId xmlns:p14="http://schemas.microsoft.com/office/powerpoint/2010/main" xmlns="" val="2415000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8" name="矩形 7"/>
          <p:cNvSpPr/>
          <p:nvPr/>
        </p:nvSpPr>
        <p:spPr>
          <a:xfrm>
            <a:off x="3203848" y="1700808"/>
            <a:ext cx="388843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Java Application</a:t>
            </a:r>
            <a:endParaRPr lang="zh-TW" altLang="en-US" dirty="0">
              <a:solidFill>
                <a:schemeClr val="tx1"/>
              </a:solidFill>
            </a:endParaRPr>
          </a:p>
        </p:txBody>
      </p:sp>
      <p:sp>
        <p:nvSpPr>
          <p:cNvPr id="9" name="矩形 8"/>
          <p:cNvSpPr/>
          <p:nvPr/>
        </p:nvSpPr>
        <p:spPr>
          <a:xfrm>
            <a:off x="3203848" y="2276872"/>
            <a:ext cx="388843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Java Framework</a:t>
            </a:r>
            <a:endParaRPr lang="zh-TW" altLang="en-US" dirty="0">
              <a:solidFill>
                <a:schemeClr val="tx1"/>
              </a:solidFill>
            </a:endParaRPr>
          </a:p>
        </p:txBody>
      </p:sp>
      <p:cxnSp>
        <p:nvCxnSpPr>
          <p:cNvPr id="11" name="直線接點 10"/>
          <p:cNvCxnSpPr/>
          <p:nvPr/>
        </p:nvCxnSpPr>
        <p:spPr>
          <a:xfrm flipH="1">
            <a:off x="683568" y="2276872"/>
            <a:ext cx="70567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899592" y="1844824"/>
            <a:ext cx="1213409" cy="369332"/>
          </a:xfrm>
          <a:prstGeom prst="rect">
            <a:avLst/>
          </a:prstGeom>
          <a:noFill/>
        </p:spPr>
        <p:txBody>
          <a:bodyPr wrap="none" rtlCol="0">
            <a:spAutoFit/>
          </a:bodyPr>
          <a:lstStyle/>
          <a:p>
            <a:r>
              <a:rPr lang="en-US" altLang="zh-TW" dirty="0" smtClean="0"/>
              <a:t>System API</a:t>
            </a:r>
            <a:endParaRPr lang="zh-TW" altLang="en-US" dirty="0"/>
          </a:p>
        </p:txBody>
      </p:sp>
      <p:sp>
        <p:nvSpPr>
          <p:cNvPr id="14" name="矩形 13"/>
          <p:cNvSpPr/>
          <p:nvPr/>
        </p:nvSpPr>
        <p:spPr>
          <a:xfrm>
            <a:off x="5508104" y="3068960"/>
            <a:ext cx="15121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Kernel Lib</a:t>
            </a:r>
            <a:endParaRPr lang="zh-TW" altLang="en-US" dirty="0">
              <a:solidFill>
                <a:schemeClr val="tx1"/>
              </a:solidFill>
            </a:endParaRPr>
          </a:p>
        </p:txBody>
      </p:sp>
      <p:sp>
        <p:nvSpPr>
          <p:cNvPr id="15" name="手繪多邊形 14"/>
          <p:cNvSpPr/>
          <p:nvPr/>
        </p:nvSpPr>
        <p:spPr>
          <a:xfrm>
            <a:off x="3203848" y="3068960"/>
            <a:ext cx="4121833" cy="1998639"/>
          </a:xfrm>
          <a:custGeom>
            <a:avLst/>
            <a:gdLst>
              <a:gd name="connsiteX0" fmla="*/ 28135 w 4121833"/>
              <a:gd name="connsiteY0" fmla="*/ 0 h 1477107"/>
              <a:gd name="connsiteX1" fmla="*/ 1786596 w 4121833"/>
              <a:gd name="connsiteY1" fmla="*/ 0 h 1477107"/>
              <a:gd name="connsiteX2" fmla="*/ 1772529 w 4121833"/>
              <a:gd name="connsiteY2" fmla="*/ 731520 h 1477107"/>
              <a:gd name="connsiteX3" fmla="*/ 4107766 w 4121833"/>
              <a:gd name="connsiteY3" fmla="*/ 731520 h 1477107"/>
              <a:gd name="connsiteX4" fmla="*/ 4121833 w 4121833"/>
              <a:gd name="connsiteY4" fmla="*/ 1477107 h 1477107"/>
              <a:gd name="connsiteX5" fmla="*/ 0 w 4121833"/>
              <a:gd name="connsiteY5" fmla="*/ 1477107 h 1477107"/>
              <a:gd name="connsiteX6" fmla="*/ 28135 w 4121833"/>
              <a:gd name="connsiteY6" fmla="*/ 0 h 1477107"/>
              <a:gd name="connsiteX0" fmla="*/ 28135 w 4121833"/>
              <a:gd name="connsiteY0" fmla="*/ 0 h 1477107"/>
              <a:gd name="connsiteX1" fmla="*/ 1786596 w 4121833"/>
              <a:gd name="connsiteY1" fmla="*/ 0 h 1477107"/>
              <a:gd name="connsiteX2" fmla="*/ 1800200 w 4121833"/>
              <a:gd name="connsiteY2" fmla="*/ 478962 h 1477107"/>
              <a:gd name="connsiteX3" fmla="*/ 4107766 w 4121833"/>
              <a:gd name="connsiteY3" fmla="*/ 731520 h 1477107"/>
              <a:gd name="connsiteX4" fmla="*/ 4121833 w 4121833"/>
              <a:gd name="connsiteY4" fmla="*/ 1477107 h 1477107"/>
              <a:gd name="connsiteX5" fmla="*/ 0 w 4121833"/>
              <a:gd name="connsiteY5" fmla="*/ 1477107 h 1477107"/>
              <a:gd name="connsiteX6" fmla="*/ 28135 w 4121833"/>
              <a:gd name="connsiteY6" fmla="*/ 0 h 1477107"/>
              <a:gd name="connsiteX0" fmla="*/ 28135 w 4121833"/>
              <a:gd name="connsiteY0" fmla="*/ 0 h 1477107"/>
              <a:gd name="connsiteX1" fmla="*/ 1786596 w 4121833"/>
              <a:gd name="connsiteY1" fmla="*/ 0 h 1477107"/>
              <a:gd name="connsiteX2" fmla="*/ 1800200 w 4121833"/>
              <a:gd name="connsiteY2" fmla="*/ 478962 h 1477107"/>
              <a:gd name="connsiteX3" fmla="*/ 4104456 w 4121833"/>
              <a:gd name="connsiteY3" fmla="*/ 478962 h 1477107"/>
              <a:gd name="connsiteX4" fmla="*/ 4121833 w 4121833"/>
              <a:gd name="connsiteY4" fmla="*/ 1477107 h 1477107"/>
              <a:gd name="connsiteX5" fmla="*/ 0 w 4121833"/>
              <a:gd name="connsiteY5" fmla="*/ 1477107 h 1477107"/>
              <a:gd name="connsiteX6" fmla="*/ 28135 w 4121833"/>
              <a:gd name="connsiteY6" fmla="*/ 0 h 147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1833" h="1477107">
                <a:moveTo>
                  <a:pt x="28135" y="0"/>
                </a:moveTo>
                <a:lnTo>
                  <a:pt x="1786596" y="0"/>
                </a:lnTo>
                <a:lnTo>
                  <a:pt x="1800200" y="478962"/>
                </a:lnTo>
                <a:lnTo>
                  <a:pt x="4104456" y="478962"/>
                </a:lnTo>
                <a:lnTo>
                  <a:pt x="4121833" y="1477107"/>
                </a:lnTo>
                <a:lnTo>
                  <a:pt x="0" y="1477107"/>
                </a:lnTo>
                <a:lnTo>
                  <a:pt x="28135"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矩形 15"/>
          <p:cNvSpPr/>
          <p:nvPr/>
        </p:nvSpPr>
        <p:spPr>
          <a:xfrm>
            <a:off x="3347864" y="3284984"/>
            <a:ext cx="129614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JNI</a:t>
            </a:r>
            <a:endParaRPr lang="zh-TW" altLang="en-US" dirty="0">
              <a:solidFill>
                <a:schemeClr val="tx1"/>
              </a:solidFill>
            </a:endParaRPr>
          </a:p>
        </p:txBody>
      </p:sp>
      <p:sp>
        <p:nvSpPr>
          <p:cNvPr id="17" name="矩形 16"/>
          <p:cNvSpPr/>
          <p:nvPr/>
        </p:nvSpPr>
        <p:spPr>
          <a:xfrm>
            <a:off x="5580112" y="3861048"/>
            <a:ext cx="151216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rPr>
              <a:t>Dalvik</a:t>
            </a:r>
            <a:r>
              <a:rPr lang="en-US" altLang="zh-TW" dirty="0" smtClean="0">
                <a:solidFill>
                  <a:schemeClr val="tx1"/>
                </a:solidFill>
              </a:rPr>
              <a:t> VM</a:t>
            </a:r>
            <a:endParaRPr lang="zh-TW" altLang="en-US" dirty="0">
              <a:solidFill>
                <a:schemeClr val="tx1"/>
              </a:solidFill>
            </a:endParaRPr>
          </a:p>
        </p:txBody>
      </p:sp>
      <p:sp>
        <p:nvSpPr>
          <p:cNvPr id="18" name="文字方塊 17"/>
          <p:cNvSpPr txBox="1"/>
          <p:nvPr/>
        </p:nvSpPr>
        <p:spPr>
          <a:xfrm>
            <a:off x="3203848" y="4653136"/>
            <a:ext cx="1255152" cy="369332"/>
          </a:xfrm>
          <a:prstGeom prst="rect">
            <a:avLst/>
          </a:prstGeom>
          <a:noFill/>
        </p:spPr>
        <p:txBody>
          <a:bodyPr wrap="none" rtlCol="0">
            <a:spAutoFit/>
          </a:bodyPr>
          <a:lstStyle/>
          <a:p>
            <a:r>
              <a:rPr lang="en-US" altLang="zh-TW" dirty="0" smtClean="0"/>
              <a:t>C Language</a:t>
            </a:r>
            <a:endParaRPr lang="zh-TW" altLang="en-US" dirty="0"/>
          </a:p>
        </p:txBody>
      </p:sp>
      <p:sp>
        <p:nvSpPr>
          <p:cNvPr id="19" name="矩形 18"/>
          <p:cNvSpPr/>
          <p:nvPr/>
        </p:nvSpPr>
        <p:spPr>
          <a:xfrm>
            <a:off x="4716016" y="4725144"/>
            <a:ext cx="2304256"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HAL</a:t>
            </a:r>
            <a:endParaRPr lang="zh-TW" altLang="en-US" dirty="0">
              <a:solidFill>
                <a:schemeClr val="tx1"/>
              </a:solidFill>
            </a:endParaRPr>
          </a:p>
        </p:txBody>
      </p:sp>
      <p:sp>
        <p:nvSpPr>
          <p:cNvPr id="20" name="矩形 19"/>
          <p:cNvSpPr/>
          <p:nvPr/>
        </p:nvSpPr>
        <p:spPr>
          <a:xfrm>
            <a:off x="3419872" y="3861048"/>
            <a:ext cx="151216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LIB</a:t>
            </a:r>
            <a:endParaRPr lang="zh-TW" altLang="en-US" dirty="0">
              <a:solidFill>
                <a:schemeClr val="tx1"/>
              </a:solidFill>
            </a:endParaRPr>
          </a:p>
        </p:txBody>
      </p:sp>
      <p:sp>
        <p:nvSpPr>
          <p:cNvPr id="21" name="矩形 20"/>
          <p:cNvSpPr/>
          <p:nvPr/>
        </p:nvSpPr>
        <p:spPr>
          <a:xfrm>
            <a:off x="5292080" y="2852936"/>
            <a:ext cx="1944216" cy="172819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文字方塊 21"/>
          <p:cNvSpPr txBox="1"/>
          <p:nvPr/>
        </p:nvSpPr>
        <p:spPr>
          <a:xfrm>
            <a:off x="5796136" y="4293096"/>
            <a:ext cx="1071127" cy="369332"/>
          </a:xfrm>
          <a:prstGeom prst="rect">
            <a:avLst/>
          </a:prstGeom>
          <a:noFill/>
        </p:spPr>
        <p:txBody>
          <a:bodyPr wrap="none" rtlCol="0">
            <a:spAutoFit/>
          </a:bodyPr>
          <a:lstStyle/>
          <a:p>
            <a:r>
              <a:rPr lang="en-US" altLang="zh-TW" dirty="0" smtClean="0"/>
              <a:t>Run Time</a:t>
            </a:r>
            <a:endParaRPr lang="zh-TW" altLang="en-US" dirty="0"/>
          </a:p>
        </p:txBody>
      </p:sp>
      <p:cxnSp>
        <p:nvCxnSpPr>
          <p:cNvPr id="23" name="直線接點 22"/>
          <p:cNvCxnSpPr/>
          <p:nvPr/>
        </p:nvCxnSpPr>
        <p:spPr>
          <a:xfrm flipH="1">
            <a:off x="683568" y="5229200"/>
            <a:ext cx="70567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827584" y="4797152"/>
            <a:ext cx="1221809" cy="369332"/>
          </a:xfrm>
          <a:prstGeom prst="rect">
            <a:avLst/>
          </a:prstGeom>
          <a:noFill/>
        </p:spPr>
        <p:txBody>
          <a:bodyPr wrap="none" rtlCol="0">
            <a:spAutoFit/>
          </a:bodyPr>
          <a:lstStyle/>
          <a:p>
            <a:r>
              <a:rPr lang="en-US" altLang="zh-TW" dirty="0" smtClean="0"/>
              <a:t>User</a:t>
            </a:r>
            <a:r>
              <a:rPr lang="zh-TW" altLang="en-US" dirty="0" smtClean="0"/>
              <a:t> </a:t>
            </a:r>
            <a:r>
              <a:rPr lang="en-US" altLang="zh-TW" dirty="0" smtClean="0"/>
              <a:t>Space</a:t>
            </a:r>
            <a:endParaRPr lang="zh-TW" altLang="en-US" dirty="0"/>
          </a:p>
        </p:txBody>
      </p:sp>
      <p:sp>
        <p:nvSpPr>
          <p:cNvPr id="25" name="矩形 24"/>
          <p:cNvSpPr/>
          <p:nvPr/>
        </p:nvSpPr>
        <p:spPr>
          <a:xfrm>
            <a:off x="3131840" y="5301208"/>
            <a:ext cx="158417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Linux</a:t>
            </a:r>
            <a:endParaRPr lang="zh-TW" altLang="en-US" dirty="0">
              <a:solidFill>
                <a:schemeClr val="tx1"/>
              </a:solidFill>
            </a:endParaRPr>
          </a:p>
        </p:txBody>
      </p:sp>
      <p:sp>
        <p:nvSpPr>
          <p:cNvPr id="26" name="矩形 25"/>
          <p:cNvSpPr/>
          <p:nvPr/>
        </p:nvSpPr>
        <p:spPr>
          <a:xfrm>
            <a:off x="4860032" y="5301208"/>
            <a:ext cx="158417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Android Kernel Driver</a:t>
            </a:r>
            <a:endParaRPr lang="zh-TW" altLang="en-US" dirty="0">
              <a:solidFill>
                <a:schemeClr val="tx1"/>
              </a:solidFill>
            </a:endParaRPr>
          </a:p>
        </p:txBody>
      </p:sp>
      <p:sp>
        <p:nvSpPr>
          <p:cNvPr id="27" name="矩形 26"/>
          <p:cNvSpPr/>
          <p:nvPr/>
        </p:nvSpPr>
        <p:spPr>
          <a:xfrm>
            <a:off x="6588224" y="5301208"/>
            <a:ext cx="158417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Android Device Driver</a:t>
            </a:r>
            <a:endParaRPr lang="zh-TW" altLang="en-US" dirty="0">
              <a:solidFill>
                <a:schemeClr val="tx1"/>
              </a:solidFill>
            </a:endParaRPr>
          </a:p>
        </p:txBody>
      </p:sp>
      <p:sp>
        <p:nvSpPr>
          <p:cNvPr id="28" name="文字方塊 27"/>
          <p:cNvSpPr txBox="1"/>
          <p:nvPr/>
        </p:nvSpPr>
        <p:spPr>
          <a:xfrm>
            <a:off x="1043608" y="5517232"/>
            <a:ext cx="1333057" cy="369332"/>
          </a:xfrm>
          <a:prstGeom prst="rect">
            <a:avLst/>
          </a:prstGeom>
          <a:noFill/>
        </p:spPr>
        <p:txBody>
          <a:bodyPr wrap="none" rtlCol="0">
            <a:spAutoFit/>
          </a:bodyPr>
          <a:lstStyle/>
          <a:p>
            <a:r>
              <a:rPr lang="en-US" altLang="zh-TW" dirty="0" smtClean="0"/>
              <a:t>Linux Kernel</a:t>
            </a:r>
            <a:endParaRPr lang="zh-TW" altLang="en-US" dirty="0"/>
          </a:p>
        </p:txBody>
      </p:sp>
      <p:cxnSp>
        <p:nvCxnSpPr>
          <p:cNvPr id="29" name="直線接點 28"/>
          <p:cNvCxnSpPr/>
          <p:nvPr/>
        </p:nvCxnSpPr>
        <p:spPr>
          <a:xfrm flipH="1">
            <a:off x="755576" y="5949280"/>
            <a:ext cx="70567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275856" y="6021288"/>
            <a:ext cx="388843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Hardware</a:t>
            </a:r>
            <a:endParaRPr lang="zh-TW" altLang="en-US" dirty="0">
              <a:solidFill>
                <a:schemeClr val="tx1"/>
              </a:solidFill>
            </a:endParaRPr>
          </a:p>
        </p:txBody>
      </p:sp>
      <p:sp>
        <p:nvSpPr>
          <p:cNvPr id="31" name="文字方塊 30"/>
          <p:cNvSpPr txBox="1"/>
          <p:nvPr/>
        </p:nvSpPr>
        <p:spPr>
          <a:xfrm>
            <a:off x="1115616" y="6093296"/>
            <a:ext cx="1104085" cy="369332"/>
          </a:xfrm>
          <a:prstGeom prst="rect">
            <a:avLst/>
          </a:prstGeom>
          <a:noFill/>
        </p:spPr>
        <p:txBody>
          <a:bodyPr wrap="none" rtlCol="0">
            <a:spAutoFit/>
          </a:bodyPr>
          <a:lstStyle/>
          <a:p>
            <a:r>
              <a:rPr lang="en-US" altLang="zh-TW" dirty="0" smtClean="0"/>
              <a:t>Hardware</a:t>
            </a:r>
            <a:endParaRPr lang="zh-TW" altLang="en-US" dirty="0"/>
          </a:p>
        </p:txBody>
      </p:sp>
      <p:sp>
        <p:nvSpPr>
          <p:cNvPr id="32" name="投影片編號版面配置區 31"/>
          <p:cNvSpPr>
            <a:spLocks noGrp="1"/>
          </p:cNvSpPr>
          <p:nvPr>
            <p:ph type="sldNum" sz="quarter" idx="12"/>
          </p:nvPr>
        </p:nvSpPr>
        <p:spPr/>
        <p:txBody>
          <a:bodyPr/>
          <a:lstStyle/>
          <a:p>
            <a:fld id="{F9BE1413-3828-4A14-B71A-276FFA391446}" type="slidenum">
              <a:rPr lang="zh-TW" altLang="en-US" smtClean="0"/>
              <a:pPr/>
              <a:t>10</a:t>
            </a:fld>
            <a:endParaRPr lang="zh-TW" altLang="en-US"/>
          </a:p>
        </p:txBody>
      </p:sp>
      <p:sp>
        <p:nvSpPr>
          <p:cNvPr id="33" name="頁尾版面配置區 32"/>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xmlns="" val="14924536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zh-TW" altLang="en-US" dirty="0" smtClean="0"/>
              <a:t>訊息處理 </a:t>
            </a:r>
            <a:r>
              <a:rPr lang="en-US" altLang="zh-TW" dirty="0" smtClean="0"/>
              <a:t>(Intent and activity)</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14727367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Global variable</a:t>
            </a:r>
            <a:endParaRPr lang="zh-TW" altLang="en-US" dirty="0"/>
          </a:p>
        </p:txBody>
      </p:sp>
      <p:sp>
        <p:nvSpPr>
          <p:cNvPr id="3" name="內容版面配置區 2"/>
          <p:cNvSpPr>
            <a:spLocks noGrp="1"/>
          </p:cNvSpPr>
          <p:nvPr>
            <p:ph idx="1"/>
          </p:nvPr>
        </p:nvSpPr>
        <p:spPr/>
        <p:txBody>
          <a:bodyPr>
            <a:normAutofit/>
          </a:bodyPr>
          <a:lstStyle/>
          <a:p>
            <a:endParaRPr lang="en-US" altLang="zh-TW" dirty="0"/>
          </a:p>
          <a:p>
            <a:r>
              <a:rPr lang="en-US" altLang="zh-TW" dirty="0" smtClean="0"/>
              <a:t>TEST </a:t>
            </a:r>
            <a:r>
              <a:rPr lang="en-US" altLang="zh-TW" dirty="0"/>
              <a:t>app = </a:t>
            </a:r>
            <a:r>
              <a:rPr lang="en-US" altLang="zh-TW" dirty="0" smtClean="0"/>
              <a:t>((TEST)</a:t>
            </a:r>
            <a:r>
              <a:rPr lang="en-US" altLang="zh-TW" dirty="0" err="1" smtClean="0"/>
              <a:t>getApplicationContext</a:t>
            </a:r>
            <a:r>
              <a:rPr lang="en-US" altLang="zh-TW" dirty="0"/>
              <a:t>()); </a:t>
            </a:r>
            <a:endParaRPr lang="zh-TW" altLang="en-US" dirty="0"/>
          </a:p>
          <a:p>
            <a:r>
              <a:rPr lang="en-US" altLang="zh-TW" dirty="0" smtClean="0"/>
              <a:t>DATA </a:t>
            </a:r>
            <a:r>
              <a:rPr lang="en-US" altLang="zh-TW" dirty="0" err="1" smtClean="0"/>
              <a:t>mdata</a:t>
            </a:r>
            <a:r>
              <a:rPr lang="en-US" altLang="zh-TW" dirty="0" smtClean="0"/>
              <a:t>=(DATA) </a:t>
            </a:r>
            <a:r>
              <a:rPr lang="en-US" altLang="zh-TW" dirty="0" err="1" smtClean="0"/>
              <a:t>app.getdata</a:t>
            </a:r>
            <a:r>
              <a:rPr lang="en-US" altLang="zh-TW" dirty="0"/>
              <a:t>();</a:t>
            </a:r>
            <a:endParaRPr lang="zh-TW" altLang="en-US" dirty="0"/>
          </a:p>
        </p:txBody>
      </p:sp>
      <p:sp>
        <p:nvSpPr>
          <p:cNvPr id="4" name="日期版面配置區 3"/>
          <p:cNvSpPr>
            <a:spLocks noGrp="1"/>
          </p:cNvSpPr>
          <p:nvPr>
            <p:ph type="dt" sz="half" idx="10"/>
          </p:nvPr>
        </p:nvSpPr>
        <p:spPr/>
        <p:txBody>
          <a:bodyPr/>
          <a:lstStyle/>
          <a:p>
            <a:fld id="{5FC1F73E-885D-417F-9A54-140C1EDB1B3E}"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3C6D5E20-A639-4CFB-8BEF-20A2A8E190E7}" type="slidenum">
              <a:rPr lang="zh-TW" altLang="en-US" smtClean="0"/>
              <a:pPr/>
              <a:t>101</a:t>
            </a:fld>
            <a:endParaRPr lang="zh-TW" altLang="en-US"/>
          </a:p>
        </p:txBody>
      </p:sp>
    </p:spTree>
    <p:extLst>
      <p:ext uri="{BB962C8B-B14F-4D97-AF65-F5344CB8AC3E}">
        <p14:creationId xmlns:p14="http://schemas.microsoft.com/office/powerpoint/2010/main" xmlns="" val="13393588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投影片編號版面配置區 5"/>
          <p:cNvSpPr>
            <a:spLocks noGrp="1"/>
          </p:cNvSpPr>
          <p:nvPr>
            <p:ph type="sldNum" sz="quarter" idx="12"/>
          </p:nvPr>
        </p:nvSpPr>
        <p:spPr>
          <a:noFill/>
        </p:spPr>
        <p:txBody>
          <a:bodyPr/>
          <a:lstStyle/>
          <a:p>
            <a:fld id="{AE93C018-EA10-4DCB-AF40-894AD408931D}" type="slidenum">
              <a:rPr lang="en-US" altLang="zh-TW" smtClean="0"/>
              <a:pPr/>
              <a:t>102</a:t>
            </a:fld>
            <a:endParaRPr lang="en-US" altLang="zh-TW" smtClean="0"/>
          </a:p>
        </p:txBody>
      </p:sp>
      <p:sp>
        <p:nvSpPr>
          <p:cNvPr id="194563" name="Rectangle 2"/>
          <p:cNvSpPr>
            <a:spLocks noGrp="1" noChangeArrowheads="1"/>
          </p:cNvSpPr>
          <p:nvPr>
            <p:ph type="title"/>
          </p:nvPr>
        </p:nvSpPr>
        <p:spPr>
          <a:xfrm>
            <a:off x="685800" y="304800"/>
            <a:ext cx="7848600" cy="838200"/>
          </a:xfrm>
          <a:noFill/>
        </p:spPr>
        <p:txBody>
          <a:bodyPr/>
          <a:lstStyle/>
          <a:p>
            <a:r>
              <a:rPr lang="zh-TW" altLang="en-US" smtClean="0">
                <a:ea typeface="標楷體" pitchFamily="65" charset="-120"/>
              </a:rPr>
              <a:t>讓</a:t>
            </a:r>
            <a:r>
              <a:rPr lang="en-US" altLang="zh-TW" smtClean="0">
                <a:ea typeface="標楷體" pitchFamily="65" charset="-120"/>
              </a:rPr>
              <a:t>Intent</a:t>
            </a:r>
            <a:r>
              <a:rPr lang="zh-TW" altLang="en-US" smtClean="0">
                <a:ea typeface="標楷體" pitchFamily="65" charset="-120"/>
              </a:rPr>
              <a:t>附帶資料</a:t>
            </a:r>
            <a:endParaRPr lang="en-US" altLang="zh-TW" smtClean="0">
              <a:ea typeface="標楷體" pitchFamily="65" charset="-120"/>
            </a:endParaRPr>
          </a:p>
        </p:txBody>
      </p:sp>
      <p:sp>
        <p:nvSpPr>
          <p:cNvPr id="194564" name="Rectangle 3"/>
          <p:cNvSpPr>
            <a:spLocks noChangeArrowheads="1"/>
          </p:cNvSpPr>
          <p:nvPr/>
        </p:nvSpPr>
        <p:spPr bwMode="auto">
          <a:xfrm>
            <a:off x="5105400" y="1600200"/>
            <a:ext cx="3733800" cy="3581400"/>
          </a:xfrm>
          <a:prstGeom prst="rect">
            <a:avLst/>
          </a:prstGeom>
          <a:noFill/>
          <a:ln w="9525">
            <a:solidFill>
              <a:schemeClr val="tx1"/>
            </a:solid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被呼叫的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 bundle = this.getIntent().getExtras();</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iCountSet = bundle.getInt("KEY_COUNT_SET");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iCountPlayerWin = bundle.getInt("KEY_COUNT_PLAYER_WIN");</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iCountComWin = bundle.getInt("KEY_COUNT_COM_WIN");</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iCountDraw = bundle.getInt("KEY_COUNT_DRAW");</a:t>
            </a:r>
          </a:p>
        </p:txBody>
      </p:sp>
      <p:sp>
        <p:nvSpPr>
          <p:cNvPr id="194565" name="Rectangle 4"/>
          <p:cNvSpPr>
            <a:spLocks noChangeArrowheads="1"/>
          </p:cNvSpPr>
          <p:nvPr/>
        </p:nvSpPr>
        <p:spPr bwMode="auto">
          <a:xfrm>
            <a:off x="304800" y="1600200"/>
            <a:ext cx="3733800" cy="4343400"/>
          </a:xfrm>
          <a:prstGeom prst="rect">
            <a:avLst/>
          </a:prstGeom>
          <a:noFill/>
          <a:ln w="9525">
            <a:solidFill>
              <a:schemeClr val="tx1"/>
            </a:solid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zh-TW" altLang="en-US" sz="2800" dirty="0">
                <a:solidFill>
                  <a:schemeClr val="tx2"/>
                </a:solidFill>
                <a:latin typeface="標楷體" pitchFamily="65" charset="-120"/>
                <a:ea typeface="標楷體" pitchFamily="65" charset="-120"/>
              </a:rPr>
              <a:t>原來的</a:t>
            </a:r>
            <a:r>
              <a:rPr kumimoji="0" lang="en-US" altLang="zh-TW" sz="2800" dirty="0">
                <a:solidFill>
                  <a:schemeClr val="tx2"/>
                </a:solidFill>
                <a:latin typeface="標楷體" pitchFamily="65" charset="-120"/>
                <a:ea typeface="標楷體" pitchFamily="65" charset="-120"/>
              </a:rPr>
              <a:t>Activity</a:t>
            </a:r>
            <a:r>
              <a:rPr kumimoji="0" lang="zh-TW" altLang="en-US" sz="2800" dirty="0">
                <a:solidFill>
                  <a:schemeClr val="tx2"/>
                </a:solidFill>
                <a:latin typeface="標楷體" pitchFamily="65" charset="-120"/>
                <a:ea typeface="標楷體" pitchFamily="65" charset="-120"/>
              </a:rPr>
              <a:t>：</a:t>
            </a:r>
          </a:p>
          <a:p>
            <a:pPr marL="361950" indent="-361950">
              <a:lnSpc>
                <a:spcPct val="90000"/>
              </a:lnSpc>
              <a:spcBef>
                <a:spcPct val="20000"/>
              </a:spcBef>
              <a:buClr>
                <a:schemeClr val="accent1"/>
              </a:buClr>
              <a:buSzPct val="65000"/>
              <a:buFont typeface="Wingdings" pitchFamily="2" charset="2"/>
              <a:buNone/>
            </a:pPr>
            <a:endParaRPr kumimoji="0" lang="zh-TW" altLang="en-US" sz="1400" dirty="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Intent it = new Intent();</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it.setClass</a:t>
            </a:r>
            <a:r>
              <a:rPr kumimoji="0" lang="en-US" altLang="zh-TW" sz="1400" dirty="0">
                <a:solidFill>
                  <a:schemeClr val="tx2"/>
                </a:solidFill>
                <a:latin typeface="MS Gothic" pitchFamily="49" charset="-128"/>
                <a:ea typeface="MS Gothic" pitchFamily="49" charset="-128"/>
              </a:rPr>
              <a:t>(</a:t>
            </a:r>
            <a:r>
              <a:rPr kumimoji="0" lang="en-US" altLang="zh-TW" sz="1400" dirty="0" err="1">
                <a:solidFill>
                  <a:schemeClr val="tx2"/>
                </a:solidFill>
                <a:latin typeface="MS Gothic" pitchFamily="49" charset="-128"/>
                <a:ea typeface="MS Gothic" pitchFamily="49" charset="-128"/>
              </a:rPr>
              <a:t>Game.this</a:t>
            </a:r>
            <a:r>
              <a:rPr kumimoji="0" lang="en-US" altLang="zh-TW" sz="1400" dirty="0">
                <a:solidFill>
                  <a:schemeClr val="tx2"/>
                </a:solidFill>
                <a:latin typeface="MS Gothic" pitchFamily="49" charset="-128"/>
                <a:ea typeface="MS Gothic" pitchFamily="49" charset="-128"/>
              </a:rPr>
              <a:t>, </a:t>
            </a:r>
            <a:r>
              <a:rPr kumimoji="0" lang="en-US" altLang="zh-TW" sz="1400" dirty="0" err="1">
                <a:solidFill>
                  <a:schemeClr val="tx2"/>
                </a:solidFill>
                <a:latin typeface="MS Gothic" pitchFamily="49" charset="-128"/>
                <a:ea typeface="MS Gothic" pitchFamily="49" charset="-128"/>
              </a:rPr>
              <a:t>GameResult.class</a:t>
            </a:r>
            <a:r>
              <a:rPr kumimoji="0" lang="en-US" altLang="zh-TW" sz="1400" dirty="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Bundle </a:t>
            </a:r>
            <a:r>
              <a:rPr kumimoji="0" lang="en-US" altLang="zh-TW" sz="1400" dirty="0" err="1">
                <a:solidFill>
                  <a:schemeClr val="tx2"/>
                </a:solidFill>
                <a:latin typeface="MS Gothic" pitchFamily="49" charset="-128"/>
                <a:ea typeface="MS Gothic" pitchFamily="49" charset="-128"/>
              </a:rPr>
              <a:t>bundle</a:t>
            </a:r>
            <a:r>
              <a:rPr kumimoji="0" lang="en-US" altLang="zh-TW" sz="1400" dirty="0">
                <a:solidFill>
                  <a:schemeClr val="tx2"/>
                </a:solidFill>
                <a:latin typeface="MS Gothic" pitchFamily="49" charset="-128"/>
                <a:ea typeface="MS Gothic" pitchFamily="49" charset="-128"/>
              </a:rPr>
              <a:t> = new Bundle();</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bundle.putInt</a:t>
            </a:r>
            <a:r>
              <a:rPr kumimoji="0" lang="en-US" altLang="zh-TW" sz="1400" dirty="0">
                <a:solidFill>
                  <a:schemeClr val="tx2"/>
                </a:solidFill>
                <a:latin typeface="MS Gothic" pitchFamily="49" charset="-128"/>
                <a:ea typeface="MS Gothic" pitchFamily="49" charset="-128"/>
              </a:rPr>
              <a:t>("KEY_COUNT_SET", </a:t>
            </a:r>
            <a:r>
              <a:rPr kumimoji="0" lang="en-US" altLang="zh-TW" sz="1400" dirty="0" err="1">
                <a:solidFill>
                  <a:schemeClr val="tx2"/>
                </a:solidFill>
                <a:latin typeface="MS Gothic" pitchFamily="49" charset="-128"/>
                <a:ea typeface="MS Gothic" pitchFamily="49" charset="-128"/>
              </a:rPr>
              <a:t>miCountSet</a:t>
            </a:r>
            <a:r>
              <a:rPr kumimoji="0" lang="en-US" altLang="zh-TW" sz="1400" dirty="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bundle.putInt</a:t>
            </a:r>
            <a:r>
              <a:rPr kumimoji="0" lang="en-US" altLang="zh-TW" sz="1400" dirty="0">
                <a:solidFill>
                  <a:schemeClr val="tx2"/>
                </a:solidFill>
                <a:latin typeface="MS Gothic" pitchFamily="49" charset="-128"/>
                <a:ea typeface="MS Gothic" pitchFamily="49" charset="-128"/>
              </a:rPr>
              <a:t>("KEY_COUNT_PLAYER_WIN", </a:t>
            </a:r>
            <a:r>
              <a:rPr kumimoji="0" lang="en-US" altLang="zh-TW" sz="1400" dirty="0" err="1">
                <a:solidFill>
                  <a:schemeClr val="tx2"/>
                </a:solidFill>
                <a:latin typeface="MS Gothic" pitchFamily="49" charset="-128"/>
                <a:ea typeface="MS Gothic" pitchFamily="49" charset="-128"/>
              </a:rPr>
              <a:t>miCountPlayerWin</a:t>
            </a:r>
            <a:r>
              <a:rPr kumimoji="0" lang="en-US" altLang="zh-TW" sz="1400" dirty="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bundle.putInt</a:t>
            </a:r>
            <a:r>
              <a:rPr kumimoji="0" lang="en-US" altLang="zh-TW" sz="1400" dirty="0">
                <a:solidFill>
                  <a:schemeClr val="tx2"/>
                </a:solidFill>
                <a:latin typeface="MS Gothic" pitchFamily="49" charset="-128"/>
                <a:ea typeface="MS Gothic" pitchFamily="49" charset="-128"/>
              </a:rPr>
              <a:t>("KEY_COUNT_COM_WIN", </a:t>
            </a:r>
            <a:r>
              <a:rPr kumimoji="0" lang="en-US" altLang="zh-TW" sz="1400" dirty="0" err="1">
                <a:solidFill>
                  <a:schemeClr val="tx2"/>
                </a:solidFill>
                <a:latin typeface="MS Gothic" pitchFamily="49" charset="-128"/>
                <a:ea typeface="MS Gothic" pitchFamily="49" charset="-128"/>
              </a:rPr>
              <a:t>miCountComWin</a:t>
            </a:r>
            <a:r>
              <a:rPr kumimoji="0" lang="en-US" altLang="zh-TW" sz="1400" dirty="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bundle.putInt</a:t>
            </a:r>
            <a:r>
              <a:rPr kumimoji="0" lang="en-US" altLang="zh-TW" sz="1400" dirty="0">
                <a:solidFill>
                  <a:schemeClr val="tx2"/>
                </a:solidFill>
                <a:latin typeface="MS Gothic" pitchFamily="49" charset="-128"/>
                <a:ea typeface="MS Gothic" pitchFamily="49" charset="-128"/>
              </a:rPr>
              <a:t>("KEY_COUNT_DRAW", </a:t>
            </a:r>
            <a:r>
              <a:rPr kumimoji="0" lang="en-US" altLang="zh-TW" sz="1400" dirty="0" err="1">
                <a:solidFill>
                  <a:schemeClr val="tx2"/>
                </a:solidFill>
                <a:latin typeface="MS Gothic" pitchFamily="49" charset="-128"/>
                <a:ea typeface="MS Gothic" pitchFamily="49" charset="-128"/>
              </a:rPr>
              <a:t>miCountDraw</a:t>
            </a:r>
            <a:r>
              <a:rPr kumimoji="0" lang="en-US" altLang="zh-TW" sz="1400" dirty="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endParaRPr kumimoji="0" lang="en-US" altLang="zh-TW" sz="1400" dirty="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it.putExtras</a:t>
            </a:r>
            <a:r>
              <a:rPr kumimoji="0" lang="en-US" altLang="zh-TW" sz="1400" dirty="0">
                <a:solidFill>
                  <a:schemeClr val="tx2"/>
                </a:solidFill>
                <a:latin typeface="MS Gothic" pitchFamily="49" charset="-128"/>
                <a:ea typeface="MS Gothic" pitchFamily="49" charset="-128"/>
              </a:rPr>
              <a:t>(bundle);</a:t>
            </a:r>
          </a:p>
          <a:p>
            <a:pPr marL="361950" indent="-361950">
              <a:lnSpc>
                <a:spcPct val="90000"/>
              </a:lnSpc>
              <a:spcBef>
                <a:spcPct val="20000"/>
              </a:spcBef>
              <a:buClr>
                <a:schemeClr val="accent1"/>
              </a:buClr>
              <a:buSzPct val="65000"/>
              <a:buFont typeface="Wingdings" pitchFamily="2" charset="2"/>
              <a:buNone/>
            </a:pPr>
            <a:r>
              <a:rPr kumimoji="0" lang="en-US" altLang="zh-TW" sz="1400" dirty="0" err="1">
                <a:solidFill>
                  <a:schemeClr val="tx2"/>
                </a:solidFill>
                <a:latin typeface="MS Gothic" pitchFamily="49" charset="-128"/>
                <a:ea typeface="MS Gothic" pitchFamily="49" charset="-128"/>
              </a:rPr>
              <a:t>startActivity</a:t>
            </a:r>
            <a:r>
              <a:rPr kumimoji="0" lang="en-US" altLang="zh-TW" sz="1400" dirty="0">
                <a:solidFill>
                  <a:schemeClr val="tx2"/>
                </a:solidFill>
                <a:latin typeface="MS Gothic" pitchFamily="49" charset="-128"/>
                <a:ea typeface="MS Gothic" pitchFamily="49" charset="-128"/>
              </a:rPr>
              <a:t>(it);</a:t>
            </a:r>
          </a:p>
          <a:p>
            <a:pPr marL="361950" indent="-361950">
              <a:lnSpc>
                <a:spcPct val="90000"/>
              </a:lnSpc>
              <a:spcBef>
                <a:spcPct val="20000"/>
              </a:spcBef>
              <a:buClr>
                <a:schemeClr val="accent1"/>
              </a:buClr>
              <a:buSzPct val="65000"/>
              <a:buFont typeface="Wingdings" pitchFamily="2" charset="2"/>
              <a:buNone/>
            </a:pPr>
            <a:endParaRPr kumimoji="0" lang="zh-TW" altLang="en-US" sz="1400" dirty="0">
              <a:solidFill>
                <a:schemeClr val="tx2"/>
              </a:solidFill>
              <a:latin typeface="MS Gothic" pitchFamily="49" charset="-128"/>
              <a:ea typeface="MS Gothic" pitchFamily="49" charset="-128"/>
            </a:endParaRPr>
          </a:p>
        </p:txBody>
      </p:sp>
      <p:sp>
        <p:nvSpPr>
          <p:cNvPr id="194566" name="Rectangle 5"/>
          <p:cNvSpPr>
            <a:spLocks noChangeArrowheads="1"/>
          </p:cNvSpPr>
          <p:nvPr/>
        </p:nvSpPr>
        <p:spPr bwMode="auto">
          <a:xfrm>
            <a:off x="3733800" y="2743200"/>
            <a:ext cx="1219200" cy="381000"/>
          </a:xfrm>
          <a:prstGeom prst="rect">
            <a:avLst/>
          </a:prstGeom>
          <a:noFill/>
          <a:ln w="9525">
            <a:no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en-US" altLang="zh-TW" sz="2400">
                <a:solidFill>
                  <a:srgbClr val="FF0000"/>
                </a:solidFill>
                <a:latin typeface="MS Gothic" pitchFamily="49" charset="-128"/>
                <a:ea typeface="MS Gothic" pitchFamily="49" charset="-128"/>
              </a:rPr>
              <a:t>Intent</a:t>
            </a:r>
          </a:p>
        </p:txBody>
      </p:sp>
      <p:sp>
        <p:nvSpPr>
          <p:cNvPr id="194567" name="AutoShape 6"/>
          <p:cNvSpPr>
            <a:spLocks noChangeArrowheads="1"/>
          </p:cNvSpPr>
          <p:nvPr/>
        </p:nvSpPr>
        <p:spPr bwMode="auto">
          <a:xfrm>
            <a:off x="3657600" y="3124200"/>
            <a:ext cx="1371600" cy="457200"/>
          </a:xfrm>
          <a:prstGeom prst="rightArrow">
            <a:avLst>
              <a:gd name="adj1" fmla="val 50000"/>
              <a:gd name="adj2" fmla="val 75000"/>
            </a:avLst>
          </a:prstGeom>
          <a:solidFill>
            <a:srgbClr val="FF0000"/>
          </a:solidFill>
          <a:ln w="9525">
            <a:solidFill>
              <a:schemeClr val="tx1"/>
            </a:solidFill>
            <a:miter lim="800000"/>
            <a:headEnd/>
            <a:tailEnd/>
          </a:ln>
        </p:spPr>
        <p:txBody>
          <a:bodyPr wrap="none" anchor="ctr"/>
          <a:lstStyle/>
          <a:p>
            <a:endParaRPr lang="zh-TW" altLang="en-US"/>
          </a:p>
        </p:txBody>
      </p:sp>
    </p:spTree>
    <p:extLst>
      <p:ext uri="{BB962C8B-B14F-4D97-AF65-F5344CB8AC3E}">
        <p14:creationId xmlns:p14="http://schemas.microsoft.com/office/powerpoint/2010/main" xmlns="" val="125612427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編號版面配置區 5"/>
          <p:cNvSpPr>
            <a:spLocks noGrp="1"/>
          </p:cNvSpPr>
          <p:nvPr>
            <p:ph type="sldNum" sz="quarter" idx="12"/>
          </p:nvPr>
        </p:nvSpPr>
        <p:spPr>
          <a:noFill/>
        </p:spPr>
        <p:txBody>
          <a:bodyPr/>
          <a:lstStyle/>
          <a:p>
            <a:fld id="{99B8603F-1ACF-43BA-BAC5-3304336875DA}" type="slidenum">
              <a:rPr lang="en-US" altLang="zh-TW" smtClean="0"/>
              <a:pPr/>
              <a:t>103</a:t>
            </a:fld>
            <a:endParaRPr lang="en-US" altLang="zh-TW" smtClean="0"/>
          </a:p>
        </p:txBody>
      </p:sp>
      <p:sp>
        <p:nvSpPr>
          <p:cNvPr id="195587" name="Rectangle 2"/>
          <p:cNvSpPr>
            <a:spLocks noGrp="1" noChangeArrowheads="1"/>
          </p:cNvSpPr>
          <p:nvPr>
            <p:ph type="title"/>
          </p:nvPr>
        </p:nvSpPr>
        <p:spPr>
          <a:xfrm>
            <a:off x="685800" y="304800"/>
            <a:ext cx="7848600" cy="838200"/>
          </a:xfrm>
          <a:noFill/>
        </p:spPr>
        <p:txBody>
          <a:bodyPr/>
          <a:lstStyle/>
          <a:p>
            <a:r>
              <a:rPr lang="zh-TW" altLang="en-US" smtClean="0">
                <a:ea typeface="標楷體" pitchFamily="65" charset="-120"/>
              </a:rPr>
              <a:t>利用</a:t>
            </a:r>
            <a:r>
              <a:rPr lang="en-US" altLang="zh-TW" smtClean="0">
                <a:ea typeface="標楷體" pitchFamily="65" charset="-120"/>
              </a:rPr>
              <a:t>Intent</a:t>
            </a:r>
            <a:r>
              <a:rPr lang="zh-TW" altLang="en-US" smtClean="0">
                <a:ea typeface="標楷體" pitchFamily="65" charset="-120"/>
              </a:rPr>
              <a:t>回傳資料</a:t>
            </a:r>
            <a:endParaRPr lang="en-US" altLang="zh-TW" smtClean="0">
              <a:ea typeface="標楷體" pitchFamily="65" charset="-120"/>
            </a:endParaRPr>
          </a:p>
        </p:txBody>
      </p:sp>
      <p:sp>
        <p:nvSpPr>
          <p:cNvPr id="195588" name="Rectangle 3"/>
          <p:cNvSpPr>
            <a:spLocks noChangeArrowheads="1"/>
          </p:cNvSpPr>
          <p:nvPr/>
        </p:nvSpPr>
        <p:spPr bwMode="auto">
          <a:xfrm>
            <a:off x="5105400" y="1600200"/>
            <a:ext cx="3733800" cy="3886200"/>
          </a:xfrm>
          <a:prstGeom prst="rect">
            <a:avLst/>
          </a:prstGeom>
          <a:noFill/>
          <a:ln w="9525">
            <a:solidFill>
              <a:schemeClr val="tx1"/>
            </a:solid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被呼叫的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 bundle = new Bundle();</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bundle.putInt("KEY_COUNT_SET", miCountSet);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bundle.putInt("KEY_COUNT_PLAYER_WIN", miCountPlayerWin);</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bundle.putInt("KEY_COUNT_COM_WIN", miCountComWin);</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bundle.putInt("KEY_COUNT_DRAW", miCountDraw);</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it.putExtras(bundle);</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setResult(RESULT_OK, it);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finish();</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p:txBody>
      </p:sp>
      <p:sp>
        <p:nvSpPr>
          <p:cNvPr id="195589" name="Rectangle 4"/>
          <p:cNvSpPr>
            <a:spLocks noChangeArrowheads="1"/>
          </p:cNvSpPr>
          <p:nvPr/>
        </p:nvSpPr>
        <p:spPr bwMode="auto">
          <a:xfrm>
            <a:off x="304800" y="1143000"/>
            <a:ext cx="4038600" cy="5181600"/>
          </a:xfrm>
          <a:prstGeom prst="rect">
            <a:avLst/>
          </a:prstGeom>
          <a:noFill/>
          <a:ln w="9525">
            <a:solidFill>
              <a:schemeClr val="tx1"/>
            </a:solid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原來的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marL="361950" indent="-361950">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it.setClass(Main.this, Game.class);</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startActivityForResult(it, LAUNCH_GAME);</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protected void onActivityResult(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 requestCode,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 resultCode,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Intent  data)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if (requestCode != LAUNCH_GAME)</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return;</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switch (resultCode)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case RESULT_OK:</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break;</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case RESULT_CANCELED:</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a:t>
            </a:r>
          </a:p>
        </p:txBody>
      </p:sp>
      <p:sp>
        <p:nvSpPr>
          <p:cNvPr id="195590" name="Rectangle 5"/>
          <p:cNvSpPr>
            <a:spLocks noChangeArrowheads="1"/>
          </p:cNvSpPr>
          <p:nvPr/>
        </p:nvSpPr>
        <p:spPr bwMode="auto">
          <a:xfrm>
            <a:off x="3733800" y="2743200"/>
            <a:ext cx="1219200" cy="381000"/>
          </a:xfrm>
          <a:prstGeom prst="rect">
            <a:avLst/>
          </a:prstGeom>
          <a:noFill/>
          <a:ln w="9525">
            <a:no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en-US" altLang="zh-TW" sz="2400">
                <a:solidFill>
                  <a:srgbClr val="FF0000"/>
                </a:solidFill>
                <a:latin typeface="MS Gothic" pitchFamily="49" charset="-128"/>
                <a:ea typeface="MS Gothic" pitchFamily="49" charset="-128"/>
              </a:rPr>
              <a:t>Intent</a:t>
            </a:r>
          </a:p>
        </p:txBody>
      </p:sp>
      <p:sp>
        <p:nvSpPr>
          <p:cNvPr id="195591" name="AutoShape 6"/>
          <p:cNvSpPr>
            <a:spLocks noChangeArrowheads="1"/>
          </p:cNvSpPr>
          <p:nvPr/>
        </p:nvSpPr>
        <p:spPr bwMode="auto">
          <a:xfrm>
            <a:off x="3657600" y="3124200"/>
            <a:ext cx="1371600" cy="457200"/>
          </a:xfrm>
          <a:prstGeom prst="rightArrow">
            <a:avLst>
              <a:gd name="adj1" fmla="val 50000"/>
              <a:gd name="adj2" fmla="val 75000"/>
            </a:avLst>
          </a:prstGeom>
          <a:solidFill>
            <a:srgbClr val="FF0000"/>
          </a:solidFill>
          <a:ln w="9525">
            <a:solidFill>
              <a:schemeClr val="tx1"/>
            </a:solidFill>
            <a:miter lim="800000"/>
            <a:headEnd/>
            <a:tailEnd/>
          </a:ln>
        </p:spPr>
        <p:txBody>
          <a:bodyPr wrap="none" anchor="ctr"/>
          <a:lstStyle/>
          <a:p>
            <a:endParaRPr lang="zh-TW" altLang="en-US"/>
          </a:p>
        </p:txBody>
      </p:sp>
    </p:spTree>
    <p:extLst>
      <p:ext uri="{BB962C8B-B14F-4D97-AF65-F5344CB8AC3E}">
        <p14:creationId xmlns:p14="http://schemas.microsoft.com/office/powerpoint/2010/main" xmlns="" val="268845283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投影片編號版面配置區 5"/>
          <p:cNvSpPr>
            <a:spLocks noGrp="1"/>
          </p:cNvSpPr>
          <p:nvPr>
            <p:ph type="sldNum" sz="quarter" idx="12"/>
          </p:nvPr>
        </p:nvSpPr>
        <p:spPr>
          <a:noFill/>
        </p:spPr>
        <p:txBody>
          <a:bodyPr/>
          <a:lstStyle/>
          <a:p>
            <a:fld id="{8C06F17D-BB8E-45FF-BD7C-3D8F3F4F06EF}" type="slidenum">
              <a:rPr lang="en-US" altLang="zh-TW" smtClean="0"/>
              <a:pPr/>
              <a:t>104</a:t>
            </a:fld>
            <a:endParaRPr lang="en-US" altLang="zh-TW" smtClean="0"/>
          </a:p>
        </p:txBody>
      </p:sp>
      <p:sp>
        <p:nvSpPr>
          <p:cNvPr id="196611"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1/3)</a:t>
            </a:r>
          </a:p>
        </p:txBody>
      </p:sp>
      <p:sp>
        <p:nvSpPr>
          <p:cNvPr id="196612" name="Rectangle 8"/>
          <p:cNvSpPr>
            <a:spLocks noGrp="1" noChangeArrowheads="1"/>
          </p:cNvSpPr>
          <p:nvPr>
            <p:ph type="body" idx="1"/>
          </p:nvPr>
        </p:nvSpPr>
        <p:spPr>
          <a:xfrm>
            <a:off x="762000" y="1371600"/>
            <a:ext cx="2971800" cy="3429000"/>
          </a:xfrm>
          <a:noFill/>
        </p:spPr>
        <p:txBody>
          <a:bodyPr/>
          <a:lstStyle/>
          <a:p>
            <a:pPr marL="571500" indent="-571500"/>
            <a:r>
              <a:rPr kumimoji="0" lang="en-US" altLang="en-US" sz="2800" smtClean="0">
                <a:solidFill>
                  <a:schemeClr val="tx2"/>
                </a:solidFill>
                <a:latin typeface="Times New Roman" pitchFamily="18" charset="0"/>
                <a:ea typeface="標楷體" pitchFamily="65" charset="-120"/>
              </a:rPr>
              <a:t>Explicit Intent</a:t>
            </a:r>
            <a:r>
              <a:rPr kumimoji="0" lang="en-US" altLang="zh-TW" sz="2800" smtClean="0">
                <a:solidFill>
                  <a:schemeClr val="tx2"/>
                </a:solidFill>
                <a:latin typeface="Times New Roman" pitchFamily="18" charset="0"/>
                <a:ea typeface="標楷體" pitchFamily="65" charset="-120"/>
              </a:rPr>
              <a:t/>
            </a:r>
            <a:br>
              <a:rPr kumimoji="0" lang="en-US" altLang="zh-TW" sz="2800" smtClean="0">
                <a:solidFill>
                  <a:schemeClr val="tx2"/>
                </a:solidFill>
                <a:latin typeface="Times New Roman" pitchFamily="18" charset="0"/>
                <a:ea typeface="標楷體" pitchFamily="65" charset="-120"/>
              </a:rPr>
            </a:br>
            <a:r>
              <a:rPr kumimoji="0" lang="en-US" altLang="en-US" sz="2800" smtClean="0">
                <a:solidFill>
                  <a:schemeClr val="tx2"/>
                </a:solidFill>
                <a:latin typeface="Times New Roman" pitchFamily="18" charset="0"/>
                <a:ea typeface="標楷體" pitchFamily="65" charset="-120"/>
              </a:rPr>
              <a:t>指名道姓，指定要執行的Activity</a:t>
            </a:r>
            <a:endParaRPr kumimoji="0" lang="zh-TW" altLang="en-US" sz="2800" smtClean="0">
              <a:solidFill>
                <a:schemeClr val="tx2"/>
              </a:solidFill>
              <a:latin typeface="Times New Roman" pitchFamily="18" charset="0"/>
              <a:ea typeface="標楷體" pitchFamily="65" charset="-120"/>
            </a:endParaRPr>
          </a:p>
          <a:p>
            <a:pPr marL="571500" indent="-571500"/>
            <a:r>
              <a:rPr kumimoji="0" lang="en-US" altLang="en-US" sz="2800" smtClean="0">
                <a:solidFill>
                  <a:schemeClr val="tx2"/>
                </a:solidFill>
                <a:latin typeface="Times New Roman" pitchFamily="18" charset="0"/>
                <a:ea typeface="標楷體" pitchFamily="65" charset="-120"/>
              </a:rPr>
              <a:t>Implicit Intent</a:t>
            </a:r>
            <a:r>
              <a:rPr kumimoji="0" lang="en-US" altLang="zh-TW" sz="2800" smtClean="0">
                <a:solidFill>
                  <a:schemeClr val="tx2"/>
                </a:solidFill>
                <a:latin typeface="Times New Roman" pitchFamily="18" charset="0"/>
                <a:ea typeface="標楷體" pitchFamily="65" charset="-120"/>
              </a:rPr>
              <a:t/>
            </a:r>
            <a:br>
              <a:rPr kumimoji="0" lang="en-US" altLang="zh-TW" sz="2800" smtClean="0">
                <a:solidFill>
                  <a:schemeClr val="tx2"/>
                </a:solidFill>
                <a:latin typeface="Times New Roman" pitchFamily="18" charset="0"/>
                <a:ea typeface="標楷體" pitchFamily="65" charset="-120"/>
              </a:rPr>
            </a:br>
            <a:r>
              <a:rPr kumimoji="0" lang="zh-TW" altLang="en-US" sz="2800" smtClean="0">
                <a:solidFill>
                  <a:schemeClr val="tx2"/>
                </a:solidFill>
                <a:latin typeface="Times New Roman" pitchFamily="18" charset="0"/>
                <a:ea typeface="標楷體" pitchFamily="65" charset="-120"/>
              </a:rPr>
              <a:t>只記錄資料和對資料的操作</a:t>
            </a:r>
          </a:p>
        </p:txBody>
      </p:sp>
      <p:sp>
        <p:nvSpPr>
          <p:cNvPr id="196613" name="Rectangle 9"/>
          <p:cNvSpPr>
            <a:spLocks noChangeArrowheads="1"/>
          </p:cNvSpPr>
          <p:nvPr/>
        </p:nvSpPr>
        <p:spPr bwMode="auto">
          <a:xfrm>
            <a:off x="4191000" y="1143000"/>
            <a:ext cx="4648200" cy="4648200"/>
          </a:xfrm>
          <a:prstGeom prst="rect">
            <a:avLst/>
          </a:prstGeom>
          <a:noFill/>
          <a:ln w="9525">
            <a:no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Intent it = new Intent();</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it.setClass(Main.this, </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Game.class);</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startActivity(it);</a:t>
            </a:r>
          </a:p>
          <a:p>
            <a:pPr marL="361950" indent="-361950">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Intent it = new Intent(Intent.ACTION_VIEW);</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File file = new File("/sdcard/image.png");  </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it.setDataAndType(Uri.fromFile(file), "image/*"); </a:t>
            </a:r>
          </a:p>
          <a:p>
            <a:pPr marL="361950" indent="-361950">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startActivity(it);</a:t>
            </a:r>
          </a:p>
        </p:txBody>
      </p:sp>
      <p:sp>
        <p:nvSpPr>
          <p:cNvPr id="196614" name="AutoShape 10"/>
          <p:cNvSpPr>
            <a:spLocks noChangeArrowheads="1"/>
          </p:cNvSpPr>
          <p:nvPr/>
        </p:nvSpPr>
        <p:spPr bwMode="auto">
          <a:xfrm>
            <a:off x="3581400" y="3200400"/>
            <a:ext cx="609600" cy="457200"/>
          </a:xfrm>
          <a:prstGeom prst="rightArrow">
            <a:avLst>
              <a:gd name="adj1" fmla="val 50000"/>
              <a:gd name="adj2" fmla="val 33333"/>
            </a:avLst>
          </a:prstGeom>
          <a:solidFill>
            <a:srgbClr val="FF0000"/>
          </a:solidFill>
          <a:ln w="9525">
            <a:solidFill>
              <a:schemeClr val="tx1"/>
            </a:solidFill>
            <a:miter lim="800000"/>
            <a:headEnd/>
            <a:tailEnd/>
          </a:ln>
        </p:spPr>
        <p:txBody>
          <a:bodyPr wrap="none" anchor="ctr"/>
          <a:lstStyle/>
          <a:p>
            <a:endParaRPr lang="zh-TW" altLang="en-US"/>
          </a:p>
        </p:txBody>
      </p:sp>
      <p:sp>
        <p:nvSpPr>
          <p:cNvPr id="196615" name="AutoShape 11"/>
          <p:cNvSpPr>
            <a:spLocks noChangeArrowheads="1"/>
          </p:cNvSpPr>
          <p:nvPr/>
        </p:nvSpPr>
        <p:spPr bwMode="auto">
          <a:xfrm>
            <a:off x="3581400" y="1447800"/>
            <a:ext cx="609600" cy="457200"/>
          </a:xfrm>
          <a:prstGeom prst="rightArrow">
            <a:avLst>
              <a:gd name="adj1" fmla="val 50000"/>
              <a:gd name="adj2" fmla="val 33333"/>
            </a:avLst>
          </a:prstGeom>
          <a:solidFill>
            <a:srgbClr val="FF0000"/>
          </a:solidFill>
          <a:ln w="9525">
            <a:solidFill>
              <a:schemeClr val="tx1"/>
            </a:solidFill>
            <a:miter lim="800000"/>
            <a:headEnd/>
            <a:tailEnd/>
          </a:ln>
        </p:spPr>
        <p:txBody>
          <a:bodyPr wrap="none" anchor="ctr"/>
          <a:lstStyle/>
          <a:p>
            <a:endParaRPr lang="zh-TW" altLang="en-US"/>
          </a:p>
        </p:txBody>
      </p:sp>
      <p:sp>
        <p:nvSpPr>
          <p:cNvPr id="196616" name="Rectangle 12"/>
          <p:cNvSpPr>
            <a:spLocks noChangeArrowheads="1"/>
          </p:cNvSpPr>
          <p:nvPr/>
        </p:nvSpPr>
        <p:spPr bwMode="auto">
          <a:xfrm>
            <a:off x="762000" y="4876800"/>
            <a:ext cx="7848600" cy="1295400"/>
          </a:xfrm>
          <a:prstGeom prst="rect">
            <a:avLst/>
          </a:prstGeom>
          <a:noFill/>
          <a:ln w="9525">
            <a:noFill/>
            <a:miter lim="800000"/>
            <a:headEnd/>
            <a:tailEnd/>
          </a:ln>
        </p:spPr>
        <p:txBody>
          <a:bodyPr/>
          <a:lstStyle/>
          <a:p>
            <a:pPr>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當</a:t>
            </a:r>
            <a:r>
              <a:rPr kumimoji="0" lang="en-US" altLang="zh-TW" sz="2800">
                <a:solidFill>
                  <a:schemeClr val="tx2"/>
                </a:solidFill>
                <a:latin typeface="標楷體" pitchFamily="65" charset="-120"/>
                <a:ea typeface="標楷體" pitchFamily="65" charset="-120"/>
              </a:rPr>
              <a:t>Android</a:t>
            </a:r>
            <a:r>
              <a:rPr kumimoji="0" lang="zh-TW" altLang="en-US" sz="2800">
                <a:solidFill>
                  <a:schemeClr val="tx2"/>
                </a:solidFill>
                <a:latin typeface="標楷體" pitchFamily="65" charset="-120"/>
                <a:ea typeface="標楷體" pitchFamily="65" charset="-120"/>
              </a:rPr>
              <a:t>系統收到</a:t>
            </a:r>
            <a:r>
              <a:rPr kumimoji="0" lang="en-US" altLang="zh-TW" sz="2800">
                <a:solidFill>
                  <a:schemeClr val="tx2"/>
                </a:solidFill>
                <a:latin typeface="標楷體" pitchFamily="65" charset="-120"/>
                <a:ea typeface="標楷體" pitchFamily="65" charset="-120"/>
              </a:rPr>
              <a:t>Implicit Intent</a:t>
            </a:r>
            <a:r>
              <a:rPr kumimoji="0" lang="zh-TW" altLang="en-US" sz="2800">
                <a:solidFill>
                  <a:schemeClr val="tx2"/>
                </a:solidFill>
                <a:latin typeface="標楷體" pitchFamily="65" charset="-120"/>
                <a:ea typeface="標楷體" pitchFamily="65" charset="-120"/>
              </a:rPr>
              <a:t>的時候，會搜尋系統中所有的程式，找出可以完成這項工作的程式。</a:t>
            </a:r>
          </a:p>
        </p:txBody>
      </p:sp>
    </p:spTree>
    <p:extLst>
      <p:ext uri="{BB962C8B-B14F-4D97-AF65-F5344CB8AC3E}">
        <p14:creationId xmlns:p14="http://schemas.microsoft.com/office/powerpoint/2010/main" xmlns="" val="203820898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編號版面配置區 5"/>
          <p:cNvSpPr>
            <a:spLocks noGrp="1"/>
          </p:cNvSpPr>
          <p:nvPr>
            <p:ph type="sldNum" sz="quarter" idx="12"/>
          </p:nvPr>
        </p:nvSpPr>
        <p:spPr>
          <a:noFill/>
        </p:spPr>
        <p:txBody>
          <a:bodyPr/>
          <a:lstStyle/>
          <a:p>
            <a:fld id="{24E620C1-9D52-46DF-8C64-069766B02EBC}" type="slidenum">
              <a:rPr lang="en-US" altLang="zh-TW" smtClean="0"/>
              <a:pPr/>
              <a:t>105</a:t>
            </a:fld>
            <a:endParaRPr lang="en-US" altLang="zh-TW" smtClean="0"/>
          </a:p>
        </p:txBody>
      </p:sp>
      <p:sp>
        <p:nvSpPr>
          <p:cNvPr id="197635"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2/3)</a:t>
            </a:r>
          </a:p>
        </p:txBody>
      </p:sp>
      <p:sp>
        <p:nvSpPr>
          <p:cNvPr id="197636" name="Rectangle 10"/>
          <p:cNvSpPr>
            <a:spLocks noChangeArrowheads="1"/>
          </p:cNvSpPr>
          <p:nvPr/>
        </p:nvSpPr>
        <p:spPr bwMode="auto">
          <a:xfrm>
            <a:off x="1066800" y="1143000"/>
            <a:ext cx="7010400" cy="5181600"/>
          </a:xfrm>
          <a:prstGeom prst="rect">
            <a:avLst/>
          </a:prstGeom>
          <a:noFill/>
          <a:ln w="9525">
            <a:no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en-US" altLang="zh-TW" sz="2800">
                <a:solidFill>
                  <a:schemeClr val="tx2"/>
                </a:solidFill>
                <a:latin typeface="標楷體" pitchFamily="65" charset="-120"/>
                <a:ea typeface="標楷體" pitchFamily="65" charset="-120"/>
              </a:rPr>
              <a:t>AndroidManifest.xml</a:t>
            </a:r>
            <a:r>
              <a:rPr kumimoji="0" lang="zh-TW" altLang="en-US" sz="2800">
                <a:solidFill>
                  <a:schemeClr val="tx2"/>
                </a:solidFill>
                <a:latin typeface="標楷體" pitchFamily="65" charset="-120"/>
                <a:ea typeface="標楷體" pitchFamily="65" charset="-120"/>
              </a:rPr>
              <a:t>：</a:t>
            </a:r>
          </a:p>
          <a:p>
            <a:pPr marL="361950" indent="-361950">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&lt;?xml version="1.0" encoding="utf-8"?&gt;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 …&gt;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 …&gt;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 …&gt;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&lt;activity android:name=".MyImageAct“</a:t>
            </a:r>
            <a:br>
              <a:rPr kumimoji="0" lang="en-US" altLang="zh-TW" sz="1400" b="1">
                <a:solidFill>
                  <a:srgbClr val="0000FF"/>
                </a:solidFill>
                <a:latin typeface="MS Gothic" pitchFamily="49" charset="-128"/>
                <a:ea typeface="MS Gothic" pitchFamily="49" charset="-128"/>
              </a:rPr>
            </a:br>
            <a:r>
              <a:rPr kumimoji="0" lang="en-US" altLang="zh-TW" sz="1400" b="1">
                <a:solidFill>
                  <a:srgbClr val="0000FF"/>
                </a:solidFill>
                <a:latin typeface="MS Gothic" pitchFamily="49" charset="-128"/>
                <a:ea typeface="MS Gothic" pitchFamily="49" charset="-128"/>
              </a:rPr>
              <a:t>              android:label="@string/title_MyImageAct"&gt;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&lt;intent-filter&gt;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&lt;action android:name="android.intent.action.VIEW" /&gt;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&lt;action android:name="android.intent.action.EDIT" /&gt;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&lt;category android:name="android.intent.category.DEFAULT" /&gt;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&lt;data android:mimeType="image/*" /&gt;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&lt;/intent-filter&gt;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&lt;/activity&gt;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&lt;/application&gt;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&lt;/manifest&gt;</a:t>
            </a:r>
          </a:p>
        </p:txBody>
      </p:sp>
    </p:spTree>
    <p:extLst>
      <p:ext uri="{BB962C8B-B14F-4D97-AF65-F5344CB8AC3E}">
        <p14:creationId xmlns:p14="http://schemas.microsoft.com/office/powerpoint/2010/main" xmlns="" val="25444259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投影片編號版面配置區 5"/>
          <p:cNvSpPr>
            <a:spLocks noGrp="1"/>
          </p:cNvSpPr>
          <p:nvPr>
            <p:ph type="sldNum" sz="quarter" idx="12"/>
          </p:nvPr>
        </p:nvSpPr>
        <p:spPr>
          <a:noFill/>
        </p:spPr>
        <p:txBody>
          <a:bodyPr/>
          <a:lstStyle/>
          <a:p>
            <a:fld id="{B78E4D92-23E2-49E0-A802-06A439CDA7A3}" type="slidenum">
              <a:rPr lang="en-US" altLang="zh-TW" smtClean="0"/>
              <a:pPr/>
              <a:t>106</a:t>
            </a:fld>
            <a:endParaRPr lang="en-US" altLang="zh-TW" smtClean="0"/>
          </a:p>
        </p:txBody>
      </p:sp>
      <p:sp>
        <p:nvSpPr>
          <p:cNvPr id="198659"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3/3)</a:t>
            </a:r>
          </a:p>
        </p:txBody>
      </p:sp>
      <p:sp>
        <p:nvSpPr>
          <p:cNvPr id="198660" name="Rectangle 3"/>
          <p:cNvSpPr>
            <a:spLocks noChangeArrowheads="1"/>
          </p:cNvSpPr>
          <p:nvPr/>
        </p:nvSpPr>
        <p:spPr bwMode="auto">
          <a:xfrm>
            <a:off x="838200" y="990600"/>
            <a:ext cx="8229600" cy="5486400"/>
          </a:xfrm>
          <a:prstGeom prst="rect">
            <a:avLst/>
          </a:prstGeom>
          <a:noFill/>
          <a:ln w="9525">
            <a:noFill/>
            <a:miter lim="800000"/>
            <a:headEnd/>
            <a:tailEnd/>
          </a:ln>
        </p:spPr>
        <p:txBody>
          <a:bodyPr/>
          <a:lstStyle/>
          <a:p>
            <a:pPr marL="361950" indent="-361950">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收到</a:t>
            </a:r>
            <a:r>
              <a:rPr kumimoji="0" lang="en-US" altLang="zh-TW" sz="2800">
                <a:solidFill>
                  <a:schemeClr val="tx2"/>
                </a:solidFill>
                <a:latin typeface="標楷體" pitchFamily="65" charset="-120"/>
                <a:ea typeface="標楷體" pitchFamily="65" charset="-120"/>
              </a:rPr>
              <a:t>Intent</a:t>
            </a:r>
            <a:r>
              <a:rPr kumimoji="0" lang="zh-TW" altLang="en-US" sz="2800">
                <a:solidFill>
                  <a:schemeClr val="tx2"/>
                </a:solidFill>
                <a:latin typeface="標楷體" pitchFamily="65" charset="-120"/>
                <a:ea typeface="標楷體" pitchFamily="65" charset="-120"/>
              </a:rPr>
              <a:t>的處理方式：</a:t>
            </a:r>
          </a:p>
          <a:p>
            <a:pPr marL="361950" indent="-361950">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public void onCreate(Bundle savedInstanceState)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super.onCreate(savedInstanceState);</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setContentView(R.layout.my_image_act);</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setupViewComponent();</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Intent it = getIntent();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String sAct = it.getAction();</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String sScheme = it.getScheme();</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if (sScheme.equals("file")) {</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if (sAct.equals("android.intent.action.VIEW")) {</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 </a:t>
            </a:r>
            <a:r>
              <a:rPr kumimoji="0" lang="zh-TW" altLang="en-US" sz="1400" b="1">
                <a:solidFill>
                  <a:srgbClr val="0000FF"/>
                </a:solidFill>
                <a:latin typeface="MS Gothic" pitchFamily="49" charset="-128"/>
                <a:ea typeface="MS Gothic" pitchFamily="49" charset="-128"/>
              </a:rPr>
              <a:t>檢視指定的影像檔 </a:t>
            </a:r>
            <a:r>
              <a:rPr kumimoji="0" lang="en-US" altLang="zh-TW" sz="1400" b="1">
                <a:solidFill>
                  <a:srgbClr val="0000FF"/>
                </a:solidFill>
                <a:latin typeface="MS Gothic" pitchFamily="49" charset="-128"/>
                <a:ea typeface="MS Gothic" pitchFamily="49" charset="-128"/>
              </a:rPr>
              <a:t>it.getData().toString()</a:t>
            </a:r>
          </a:p>
          <a:p>
            <a:pPr marL="361950" indent="-361950">
              <a:lnSpc>
                <a:spcPct val="90000"/>
              </a:lnSpc>
              <a:spcBef>
                <a:spcPct val="20000"/>
              </a:spcBef>
              <a:buClr>
                <a:schemeClr val="accent1"/>
              </a:buClr>
              <a:buSzPct val="65000"/>
              <a:buFont typeface="Wingdings" pitchFamily="2" charset="2"/>
              <a:buNone/>
            </a:pPr>
            <a:r>
              <a:rPr kumimoji="0" lang="zh-TW" altLang="en-US" sz="1400" b="1">
                <a:solidFill>
                  <a:srgbClr val="0000FF"/>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else if (sAct.equals("android.intent.action.EDIT")) {</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 </a:t>
            </a:r>
            <a:r>
              <a:rPr kumimoji="0" lang="zh-TW" altLang="en-US" sz="1400" b="1">
                <a:solidFill>
                  <a:srgbClr val="0000FF"/>
                </a:solidFill>
                <a:latin typeface="MS Gothic" pitchFamily="49" charset="-128"/>
                <a:ea typeface="MS Gothic" pitchFamily="49" charset="-128"/>
              </a:rPr>
              <a:t>編輯指定的影像檔 </a:t>
            </a:r>
            <a:r>
              <a:rPr kumimoji="0" lang="en-US" altLang="zh-TW" sz="1400" b="1">
                <a:solidFill>
                  <a:srgbClr val="0000FF"/>
                </a:solidFill>
                <a:latin typeface="MS Gothic" pitchFamily="49" charset="-128"/>
                <a:ea typeface="MS Gothic" pitchFamily="49" charset="-128"/>
              </a:rPr>
              <a:t>it.getData().toString()</a:t>
            </a:r>
          </a:p>
          <a:p>
            <a:pPr marL="361950" indent="-361950">
              <a:lnSpc>
                <a:spcPct val="90000"/>
              </a:lnSpc>
              <a:spcBef>
                <a:spcPct val="20000"/>
              </a:spcBef>
              <a:buClr>
                <a:schemeClr val="accent1"/>
              </a:buClr>
              <a:buSzPct val="65000"/>
              <a:buFont typeface="Wingdings" pitchFamily="2" charset="2"/>
              <a:buNone/>
            </a:pPr>
            <a:r>
              <a:rPr kumimoji="0" lang="zh-TW" altLang="en-US" sz="1400" b="1">
                <a:solidFill>
                  <a:srgbClr val="0000FF"/>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marL="361950" indent="-361950">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a:t>
            </a:r>
          </a:p>
          <a:p>
            <a:pPr marL="361950" indent="-361950">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p:txBody>
      </p:sp>
    </p:spTree>
    <p:extLst>
      <p:ext uri="{BB962C8B-B14F-4D97-AF65-F5344CB8AC3E}">
        <p14:creationId xmlns:p14="http://schemas.microsoft.com/office/powerpoint/2010/main" xmlns="" val="1585586313"/>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編號版面配置區 5"/>
          <p:cNvSpPr>
            <a:spLocks noGrp="1"/>
          </p:cNvSpPr>
          <p:nvPr>
            <p:ph type="sldNum" sz="quarter" idx="12"/>
          </p:nvPr>
        </p:nvSpPr>
        <p:spPr>
          <a:noFill/>
        </p:spPr>
        <p:txBody>
          <a:bodyPr/>
          <a:lstStyle/>
          <a:p>
            <a:fld id="{D52573E5-BA0D-4BAB-ADF9-1986FB4D24DF}" type="slidenum">
              <a:rPr lang="en-US" altLang="zh-TW" smtClean="0"/>
              <a:pPr/>
              <a:t>107</a:t>
            </a:fld>
            <a:endParaRPr lang="en-US" altLang="zh-TW" smtClean="0"/>
          </a:p>
        </p:txBody>
      </p:sp>
      <p:sp>
        <p:nvSpPr>
          <p:cNvPr id="199683" name="Rectangle 2"/>
          <p:cNvSpPr>
            <a:spLocks noGrp="1" noChangeArrowheads="1"/>
          </p:cNvSpPr>
          <p:nvPr>
            <p:ph type="title"/>
          </p:nvPr>
        </p:nvSpPr>
        <p:spPr>
          <a:xfrm>
            <a:off x="381000" y="304800"/>
            <a:ext cx="8534400" cy="838200"/>
          </a:xfrm>
          <a:noFill/>
        </p:spPr>
        <p:txBody>
          <a:bodyPr/>
          <a:lstStyle/>
          <a:p>
            <a:r>
              <a:rPr lang="zh-TW" altLang="zh-TW" sz="3800" smtClean="0">
                <a:ea typeface="標楷體" pitchFamily="65" charset="-120"/>
              </a:rPr>
              <a:t>Android系統比對Intent Filter的規則</a:t>
            </a:r>
            <a:r>
              <a:rPr lang="zh-TW" altLang="en-US" sz="3800" smtClean="0">
                <a:ea typeface="標楷體" pitchFamily="65" charset="-120"/>
              </a:rPr>
              <a:t>(</a:t>
            </a:r>
            <a:r>
              <a:rPr lang="en-US" altLang="zh-TW" sz="3800" smtClean="0">
                <a:ea typeface="標楷體" pitchFamily="65" charset="-120"/>
              </a:rPr>
              <a:t>1/2)</a:t>
            </a:r>
          </a:p>
        </p:txBody>
      </p:sp>
      <p:sp>
        <p:nvSpPr>
          <p:cNvPr id="199684" name="Rectangle 7"/>
          <p:cNvSpPr>
            <a:spLocks noChangeArrowheads="1"/>
          </p:cNvSpPr>
          <p:nvPr/>
        </p:nvSpPr>
        <p:spPr bwMode="auto">
          <a:xfrm>
            <a:off x="685800" y="990600"/>
            <a:ext cx="7848600" cy="4876800"/>
          </a:xfrm>
          <a:prstGeom prst="rect">
            <a:avLst/>
          </a:prstGeom>
          <a:noFill/>
          <a:ln w="9525">
            <a:noFill/>
            <a:miter lim="800000"/>
            <a:headEnd/>
            <a:tailEnd/>
          </a:ln>
        </p:spPr>
        <p:txBody>
          <a:bodyPr/>
          <a:lstStyle/>
          <a:p>
            <a:pPr marL="571500" indent="-571500">
              <a:lnSpc>
                <a:spcPct val="90000"/>
              </a:lnSpc>
              <a:spcBef>
                <a:spcPct val="20000"/>
              </a:spcBef>
              <a:buClr>
                <a:schemeClr val="accent1"/>
              </a:buClr>
              <a:buSzPct val="65000"/>
              <a:buFont typeface="Wingdings" pitchFamily="2" charset="2"/>
              <a:buNone/>
            </a:pP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系統收到一個</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物件之後，它會把全部有設</a:t>
            </a:r>
          </a:p>
          <a:p>
            <a:pPr marL="571500" indent="-571500">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定</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標籤的</a:t>
            </a: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依照下列規則進行比</a:t>
            </a:r>
          </a:p>
          <a:p>
            <a:pPr marL="571500" indent="-571500">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對：</a:t>
            </a:r>
          </a:p>
          <a:p>
            <a:pPr marL="571500" indent="-571500">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在</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標籤中設定的</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項目必須含有</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物件中指定要執行的</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a:t>
            </a:r>
          </a:p>
          <a:p>
            <a:pPr marL="571500" indent="-571500">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在</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標籤中設定的</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必須和</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物件指定的</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相同，如果</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物件中沒有指定</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，則視為</a:t>
            </a:r>
            <a:r>
              <a:rPr kumimoji="0" lang="en-US" altLang="zh-TW" sz="2400">
                <a:solidFill>
                  <a:schemeClr val="tx2"/>
                </a:solidFill>
                <a:latin typeface="標楷體" pitchFamily="65" charset="-120"/>
                <a:ea typeface="標楷體" pitchFamily="65" charset="-120"/>
              </a:rPr>
              <a:t>DEFAULT</a:t>
            </a:r>
            <a:r>
              <a:rPr kumimoji="0" lang="zh-TW" altLang="en-US" sz="2400">
                <a:solidFill>
                  <a:schemeClr val="tx2"/>
                </a:solidFill>
                <a:latin typeface="標楷體" pitchFamily="65" charset="-120"/>
                <a:ea typeface="標楷體" pitchFamily="65" charset="-120"/>
              </a:rPr>
              <a:t>。</a:t>
            </a:r>
          </a:p>
          <a:p>
            <a:pPr marL="571500" indent="-571500">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data</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系統會從</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所附帶的資料中嘗試抽取出</a:t>
            </a:r>
            <a:r>
              <a:rPr kumimoji="0" lang="en-US" altLang="zh-TW" sz="2400">
                <a:solidFill>
                  <a:schemeClr val="tx2"/>
                </a:solidFill>
                <a:latin typeface="標楷體" pitchFamily="65" charset="-120"/>
                <a:ea typeface="標楷體" pitchFamily="65" charset="-120"/>
              </a:rPr>
              <a:t>type</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scheme</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authority</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path</a:t>
            </a:r>
            <a:r>
              <a:rPr kumimoji="0" lang="zh-TW" altLang="en-US" sz="2400">
                <a:solidFill>
                  <a:schemeClr val="tx2"/>
                </a:solidFill>
                <a:latin typeface="標楷體" pitchFamily="65" charset="-120"/>
                <a:ea typeface="標楷體" pitchFamily="65" charset="-120"/>
              </a:rPr>
              <a:t>四個部分，然後再和</a:t>
            </a: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的</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標籤中的</a:t>
            </a:r>
            <a:r>
              <a:rPr kumimoji="0" lang="en-US" altLang="zh-TW" sz="2400">
                <a:solidFill>
                  <a:schemeClr val="tx2"/>
                </a:solidFill>
                <a:latin typeface="標楷體" pitchFamily="65" charset="-120"/>
                <a:ea typeface="標楷體" pitchFamily="65" charset="-120"/>
              </a:rPr>
              <a:t>&lt;data&gt;</a:t>
            </a:r>
            <a:r>
              <a:rPr kumimoji="0" lang="zh-TW" altLang="en-US" sz="2400">
                <a:solidFill>
                  <a:schemeClr val="tx2"/>
                </a:solidFill>
                <a:latin typeface="標楷體" pitchFamily="65" charset="-120"/>
                <a:ea typeface="標楷體" pitchFamily="65" charset="-120"/>
              </a:rPr>
              <a:t>設定進行比對看有沒有相符。</a:t>
            </a:r>
          </a:p>
        </p:txBody>
      </p:sp>
    </p:spTree>
    <p:extLst>
      <p:ext uri="{BB962C8B-B14F-4D97-AF65-F5344CB8AC3E}">
        <p14:creationId xmlns:p14="http://schemas.microsoft.com/office/powerpoint/2010/main" xmlns="" val="78115498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E0D27F4-CD33-45AD-92B1-904E7A2112DD}" type="slidenum">
              <a:rPr lang="en-US" altLang="zh-TW" smtClean="0"/>
              <a:pPr eaLnBrk="1" hangingPunct="1"/>
              <a:t>108</a:t>
            </a:fld>
            <a:endParaRPr lang="en-US" altLang="zh-TW" smtClean="0"/>
          </a:p>
        </p:txBody>
      </p:sp>
      <p:sp>
        <p:nvSpPr>
          <p:cNvPr id="138243" name="Rectangle 4"/>
          <p:cNvSpPr>
            <a:spLocks noGrp="1" noChangeArrowheads="1"/>
          </p:cNvSpPr>
          <p:nvPr>
            <p:ph type="title"/>
          </p:nvPr>
        </p:nvSpPr>
        <p:spPr>
          <a:xfrm>
            <a:off x="381000" y="304800"/>
            <a:ext cx="8610600" cy="838200"/>
          </a:xfrm>
          <a:noFill/>
        </p:spPr>
        <p:txBody>
          <a:bodyPr/>
          <a:lstStyle/>
          <a:p>
            <a:r>
              <a:rPr lang="zh-TW" altLang="zh-TW" sz="3800" smtClean="0">
                <a:ea typeface="標楷體" pitchFamily="65" charset="-120"/>
              </a:rPr>
              <a:t>程式功能描述檔AndroidManifest.xml</a:t>
            </a:r>
            <a:r>
              <a:rPr lang="zh-TW" altLang="en-US" sz="3800" smtClean="0">
                <a:ea typeface="標楷體" pitchFamily="65" charset="-120"/>
              </a:rPr>
              <a:t>(</a:t>
            </a:r>
            <a:r>
              <a:rPr lang="en-US" altLang="zh-TW" sz="3800" smtClean="0">
                <a:ea typeface="標楷體" pitchFamily="65" charset="-120"/>
              </a:rPr>
              <a:t>1/2)</a:t>
            </a:r>
          </a:p>
        </p:txBody>
      </p:sp>
      <p:sp>
        <p:nvSpPr>
          <p:cNvPr id="138244" name="Rectangle 11"/>
          <p:cNvSpPr>
            <a:spLocks noGrp="1" noChangeArrowheads="1"/>
          </p:cNvSpPr>
          <p:nvPr>
            <p:ph type="body" idx="1"/>
          </p:nvPr>
        </p:nvSpPr>
        <p:spPr>
          <a:xfrm>
            <a:off x="4648200" y="1371600"/>
            <a:ext cx="4038600" cy="4724400"/>
          </a:xfrm>
          <a:noFill/>
        </p:spPr>
        <p:txBody>
          <a:bodyPr/>
          <a:lstStyle/>
          <a:p>
            <a:pPr marL="571500" indent="-571500">
              <a:lnSpc>
                <a:spcPct val="80000"/>
              </a:lnSpc>
            </a:pPr>
            <a:r>
              <a:rPr kumimoji="0" lang="en-US" altLang="zh-TW" sz="2000" smtClean="0">
                <a:solidFill>
                  <a:schemeClr val="tx2"/>
                </a:solidFill>
                <a:latin typeface="Times New Roman" pitchFamily="18" charset="0"/>
                <a:ea typeface="標楷體" pitchFamily="65" charset="-120"/>
              </a:rPr>
              <a:t>Android X.X</a:t>
            </a:r>
            <a:r>
              <a:rPr kumimoji="0" lang="zh-TW" altLang="en-US" sz="2000" smtClean="0">
                <a:solidFill>
                  <a:schemeClr val="tx2"/>
                </a:solidFill>
                <a:latin typeface="Times New Roman" pitchFamily="18" charset="0"/>
                <a:ea typeface="標楷體" pitchFamily="65" charset="-120"/>
              </a:rPr>
              <a:t>資料夾</a:t>
            </a:r>
            <a:br>
              <a:rPr kumimoji="0" lang="zh-TW" altLang="en-US" sz="2000" smtClean="0">
                <a:solidFill>
                  <a:schemeClr val="tx2"/>
                </a:solidFill>
                <a:latin typeface="Times New Roman" pitchFamily="18" charset="0"/>
                <a:ea typeface="標楷體" pitchFamily="65" charset="-120"/>
              </a:rPr>
            </a:br>
            <a:r>
              <a:rPr kumimoji="0" lang="zh-TW" altLang="en-US" sz="2000" smtClean="0">
                <a:solidFill>
                  <a:schemeClr val="tx2"/>
                </a:solidFill>
                <a:latin typeface="Times New Roman" pitchFamily="18" charset="0"/>
                <a:ea typeface="標楷體" pitchFamily="65" charset="-120"/>
              </a:rPr>
              <a:t>程式專案使用的</a:t>
            </a:r>
            <a:r>
              <a:rPr kumimoji="0" lang="en-US" altLang="zh-TW" sz="2000" smtClean="0">
                <a:solidFill>
                  <a:schemeClr val="tx2"/>
                </a:solidFill>
                <a:latin typeface="Times New Roman" pitchFamily="18" charset="0"/>
                <a:ea typeface="標楷體" pitchFamily="65" charset="-120"/>
              </a:rPr>
              <a:t>Android</a:t>
            </a:r>
            <a:r>
              <a:rPr kumimoji="0" lang="zh-TW" altLang="en-US" sz="2000" smtClean="0">
                <a:solidFill>
                  <a:schemeClr val="tx2"/>
                </a:solidFill>
                <a:latin typeface="Times New Roman" pitchFamily="18" charset="0"/>
                <a:ea typeface="標楷體" pitchFamily="65" charset="-120"/>
              </a:rPr>
              <a:t>版本，我們可以藉由開啟專案的屬性對話盒來進行變更。</a:t>
            </a:r>
          </a:p>
          <a:p>
            <a:pPr marL="571500" indent="-571500">
              <a:lnSpc>
                <a:spcPct val="80000"/>
              </a:lnSpc>
            </a:pPr>
            <a:r>
              <a:rPr kumimoji="0" lang="en-US" altLang="zh-TW" sz="2000" smtClean="0">
                <a:solidFill>
                  <a:schemeClr val="tx2"/>
                </a:solidFill>
                <a:latin typeface="Times New Roman" pitchFamily="18" charset="0"/>
                <a:ea typeface="標楷體" pitchFamily="65" charset="-120"/>
              </a:rPr>
              <a:t>assets</a:t>
            </a:r>
            <a:r>
              <a:rPr kumimoji="0" lang="zh-TW" altLang="en-US" sz="2000" smtClean="0">
                <a:solidFill>
                  <a:schemeClr val="tx2"/>
                </a:solidFill>
                <a:latin typeface="Times New Roman" pitchFamily="18" charset="0"/>
                <a:ea typeface="標楷體" pitchFamily="65" charset="-120"/>
              </a:rPr>
              <a:t>資料夾</a:t>
            </a:r>
            <a:br>
              <a:rPr kumimoji="0" lang="zh-TW" altLang="en-US" sz="2000" smtClean="0">
                <a:solidFill>
                  <a:schemeClr val="tx2"/>
                </a:solidFill>
                <a:latin typeface="Times New Roman" pitchFamily="18" charset="0"/>
                <a:ea typeface="標楷體" pitchFamily="65" charset="-120"/>
              </a:rPr>
            </a:br>
            <a:r>
              <a:rPr kumimoji="0" lang="zh-TW" altLang="en-US" sz="2000" smtClean="0">
                <a:solidFill>
                  <a:schemeClr val="tx2"/>
                </a:solidFill>
                <a:latin typeface="Times New Roman" pitchFamily="18" charset="0"/>
                <a:ea typeface="標楷體" pitchFamily="65" charset="-120"/>
              </a:rPr>
              <a:t>用來存放程式中會用到的其它檔案資源，例如影像檔，和</a:t>
            </a:r>
            <a:r>
              <a:rPr kumimoji="0" lang="en-US" altLang="zh-TW" sz="2000" smtClean="0">
                <a:solidFill>
                  <a:schemeClr val="tx2"/>
                </a:solidFill>
                <a:latin typeface="Times New Roman" pitchFamily="18" charset="0"/>
                <a:ea typeface="標楷體" pitchFamily="65" charset="-120"/>
              </a:rPr>
              <a:t>res</a:t>
            </a:r>
            <a:r>
              <a:rPr kumimoji="0" lang="zh-TW" altLang="en-US" sz="2000" smtClean="0">
                <a:solidFill>
                  <a:schemeClr val="tx2"/>
                </a:solidFill>
                <a:latin typeface="Times New Roman" pitchFamily="18" charset="0"/>
                <a:ea typeface="標楷體" pitchFamily="65" charset="-120"/>
              </a:rPr>
              <a:t>資料夾不同的是，存放在</a:t>
            </a:r>
            <a:r>
              <a:rPr kumimoji="0" lang="en-US" altLang="zh-TW" sz="2000" smtClean="0">
                <a:solidFill>
                  <a:schemeClr val="tx2"/>
                </a:solidFill>
                <a:latin typeface="Times New Roman" pitchFamily="18" charset="0"/>
                <a:ea typeface="標楷體" pitchFamily="65" charset="-120"/>
              </a:rPr>
              <a:t>assets</a:t>
            </a:r>
            <a:r>
              <a:rPr kumimoji="0" lang="zh-TW" altLang="en-US" sz="2000" smtClean="0">
                <a:solidFill>
                  <a:schemeClr val="tx2"/>
                </a:solidFill>
                <a:latin typeface="Times New Roman" pitchFamily="18" charset="0"/>
                <a:ea typeface="標楷體" pitchFamily="65" charset="-120"/>
              </a:rPr>
              <a:t>資料夾下的檔案，</a:t>
            </a:r>
            <a:r>
              <a:rPr kumimoji="0" lang="en-US" altLang="zh-TW" sz="2000" smtClean="0">
                <a:solidFill>
                  <a:schemeClr val="tx2"/>
                </a:solidFill>
                <a:latin typeface="Times New Roman" pitchFamily="18" charset="0"/>
                <a:ea typeface="標楷體" pitchFamily="65" charset="-120"/>
              </a:rPr>
              <a:t>Android</a:t>
            </a:r>
            <a:r>
              <a:rPr kumimoji="0" lang="zh-TW" altLang="en-US" sz="2000" smtClean="0">
                <a:solidFill>
                  <a:schemeClr val="tx2"/>
                </a:solidFill>
                <a:latin typeface="Times New Roman" pitchFamily="18" charset="0"/>
                <a:ea typeface="標楷體" pitchFamily="65" charset="-120"/>
              </a:rPr>
              <a:t>編譯器不會將它們加入</a:t>
            </a:r>
            <a:r>
              <a:rPr kumimoji="0" lang="en-US" altLang="zh-TW" sz="2000" smtClean="0">
                <a:solidFill>
                  <a:schemeClr val="tx2"/>
                </a:solidFill>
                <a:latin typeface="Times New Roman" pitchFamily="18" charset="0"/>
                <a:ea typeface="標楷體" pitchFamily="65" charset="-120"/>
              </a:rPr>
              <a:t>gen</a:t>
            </a:r>
            <a:r>
              <a:rPr kumimoji="0" lang="zh-TW" altLang="en-US" sz="2000" smtClean="0">
                <a:solidFill>
                  <a:schemeClr val="tx2"/>
                </a:solidFill>
                <a:latin typeface="Times New Roman" pitchFamily="18" charset="0"/>
                <a:ea typeface="標楷體" pitchFamily="65" charset="-120"/>
              </a:rPr>
              <a:t>資料夾下的資源類別</a:t>
            </a:r>
            <a:r>
              <a:rPr kumimoji="0" lang="en-US" altLang="zh-TW" sz="2000" smtClean="0">
                <a:solidFill>
                  <a:schemeClr val="tx2"/>
                </a:solidFill>
                <a:latin typeface="Times New Roman" pitchFamily="18" charset="0"/>
                <a:ea typeface="標楷體" pitchFamily="65" charset="-120"/>
              </a:rPr>
              <a:t>R</a:t>
            </a:r>
            <a:r>
              <a:rPr kumimoji="0" lang="zh-TW" altLang="en-US" sz="2000" smtClean="0">
                <a:solidFill>
                  <a:schemeClr val="tx2"/>
                </a:solidFill>
                <a:latin typeface="Times New Roman" pitchFamily="18" charset="0"/>
                <a:ea typeface="標楷體" pitchFamily="65" charset="-120"/>
              </a:rPr>
              <a:t>中。</a:t>
            </a:r>
          </a:p>
          <a:p>
            <a:pPr marL="571500" indent="-571500">
              <a:lnSpc>
                <a:spcPct val="80000"/>
              </a:lnSpc>
            </a:pPr>
            <a:r>
              <a:rPr kumimoji="0" lang="en-US" altLang="zh-TW" sz="2000" smtClean="0">
                <a:solidFill>
                  <a:schemeClr val="tx2"/>
                </a:solidFill>
                <a:latin typeface="Times New Roman" pitchFamily="18" charset="0"/>
                <a:ea typeface="標楷體" pitchFamily="65" charset="-120"/>
              </a:rPr>
              <a:t>AndroidManifest.xml</a:t>
            </a:r>
            <a:r>
              <a:rPr kumimoji="0" lang="zh-TW" altLang="en-US" sz="2000" smtClean="0">
                <a:solidFill>
                  <a:schemeClr val="tx2"/>
                </a:solidFill>
                <a:latin typeface="Times New Roman" pitchFamily="18" charset="0"/>
                <a:ea typeface="標楷體" pitchFamily="65" charset="-120"/>
              </a:rPr>
              <a:t>檔案</a:t>
            </a:r>
            <a:br>
              <a:rPr kumimoji="0" lang="zh-TW" altLang="en-US" sz="2000" smtClean="0">
                <a:solidFill>
                  <a:schemeClr val="tx2"/>
                </a:solidFill>
                <a:latin typeface="Times New Roman" pitchFamily="18" charset="0"/>
                <a:ea typeface="標楷體" pitchFamily="65" charset="-120"/>
              </a:rPr>
            </a:br>
            <a:r>
              <a:rPr kumimoji="0" lang="zh-TW" altLang="en-US" sz="2000" smtClean="0">
                <a:solidFill>
                  <a:schemeClr val="tx2"/>
                </a:solidFill>
                <a:latin typeface="Times New Roman" pitchFamily="18" charset="0"/>
                <a:ea typeface="標楷體" pitchFamily="65" charset="-120"/>
              </a:rPr>
              <a:t>記錄此程式專案的架構和功能等相關資訊，它是程式用來和</a:t>
            </a:r>
            <a:r>
              <a:rPr kumimoji="0" lang="en-US" altLang="zh-TW" sz="2000" smtClean="0">
                <a:solidFill>
                  <a:schemeClr val="tx2"/>
                </a:solidFill>
                <a:latin typeface="Times New Roman" pitchFamily="18" charset="0"/>
                <a:ea typeface="標楷體" pitchFamily="65" charset="-120"/>
              </a:rPr>
              <a:t>Android</a:t>
            </a:r>
            <a:r>
              <a:rPr kumimoji="0" lang="zh-TW" altLang="en-US" sz="2000" smtClean="0">
                <a:solidFill>
                  <a:schemeClr val="tx2"/>
                </a:solidFill>
                <a:latin typeface="Times New Roman" pitchFamily="18" charset="0"/>
                <a:ea typeface="標楷體" pitchFamily="65" charset="-120"/>
              </a:rPr>
              <a:t>系統溝通的重要資料，程式開發者必須自行維護它的內容。</a:t>
            </a:r>
          </a:p>
        </p:txBody>
      </p:sp>
      <p:pic>
        <p:nvPicPr>
          <p:cNvPr id="138245" name="Picture 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371600"/>
            <a:ext cx="4114800" cy="407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4505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98DE2F4-96A0-49FE-94C8-7A1D151D5C0D}" type="slidenum">
              <a:rPr lang="en-US" altLang="zh-TW" smtClean="0"/>
              <a:pPr eaLnBrk="1" hangingPunct="1"/>
              <a:t>109</a:t>
            </a:fld>
            <a:endParaRPr lang="en-US" altLang="zh-TW" smtClean="0"/>
          </a:p>
        </p:txBody>
      </p:sp>
      <p:sp>
        <p:nvSpPr>
          <p:cNvPr id="139267" name="Rectangle 378"/>
          <p:cNvSpPr>
            <a:spLocks noGrp="1" noChangeArrowheads="1"/>
          </p:cNvSpPr>
          <p:nvPr>
            <p:ph type="title"/>
          </p:nvPr>
        </p:nvSpPr>
        <p:spPr>
          <a:xfrm>
            <a:off x="381000" y="304800"/>
            <a:ext cx="8610600" cy="838200"/>
          </a:xfrm>
          <a:noFill/>
        </p:spPr>
        <p:txBody>
          <a:bodyPr/>
          <a:lstStyle/>
          <a:p>
            <a:r>
              <a:rPr lang="zh-TW" altLang="zh-TW" sz="3800" smtClean="0">
                <a:ea typeface="標楷體" pitchFamily="65" charset="-120"/>
              </a:rPr>
              <a:t>程式功能描述檔AndroidManifest.xml</a:t>
            </a:r>
            <a:r>
              <a:rPr lang="zh-TW" altLang="en-US" sz="3800" smtClean="0">
                <a:ea typeface="標楷體" pitchFamily="65" charset="-120"/>
              </a:rPr>
              <a:t>(</a:t>
            </a:r>
            <a:r>
              <a:rPr lang="en-US" altLang="zh-TW" sz="3800" smtClean="0">
                <a:ea typeface="標楷體" pitchFamily="65" charset="-120"/>
              </a:rPr>
              <a:t>2/2)</a:t>
            </a:r>
          </a:p>
        </p:txBody>
      </p:sp>
      <p:sp>
        <p:nvSpPr>
          <p:cNvPr id="139268" name="Rectangle 380"/>
          <p:cNvSpPr>
            <a:spLocks noChangeArrowheads="1"/>
          </p:cNvSpPr>
          <p:nvPr/>
        </p:nvSpPr>
        <p:spPr bwMode="auto">
          <a:xfrm>
            <a:off x="685800" y="1066800"/>
            <a:ext cx="81534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「電腦猜拳」遊戲程式專案中的</a:t>
            </a:r>
            <a:r>
              <a:rPr kumimoji="0" lang="en-US" altLang="zh-TW" sz="2400">
                <a:solidFill>
                  <a:schemeClr val="tx2"/>
                </a:solidFill>
                <a:latin typeface="標楷體" pitchFamily="65" charset="-120"/>
                <a:ea typeface="標楷體" pitchFamily="65" charset="-120"/>
              </a:rPr>
              <a:t>AndroidManifest.xml</a:t>
            </a:r>
            <a:r>
              <a:rPr kumimoji="0" lang="zh-TW" altLang="en-US" sz="2400">
                <a:solidFill>
                  <a:schemeClr val="tx2"/>
                </a:solidFill>
                <a:latin typeface="標楷體" pitchFamily="65" charset="-120"/>
                <a:ea typeface="標楷體" pitchFamily="65" charset="-120"/>
              </a:rPr>
              <a:t>檔：</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&lt;manifest xmlns:android="http://schemas.android.com/apk/res/android"</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t>
            </a:r>
            <a:r>
              <a:rPr kumimoji="0" lang="en-US" altLang="zh-TW" sz="1600" b="1">
                <a:solidFill>
                  <a:srgbClr val="0000FF"/>
                </a:solidFill>
                <a:latin typeface="MS Gothic" pitchFamily="49" charset="-128"/>
                <a:ea typeface="MS Gothic" pitchFamily="49" charset="-128"/>
              </a:rPr>
              <a:t>package="tw.android"</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android:versionCode="1"</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android:versionName="1.0"&gt;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&lt;application android:icon="@drawable/icon" 				        android:label="@string/app_name"&gt;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t>
            </a:r>
            <a:r>
              <a:rPr kumimoji="0" lang="en-US" altLang="zh-TW" sz="1600" b="1">
                <a:solidFill>
                  <a:srgbClr val="0000FF"/>
                </a:solidFill>
                <a:latin typeface="MS Gothic" pitchFamily="49" charset="-128"/>
                <a:ea typeface="MS Gothic" pitchFamily="49" charset="-128"/>
              </a:rPr>
              <a:t>&lt;activity android:name=".Main"</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android:label="@string/app_name"&gt;</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&lt;action android:name="android.intent.action.MAIN" /&gt;</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&lt;category android:name="android.intent.category.LAUNCHER" /&gt;</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600" b="1">
                <a:solidFill>
                  <a:srgbClr val="0000FF"/>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&lt;/application&gt;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&lt;uses-sdk android:minSdkVersion="3" /&gt;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&lt;/manifest&gt;</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MS Gothic" pitchFamily="49" charset="-128"/>
              <a:ea typeface="MS Gothic" pitchFamily="49" charset="-128"/>
            </a:endParaRPr>
          </a:p>
        </p:txBody>
      </p:sp>
    </p:spTree>
    <p:extLst>
      <p:ext uri="{BB962C8B-B14F-4D97-AF65-F5344CB8AC3E}">
        <p14:creationId xmlns:p14="http://schemas.microsoft.com/office/powerpoint/2010/main" xmlns="" val="3947837675"/>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en-US" altLang="zh-TW" dirty="0" smtClean="0"/>
              <a:t>Android studio</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35620054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1309E23-AEC2-4EAE-9219-BE4A8B552409}" type="slidenum">
              <a:rPr lang="en-US" altLang="zh-TW" smtClean="0"/>
              <a:pPr eaLnBrk="1" hangingPunct="1"/>
              <a:t>110</a:t>
            </a:fld>
            <a:endParaRPr lang="en-US" altLang="zh-TW" smtClean="0"/>
          </a:p>
        </p:txBody>
      </p:sp>
      <p:sp>
        <p:nvSpPr>
          <p:cNvPr id="140291" name="Rectangle 2"/>
          <p:cNvSpPr>
            <a:spLocks noGrp="1" noChangeArrowheads="1"/>
          </p:cNvSpPr>
          <p:nvPr>
            <p:ph type="title"/>
          </p:nvPr>
        </p:nvSpPr>
        <p:spPr>
          <a:xfrm>
            <a:off x="304800" y="304800"/>
            <a:ext cx="8839200" cy="838200"/>
          </a:xfrm>
          <a:noFill/>
        </p:spPr>
        <p:txBody>
          <a:bodyPr/>
          <a:lstStyle/>
          <a:p>
            <a:r>
              <a:rPr lang="zh-TW" altLang="en-US" sz="3600" smtClean="0">
                <a:ea typeface="標楷體" pitchFamily="65" charset="-120"/>
              </a:rPr>
              <a:t>使用</a:t>
            </a:r>
            <a:r>
              <a:rPr lang="en-US" altLang="zh-TW" sz="3600" smtClean="0">
                <a:ea typeface="標楷體" pitchFamily="65" charset="-120"/>
              </a:rPr>
              <a:t>Intent</a:t>
            </a:r>
            <a:r>
              <a:rPr lang="zh-TW" altLang="en-US" sz="3600" smtClean="0">
                <a:ea typeface="標楷體" pitchFamily="65" charset="-120"/>
              </a:rPr>
              <a:t>啟動專案中的另一個</a:t>
            </a:r>
            <a:r>
              <a:rPr lang="en-US" altLang="zh-TW" sz="3600" smtClean="0">
                <a:ea typeface="標楷體" pitchFamily="65" charset="-120"/>
              </a:rPr>
              <a:t>Activity(1/2)</a:t>
            </a:r>
          </a:p>
        </p:txBody>
      </p:sp>
      <p:sp>
        <p:nvSpPr>
          <p:cNvPr id="140292" name="Rectangle 10"/>
          <p:cNvSpPr>
            <a:spLocks noChangeArrowheads="1"/>
          </p:cNvSpPr>
          <p:nvPr/>
        </p:nvSpPr>
        <p:spPr bwMode="auto">
          <a:xfrm>
            <a:off x="3886200" y="1447800"/>
            <a:ext cx="4953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000">
                <a:solidFill>
                  <a:schemeClr val="tx2"/>
                </a:solidFill>
                <a:latin typeface="標楷體" pitchFamily="65" charset="-120"/>
                <a:ea typeface="標楷體" pitchFamily="65" charset="-120"/>
              </a:rPr>
              <a:t>AndroidManifest.xml</a:t>
            </a:r>
            <a:r>
              <a:rPr kumimoji="0" lang="zh-TW" altLang="en-US" sz="2000">
                <a:solidFill>
                  <a:schemeClr val="tx2"/>
                </a:solidFill>
                <a:latin typeface="標楷體" pitchFamily="65" charset="-120"/>
                <a:ea typeface="標楷體" pitchFamily="65" charset="-120"/>
              </a:rPr>
              <a:t>檔：</a:t>
            </a:r>
          </a:p>
          <a:p>
            <a:pPr eaLnBrk="1" hangingPunct="1">
              <a:lnSpc>
                <a:spcPct val="90000"/>
              </a:lnSpc>
              <a:spcBef>
                <a:spcPct val="20000"/>
              </a:spcBef>
              <a:buClr>
                <a:schemeClr val="accent1"/>
              </a:buClr>
              <a:buSzPct val="65000"/>
              <a:buFont typeface="Wingdings" pitchFamily="2" charset="2"/>
              <a:buNone/>
            </a:pPr>
            <a:endParaRPr kumimoji="0" lang="en-US" altLang="zh-TW" sz="20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&lt;activity android:name=".Game"</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android:label="@string/gameTitle"&gt;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&lt;/manifest&gt;</a:t>
            </a:r>
          </a:p>
        </p:txBody>
      </p:sp>
      <p:pic>
        <p:nvPicPr>
          <p:cNvPr id="140293"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219200"/>
            <a:ext cx="32226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AutoShape 12"/>
          <p:cNvSpPr>
            <a:spLocks noChangeArrowheads="1"/>
          </p:cNvSpPr>
          <p:nvPr/>
        </p:nvSpPr>
        <p:spPr bwMode="auto">
          <a:xfrm>
            <a:off x="1371600" y="1981200"/>
            <a:ext cx="16764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0295" name="AutoShape 13"/>
          <p:cNvSpPr>
            <a:spLocks noChangeArrowheads="1"/>
          </p:cNvSpPr>
          <p:nvPr/>
        </p:nvSpPr>
        <p:spPr bwMode="auto">
          <a:xfrm>
            <a:off x="1524000" y="4572000"/>
            <a:ext cx="20574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425878520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3AD2908-512D-4BCB-85AB-E2F3C78DA4C1}" type="slidenum">
              <a:rPr lang="en-US" altLang="zh-TW" smtClean="0"/>
              <a:pPr eaLnBrk="1" hangingPunct="1"/>
              <a:t>111</a:t>
            </a:fld>
            <a:endParaRPr lang="en-US" altLang="zh-TW" smtClean="0"/>
          </a:p>
        </p:txBody>
      </p:sp>
      <p:sp>
        <p:nvSpPr>
          <p:cNvPr id="141315" name="Rectangle 17"/>
          <p:cNvSpPr>
            <a:spLocks noGrp="1" noChangeArrowheads="1"/>
          </p:cNvSpPr>
          <p:nvPr>
            <p:ph type="title"/>
          </p:nvPr>
        </p:nvSpPr>
        <p:spPr>
          <a:xfrm>
            <a:off x="304800" y="304800"/>
            <a:ext cx="8839200" cy="838200"/>
          </a:xfrm>
          <a:noFill/>
        </p:spPr>
        <p:txBody>
          <a:bodyPr/>
          <a:lstStyle/>
          <a:p>
            <a:r>
              <a:rPr lang="zh-TW" altLang="en-US" sz="3600" smtClean="0">
                <a:ea typeface="標楷體" pitchFamily="65" charset="-120"/>
              </a:rPr>
              <a:t>使用</a:t>
            </a:r>
            <a:r>
              <a:rPr lang="en-US" altLang="zh-TW" sz="3600" smtClean="0">
                <a:ea typeface="標楷體" pitchFamily="65" charset="-120"/>
              </a:rPr>
              <a:t>Intent</a:t>
            </a:r>
            <a:r>
              <a:rPr lang="zh-TW" altLang="en-US" sz="3600" smtClean="0">
                <a:ea typeface="標楷體" pitchFamily="65" charset="-120"/>
              </a:rPr>
              <a:t>啟動專案中的另一個</a:t>
            </a:r>
            <a:r>
              <a:rPr lang="en-US" altLang="zh-TW" sz="3600" smtClean="0">
                <a:ea typeface="標楷體" pitchFamily="65" charset="-120"/>
              </a:rPr>
              <a:t>Activity(2/2)</a:t>
            </a:r>
          </a:p>
        </p:txBody>
      </p:sp>
      <p:sp>
        <p:nvSpPr>
          <p:cNvPr id="141316" name="Rectangle 18"/>
          <p:cNvSpPr>
            <a:spLocks noChangeArrowheads="1"/>
          </p:cNvSpPr>
          <p:nvPr/>
        </p:nvSpPr>
        <p:spPr bwMode="auto">
          <a:xfrm>
            <a:off x="3352800" y="1981200"/>
            <a:ext cx="2362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it.setClass(Main.this,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Game.class);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p:txBody>
      </p:sp>
      <p:pic>
        <p:nvPicPr>
          <p:cNvPr id="141317" name="Picture 19" descr="fig38-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371600"/>
            <a:ext cx="297656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8" name="Picture 20" descr="fig38-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1371600"/>
            <a:ext cx="297656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9" name="AutoShape 21"/>
          <p:cNvSpPr>
            <a:spLocks noChangeArrowheads="1"/>
          </p:cNvSpPr>
          <p:nvPr/>
        </p:nvSpPr>
        <p:spPr bwMode="auto">
          <a:xfrm>
            <a:off x="3429000" y="3124200"/>
            <a:ext cx="2209800" cy="457200"/>
          </a:xfrm>
          <a:prstGeom prst="rightArrow">
            <a:avLst>
              <a:gd name="adj1" fmla="val 50000"/>
              <a:gd name="adj2" fmla="val 120833"/>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89246717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BB8C248-DB0B-4FB4-90E9-734289FC0FC1}" type="slidenum">
              <a:rPr lang="en-US" altLang="zh-TW" smtClean="0"/>
              <a:pPr eaLnBrk="1" hangingPunct="1"/>
              <a:t>112</a:t>
            </a:fld>
            <a:endParaRPr lang="en-US" altLang="zh-TW" smtClean="0"/>
          </a:p>
        </p:txBody>
      </p:sp>
      <p:sp>
        <p:nvSpPr>
          <p:cNvPr id="142339" name="Rectangle 2"/>
          <p:cNvSpPr>
            <a:spLocks noGrp="1" noChangeArrowheads="1"/>
          </p:cNvSpPr>
          <p:nvPr>
            <p:ph type="title"/>
          </p:nvPr>
        </p:nvSpPr>
        <p:spPr>
          <a:xfrm>
            <a:off x="685800" y="304800"/>
            <a:ext cx="8077200" cy="838200"/>
          </a:xfrm>
          <a:noFill/>
        </p:spPr>
        <p:txBody>
          <a:bodyPr>
            <a:normAutofit fontScale="90000"/>
          </a:bodyPr>
          <a:lstStyle/>
          <a:p>
            <a:r>
              <a:rPr lang="zh-TW" altLang="en-US" smtClean="0">
                <a:ea typeface="標楷體" pitchFamily="65" charset="-120"/>
              </a:rPr>
              <a:t>利</a:t>
            </a:r>
            <a:r>
              <a:rPr lang="zh-TW" altLang="zh-TW" smtClean="0">
                <a:ea typeface="標楷體" pitchFamily="65" charset="-120"/>
              </a:rPr>
              <a:t>用Intent</a:t>
            </a:r>
            <a:r>
              <a:rPr lang="zh-TW" altLang="en-US" smtClean="0">
                <a:ea typeface="標楷體" pitchFamily="65" charset="-120"/>
              </a:rPr>
              <a:t>請求其它程式幫忙</a:t>
            </a:r>
            <a:r>
              <a:rPr lang="zh-TW" altLang="zh-TW" smtClean="0">
                <a:ea typeface="標楷體" pitchFamily="65" charset="-120"/>
              </a:rPr>
              <a:t>(1/</a:t>
            </a:r>
            <a:r>
              <a:rPr lang="zh-TW" altLang="en-US" smtClean="0">
                <a:ea typeface="標楷體" pitchFamily="65" charset="-120"/>
              </a:rPr>
              <a:t>2</a:t>
            </a:r>
            <a:r>
              <a:rPr lang="zh-TW" altLang="zh-TW" smtClean="0">
                <a:ea typeface="標楷體" pitchFamily="65" charset="-120"/>
              </a:rPr>
              <a:t>)</a:t>
            </a:r>
            <a:endParaRPr lang="en-US" altLang="zh-TW" smtClean="0">
              <a:ea typeface="標楷體" pitchFamily="65" charset="-120"/>
            </a:endParaRPr>
          </a:p>
        </p:txBody>
      </p:sp>
      <p:sp>
        <p:nvSpPr>
          <p:cNvPr id="142340" name="Rectangle 8"/>
          <p:cNvSpPr>
            <a:spLocks noChangeArrowheads="1"/>
          </p:cNvSpPr>
          <p:nvPr/>
        </p:nvSpPr>
        <p:spPr bwMode="auto">
          <a:xfrm>
            <a:off x="3733800" y="1143000"/>
            <a:ext cx="5029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a:solidFill>
                  <a:schemeClr val="tx2"/>
                </a:solidFill>
                <a:latin typeface="標楷體" pitchFamily="65" charset="-120"/>
                <a:ea typeface="標楷體" pitchFamily="65" charset="-120"/>
              </a:rPr>
              <a:t>開啟網頁：</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Uri uri = Uri.parse("http://developer.android.com/");</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Intent(Intent.ACTION_VIEW, uri);</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zh-TW" altLang="en-US">
                <a:solidFill>
                  <a:schemeClr val="tx2"/>
                </a:solidFill>
                <a:latin typeface="標楷體" pitchFamily="65" charset="-120"/>
                <a:ea typeface="標楷體" pitchFamily="65" charset="-120"/>
              </a:rPr>
              <a:t>播放</a:t>
            </a:r>
            <a:r>
              <a:rPr kumimoji="0" lang="en-US" altLang="zh-TW">
                <a:solidFill>
                  <a:schemeClr val="tx2"/>
                </a:solidFill>
                <a:latin typeface="標楷體" pitchFamily="65" charset="-120"/>
                <a:ea typeface="標楷體" pitchFamily="65" charset="-120"/>
              </a:rPr>
              <a:t>MP3</a:t>
            </a:r>
            <a:r>
              <a:rPr kumimoji="0" lang="zh-TW" altLang="en-US">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Intent(Intent.ACTION_VIEW);</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File file = new File("/sdcard/song.mp3");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it.setDataAndType(Uri.fromFile(file), "audio/*");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zh-TW" altLang="en-US">
                <a:solidFill>
                  <a:schemeClr val="tx2"/>
                </a:solidFill>
                <a:latin typeface="標楷體" pitchFamily="65" charset="-120"/>
                <a:ea typeface="標楷體" pitchFamily="65" charset="-120"/>
              </a:rPr>
              <a:t>檢視圖片：</a:t>
            </a:r>
            <a:endParaRPr kumimoji="0" lang="en-US" altLang="zh-TW">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Intent(Intent.ACTION_VIEW);</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File file = new File("/sdcard/image.png");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it.setDataAndType(Uri.fromFile(file), "image/*");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zh-TW" altLang="en-US">
                <a:solidFill>
                  <a:schemeClr val="tx2"/>
                </a:solidFill>
                <a:latin typeface="標楷體" pitchFamily="65" charset="-120"/>
                <a:ea typeface="標楷體" pitchFamily="65" charset="-120"/>
              </a:rPr>
              <a:t>啟動撥號程式：</a:t>
            </a:r>
            <a:endParaRPr kumimoji="0" lang="en-US" altLang="zh-TW">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Uri uri = Uri.parse("tel:0921888168");</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Intent(Intent.ACTION_DIAL, uri);</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p:txBody>
      </p:sp>
      <p:pic>
        <p:nvPicPr>
          <p:cNvPr id="142341" name="Picture 11" descr="fig39-1-1"/>
          <p:cNvPicPr>
            <a:picLocks noChangeAspect="1" noChangeArrowheads="1"/>
          </p:cNvPicPr>
          <p:nvPr/>
        </p:nvPicPr>
        <p:blipFill>
          <a:blip r:embed="rId2" cstate="print">
            <a:extLst>
              <a:ext uri="{28A0092B-C50C-407E-A947-70E740481C1C}">
                <a14:useLocalDpi xmlns:a14="http://schemas.microsoft.com/office/drawing/2010/main" xmlns="" val="0"/>
              </a:ext>
            </a:extLst>
          </a:blip>
          <a:srcRect b="41411"/>
          <a:stretch>
            <a:fillRect/>
          </a:stretch>
        </p:blipFill>
        <p:spPr bwMode="auto">
          <a:xfrm>
            <a:off x="228600" y="1371600"/>
            <a:ext cx="3200400" cy="279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9922769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3D401DD-7972-4FAC-B8C8-43D3586C0069}" type="slidenum">
              <a:rPr lang="en-US" altLang="zh-TW" smtClean="0"/>
              <a:pPr eaLnBrk="1" hangingPunct="1"/>
              <a:t>113</a:t>
            </a:fld>
            <a:endParaRPr lang="en-US" altLang="zh-TW" smtClean="0"/>
          </a:p>
        </p:txBody>
      </p:sp>
      <p:sp>
        <p:nvSpPr>
          <p:cNvPr id="143363" name="Rectangle 14"/>
          <p:cNvSpPr>
            <a:spLocks noGrp="1" noChangeArrowheads="1"/>
          </p:cNvSpPr>
          <p:nvPr>
            <p:ph type="title"/>
          </p:nvPr>
        </p:nvSpPr>
        <p:spPr>
          <a:xfrm>
            <a:off x="685800" y="304800"/>
            <a:ext cx="8077200" cy="838200"/>
          </a:xfrm>
          <a:noFill/>
        </p:spPr>
        <p:txBody>
          <a:bodyPr>
            <a:normAutofit fontScale="90000"/>
          </a:bodyPr>
          <a:lstStyle/>
          <a:p>
            <a:r>
              <a:rPr lang="zh-TW" altLang="en-US" smtClean="0">
                <a:ea typeface="標楷體" pitchFamily="65" charset="-120"/>
              </a:rPr>
              <a:t>利</a:t>
            </a:r>
            <a:r>
              <a:rPr lang="zh-TW" altLang="zh-TW" smtClean="0">
                <a:ea typeface="標楷體" pitchFamily="65" charset="-120"/>
              </a:rPr>
              <a:t>用Intent</a:t>
            </a:r>
            <a:r>
              <a:rPr lang="zh-TW" altLang="en-US" smtClean="0">
                <a:ea typeface="標楷體" pitchFamily="65" charset="-120"/>
              </a:rPr>
              <a:t>請求其它程式幫忙</a:t>
            </a:r>
            <a:r>
              <a:rPr lang="zh-TW" altLang="zh-TW" smtClean="0">
                <a:ea typeface="標楷體" pitchFamily="65" charset="-120"/>
              </a:rPr>
              <a:t>(</a:t>
            </a:r>
            <a:r>
              <a:rPr lang="zh-TW" altLang="en-US" smtClean="0">
                <a:ea typeface="標楷體" pitchFamily="65" charset="-120"/>
              </a:rPr>
              <a:t>2</a:t>
            </a:r>
            <a:r>
              <a:rPr lang="zh-TW" altLang="zh-TW" smtClean="0">
                <a:ea typeface="標楷體" pitchFamily="65" charset="-120"/>
              </a:rPr>
              <a:t>/</a:t>
            </a:r>
            <a:r>
              <a:rPr lang="zh-TW" altLang="en-US" smtClean="0">
                <a:ea typeface="標楷體" pitchFamily="65" charset="-120"/>
              </a:rPr>
              <a:t>2</a:t>
            </a:r>
            <a:r>
              <a:rPr lang="zh-TW" altLang="zh-TW" smtClean="0">
                <a:ea typeface="標楷體" pitchFamily="65" charset="-120"/>
              </a:rPr>
              <a:t>)</a:t>
            </a:r>
            <a:endParaRPr lang="en-US" altLang="zh-TW" smtClean="0">
              <a:ea typeface="標楷體" pitchFamily="65" charset="-120"/>
            </a:endParaRPr>
          </a:p>
        </p:txBody>
      </p:sp>
      <p:pic>
        <p:nvPicPr>
          <p:cNvPr id="143364" name="Picture 15" descr="fig39-1-1"/>
          <p:cNvPicPr>
            <a:picLocks noChangeAspect="1" noChangeArrowheads="1"/>
          </p:cNvPicPr>
          <p:nvPr/>
        </p:nvPicPr>
        <p:blipFill>
          <a:blip r:embed="rId2" cstate="print">
            <a:extLst>
              <a:ext uri="{28A0092B-C50C-407E-A947-70E740481C1C}">
                <a14:useLocalDpi xmlns:a14="http://schemas.microsoft.com/office/drawing/2010/main" xmlns="" val="0"/>
              </a:ext>
            </a:extLst>
          </a:blip>
          <a:srcRect b="41411"/>
          <a:stretch>
            <a:fillRect/>
          </a:stretch>
        </p:blipFill>
        <p:spPr bwMode="auto">
          <a:xfrm>
            <a:off x="3429000" y="1143000"/>
            <a:ext cx="2286000"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5" name="Picture 16" descr="fig39-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352800"/>
            <a:ext cx="203835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6" name="Picture 17" descr="fig39-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1100" y="3352800"/>
            <a:ext cx="20447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7" name="Picture 18" descr="fig39-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51375" y="3352800"/>
            <a:ext cx="205422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8" name="Picture 19" descr="fig39-1-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58000" y="3352800"/>
            <a:ext cx="20574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1943076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3B22219-03BF-4167-8878-7E9324B0EC6B}" type="slidenum">
              <a:rPr lang="en-US" altLang="zh-TW" smtClean="0"/>
              <a:pPr eaLnBrk="1" hangingPunct="1"/>
              <a:t>114</a:t>
            </a:fld>
            <a:endParaRPr lang="en-US" altLang="zh-TW" smtClean="0"/>
          </a:p>
        </p:txBody>
      </p:sp>
      <p:sp>
        <p:nvSpPr>
          <p:cNvPr id="144387" name="Rectangle 20"/>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建立Tab標籤頁介面</a:t>
            </a:r>
            <a:r>
              <a:rPr lang="en-US" altLang="zh-TW" smtClean="0">
                <a:ea typeface="標楷體" pitchFamily="65" charset="-120"/>
              </a:rPr>
              <a:t>(1/3)</a:t>
            </a:r>
          </a:p>
        </p:txBody>
      </p:sp>
      <p:pic>
        <p:nvPicPr>
          <p:cNvPr id="144388" name="Picture 22" descr="fig40-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2325" y="1219200"/>
            <a:ext cx="34448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9" name="Picture 23" descr="fig40-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925" y="1219200"/>
            <a:ext cx="34448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1594506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9145A85-3164-4560-AF93-56F6495449C0}" type="slidenum">
              <a:rPr lang="en-US" altLang="zh-TW" smtClean="0"/>
              <a:pPr eaLnBrk="1" hangingPunct="1"/>
              <a:t>115</a:t>
            </a:fld>
            <a:endParaRPr lang="en-US" altLang="zh-TW" smtClean="0"/>
          </a:p>
        </p:txBody>
      </p:sp>
      <p:sp>
        <p:nvSpPr>
          <p:cNvPr id="145411" name="Rectangle 20"/>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建立Tab標籤頁介面</a:t>
            </a:r>
            <a:r>
              <a:rPr lang="en-US" altLang="zh-TW" smtClean="0">
                <a:ea typeface="標楷體" pitchFamily="65" charset="-120"/>
              </a:rPr>
              <a:t>(2/3)</a:t>
            </a:r>
          </a:p>
        </p:txBody>
      </p:sp>
      <p:pic>
        <p:nvPicPr>
          <p:cNvPr id="145412"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066800"/>
            <a:ext cx="3175000" cy="481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Rectangle 22"/>
          <p:cNvSpPr>
            <a:spLocks noChangeArrowheads="1"/>
          </p:cNvSpPr>
          <p:nvPr/>
        </p:nvSpPr>
        <p:spPr bwMode="auto">
          <a:xfrm>
            <a:off x="3886200" y="1447800"/>
            <a:ext cx="4953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000">
                <a:solidFill>
                  <a:schemeClr val="tx2"/>
                </a:solidFill>
                <a:latin typeface="標楷體" pitchFamily="65" charset="-120"/>
                <a:ea typeface="標楷體" pitchFamily="65" charset="-120"/>
              </a:rPr>
              <a:t>AndroidManifest.xml</a:t>
            </a:r>
            <a:r>
              <a:rPr kumimoji="0" lang="zh-TW" altLang="en-US" sz="2000">
                <a:solidFill>
                  <a:schemeClr val="tx2"/>
                </a:solidFill>
                <a:latin typeface="標楷體" pitchFamily="65" charset="-120"/>
                <a:ea typeface="標楷體" pitchFamily="65" charset="-120"/>
              </a:rPr>
              <a:t>檔：</a:t>
            </a:r>
          </a:p>
          <a:p>
            <a:pPr eaLnBrk="1" hangingPunct="1">
              <a:lnSpc>
                <a:spcPct val="90000"/>
              </a:lnSpc>
              <a:spcBef>
                <a:spcPct val="20000"/>
              </a:spcBef>
              <a:buClr>
                <a:schemeClr val="accent1"/>
              </a:buClr>
              <a:buSzPct val="65000"/>
              <a:buFont typeface="Wingdings" pitchFamily="2" charset="2"/>
              <a:buNone/>
            </a:pPr>
            <a:endParaRPr kumimoji="0" lang="en-US" altLang="zh-TW" sz="20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&lt;activity android:name=".DateTimePicker"/&gt;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&lt;activity android:name=".ProgBarDemo"/&gt;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&lt;/manifest&gt;</a:t>
            </a:r>
          </a:p>
        </p:txBody>
      </p:sp>
      <p:sp>
        <p:nvSpPr>
          <p:cNvPr id="145414" name="AutoShape 23"/>
          <p:cNvSpPr>
            <a:spLocks noChangeArrowheads="1"/>
          </p:cNvSpPr>
          <p:nvPr/>
        </p:nvSpPr>
        <p:spPr bwMode="auto">
          <a:xfrm>
            <a:off x="1295400" y="1676400"/>
            <a:ext cx="19050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5415" name="AutoShape 24"/>
          <p:cNvSpPr>
            <a:spLocks noChangeArrowheads="1"/>
          </p:cNvSpPr>
          <p:nvPr/>
        </p:nvSpPr>
        <p:spPr bwMode="auto">
          <a:xfrm>
            <a:off x="1295400" y="4191000"/>
            <a:ext cx="20574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5416" name="AutoShape 25"/>
          <p:cNvSpPr>
            <a:spLocks noChangeArrowheads="1"/>
          </p:cNvSpPr>
          <p:nvPr/>
        </p:nvSpPr>
        <p:spPr bwMode="auto">
          <a:xfrm>
            <a:off x="1295400" y="2133600"/>
            <a:ext cx="19050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5417" name="AutoShape 26"/>
          <p:cNvSpPr>
            <a:spLocks noChangeArrowheads="1"/>
          </p:cNvSpPr>
          <p:nvPr/>
        </p:nvSpPr>
        <p:spPr bwMode="auto">
          <a:xfrm>
            <a:off x="1295400" y="4724400"/>
            <a:ext cx="1905000" cy="304800"/>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383999639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19F2B6A-DD2A-41A2-9889-74D68C66EBDE}" type="slidenum">
              <a:rPr lang="en-US" altLang="zh-TW" smtClean="0"/>
              <a:pPr eaLnBrk="1" hangingPunct="1"/>
              <a:t>116</a:t>
            </a:fld>
            <a:endParaRPr lang="en-US" altLang="zh-TW" smtClean="0"/>
          </a:p>
        </p:txBody>
      </p:sp>
      <p:sp>
        <p:nvSpPr>
          <p:cNvPr id="146435"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建立Tab標籤頁介面</a:t>
            </a:r>
            <a:r>
              <a:rPr lang="en-US" altLang="zh-TW" smtClean="0">
                <a:ea typeface="標楷體" pitchFamily="65" charset="-120"/>
              </a:rPr>
              <a:t>(3/3)</a:t>
            </a:r>
          </a:p>
        </p:txBody>
      </p:sp>
      <p:sp>
        <p:nvSpPr>
          <p:cNvPr id="146436" name="Rectangle 4"/>
          <p:cNvSpPr>
            <a:spLocks noChangeArrowheads="1"/>
          </p:cNvSpPr>
          <p:nvPr/>
        </p:nvSpPr>
        <p:spPr bwMode="auto">
          <a:xfrm>
            <a:off x="4800600" y="1219200"/>
            <a:ext cx="4267200" cy="5410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主類別程式檔：</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TabHost tabHost = getTabHost();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it.setClass(Main.this, DateTimePicker.class);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TabSpec spec=tabHost.newTabSpec("tab1");</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spec.setContent(it);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spec.setIndicator("</a:t>
            </a:r>
            <a:r>
              <a:rPr kumimoji="0" lang="zh-TW" altLang="en-US" sz="1400">
                <a:solidFill>
                  <a:schemeClr val="tx2"/>
                </a:solidFill>
                <a:latin typeface="MS Gothic" pitchFamily="49" charset="-128"/>
                <a:ea typeface="MS Gothic" pitchFamily="49" charset="-128"/>
              </a:rPr>
              <a:t>日期和時間</a:t>
            </a:r>
            <a:r>
              <a:rPr kumimoji="0" lang="en-US" altLang="zh-TW" sz="140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getResources().getDrawable(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android.R.drawable.ic_lock_idle_alarm));</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tabHost.addTab(spec);</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it.setClass(Main.this, ProgBarDemo.class);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spec=tabHost.newTabSpec("tab2");</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spec.setIndicator("ProgressBar Demo",</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getResources().getDrawable(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android.R.drawable.ic_dialog_alert));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spec.setContent(it);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tabHost.addTab(spec);</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tabHost.setCurrentTab(0);</a:t>
            </a:r>
          </a:p>
        </p:txBody>
      </p:sp>
      <p:sp>
        <p:nvSpPr>
          <p:cNvPr id="146437" name="Rectangle 9"/>
          <p:cNvSpPr>
            <a:spLocks noChangeArrowheads="1"/>
          </p:cNvSpPr>
          <p:nvPr/>
        </p:nvSpPr>
        <p:spPr bwMode="auto">
          <a:xfrm>
            <a:off x="304800" y="1219200"/>
            <a:ext cx="4343400" cy="5410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介面佈局檔：</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a:t>
            </a:r>
            <a:r>
              <a:rPr kumimoji="0" lang="en-US" altLang="zh-TW" sz="1400" b="1">
                <a:solidFill>
                  <a:srgbClr val="0000FF"/>
                </a:solidFill>
                <a:latin typeface="MS Gothic" pitchFamily="49" charset="-128"/>
                <a:ea typeface="MS Gothic" pitchFamily="49" charset="-128"/>
              </a:rPr>
              <a:t>TabHost</a:t>
            </a:r>
            <a:r>
              <a:rPr kumimoji="0" lang="en-US" altLang="zh-TW" sz="1400">
                <a:solidFill>
                  <a:schemeClr val="tx2"/>
                </a:solidFill>
                <a:latin typeface="MS Gothic" pitchFamily="49" charset="-128"/>
                <a:ea typeface="MS Gothic" pitchFamily="49" charset="-128"/>
              </a:rPr>
              <a:t> xmlns:android="http://schemas.android.com/apk/res/android"</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android:id="@android:id/tabhost"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android:layout_height="fill_parent"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a:t>
            </a:r>
            <a:r>
              <a:rPr kumimoji="0" lang="en-US" altLang="zh-TW" sz="1400" b="1">
                <a:solidFill>
                  <a:srgbClr val="0000FF"/>
                </a:solidFill>
                <a:latin typeface="MS Gothic" pitchFamily="49" charset="-128"/>
                <a:ea typeface="MS Gothic" pitchFamily="49" charset="-128"/>
              </a:rPr>
              <a:t>TabWidget</a:t>
            </a: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android:id="@android:id/tabs"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android:layout_height="wrap_content"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a:t>
            </a:r>
            <a:r>
              <a:rPr kumimoji="0" lang="en-US" altLang="zh-TW" sz="1400" b="1">
                <a:solidFill>
                  <a:srgbClr val="0000FF"/>
                </a:solidFill>
                <a:latin typeface="MS Gothic" pitchFamily="49" charset="-128"/>
                <a:ea typeface="MS Gothic" pitchFamily="49" charset="-128"/>
              </a:rPr>
              <a:t>FrameLayout</a:t>
            </a: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android:id="@android:id/tabcontent"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android:layout_height="fill_parent"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android:paddingTop="70dp"</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&lt;/TabHost&gt;</a:t>
            </a:r>
          </a:p>
          <a:p>
            <a:pPr eaLnBrk="1" hangingPunct="1">
              <a:lnSpc>
                <a:spcPct val="90000"/>
              </a:lnSpc>
              <a:spcBef>
                <a:spcPct val="20000"/>
              </a:spcBef>
              <a:buClr>
                <a:schemeClr val="accent1"/>
              </a:buClr>
              <a:buSzPct val="65000"/>
              <a:buFont typeface="Wingdings" pitchFamily="2" charset="2"/>
              <a:buNone/>
            </a:pPr>
            <a:endParaRPr kumimoji="0" lang="zh-TW" altLang="en-US" sz="1400" b="1">
              <a:solidFill>
                <a:srgbClr val="0000FF"/>
              </a:solidFill>
              <a:latin typeface="MS Gothic" pitchFamily="49" charset="-128"/>
              <a:ea typeface="MS Gothic" pitchFamily="49" charset="-128"/>
            </a:endParaRPr>
          </a:p>
        </p:txBody>
      </p:sp>
    </p:spTree>
    <p:extLst>
      <p:ext uri="{BB962C8B-B14F-4D97-AF65-F5344CB8AC3E}">
        <p14:creationId xmlns:p14="http://schemas.microsoft.com/office/powerpoint/2010/main" xmlns="" val="270621699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CE126D0-C436-44F6-8DB9-7BACD0CC08FE}" type="slidenum">
              <a:rPr lang="en-US" altLang="zh-TW" smtClean="0"/>
              <a:pPr eaLnBrk="1" hangingPunct="1"/>
              <a:t>117</a:t>
            </a:fld>
            <a:endParaRPr lang="en-US" altLang="zh-TW" smtClean="0"/>
          </a:p>
        </p:txBody>
      </p:sp>
      <p:sp>
        <p:nvSpPr>
          <p:cNvPr id="147459" name="Rectangle 2"/>
          <p:cNvSpPr>
            <a:spLocks noGrp="1" noChangeArrowheads="1"/>
          </p:cNvSpPr>
          <p:nvPr>
            <p:ph type="title"/>
          </p:nvPr>
        </p:nvSpPr>
        <p:spPr>
          <a:xfrm>
            <a:off x="685800" y="304800"/>
            <a:ext cx="7848600" cy="838200"/>
          </a:xfrm>
          <a:noFill/>
        </p:spPr>
        <p:txBody>
          <a:bodyPr/>
          <a:lstStyle/>
          <a:p>
            <a:r>
              <a:rPr lang="zh-TW" altLang="en-US" smtClean="0">
                <a:ea typeface="標楷體" pitchFamily="65" charset="-120"/>
              </a:rPr>
              <a:t>讓</a:t>
            </a:r>
            <a:r>
              <a:rPr lang="en-US" altLang="zh-TW" smtClean="0">
                <a:ea typeface="標楷體" pitchFamily="65" charset="-120"/>
              </a:rPr>
              <a:t>Intent</a:t>
            </a:r>
            <a:r>
              <a:rPr lang="zh-TW" altLang="en-US" smtClean="0">
                <a:ea typeface="標楷體" pitchFamily="65" charset="-120"/>
              </a:rPr>
              <a:t>附帶資料</a:t>
            </a:r>
            <a:endParaRPr lang="en-US" altLang="zh-TW" smtClean="0">
              <a:ea typeface="標楷體" pitchFamily="65" charset="-120"/>
            </a:endParaRPr>
          </a:p>
        </p:txBody>
      </p:sp>
      <p:sp>
        <p:nvSpPr>
          <p:cNvPr id="147460" name="Rectangle 3"/>
          <p:cNvSpPr>
            <a:spLocks noChangeArrowheads="1"/>
          </p:cNvSpPr>
          <p:nvPr/>
        </p:nvSpPr>
        <p:spPr bwMode="auto">
          <a:xfrm>
            <a:off x="5105400" y="1600200"/>
            <a:ext cx="3733800" cy="3581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被呼叫的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 bundle = this.getIntent().getExtras();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iCountSet = bundle.getInt("KEY_COUNT_SET");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iCountPlayerWin = bundle.getInt("KEY_COUNT_PLAYER_WIN");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iCountComWin = bundle.getInt("KEY_COUNT_COM_WIN");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 iCountDraw = bundle.getInt("KEY_COUNT_DRAW");</a:t>
            </a:r>
          </a:p>
        </p:txBody>
      </p:sp>
      <p:sp>
        <p:nvSpPr>
          <p:cNvPr id="147461" name="Rectangle 4"/>
          <p:cNvSpPr>
            <a:spLocks noChangeArrowheads="1"/>
          </p:cNvSpPr>
          <p:nvPr/>
        </p:nvSpPr>
        <p:spPr bwMode="auto">
          <a:xfrm>
            <a:off x="304800" y="1600200"/>
            <a:ext cx="3733800" cy="4343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原來的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it.setClass(Game.this, GameResult.class);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 bundle = new Bundle();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bundle.putInt("KEY_COUNT_SET", miCountSet);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bundle.putInt("KEY_COUNT_PLAYER_WIN", miCountPlayerWin);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bundle.putInt("KEY_COUNT_COM_WIN", miCountComWin);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bundle.putInt("KEY_COUNT_DRAW", miCountDraw);</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it.putExtras(bundle);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startActivity(it);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p:txBody>
      </p:sp>
      <p:sp>
        <p:nvSpPr>
          <p:cNvPr id="147462" name="Rectangle 5"/>
          <p:cNvSpPr>
            <a:spLocks noChangeArrowheads="1"/>
          </p:cNvSpPr>
          <p:nvPr/>
        </p:nvSpPr>
        <p:spPr bwMode="auto">
          <a:xfrm>
            <a:off x="3733800" y="2743200"/>
            <a:ext cx="1219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400">
                <a:solidFill>
                  <a:srgbClr val="FF0000"/>
                </a:solidFill>
                <a:latin typeface="MS Gothic" pitchFamily="49" charset="-128"/>
                <a:ea typeface="MS Gothic" pitchFamily="49" charset="-128"/>
              </a:rPr>
              <a:t>Intent</a:t>
            </a:r>
          </a:p>
        </p:txBody>
      </p:sp>
      <p:sp>
        <p:nvSpPr>
          <p:cNvPr id="147463" name="AutoShape 6"/>
          <p:cNvSpPr>
            <a:spLocks noChangeArrowheads="1"/>
          </p:cNvSpPr>
          <p:nvPr/>
        </p:nvSpPr>
        <p:spPr bwMode="auto">
          <a:xfrm>
            <a:off x="3657600" y="3124200"/>
            <a:ext cx="1371600" cy="457200"/>
          </a:xfrm>
          <a:prstGeom prst="rightArrow">
            <a:avLst>
              <a:gd name="adj1" fmla="val 50000"/>
              <a:gd name="adj2" fmla="val 75000"/>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2192039548"/>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BCD31CB-A2EB-4C10-914A-3807173B196D}" type="slidenum">
              <a:rPr lang="en-US" altLang="zh-TW" smtClean="0"/>
              <a:pPr eaLnBrk="1" hangingPunct="1"/>
              <a:t>118</a:t>
            </a:fld>
            <a:endParaRPr lang="en-US" altLang="zh-TW" smtClean="0"/>
          </a:p>
        </p:txBody>
      </p:sp>
      <p:sp>
        <p:nvSpPr>
          <p:cNvPr id="148483" name="Rectangle 2"/>
          <p:cNvSpPr>
            <a:spLocks noGrp="1" noChangeArrowheads="1"/>
          </p:cNvSpPr>
          <p:nvPr>
            <p:ph type="title"/>
          </p:nvPr>
        </p:nvSpPr>
        <p:spPr>
          <a:xfrm>
            <a:off x="685800" y="304800"/>
            <a:ext cx="7848600" cy="838200"/>
          </a:xfrm>
          <a:noFill/>
        </p:spPr>
        <p:txBody>
          <a:bodyPr/>
          <a:lstStyle/>
          <a:p>
            <a:r>
              <a:rPr lang="zh-TW" altLang="en-US" smtClean="0">
                <a:ea typeface="標楷體" pitchFamily="65" charset="-120"/>
              </a:rPr>
              <a:t>利用</a:t>
            </a:r>
            <a:r>
              <a:rPr lang="en-US" altLang="zh-TW" smtClean="0">
                <a:ea typeface="標楷體" pitchFamily="65" charset="-120"/>
              </a:rPr>
              <a:t>Intent</a:t>
            </a:r>
            <a:r>
              <a:rPr lang="zh-TW" altLang="en-US" smtClean="0">
                <a:ea typeface="標楷體" pitchFamily="65" charset="-120"/>
              </a:rPr>
              <a:t>回傳資料</a:t>
            </a:r>
            <a:endParaRPr lang="en-US" altLang="zh-TW" smtClean="0">
              <a:ea typeface="標楷體" pitchFamily="65" charset="-120"/>
            </a:endParaRPr>
          </a:p>
        </p:txBody>
      </p:sp>
      <p:sp>
        <p:nvSpPr>
          <p:cNvPr id="148484" name="Rectangle 3"/>
          <p:cNvSpPr>
            <a:spLocks noChangeArrowheads="1"/>
          </p:cNvSpPr>
          <p:nvPr/>
        </p:nvSpPr>
        <p:spPr bwMode="auto">
          <a:xfrm>
            <a:off x="5105400" y="1600200"/>
            <a:ext cx="3733800" cy="3886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被呼叫的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 bundle = new Bundle();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bundle.putInt("KEY_COUNT_SET", miCountSet);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bundle.putInt("KEY_COUNT_PLAYER_WIN", miCountPlayerWin);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bundle.putInt("KEY_COUNT_COM_WIN", miCountComWin);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bundle.putInt("KEY_COUNT_DRAW", miCountDraw);</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it.putExtras(bundle);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setResult(RESULT_OK, it);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finish();</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p:txBody>
      </p:sp>
      <p:sp>
        <p:nvSpPr>
          <p:cNvPr id="148485" name="Rectangle 4"/>
          <p:cNvSpPr>
            <a:spLocks noChangeArrowheads="1"/>
          </p:cNvSpPr>
          <p:nvPr/>
        </p:nvSpPr>
        <p:spPr bwMode="auto">
          <a:xfrm>
            <a:off x="304800" y="1143000"/>
            <a:ext cx="4038600" cy="5181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原來的</a:t>
            </a:r>
            <a:r>
              <a:rPr kumimoji="0" lang="en-US" altLang="zh-TW" sz="2800">
                <a:solidFill>
                  <a:schemeClr val="tx2"/>
                </a:solidFill>
                <a:latin typeface="標楷體" pitchFamily="65" charset="-120"/>
                <a:ea typeface="標楷體" pitchFamily="65" charset="-120"/>
              </a:rPr>
              <a:t>Activity</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it.setClass(Main.this, Game.class);</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startActivityForResult(it, LAUNCH_GAME);</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protected void onActivityResult(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 requestCode,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 resultCode,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Intent  data)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if (requestCode != LAUNCH_GAME)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return;</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switch (resultCode)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case RESULT_OK:</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break;</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case RESULT_CANCELED:</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a:t>
            </a:r>
          </a:p>
        </p:txBody>
      </p:sp>
      <p:sp>
        <p:nvSpPr>
          <p:cNvPr id="148486" name="Rectangle 5"/>
          <p:cNvSpPr>
            <a:spLocks noChangeArrowheads="1"/>
          </p:cNvSpPr>
          <p:nvPr/>
        </p:nvSpPr>
        <p:spPr bwMode="auto">
          <a:xfrm>
            <a:off x="3733800" y="2743200"/>
            <a:ext cx="1219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400">
                <a:solidFill>
                  <a:srgbClr val="FF0000"/>
                </a:solidFill>
                <a:latin typeface="MS Gothic" pitchFamily="49" charset="-128"/>
                <a:ea typeface="MS Gothic" pitchFamily="49" charset="-128"/>
              </a:rPr>
              <a:t>Intent</a:t>
            </a:r>
          </a:p>
        </p:txBody>
      </p:sp>
      <p:sp>
        <p:nvSpPr>
          <p:cNvPr id="148487" name="AutoShape 6"/>
          <p:cNvSpPr>
            <a:spLocks noChangeArrowheads="1"/>
          </p:cNvSpPr>
          <p:nvPr/>
        </p:nvSpPr>
        <p:spPr bwMode="auto">
          <a:xfrm>
            <a:off x="3657600" y="3124200"/>
            <a:ext cx="1371600" cy="457200"/>
          </a:xfrm>
          <a:prstGeom prst="rightArrow">
            <a:avLst>
              <a:gd name="adj1" fmla="val 50000"/>
              <a:gd name="adj2" fmla="val 75000"/>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45838776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8CD88CF-83CB-4411-89A0-DD4905FE7C43}" type="slidenum">
              <a:rPr lang="en-US" altLang="zh-TW" smtClean="0"/>
              <a:pPr eaLnBrk="1" hangingPunct="1"/>
              <a:t>119</a:t>
            </a:fld>
            <a:endParaRPr lang="en-US" altLang="zh-TW" smtClean="0"/>
          </a:p>
        </p:txBody>
      </p:sp>
      <p:sp>
        <p:nvSpPr>
          <p:cNvPr id="149507"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1/3)</a:t>
            </a:r>
          </a:p>
        </p:txBody>
      </p:sp>
      <p:sp>
        <p:nvSpPr>
          <p:cNvPr id="149508" name="Rectangle 8"/>
          <p:cNvSpPr>
            <a:spLocks noGrp="1" noChangeArrowheads="1"/>
          </p:cNvSpPr>
          <p:nvPr>
            <p:ph type="body" idx="1"/>
          </p:nvPr>
        </p:nvSpPr>
        <p:spPr>
          <a:xfrm>
            <a:off x="762000" y="1371600"/>
            <a:ext cx="2971800" cy="3429000"/>
          </a:xfrm>
          <a:noFill/>
        </p:spPr>
        <p:txBody>
          <a:bodyPr/>
          <a:lstStyle/>
          <a:p>
            <a:pPr marL="571500" indent="-571500"/>
            <a:r>
              <a:rPr kumimoji="0" lang="en-US" altLang="en-US" sz="2800" smtClean="0">
                <a:solidFill>
                  <a:schemeClr val="tx2"/>
                </a:solidFill>
                <a:latin typeface="Times New Roman" pitchFamily="18" charset="0"/>
                <a:ea typeface="標楷體" pitchFamily="65" charset="-120"/>
              </a:rPr>
              <a:t>Explicit Intent</a:t>
            </a:r>
            <a:r>
              <a:rPr kumimoji="0" lang="en-US" altLang="zh-TW" sz="2800" smtClean="0">
                <a:solidFill>
                  <a:schemeClr val="tx2"/>
                </a:solidFill>
                <a:latin typeface="Times New Roman" pitchFamily="18" charset="0"/>
                <a:ea typeface="標楷體" pitchFamily="65" charset="-120"/>
              </a:rPr>
              <a:t/>
            </a:r>
            <a:br>
              <a:rPr kumimoji="0" lang="en-US" altLang="zh-TW" sz="2800" smtClean="0">
                <a:solidFill>
                  <a:schemeClr val="tx2"/>
                </a:solidFill>
                <a:latin typeface="Times New Roman" pitchFamily="18" charset="0"/>
                <a:ea typeface="標楷體" pitchFamily="65" charset="-120"/>
              </a:rPr>
            </a:br>
            <a:r>
              <a:rPr kumimoji="0" lang="en-US" altLang="en-US" sz="2800" smtClean="0">
                <a:solidFill>
                  <a:schemeClr val="tx2"/>
                </a:solidFill>
                <a:latin typeface="Times New Roman" pitchFamily="18" charset="0"/>
                <a:ea typeface="標楷體" pitchFamily="65" charset="-120"/>
              </a:rPr>
              <a:t>指名道姓，指定要執行的Activity</a:t>
            </a:r>
            <a:endParaRPr kumimoji="0" lang="zh-TW" altLang="en-US" sz="2800" smtClean="0">
              <a:solidFill>
                <a:schemeClr val="tx2"/>
              </a:solidFill>
              <a:latin typeface="Times New Roman" pitchFamily="18" charset="0"/>
              <a:ea typeface="標楷體" pitchFamily="65" charset="-120"/>
            </a:endParaRPr>
          </a:p>
          <a:p>
            <a:pPr marL="571500" indent="-571500"/>
            <a:r>
              <a:rPr kumimoji="0" lang="en-US" altLang="en-US" sz="2800" smtClean="0">
                <a:solidFill>
                  <a:schemeClr val="tx2"/>
                </a:solidFill>
                <a:latin typeface="Times New Roman" pitchFamily="18" charset="0"/>
                <a:ea typeface="標楷體" pitchFamily="65" charset="-120"/>
              </a:rPr>
              <a:t>Implicit Intent</a:t>
            </a:r>
            <a:r>
              <a:rPr kumimoji="0" lang="en-US" altLang="zh-TW" sz="2800" smtClean="0">
                <a:solidFill>
                  <a:schemeClr val="tx2"/>
                </a:solidFill>
                <a:latin typeface="Times New Roman" pitchFamily="18" charset="0"/>
                <a:ea typeface="標楷體" pitchFamily="65" charset="-120"/>
              </a:rPr>
              <a:t/>
            </a:r>
            <a:br>
              <a:rPr kumimoji="0" lang="en-US" altLang="zh-TW" sz="2800" smtClean="0">
                <a:solidFill>
                  <a:schemeClr val="tx2"/>
                </a:solidFill>
                <a:latin typeface="Times New Roman" pitchFamily="18" charset="0"/>
                <a:ea typeface="標楷體" pitchFamily="65" charset="-120"/>
              </a:rPr>
            </a:br>
            <a:r>
              <a:rPr kumimoji="0" lang="zh-TW" altLang="en-US" sz="2800" smtClean="0">
                <a:solidFill>
                  <a:schemeClr val="tx2"/>
                </a:solidFill>
                <a:latin typeface="Times New Roman" pitchFamily="18" charset="0"/>
                <a:ea typeface="標楷體" pitchFamily="65" charset="-120"/>
              </a:rPr>
              <a:t>只記錄資料和對資料的操作</a:t>
            </a:r>
          </a:p>
        </p:txBody>
      </p:sp>
      <p:sp>
        <p:nvSpPr>
          <p:cNvPr id="149509" name="Rectangle 9"/>
          <p:cNvSpPr>
            <a:spLocks noChangeArrowheads="1"/>
          </p:cNvSpPr>
          <p:nvPr/>
        </p:nvSpPr>
        <p:spPr bwMode="auto">
          <a:xfrm>
            <a:off x="4191000" y="1143000"/>
            <a:ext cx="4648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MS Gothic" pitchFamily="49" charset="-128"/>
                <a:ea typeface="MS Gothic" pitchFamily="49" charset="-128"/>
              </a:rPr>
              <a:t>Intent it = new Intent();</a:t>
            </a:r>
          </a:p>
          <a:p>
            <a:pPr eaLnBrk="1" hangingPunct="1">
              <a:lnSpc>
                <a:spcPct val="90000"/>
              </a:lnSpc>
              <a:spcBef>
                <a:spcPct val="20000"/>
              </a:spcBef>
              <a:buClr>
                <a:schemeClr val="accent1"/>
              </a:buClr>
              <a:buSzPct val="65000"/>
              <a:buFont typeface="Wingdings" pitchFamily="2" charset="2"/>
              <a:buNone/>
            </a:pPr>
            <a:r>
              <a:rPr kumimoji="0" lang="en-US" altLang="zh-TW" sz="1600" dirty="0" err="1">
                <a:solidFill>
                  <a:schemeClr val="tx2"/>
                </a:solidFill>
                <a:latin typeface="MS Gothic" pitchFamily="49" charset="-128"/>
                <a:ea typeface="MS Gothic" pitchFamily="49" charset="-128"/>
              </a:rPr>
              <a:t>it.setClass</a:t>
            </a:r>
            <a:r>
              <a:rPr kumimoji="0" lang="en-US" altLang="zh-TW" sz="1600" dirty="0">
                <a:solidFill>
                  <a:schemeClr val="tx2"/>
                </a:solidFill>
                <a:latin typeface="MS Gothic" pitchFamily="49" charset="-128"/>
                <a:ea typeface="MS Gothic" pitchFamily="49" charset="-128"/>
              </a:rPr>
              <a:t>(</a:t>
            </a:r>
            <a:r>
              <a:rPr kumimoji="0" lang="en-US" altLang="zh-TW" sz="1600" dirty="0" err="1">
                <a:solidFill>
                  <a:schemeClr val="tx2"/>
                </a:solidFill>
                <a:latin typeface="MS Gothic" pitchFamily="49" charset="-128"/>
                <a:ea typeface="MS Gothic" pitchFamily="49" charset="-128"/>
              </a:rPr>
              <a:t>Main.this</a:t>
            </a:r>
            <a:r>
              <a:rPr kumimoji="0" lang="en-US" altLang="zh-TW" sz="1600" dirty="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MS Gothic" pitchFamily="49" charset="-128"/>
                <a:ea typeface="MS Gothic" pitchFamily="49" charset="-128"/>
              </a:rPr>
              <a:t>		</a:t>
            </a:r>
            <a:r>
              <a:rPr kumimoji="0" lang="en-US" altLang="zh-TW" sz="1600" dirty="0" err="1">
                <a:solidFill>
                  <a:schemeClr val="tx2"/>
                </a:solidFill>
                <a:latin typeface="MS Gothic" pitchFamily="49" charset="-128"/>
                <a:ea typeface="MS Gothic" pitchFamily="49" charset="-128"/>
              </a:rPr>
              <a:t>Game.class</a:t>
            </a:r>
            <a:r>
              <a:rPr kumimoji="0" lang="en-US" altLang="zh-TW" sz="16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600" dirty="0" err="1">
                <a:solidFill>
                  <a:schemeClr val="tx2"/>
                </a:solidFill>
                <a:latin typeface="MS Gothic" pitchFamily="49" charset="-128"/>
                <a:ea typeface="MS Gothic" pitchFamily="49" charset="-128"/>
              </a:rPr>
              <a:t>startActivity</a:t>
            </a:r>
            <a:r>
              <a:rPr kumimoji="0" lang="en-US" altLang="zh-TW" sz="1600" dirty="0">
                <a:solidFill>
                  <a:schemeClr val="tx2"/>
                </a:solidFill>
                <a:latin typeface="MS Gothic" pitchFamily="49" charset="-128"/>
                <a:ea typeface="MS Gothic" pitchFamily="49" charset="-128"/>
              </a:rPr>
              <a:t>(it);</a:t>
            </a:r>
          </a:p>
          <a:p>
            <a:pPr eaLnBrk="1" hangingPunct="1">
              <a:lnSpc>
                <a:spcPct val="90000"/>
              </a:lnSpc>
              <a:spcBef>
                <a:spcPct val="20000"/>
              </a:spcBef>
              <a:buClr>
                <a:schemeClr val="accent1"/>
              </a:buClr>
              <a:buSzPct val="65000"/>
              <a:buFont typeface="Wingdings" pitchFamily="2" charset="2"/>
              <a:buNone/>
            </a:pPr>
            <a:endParaRPr kumimoji="0" lang="en-US" altLang="zh-TW" sz="16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endParaRPr kumimoji="0" lang="en-US" altLang="zh-TW" sz="16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endParaRPr kumimoji="0" lang="en-US" altLang="zh-TW" sz="16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MS Gothic" pitchFamily="49" charset="-128"/>
                <a:ea typeface="MS Gothic" pitchFamily="49" charset="-128"/>
              </a:rPr>
              <a:t>Intent it = new Intent(</a:t>
            </a:r>
            <a:r>
              <a:rPr kumimoji="0" lang="en-US" altLang="zh-TW" sz="1600" dirty="0" err="1">
                <a:solidFill>
                  <a:schemeClr val="tx2"/>
                </a:solidFill>
                <a:latin typeface="MS Gothic" pitchFamily="49" charset="-128"/>
                <a:ea typeface="MS Gothic" pitchFamily="49" charset="-128"/>
              </a:rPr>
              <a:t>Intent.ACTION_VIEW</a:t>
            </a:r>
            <a:r>
              <a:rPr kumimoji="0" lang="en-US" altLang="zh-TW" sz="16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MS Gothic" pitchFamily="49" charset="-128"/>
                <a:ea typeface="MS Gothic" pitchFamily="49" charset="-128"/>
              </a:rPr>
              <a:t>File </a:t>
            </a:r>
            <a:r>
              <a:rPr kumimoji="0" lang="en-US" altLang="zh-TW" sz="1600" dirty="0" err="1">
                <a:solidFill>
                  <a:schemeClr val="tx2"/>
                </a:solidFill>
                <a:latin typeface="MS Gothic" pitchFamily="49" charset="-128"/>
                <a:ea typeface="MS Gothic" pitchFamily="49" charset="-128"/>
              </a:rPr>
              <a:t>file</a:t>
            </a:r>
            <a:r>
              <a:rPr kumimoji="0" lang="en-US" altLang="zh-TW" sz="1600" dirty="0">
                <a:solidFill>
                  <a:schemeClr val="tx2"/>
                </a:solidFill>
                <a:latin typeface="MS Gothic" pitchFamily="49" charset="-128"/>
                <a:ea typeface="MS Gothic" pitchFamily="49" charset="-128"/>
              </a:rPr>
              <a:t> = new File("/</a:t>
            </a:r>
            <a:r>
              <a:rPr kumimoji="0" lang="en-US" altLang="zh-TW" sz="1600" dirty="0" err="1">
                <a:solidFill>
                  <a:schemeClr val="tx2"/>
                </a:solidFill>
                <a:latin typeface="MS Gothic" pitchFamily="49" charset="-128"/>
                <a:ea typeface="MS Gothic" pitchFamily="49" charset="-128"/>
              </a:rPr>
              <a:t>sdcard</a:t>
            </a:r>
            <a:r>
              <a:rPr kumimoji="0" lang="en-US" altLang="zh-TW" sz="1600" dirty="0">
                <a:solidFill>
                  <a:schemeClr val="tx2"/>
                </a:solidFill>
                <a:latin typeface="MS Gothic" pitchFamily="49" charset="-128"/>
                <a:ea typeface="MS Gothic" pitchFamily="49" charset="-128"/>
              </a:rPr>
              <a:t>/image.png");  </a:t>
            </a:r>
          </a:p>
          <a:p>
            <a:pPr eaLnBrk="1" hangingPunct="1">
              <a:lnSpc>
                <a:spcPct val="90000"/>
              </a:lnSpc>
              <a:spcBef>
                <a:spcPct val="20000"/>
              </a:spcBef>
              <a:buClr>
                <a:schemeClr val="accent1"/>
              </a:buClr>
              <a:buSzPct val="65000"/>
              <a:buFont typeface="Wingdings" pitchFamily="2" charset="2"/>
              <a:buNone/>
            </a:pPr>
            <a:r>
              <a:rPr kumimoji="0" lang="en-US" altLang="zh-TW" sz="1600" dirty="0" err="1">
                <a:solidFill>
                  <a:schemeClr val="tx2"/>
                </a:solidFill>
                <a:latin typeface="MS Gothic" pitchFamily="49" charset="-128"/>
                <a:ea typeface="MS Gothic" pitchFamily="49" charset="-128"/>
              </a:rPr>
              <a:t>it.setDataAndType</a:t>
            </a:r>
            <a:r>
              <a:rPr kumimoji="0" lang="en-US" altLang="zh-TW" sz="1600" dirty="0">
                <a:solidFill>
                  <a:schemeClr val="tx2"/>
                </a:solidFill>
                <a:latin typeface="MS Gothic" pitchFamily="49" charset="-128"/>
                <a:ea typeface="MS Gothic" pitchFamily="49" charset="-128"/>
              </a:rPr>
              <a:t>(</a:t>
            </a:r>
            <a:r>
              <a:rPr kumimoji="0" lang="en-US" altLang="zh-TW" sz="1600" dirty="0" err="1">
                <a:solidFill>
                  <a:schemeClr val="tx2"/>
                </a:solidFill>
                <a:latin typeface="MS Gothic" pitchFamily="49" charset="-128"/>
                <a:ea typeface="MS Gothic" pitchFamily="49" charset="-128"/>
              </a:rPr>
              <a:t>Uri.fromFile</a:t>
            </a:r>
            <a:r>
              <a:rPr kumimoji="0" lang="en-US" altLang="zh-TW" sz="1600" dirty="0">
                <a:solidFill>
                  <a:schemeClr val="tx2"/>
                </a:solidFill>
                <a:latin typeface="MS Gothic" pitchFamily="49" charset="-128"/>
                <a:ea typeface="MS Gothic" pitchFamily="49" charset="-128"/>
              </a:rPr>
              <a:t>(file), "image/*"); </a:t>
            </a:r>
          </a:p>
          <a:p>
            <a:pPr eaLnBrk="1" hangingPunct="1">
              <a:lnSpc>
                <a:spcPct val="90000"/>
              </a:lnSpc>
              <a:spcBef>
                <a:spcPct val="20000"/>
              </a:spcBef>
              <a:buClr>
                <a:schemeClr val="accent1"/>
              </a:buClr>
              <a:buSzPct val="65000"/>
              <a:buFont typeface="Wingdings" pitchFamily="2" charset="2"/>
              <a:buNone/>
            </a:pPr>
            <a:r>
              <a:rPr kumimoji="0" lang="en-US" altLang="zh-TW" sz="1600" dirty="0" err="1">
                <a:solidFill>
                  <a:schemeClr val="tx2"/>
                </a:solidFill>
                <a:latin typeface="MS Gothic" pitchFamily="49" charset="-128"/>
                <a:ea typeface="MS Gothic" pitchFamily="49" charset="-128"/>
              </a:rPr>
              <a:t>startActivity</a:t>
            </a:r>
            <a:r>
              <a:rPr kumimoji="0" lang="en-US" altLang="zh-TW" sz="1600" dirty="0">
                <a:solidFill>
                  <a:schemeClr val="tx2"/>
                </a:solidFill>
                <a:latin typeface="MS Gothic" pitchFamily="49" charset="-128"/>
                <a:ea typeface="MS Gothic" pitchFamily="49" charset="-128"/>
              </a:rPr>
              <a:t>(it);</a:t>
            </a:r>
          </a:p>
        </p:txBody>
      </p:sp>
      <p:sp>
        <p:nvSpPr>
          <p:cNvPr id="149510" name="AutoShape 10"/>
          <p:cNvSpPr>
            <a:spLocks noChangeArrowheads="1"/>
          </p:cNvSpPr>
          <p:nvPr/>
        </p:nvSpPr>
        <p:spPr bwMode="auto">
          <a:xfrm>
            <a:off x="3581400" y="3200400"/>
            <a:ext cx="609600" cy="457200"/>
          </a:xfrm>
          <a:prstGeom prst="rightArrow">
            <a:avLst>
              <a:gd name="adj1" fmla="val 50000"/>
              <a:gd name="adj2" fmla="val 33333"/>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9511" name="AutoShape 11"/>
          <p:cNvSpPr>
            <a:spLocks noChangeArrowheads="1"/>
          </p:cNvSpPr>
          <p:nvPr/>
        </p:nvSpPr>
        <p:spPr bwMode="auto">
          <a:xfrm>
            <a:off x="3581400" y="1447800"/>
            <a:ext cx="609600" cy="457200"/>
          </a:xfrm>
          <a:prstGeom prst="rightArrow">
            <a:avLst>
              <a:gd name="adj1" fmla="val 50000"/>
              <a:gd name="adj2" fmla="val 33333"/>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
        <p:nvSpPr>
          <p:cNvPr id="149512" name="Rectangle 12"/>
          <p:cNvSpPr>
            <a:spLocks noChangeArrowheads="1"/>
          </p:cNvSpPr>
          <p:nvPr/>
        </p:nvSpPr>
        <p:spPr bwMode="auto">
          <a:xfrm>
            <a:off x="762000" y="4876800"/>
            <a:ext cx="7848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當</a:t>
            </a:r>
            <a:r>
              <a:rPr kumimoji="0" lang="en-US" altLang="zh-TW" sz="2800">
                <a:solidFill>
                  <a:schemeClr val="tx2"/>
                </a:solidFill>
                <a:latin typeface="標楷體" pitchFamily="65" charset="-120"/>
                <a:ea typeface="標楷體" pitchFamily="65" charset="-120"/>
              </a:rPr>
              <a:t>Android</a:t>
            </a:r>
            <a:r>
              <a:rPr kumimoji="0" lang="zh-TW" altLang="en-US" sz="2800">
                <a:solidFill>
                  <a:schemeClr val="tx2"/>
                </a:solidFill>
                <a:latin typeface="標楷體" pitchFamily="65" charset="-120"/>
                <a:ea typeface="標楷體" pitchFamily="65" charset="-120"/>
              </a:rPr>
              <a:t>系統收到</a:t>
            </a:r>
            <a:r>
              <a:rPr kumimoji="0" lang="en-US" altLang="zh-TW" sz="2800">
                <a:solidFill>
                  <a:schemeClr val="tx2"/>
                </a:solidFill>
                <a:latin typeface="標楷體" pitchFamily="65" charset="-120"/>
                <a:ea typeface="標楷體" pitchFamily="65" charset="-120"/>
              </a:rPr>
              <a:t>Implicit Intent</a:t>
            </a:r>
            <a:r>
              <a:rPr kumimoji="0" lang="zh-TW" altLang="en-US" sz="2800">
                <a:solidFill>
                  <a:schemeClr val="tx2"/>
                </a:solidFill>
                <a:latin typeface="標楷體" pitchFamily="65" charset="-120"/>
                <a:ea typeface="標楷體" pitchFamily="65" charset="-120"/>
              </a:rPr>
              <a:t>的時候，會搜尋系統中所有的程式，找出可以完成這項工作的程式。</a:t>
            </a:r>
          </a:p>
        </p:txBody>
      </p:sp>
    </p:spTree>
    <p:extLst>
      <p:ext uri="{BB962C8B-B14F-4D97-AF65-F5344CB8AC3E}">
        <p14:creationId xmlns:p14="http://schemas.microsoft.com/office/powerpoint/2010/main" xmlns="" val="280690735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smtClean="0"/>
              <a:t>Android Studio</a:t>
            </a:r>
            <a:endParaRPr lang="zh-TW" altLang="en-US" dirty="0"/>
          </a:p>
        </p:txBody>
      </p:sp>
      <p:pic>
        <p:nvPicPr>
          <p:cNvPr id="7" name="圖片 6"/>
          <p:cNvPicPr>
            <a:picLocks noChangeAspect="1"/>
          </p:cNvPicPr>
          <p:nvPr/>
        </p:nvPicPr>
        <p:blipFill>
          <a:blip r:embed="rId2"/>
          <a:stretch>
            <a:fillRect/>
          </a:stretch>
        </p:blipFill>
        <p:spPr>
          <a:xfrm>
            <a:off x="755576" y="1988840"/>
            <a:ext cx="7203885" cy="3887816"/>
          </a:xfrm>
          <a:prstGeom prst="rect">
            <a:avLst/>
          </a:prstGeom>
        </p:spPr>
      </p:pic>
    </p:spTree>
    <p:extLst>
      <p:ext uri="{BB962C8B-B14F-4D97-AF65-F5344CB8AC3E}">
        <p14:creationId xmlns:p14="http://schemas.microsoft.com/office/powerpoint/2010/main" xmlns="" val="18233509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3E68820-BB2E-4FFC-BADA-0724D21BA643}" type="slidenum">
              <a:rPr lang="en-US" altLang="zh-TW" smtClean="0"/>
              <a:pPr eaLnBrk="1" hangingPunct="1"/>
              <a:t>120</a:t>
            </a:fld>
            <a:endParaRPr lang="en-US" altLang="zh-TW" smtClean="0"/>
          </a:p>
        </p:txBody>
      </p:sp>
      <p:sp>
        <p:nvSpPr>
          <p:cNvPr id="150531"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2/3)</a:t>
            </a:r>
          </a:p>
        </p:txBody>
      </p:sp>
      <p:sp>
        <p:nvSpPr>
          <p:cNvPr id="150532" name="Rectangle 10"/>
          <p:cNvSpPr>
            <a:spLocks noChangeArrowheads="1"/>
          </p:cNvSpPr>
          <p:nvPr/>
        </p:nvSpPr>
        <p:spPr bwMode="auto">
          <a:xfrm>
            <a:off x="1066800" y="1143000"/>
            <a:ext cx="7010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800">
                <a:solidFill>
                  <a:schemeClr val="tx2"/>
                </a:solidFill>
                <a:latin typeface="標楷體" pitchFamily="65" charset="-120"/>
                <a:ea typeface="標楷體" pitchFamily="65" charset="-120"/>
              </a:rPr>
              <a:t>AndroidManifest.xml</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 …&gt;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&lt;activity android:name=".MyImageAct“</a:t>
            </a:r>
            <a:br>
              <a:rPr kumimoji="0" lang="en-US" altLang="zh-TW" sz="1400" b="1">
                <a:solidFill>
                  <a:srgbClr val="0000FF"/>
                </a:solidFill>
                <a:latin typeface="MS Gothic" pitchFamily="49" charset="-128"/>
                <a:ea typeface="MS Gothic" pitchFamily="49" charset="-128"/>
              </a:rPr>
            </a:br>
            <a:r>
              <a:rPr kumimoji="0" lang="en-US" altLang="zh-TW" sz="1400" b="1">
                <a:solidFill>
                  <a:srgbClr val="0000FF"/>
                </a:solidFill>
                <a:latin typeface="MS Gothic" pitchFamily="49" charset="-128"/>
                <a:ea typeface="MS Gothic" pitchFamily="49" charset="-128"/>
              </a:rPr>
              <a:t>              android:label="@string/title_MyImageAct"&gt;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&lt;action android:name="android.intent.action.VIEW" /&gt;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&lt;action android:name="android.intent.action.EDIT" /&gt;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&lt;category android:name="android.intent.category.DEFAULT" /&gt;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&lt;data android:mimeType="image/*" /&gt;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&lt;/activity&gt;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&lt;/application&gt;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&lt;/manifest&gt;</a:t>
            </a:r>
          </a:p>
        </p:txBody>
      </p:sp>
    </p:spTree>
    <p:extLst>
      <p:ext uri="{BB962C8B-B14F-4D97-AF65-F5344CB8AC3E}">
        <p14:creationId xmlns:p14="http://schemas.microsoft.com/office/powerpoint/2010/main" xmlns="" val="237263744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443866A-4373-499B-AF92-2EDAC94B2C2A}" type="slidenum">
              <a:rPr lang="en-US" altLang="zh-TW" smtClean="0"/>
              <a:pPr eaLnBrk="1" hangingPunct="1"/>
              <a:t>121</a:t>
            </a:fld>
            <a:endParaRPr lang="en-US" altLang="zh-TW" smtClean="0"/>
          </a:p>
        </p:txBody>
      </p:sp>
      <p:sp>
        <p:nvSpPr>
          <p:cNvPr id="151555" name="Rectangle 2"/>
          <p:cNvSpPr>
            <a:spLocks noGrp="1" noChangeArrowheads="1"/>
          </p:cNvSpPr>
          <p:nvPr>
            <p:ph type="title"/>
          </p:nvPr>
        </p:nvSpPr>
        <p:spPr>
          <a:xfrm>
            <a:off x="685800" y="304800"/>
            <a:ext cx="7848600" cy="838200"/>
          </a:xfrm>
          <a:noFill/>
        </p:spPr>
        <p:txBody>
          <a:bodyPr/>
          <a:lstStyle/>
          <a:p>
            <a:r>
              <a:rPr lang="zh-TW" altLang="zh-TW" smtClean="0">
                <a:ea typeface="標楷體" pitchFamily="65" charset="-120"/>
              </a:rPr>
              <a:t>Intent Filter</a:t>
            </a:r>
            <a:r>
              <a:rPr lang="zh-TW" altLang="en-US" smtClean="0">
                <a:ea typeface="標楷體" pitchFamily="65" charset="-120"/>
              </a:rPr>
              <a:t>(</a:t>
            </a:r>
            <a:r>
              <a:rPr lang="en-US" altLang="zh-TW" smtClean="0">
                <a:ea typeface="標楷體" pitchFamily="65" charset="-120"/>
              </a:rPr>
              <a:t>3/3)</a:t>
            </a:r>
          </a:p>
        </p:txBody>
      </p:sp>
      <p:sp>
        <p:nvSpPr>
          <p:cNvPr id="151556" name="Rectangle 3"/>
          <p:cNvSpPr>
            <a:spLocks noChangeArrowheads="1"/>
          </p:cNvSpPr>
          <p:nvPr/>
        </p:nvSpPr>
        <p:spPr bwMode="auto">
          <a:xfrm>
            <a:off x="838200" y="990600"/>
            <a:ext cx="8229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800">
                <a:solidFill>
                  <a:schemeClr val="tx2"/>
                </a:solidFill>
                <a:latin typeface="標楷體" pitchFamily="65" charset="-120"/>
                <a:ea typeface="標楷體" pitchFamily="65" charset="-120"/>
              </a:rPr>
              <a:t>收到</a:t>
            </a:r>
            <a:r>
              <a:rPr kumimoji="0" lang="en-US" altLang="zh-TW" sz="2800">
                <a:solidFill>
                  <a:schemeClr val="tx2"/>
                </a:solidFill>
                <a:latin typeface="標楷體" pitchFamily="65" charset="-120"/>
                <a:ea typeface="標楷體" pitchFamily="65" charset="-120"/>
              </a:rPr>
              <a:t>Intent</a:t>
            </a:r>
            <a:r>
              <a:rPr kumimoji="0" lang="zh-TW" altLang="en-US" sz="2800">
                <a:solidFill>
                  <a:schemeClr val="tx2"/>
                </a:solidFill>
                <a:latin typeface="標楷體" pitchFamily="65" charset="-120"/>
                <a:ea typeface="標楷體" pitchFamily="65" charset="-120"/>
              </a:rPr>
              <a:t>的處理方式：</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public void onCreate(Bundle savedInstanceState)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super.onCreate(savedInstanceState);</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setContentView(R.layout.my_image_act);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setupViewComponent();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Intent it = getIntent();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String sAct = it.getAction();</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String sScheme = it.getScheme();</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if (sScheme.equals("file")) {</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if (sAct.equals("android.intent.action.VIEW")) {</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 </a:t>
            </a:r>
            <a:r>
              <a:rPr kumimoji="0" lang="zh-TW" altLang="en-US" sz="1400" b="1">
                <a:solidFill>
                  <a:srgbClr val="0000FF"/>
                </a:solidFill>
                <a:latin typeface="MS Gothic" pitchFamily="49" charset="-128"/>
                <a:ea typeface="MS Gothic" pitchFamily="49" charset="-128"/>
              </a:rPr>
              <a:t>檢視指定的影像檔 </a:t>
            </a:r>
            <a:r>
              <a:rPr kumimoji="0" lang="en-US" altLang="zh-TW" sz="1400" b="1">
                <a:solidFill>
                  <a:srgbClr val="0000FF"/>
                </a:solidFill>
                <a:latin typeface="MS Gothic" pitchFamily="49" charset="-128"/>
                <a:ea typeface="MS Gothic" pitchFamily="49" charset="-128"/>
              </a:rPr>
              <a:t>it.getData().toString()</a:t>
            </a:r>
          </a:p>
          <a:p>
            <a:pPr eaLnBrk="1" hangingPunct="1">
              <a:lnSpc>
                <a:spcPct val="90000"/>
              </a:lnSpc>
              <a:spcBef>
                <a:spcPct val="20000"/>
              </a:spcBef>
              <a:buClr>
                <a:schemeClr val="accent1"/>
              </a:buClr>
              <a:buSzPct val="65000"/>
              <a:buFont typeface="Wingdings" pitchFamily="2" charset="2"/>
              <a:buNone/>
            </a:pPr>
            <a:r>
              <a:rPr kumimoji="0" lang="zh-TW" altLang="en-US" sz="1400" b="1">
                <a:solidFill>
                  <a:srgbClr val="0000FF"/>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else if (sAct.equals("android.intent.action.EDIT")) {</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 </a:t>
            </a:r>
            <a:r>
              <a:rPr kumimoji="0" lang="zh-TW" altLang="en-US" sz="1400" b="1">
                <a:solidFill>
                  <a:srgbClr val="0000FF"/>
                </a:solidFill>
                <a:latin typeface="MS Gothic" pitchFamily="49" charset="-128"/>
                <a:ea typeface="MS Gothic" pitchFamily="49" charset="-128"/>
              </a:rPr>
              <a:t>編輯指定的影像檔 </a:t>
            </a:r>
            <a:r>
              <a:rPr kumimoji="0" lang="en-US" altLang="zh-TW" sz="1400" b="1">
                <a:solidFill>
                  <a:srgbClr val="0000FF"/>
                </a:solidFill>
                <a:latin typeface="MS Gothic" pitchFamily="49" charset="-128"/>
                <a:ea typeface="MS Gothic" pitchFamily="49" charset="-128"/>
              </a:rPr>
              <a:t>it.getData().toString()</a:t>
            </a:r>
          </a:p>
          <a:p>
            <a:pPr eaLnBrk="1" hangingPunct="1">
              <a:lnSpc>
                <a:spcPct val="90000"/>
              </a:lnSpc>
              <a:spcBef>
                <a:spcPct val="20000"/>
              </a:spcBef>
              <a:buClr>
                <a:schemeClr val="accent1"/>
              </a:buClr>
              <a:buSzPct val="65000"/>
              <a:buFont typeface="Wingdings" pitchFamily="2" charset="2"/>
              <a:buNone/>
            </a:pPr>
            <a:r>
              <a:rPr kumimoji="0" lang="zh-TW" altLang="en-US" sz="1400" b="1">
                <a:solidFill>
                  <a:srgbClr val="0000FF"/>
                </a:solidFill>
                <a:latin typeface="MS Gothic" pitchFamily="49" charset="-128"/>
                <a:ea typeface="MS Gothic" pitchFamily="49" charset="-128"/>
              </a:rPr>
              <a:t>		    </a:t>
            </a:r>
            <a:r>
              <a:rPr kumimoji="0" lang="en-US" altLang="zh-TW" sz="1400" b="1">
                <a:solidFill>
                  <a:srgbClr val="0000FF"/>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endParaRPr kumimoji="0" lang="en-US" altLang="zh-TW" sz="1400">
              <a:solidFill>
                <a:schemeClr val="tx2"/>
              </a:solidFill>
              <a:latin typeface="MS Gothic" pitchFamily="49" charset="-128"/>
              <a:ea typeface="MS Gothic" pitchFamily="49" charset="-128"/>
            </a:endParaRPr>
          </a:p>
        </p:txBody>
      </p:sp>
    </p:spTree>
    <p:extLst>
      <p:ext uri="{BB962C8B-B14F-4D97-AF65-F5344CB8AC3E}">
        <p14:creationId xmlns:p14="http://schemas.microsoft.com/office/powerpoint/2010/main" xmlns="" val="428295216"/>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949CA73-E9E1-4097-97E6-FF5032F671D7}" type="slidenum">
              <a:rPr lang="en-US" altLang="zh-TW" smtClean="0"/>
              <a:pPr eaLnBrk="1" hangingPunct="1"/>
              <a:t>122</a:t>
            </a:fld>
            <a:endParaRPr lang="en-US" altLang="zh-TW" smtClean="0"/>
          </a:p>
        </p:txBody>
      </p:sp>
      <p:sp>
        <p:nvSpPr>
          <p:cNvPr id="152579" name="Rectangle 2"/>
          <p:cNvSpPr>
            <a:spLocks noGrp="1" noChangeArrowheads="1"/>
          </p:cNvSpPr>
          <p:nvPr>
            <p:ph type="title"/>
          </p:nvPr>
        </p:nvSpPr>
        <p:spPr>
          <a:xfrm>
            <a:off x="381000" y="304800"/>
            <a:ext cx="8534400" cy="838200"/>
          </a:xfrm>
          <a:noFill/>
        </p:spPr>
        <p:txBody>
          <a:bodyPr/>
          <a:lstStyle/>
          <a:p>
            <a:r>
              <a:rPr lang="zh-TW" altLang="zh-TW" sz="3800" smtClean="0">
                <a:ea typeface="標楷體" pitchFamily="65" charset="-120"/>
              </a:rPr>
              <a:t>Android系統比對Intent Filter的規則</a:t>
            </a:r>
            <a:r>
              <a:rPr lang="zh-TW" altLang="en-US" sz="3800" smtClean="0">
                <a:ea typeface="標楷體" pitchFamily="65" charset="-120"/>
              </a:rPr>
              <a:t>(</a:t>
            </a:r>
            <a:r>
              <a:rPr lang="en-US" altLang="zh-TW" sz="3800" smtClean="0">
                <a:ea typeface="標楷體" pitchFamily="65" charset="-120"/>
              </a:rPr>
              <a:t>1/2)</a:t>
            </a:r>
          </a:p>
        </p:txBody>
      </p:sp>
      <p:sp>
        <p:nvSpPr>
          <p:cNvPr id="152580" name="Rectangle 7"/>
          <p:cNvSpPr>
            <a:spLocks noChangeArrowheads="1"/>
          </p:cNvSpPr>
          <p:nvPr/>
        </p:nvSpPr>
        <p:spPr bwMode="auto">
          <a:xfrm>
            <a:off x="685800" y="990600"/>
            <a:ext cx="7848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71500" indent="-5715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系統收到一個</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物件之後，它會把全部有設</a:t>
            </a:r>
          </a:p>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定</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標籤的</a:t>
            </a: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依照下列規則進行比</a:t>
            </a:r>
          </a:p>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對：</a:t>
            </a:r>
          </a:p>
          <a:p>
            <a:pPr eaLnBrk="1" hangingPunct="1">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在</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標籤中設定的</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項目必須含有</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物件中指定要執行的</a:t>
            </a:r>
            <a:r>
              <a:rPr kumimoji="0" lang="en-US" altLang="zh-TW" sz="2400">
                <a:solidFill>
                  <a:schemeClr val="tx2"/>
                </a:solidFill>
                <a:latin typeface="標楷體" pitchFamily="65" charset="-120"/>
                <a:ea typeface="標楷體" pitchFamily="65" charset="-120"/>
              </a:rPr>
              <a:t>action</a:t>
            </a:r>
            <a:r>
              <a:rPr kumimoji="0" lang="zh-TW" altLang="en-US" sz="2400">
                <a:solidFill>
                  <a:schemeClr val="tx2"/>
                </a:solidFill>
                <a:latin typeface="標楷體" pitchFamily="65" charset="-120"/>
                <a:ea typeface="標楷體" pitchFamily="65" charset="-120"/>
              </a:rPr>
              <a:t>項目。</a:t>
            </a:r>
          </a:p>
          <a:p>
            <a:pPr eaLnBrk="1" hangingPunct="1">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在</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標籤中設定的</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必須和</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物件指定的</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相同，如果</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物件中沒有指定</a:t>
            </a:r>
            <a:r>
              <a:rPr kumimoji="0" lang="en-US" altLang="zh-TW" sz="2400">
                <a:solidFill>
                  <a:schemeClr val="tx2"/>
                </a:solidFill>
                <a:latin typeface="標楷體" pitchFamily="65" charset="-120"/>
                <a:ea typeface="標楷體" pitchFamily="65" charset="-120"/>
              </a:rPr>
              <a:t>category</a:t>
            </a:r>
            <a:r>
              <a:rPr kumimoji="0" lang="zh-TW" altLang="en-US" sz="2400">
                <a:solidFill>
                  <a:schemeClr val="tx2"/>
                </a:solidFill>
                <a:latin typeface="標楷體" pitchFamily="65" charset="-120"/>
                <a:ea typeface="標楷體" pitchFamily="65" charset="-120"/>
              </a:rPr>
              <a:t>，則視為</a:t>
            </a:r>
            <a:r>
              <a:rPr kumimoji="0" lang="en-US" altLang="zh-TW" sz="2400">
                <a:solidFill>
                  <a:schemeClr val="tx2"/>
                </a:solidFill>
                <a:latin typeface="標楷體" pitchFamily="65" charset="-120"/>
                <a:ea typeface="標楷體" pitchFamily="65" charset="-120"/>
              </a:rPr>
              <a:t>DEFAULT</a:t>
            </a:r>
            <a:r>
              <a:rPr kumimoji="0" lang="zh-TW" altLang="en-US" sz="2400">
                <a:solidFill>
                  <a:schemeClr val="tx2"/>
                </a:solidFill>
                <a:latin typeface="標楷體" pitchFamily="65" charset="-120"/>
                <a:ea typeface="標楷體" pitchFamily="65" charset="-120"/>
              </a:rPr>
              <a:t>。</a:t>
            </a:r>
          </a:p>
          <a:p>
            <a:pPr eaLnBrk="1" hangingPunct="1">
              <a:lnSpc>
                <a:spcPct val="90000"/>
              </a:lnSpc>
              <a:spcBef>
                <a:spcPct val="20000"/>
              </a:spcBef>
              <a:buClr>
                <a:schemeClr val="tx2"/>
              </a:buClr>
              <a:buFont typeface="Wingdings" pitchFamily="2" charset="2"/>
              <a:buAutoNum type="arabicPeriod"/>
            </a:pPr>
            <a:r>
              <a:rPr kumimoji="0" lang="zh-TW" altLang="en-US" sz="2400">
                <a:solidFill>
                  <a:schemeClr val="tx2"/>
                </a:solidFill>
                <a:latin typeface="標楷體" pitchFamily="65" charset="-120"/>
                <a:ea typeface="標楷體" pitchFamily="65" charset="-120"/>
              </a:rPr>
              <a:t>比對</a:t>
            </a:r>
            <a:r>
              <a:rPr kumimoji="0" lang="en-US" altLang="zh-TW" sz="2400">
                <a:solidFill>
                  <a:schemeClr val="tx2"/>
                </a:solidFill>
                <a:latin typeface="標楷體" pitchFamily="65" charset="-120"/>
                <a:ea typeface="標楷體" pitchFamily="65" charset="-120"/>
              </a:rPr>
              <a:t>data</a:t>
            </a:r>
            <a:r>
              <a:rPr kumimoji="0" lang="zh-TW" altLang="en-US" sz="2400">
                <a:solidFill>
                  <a:schemeClr val="tx2"/>
                </a:solidFill>
                <a:latin typeface="標楷體" pitchFamily="65" charset="-120"/>
                <a:ea typeface="標楷體" pitchFamily="65" charset="-120"/>
              </a:rPr>
              <a:t>項目</a:t>
            </a:r>
            <a:br>
              <a:rPr kumimoji="0" lang="zh-TW" altLang="en-US" sz="2400">
                <a:solidFill>
                  <a:schemeClr val="tx2"/>
                </a:solidFill>
                <a:latin typeface="標楷體" pitchFamily="65" charset="-120"/>
                <a:ea typeface="標楷體" pitchFamily="65" charset="-120"/>
              </a:rPr>
            </a:b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系統會從</a:t>
            </a:r>
            <a:r>
              <a:rPr kumimoji="0" lang="en-US" altLang="zh-TW" sz="2400">
                <a:solidFill>
                  <a:schemeClr val="tx2"/>
                </a:solidFill>
                <a:latin typeface="標楷體" pitchFamily="65" charset="-120"/>
                <a:ea typeface="標楷體" pitchFamily="65" charset="-120"/>
              </a:rPr>
              <a:t>Intent</a:t>
            </a:r>
            <a:r>
              <a:rPr kumimoji="0" lang="zh-TW" altLang="en-US" sz="2400">
                <a:solidFill>
                  <a:schemeClr val="tx2"/>
                </a:solidFill>
                <a:latin typeface="標楷體" pitchFamily="65" charset="-120"/>
                <a:ea typeface="標楷體" pitchFamily="65" charset="-120"/>
              </a:rPr>
              <a:t>所附帶的資料中嘗試抽取出</a:t>
            </a:r>
            <a:r>
              <a:rPr kumimoji="0" lang="en-US" altLang="zh-TW" sz="2400">
                <a:solidFill>
                  <a:schemeClr val="tx2"/>
                </a:solidFill>
                <a:latin typeface="標楷體" pitchFamily="65" charset="-120"/>
                <a:ea typeface="標楷體" pitchFamily="65" charset="-120"/>
              </a:rPr>
              <a:t>type</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scheme</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authority</a:t>
            </a:r>
            <a:r>
              <a:rPr kumimoji="0" lang="zh-TW" altLang="en-US" sz="2400">
                <a:solidFill>
                  <a:schemeClr val="tx2"/>
                </a:solidFill>
                <a:latin typeface="標楷體" pitchFamily="65" charset="-120"/>
                <a:ea typeface="標楷體" pitchFamily="65" charset="-120"/>
              </a:rPr>
              <a:t>、</a:t>
            </a:r>
            <a:r>
              <a:rPr kumimoji="0" lang="en-US" altLang="zh-TW" sz="2400">
                <a:solidFill>
                  <a:schemeClr val="tx2"/>
                </a:solidFill>
                <a:latin typeface="標楷體" pitchFamily="65" charset="-120"/>
                <a:ea typeface="標楷體" pitchFamily="65" charset="-120"/>
              </a:rPr>
              <a:t>path</a:t>
            </a:r>
            <a:r>
              <a:rPr kumimoji="0" lang="zh-TW" altLang="en-US" sz="2400">
                <a:solidFill>
                  <a:schemeClr val="tx2"/>
                </a:solidFill>
                <a:latin typeface="標楷體" pitchFamily="65" charset="-120"/>
                <a:ea typeface="標楷體" pitchFamily="65" charset="-120"/>
              </a:rPr>
              <a:t>四個部分，然後再和</a:t>
            </a:r>
            <a:r>
              <a:rPr kumimoji="0" lang="en-US" altLang="zh-TW" sz="2400">
                <a:solidFill>
                  <a:schemeClr val="tx2"/>
                </a:solidFill>
                <a:latin typeface="標楷體" pitchFamily="65" charset="-120"/>
                <a:ea typeface="標楷體" pitchFamily="65" charset="-120"/>
              </a:rPr>
              <a:t>Activity</a:t>
            </a:r>
            <a:r>
              <a:rPr kumimoji="0" lang="zh-TW" altLang="en-US" sz="2400">
                <a:solidFill>
                  <a:schemeClr val="tx2"/>
                </a:solidFill>
                <a:latin typeface="標楷體" pitchFamily="65" charset="-120"/>
                <a:ea typeface="標楷體" pitchFamily="65" charset="-120"/>
              </a:rPr>
              <a:t>的</a:t>
            </a:r>
            <a:r>
              <a:rPr kumimoji="0" lang="en-US" altLang="zh-TW" sz="2400">
                <a:solidFill>
                  <a:schemeClr val="tx2"/>
                </a:solidFill>
                <a:latin typeface="標楷體" pitchFamily="65" charset="-120"/>
                <a:ea typeface="標楷體" pitchFamily="65" charset="-120"/>
              </a:rPr>
              <a:t>&lt;intent-filter&gt;</a:t>
            </a:r>
            <a:r>
              <a:rPr kumimoji="0" lang="zh-TW" altLang="en-US" sz="2400">
                <a:solidFill>
                  <a:schemeClr val="tx2"/>
                </a:solidFill>
                <a:latin typeface="標楷體" pitchFamily="65" charset="-120"/>
                <a:ea typeface="標楷體" pitchFamily="65" charset="-120"/>
              </a:rPr>
              <a:t>標籤中的</a:t>
            </a:r>
            <a:r>
              <a:rPr kumimoji="0" lang="en-US" altLang="zh-TW" sz="2400">
                <a:solidFill>
                  <a:schemeClr val="tx2"/>
                </a:solidFill>
                <a:latin typeface="標楷體" pitchFamily="65" charset="-120"/>
                <a:ea typeface="標楷體" pitchFamily="65" charset="-120"/>
              </a:rPr>
              <a:t>&lt;data&gt;</a:t>
            </a:r>
            <a:r>
              <a:rPr kumimoji="0" lang="zh-TW" altLang="en-US" sz="2400">
                <a:solidFill>
                  <a:schemeClr val="tx2"/>
                </a:solidFill>
                <a:latin typeface="標楷體" pitchFamily="65" charset="-120"/>
                <a:ea typeface="標楷體" pitchFamily="65" charset="-120"/>
              </a:rPr>
              <a:t>設定進行比對看有沒有相符。</a:t>
            </a:r>
          </a:p>
        </p:txBody>
      </p:sp>
    </p:spTree>
    <p:extLst>
      <p:ext uri="{BB962C8B-B14F-4D97-AF65-F5344CB8AC3E}">
        <p14:creationId xmlns:p14="http://schemas.microsoft.com/office/powerpoint/2010/main" xmlns="" val="243467020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D5F5694-D1A5-4623-9549-B884ADDD16E9}" type="slidenum">
              <a:rPr lang="en-US" altLang="zh-TW" smtClean="0"/>
              <a:pPr eaLnBrk="1" hangingPunct="1"/>
              <a:t>123</a:t>
            </a:fld>
            <a:endParaRPr lang="en-US" altLang="zh-TW" smtClean="0"/>
          </a:p>
        </p:txBody>
      </p:sp>
      <p:sp>
        <p:nvSpPr>
          <p:cNvPr id="153603" name="Rectangle 2"/>
          <p:cNvSpPr>
            <a:spLocks noGrp="1" noChangeArrowheads="1"/>
          </p:cNvSpPr>
          <p:nvPr>
            <p:ph type="title"/>
          </p:nvPr>
        </p:nvSpPr>
        <p:spPr>
          <a:xfrm>
            <a:off x="381000" y="304800"/>
            <a:ext cx="8534400" cy="838200"/>
          </a:xfrm>
          <a:noFill/>
        </p:spPr>
        <p:txBody>
          <a:bodyPr/>
          <a:lstStyle/>
          <a:p>
            <a:r>
              <a:rPr lang="zh-TW" altLang="zh-TW" sz="3800" smtClean="0">
                <a:ea typeface="標楷體" pitchFamily="65" charset="-120"/>
              </a:rPr>
              <a:t>Android系統比對Intent Filter的規則</a:t>
            </a:r>
            <a:r>
              <a:rPr lang="zh-TW" altLang="en-US" sz="3800" smtClean="0">
                <a:ea typeface="標楷體" pitchFamily="65" charset="-120"/>
              </a:rPr>
              <a:t>(</a:t>
            </a:r>
            <a:r>
              <a:rPr lang="en-US" altLang="zh-TW" sz="3800" smtClean="0">
                <a:ea typeface="標楷體" pitchFamily="65" charset="-120"/>
              </a:rPr>
              <a:t>2/2)</a:t>
            </a:r>
          </a:p>
        </p:txBody>
      </p:sp>
      <p:pic>
        <p:nvPicPr>
          <p:cNvPr id="153604" name="Picture 5" descr="fig43-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1066800"/>
            <a:ext cx="3427413" cy="507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6546051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1B1F80B-6241-47FD-86AD-0DB4434BFAC3}" type="slidenum">
              <a:rPr lang="en-US" altLang="zh-TW" smtClean="0"/>
              <a:pPr eaLnBrk="1" hangingPunct="1"/>
              <a:t>124</a:t>
            </a:fld>
            <a:endParaRPr lang="en-US" altLang="zh-TW" smtClean="0"/>
          </a:p>
        </p:txBody>
      </p:sp>
      <p:sp>
        <p:nvSpPr>
          <p:cNvPr id="154627" name="Rectangle 2"/>
          <p:cNvSpPr>
            <a:spLocks noGrp="1" noChangeArrowheads="1"/>
          </p:cNvSpPr>
          <p:nvPr>
            <p:ph type="title"/>
          </p:nvPr>
        </p:nvSpPr>
        <p:spPr>
          <a:xfrm>
            <a:off x="381000" y="304800"/>
            <a:ext cx="8382000" cy="838200"/>
          </a:xfrm>
          <a:noFill/>
        </p:spPr>
        <p:txBody>
          <a:bodyPr>
            <a:normAutofit fontScale="90000"/>
          </a:bodyPr>
          <a:lstStyle/>
          <a:p>
            <a:r>
              <a:rPr lang="en-US" altLang="en-US" sz="3800" smtClean="0">
                <a:ea typeface="標楷體" pitchFamily="65" charset="-120"/>
              </a:rPr>
              <a:t>Broadcast Intent和Broadcast Receiver</a:t>
            </a:r>
            <a:r>
              <a:rPr lang="en-US" altLang="zh-TW" sz="3800" smtClean="0">
                <a:ea typeface="標楷體" pitchFamily="65" charset="-120"/>
              </a:rPr>
              <a:t>(1/2)</a:t>
            </a:r>
            <a:endParaRPr lang="zh-TW" altLang="en-US" sz="3800" smtClean="0">
              <a:ea typeface="標楷體" pitchFamily="65" charset="-120"/>
            </a:endParaRPr>
          </a:p>
        </p:txBody>
      </p:sp>
      <p:sp>
        <p:nvSpPr>
          <p:cNvPr id="154628" name="Rectangle 3"/>
          <p:cNvSpPr>
            <a:spLocks noChangeArrowheads="1"/>
          </p:cNvSpPr>
          <p:nvPr/>
        </p:nvSpPr>
        <p:spPr bwMode="auto">
          <a:xfrm>
            <a:off x="685800" y="1371600"/>
            <a:ext cx="7848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當</a:t>
            </a: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系統發生了某種狀態，必須通知所有相關的程式處理時，可以利用</a:t>
            </a:r>
            <a:r>
              <a:rPr kumimoji="0" lang="en-US" altLang="zh-TW" sz="2400">
                <a:solidFill>
                  <a:schemeClr val="tx2"/>
                </a:solidFill>
                <a:latin typeface="標楷體" pitchFamily="65" charset="-120"/>
                <a:ea typeface="標楷體" pitchFamily="65" charset="-120"/>
              </a:rPr>
              <a:t>Broadcast Intent</a:t>
            </a:r>
            <a:r>
              <a:rPr kumimoji="0" lang="zh-TW" altLang="en-US" sz="2400">
                <a:solidFill>
                  <a:schemeClr val="tx2"/>
                </a:solidFill>
                <a:latin typeface="標楷體" pitchFamily="65" charset="-120"/>
                <a:ea typeface="標楷體" pitchFamily="65" charset="-120"/>
              </a:rPr>
              <a:t>物件的功能來進行訊息廣播，監聽廣播訊息的程式稱為</a:t>
            </a:r>
            <a:r>
              <a:rPr kumimoji="0" lang="en-US" altLang="zh-TW" sz="2400">
                <a:solidFill>
                  <a:schemeClr val="tx2"/>
                </a:solidFill>
                <a:latin typeface="標楷體" pitchFamily="65" charset="-120"/>
                <a:ea typeface="標楷體" pitchFamily="65" charset="-120"/>
              </a:rPr>
              <a:t>Broadcast Receiver</a:t>
            </a:r>
            <a:r>
              <a:rPr kumimoji="0" lang="zh-TW" altLang="en-US" sz="24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en-US" altLang="zh-TW" sz="24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2400">
                <a:solidFill>
                  <a:schemeClr val="tx2"/>
                </a:solidFill>
                <a:latin typeface="標楷體" pitchFamily="65" charset="-120"/>
                <a:ea typeface="標楷體" pitchFamily="65" charset="-120"/>
              </a:rPr>
              <a:t>Broadcast Receiver</a:t>
            </a:r>
            <a:r>
              <a:rPr kumimoji="0" lang="zh-TW" altLang="en-US" sz="2400">
                <a:solidFill>
                  <a:schemeClr val="tx2"/>
                </a:solidFill>
                <a:latin typeface="標楷體" pitchFamily="65" charset="-120"/>
                <a:ea typeface="標楷體" pitchFamily="65" charset="-120"/>
              </a:rPr>
              <a:t>程式本身是一個類別，而且必須繼承</a:t>
            </a:r>
            <a:r>
              <a:rPr kumimoji="0" lang="en-US" altLang="zh-TW" sz="2400">
                <a:solidFill>
                  <a:schemeClr val="tx2"/>
                </a:solidFill>
                <a:latin typeface="標楷體" pitchFamily="65" charset="-120"/>
                <a:ea typeface="標楷體" pitchFamily="65" charset="-120"/>
              </a:rPr>
              <a:t>BroadcastReceiver</a:t>
            </a:r>
            <a:r>
              <a:rPr kumimoji="0" lang="zh-TW" altLang="en-US" sz="2400">
                <a:solidFill>
                  <a:schemeClr val="tx2"/>
                </a:solidFill>
                <a:latin typeface="標楷體" pitchFamily="65" charset="-120"/>
                <a:ea typeface="標楷體" pitchFamily="65" charset="-120"/>
              </a:rPr>
              <a:t>類別，程式必須向</a:t>
            </a: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系統註冊為</a:t>
            </a:r>
            <a:r>
              <a:rPr kumimoji="0" lang="en-US" altLang="zh-TW" sz="2400">
                <a:solidFill>
                  <a:schemeClr val="tx2"/>
                </a:solidFill>
                <a:latin typeface="標楷體" pitchFamily="65" charset="-120"/>
                <a:ea typeface="標楷體" pitchFamily="65" charset="-120"/>
              </a:rPr>
              <a:t>Broadcast Receiver</a:t>
            </a:r>
            <a:r>
              <a:rPr kumimoji="0" lang="zh-TW" altLang="en-US" sz="2400">
                <a:solidFill>
                  <a:schemeClr val="tx2"/>
                </a:solidFill>
                <a:latin typeface="標楷體" pitchFamily="65" charset="-120"/>
                <a:ea typeface="標楷體" pitchFamily="65" charset="-120"/>
              </a:rPr>
              <a:t>，並指定要監聽的廣播訊息，當該監聽的廣播訊息被某個程式送出時，</a:t>
            </a:r>
            <a:r>
              <a:rPr kumimoji="0" lang="en-US" altLang="zh-TW" sz="2400">
                <a:solidFill>
                  <a:schemeClr val="tx2"/>
                </a:solidFill>
                <a:latin typeface="標楷體" pitchFamily="65" charset="-120"/>
                <a:ea typeface="標楷體" pitchFamily="65" charset="-120"/>
              </a:rPr>
              <a:t>Android</a:t>
            </a:r>
            <a:r>
              <a:rPr kumimoji="0" lang="zh-TW" altLang="en-US" sz="2400">
                <a:solidFill>
                  <a:schemeClr val="tx2"/>
                </a:solidFill>
                <a:latin typeface="標楷體" pitchFamily="65" charset="-120"/>
                <a:ea typeface="標楷體" pitchFamily="65" charset="-120"/>
              </a:rPr>
              <a:t>系統會啟動所有監聽該廣播訊息的</a:t>
            </a:r>
            <a:r>
              <a:rPr kumimoji="0" lang="en-US" altLang="zh-TW" sz="2400">
                <a:solidFill>
                  <a:schemeClr val="tx2"/>
                </a:solidFill>
                <a:latin typeface="標楷體" pitchFamily="65" charset="-120"/>
                <a:ea typeface="標楷體" pitchFamily="65" charset="-120"/>
              </a:rPr>
              <a:t>Broadcast Receiver</a:t>
            </a:r>
            <a:r>
              <a:rPr kumimoji="0" lang="zh-TW" altLang="en-US" sz="2400">
                <a:solidFill>
                  <a:schemeClr val="tx2"/>
                </a:solidFill>
                <a:latin typeface="標楷體" pitchFamily="65" charset="-120"/>
                <a:ea typeface="標楷體" pitchFamily="65" charset="-120"/>
              </a:rPr>
              <a:t>程式，並執行它們的</a:t>
            </a:r>
            <a:r>
              <a:rPr kumimoji="0" lang="en-US" altLang="zh-TW" sz="2400">
                <a:solidFill>
                  <a:schemeClr val="tx2"/>
                </a:solidFill>
                <a:latin typeface="標楷體" pitchFamily="65" charset="-120"/>
                <a:ea typeface="標楷體" pitchFamily="65" charset="-120"/>
              </a:rPr>
              <a:t>onReceive()</a:t>
            </a:r>
            <a:r>
              <a:rPr kumimoji="0" lang="zh-TW" altLang="en-US" sz="2400">
                <a:solidFill>
                  <a:schemeClr val="tx2"/>
                </a:solidFill>
                <a:latin typeface="標楷體" pitchFamily="65" charset="-120"/>
                <a:ea typeface="標楷體" pitchFamily="65" charset="-120"/>
              </a:rPr>
              <a:t>方法。</a:t>
            </a:r>
            <a:endParaRPr kumimoji="0" lang="en-US" altLang="zh-TW" sz="2400">
              <a:solidFill>
                <a:schemeClr val="tx2"/>
              </a:solidFill>
              <a:latin typeface="標楷體" pitchFamily="65" charset="-120"/>
              <a:ea typeface="標楷體" pitchFamily="65" charset="-120"/>
            </a:endParaRPr>
          </a:p>
        </p:txBody>
      </p:sp>
    </p:spTree>
    <p:extLst>
      <p:ext uri="{BB962C8B-B14F-4D97-AF65-F5344CB8AC3E}">
        <p14:creationId xmlns:p14="http://schemas.microsoft.com/office/powerpoint/2010/main" xmlns="" val="2896476613"/>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A04D0F3-31ED-4D25-A513-462F9DFD7F5B}" type="slidenum">
              <a:rPr lang="en-US" altLang="zh-TW" smtClean="0"/>
              <a:pPr eaLnBrk="1" hangingPunct="1"/>
              <a:t>125</a:t>
            </a:fld>
            <a:endParaRPr lang="en-US" altLang="zh-TW" smtClean="0"/>
          </a:p>
        </p:txBody>
      </p:sp>
      <p:sp>
        <p:nvSpPr>
          <p:cNvPr id="155651" name="Rectangle 2"/>
          <p:cNvSpPr>
            <a:spLocks noGrp="1" noChangeArrowheads="1"/>
          </p:cNvSpPr>
          <p:nvPr>
            <p:ph type="title"/>
          </p:nvPr>
        </p:nvSpPr>
        <p:spPr>
          <a:xfrm>
            <a:off x="381000" y="304800"/>
            <a:ext cx="8382000" cy="838200"/>
          </a:xfrm>
          <a:noFill/>
        </p:spPr>
        <p:txBody>
          <a:bodyPr>
            <a:normAutofit fontScale="90000"/>
          </a:bodyPr>
          <a:lstStyle/>
          <a:p>
            <a:r>
              <a:rPr lang="en-US" altLang="en-US" sz="3800" smtClean="0">
                <a:ea typeface="標楷體" pitchFamily="65" charset="-120"/>
              </a:rPr>
              <a:t>Broadcast Intent和Broadcast Receiver</a:t>
            </a:r>
            <a:r>
              <a:rPr lang="en-US" altLang="zh-TW" sz="3800" smtClean="0">
                <a:ea typeface="標楷體" pitchFamily="65" charset="-120"/>
              </a:rPr>
              <a:t>(2/2)</a:t>
            </a:r>
            <a:endParaRPr lang="zh-TW" altLang="en-US" sz="3800" smtClean="0">
              <a:ea typeface="標楷體" pitchFamily="65" charset="-120"/>
            </a:endParaRPr>
          </a:p>
        </p:txBody>
      </p:sp>
      <p:sp>
        <p:nvSpPr>
          <p:cNvPr id="155652" name="Rectangle 4"/>
          <p:cNvSpPr>
            <a:spLocks noChangeArrowheads="1"/>
          </p:cNvSpPr>
          <p:nvPr/>
        </p:nvSpPr>
        <p:spPr bwMode="auto">
          <a:xfrm>
            <a:off x="4419600" y="914400"/>
            <a:ext cx="4572000" cy="5791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800" dirty="0">
                <a:solidFill>
                  <a:schemeClr val="tx2"/>
                </a:solidFill>
                <a:latin typeface="標楷體" pitchFamily="65" charset="-120"/>
                <a:ea typeface="標楷體" pitchFamily="65" charset="-120"/>
              </a:rPr>
              <a:t>Broadcast Receiver</a:t>
            </a:r>
            <a:endParaRPr kumimoji="0" lang="zh-TW" altLang="en-US" sz="2800" dirty="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zh-TW" altLang="en-US" dirty="0">
                <a:solidFill>
                  <a:schemeClr val="tx2"/>
                </a:solidFill>
                <a:latin typeface="MS Gothic" pitchFamily="49" charset="-128"/>
                <a:ea typeface="標楷體" pitchFamily="65" charset="-120"/>
              </a:rPr>
              <a:t>程式檔</a:t>
            </a:r>
            <a:r>
              <a:rPr kumimoji="0" lang="zh-TW" altLang="en-US" dirty="0">
                <a:solidFill>
                  <a:schemeClr val="tx2"/>
                </a:solidFill>
                <a:latin typeface="標楷體" pitchFamily="65" charset="-120"/>
                <a:ea typeface="標楷體" pitchFamily="65" charset="-120"/>
              </a:rPr>
              <a:t>：</a:t>
            </a:r>
            <a:endParaRPr kumimoji="0" lang="zh-TW" altLang="en-US" dirty="0">
              <a:solidFill>
                <a:schemeClr val="tx2"/>
              </a:solidFill>
              <a:latin typeface="MS Gothic" pitchFamily="49" charset="-128"/>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public class </a:t>
            </a:r>
            <a:r>
              <a:rPr kumimoji="0" lang="en-US" altLang="zh-TW" sz="1400" dirty="0" err="1">
                <a:solidFill>
                  <a:schemeClr val="tx2"/>
                </a:solidFill>
                <a:latin typeface="MS Gothic" pitchFamily="49" charset="-128"/>
                <a:ea typeface="MS Gothic" pitchFamily="49" charset="-128"/>
              </a:rPr>
              <a:t>MyBroadcaseReceiver</a:t>
            </a:r>
            <a:r>
              <a:rPr kumimoji="0" lang="en-US" altLang="zh-TW" sz="1400" dirty="0">
                <a:solidFill>
                  <a:schemeClr val="tx2"/>
                </a:solidFill>
                <a:latin typeface="MS Gothic" pitchFamily="49" charset="-128"/>
                <a:ea typeface="MS Gothic" pitchFamily="49" charset="-128"/>
              </a:rPr>
              <a:t> extends </a:t>
            </a:r>
            <a:r>
              <a:rPr kumimoji="0" lang="en-US" altLang="zh-TW" sz="1400" dirty="0" err="1">
                <a:solidFill>
                  <a:schemeClr val="tx2"/>
                </a:solidFill>
                <a:latin typeface="MS Gothic" pitchFamily="49" charset="-128"/>
                <a:ea typeface="MS Gothic" pitchFamily="49" charset="-128"/>
              </a:rPr>
              <a:t>BroadcastReceiver</a:t>
            </a:r>
            <a:r>
              <a:rPr kumimoji="0" lang="en-US" altLang="zh-TW" sz="1400" dirty="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endParaRPr kumimoji="0" lang="en-US" altLang="zh-TW" sz="14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@Override</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public void </a:t>
            </a:r>
            <a:r>
              <a:rPr kumimoji="0" lang="en-US" altLang="zh-TW" sz="1400" dirty="0" err="1">
                <a:solidFill>
                  <a:schemeClr val="tx2"/>
                </a:solidFill>
                <a:latin typeface="MS Gothic" pitchFamily="49" charset="-128"/>
                <a:ea typeface="MS Gothic" pitchFamily="49" charset="-128"/>
              </a:rPr>
              <a:t>onReceive</a:t>
            </a:r>
            <a:r>
              <a:rPr kumimoji="0" lang="en-US" altLang="zh-TW" sz="1400" dirty="0">
                <a:solidFill>
                  <a:schemeClr val="tx2"/>
                </a:solidFill>
                <a:latin typeface="MS Gothic" pitchFamily="49" charset="-128"/>
                <a:ea typeface="MS Gothic" pitchFamily="49" charset="-128"/>
              </a:rPr>
              <a:t>(Context </a:t>
            </a:r>
            <a:r>
              <a:rPr kumimoji="0" lang="en-US" altLang="zh-TW" sz="1400" dirty="0" err="1">
                <a:solidFill>
                  <a:schemeClr val="tx2"/>
                </a:solidFill>
                <a:latin typeface="MS Gothic" pitchFamily="49" charset="-128"/>
                <a:ea typeface="MS Gothic" pitchFamily="49" charset="-128"/>
              </a:rPr>
              <a:t>context</a:t>
            </a:r>
            <a:r>
              <a:rPr kumimoji="0" lang="en-US" altLang="zh-TW" sz="14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Intent </a:t>
            </a:r>
            <a:r>
              <a:rPr kumimoji="0" lang="en-US" altLang="zh-TW" sz="1400" dirty="0" err="1">
                <a:solidFill>
                  <a:schemeClr val="tx2"/>
                </a:solidFill>
                <a:latin typeface="MS Gothic" pitchFamily="49" charset="-128"/>
                <a:ea typeface="MS Gothic" pitchFamily="49" charset="-128"/>
              </a:rPr>
              <a:t>intent</a:t>
            </a:r>
            <a:r>
              <a:rPr kumimoji="0" lang="en-US" altLang="zh-TW" sz="1400" dirty="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 TODO Auto-generated method stub</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String sender = </a:t>
            </a:r>
            <a:r>
              <a:rPr kumimoji="0" lang="en-US" altLang="zh-TW" sz="1400" dirty="0" err="1">
                <a:solidFill>
                  <a:schemeClr val="tx2"/>
                </a:solidFill>
                <a:latin typeface="MS Gothic" pitchFamily="49" charset="-128"/>
                <a:ea typeface="MS Gothic" pitchFamily="49" charset="-128"/>
              </a:rPr>
              <a:t>intent.getExtras</a:t>
            </a:r>
            <a:r>
              <a:rPr kumimoji="0" lang="en-US" altLang="zh-TW" sz="14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r>
              <a:rPr kumimoji="0" lang="en-US" altLang="zh-TW" sz="1400" dirty="0" err="1">
                <a:solidFill>
                  <a:schemeClr val="tx2"/>
                </a:solidFill>
                <a:latin typeface="MS Gothic" pitchFamily="49" charset="-128"/>
                <a:ea typeface="MS Gothic" pitchFamily="49" charset="-128"/>
              </a:rPr>
              <a:t>getString</a:t>
            </a:r>
            <a:r>
              <a:rPr kumimoji="0" lang="en-US" altLang="zh-TW" sz="1400" dirty="0">
                <a:solidFill>
                  <a:schemeClr val="tx2"/>
                </a:solidFill>
                <a:latin typeface="MS Gothic" pitchFamily="49" charset="-128"/>
                <a:ea typeface="MS Gothic" pitchFamily="49" charset="-128"/>
              </a:rPr>
              <a:t>("</a:t>
            </a:r>
            <a:r>
              <a:rPr kumimoji="0" lang="en-US" altLang="zh-TW" sz="1400" dirty="0" err="1">
                <a:solidFill>
                  <a:schemeClr val="tx2"/>
                </a:solidFill>
                <a:latin typeface="MS Gothic" pitchFamily="49" charset="-128"/>
                <a:ea typeface="MS Gothic" pitchFamily="49" charset="-128"/>
              </a:rPr>
              <a:t>sender_name</a:t>
            </a:r>
            <a:r>
              <a:rPr kumimoji="0" lang="en-US" altLang="zh-TW" sz="14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endParaRPr kumimoji="0" lang="en-US" altLang="zh-TW" sz="14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zh-TW" altLang="zh-TW" dirty="0">
                <a:solidFill>
                  <a:schemeClr val="tx2"/>
                </a:solidFill>
                <a:latin typeface="標楷體" pitchFamily="65" charset="-120"/>
                <a:ea typeface="標楷體" pitchFamily="65" charset="-120"/>
              </a:rPr>
              <a:t>AndroidManifest.xml</a:t>
            </a:r>
            <a:r>
              <a:rPr kumimoji="0" lang="zh-TW" altLang="en-US" dirty="0">
                <a:solidFill>
                  <a:schemeClr val="tx2"/>
                </a:solidFill>
                <a:latin typeface="標楷體" pitchFamily="65" charset="-120"/>
                <a:ea typeface="標楷體" pitchFamily="65" charset="-120"/>
              </a:rPr>
              <a:t>：</a:t>
            </a:r>
            <a:endParaRPr kumimoji="0" lang="en-US" altLang="zh-TW" sz="1400" dirty="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&lt;receiver </a:t>
            </a:r>
            <a:r>
              <a:rPr kumimoji="0" lang="en-US" altLang="zh-TW" sz="1400" b="1" dirty="0" err="1">
                <a:solidFill>
                  <a:srgbClr val="0000FF"/>
                </a:solidFill>
                <a:latin typeface="MS Gothic" pitchFamily="49" charset="-128"/>
                <a:ea typeface="MS Gothic" pitchFamily="49" charset="-128"/>
              </a:rPr>
              <a:t>android:name</a:t>
            </a:r>
            <a:r>
              <a:rPr kumimoji="0" lang="en-US" altLang="zh-TW" sz="1400" b="1" dirty="0">
                <a:solidFill>
                  <a:srgbClr val="0000FF"/>
                </a:solidFill>
                <a:latin typeface="MS Gothic" pitchFamily="49" charset="-128"/>
                <a:ea typeface="MS Gothic" pitchFamily="49" charset="-128"/>
              </a:rPr>
              <a:t>=".</a:t>
            </a:r>
            <a:r>
              <a:rPr kumimoji="0" lang="en-US" altLang="zh-TW" sz="1400" b="1" dirty="0" err="1">
                <a:solidFill>
                  <a:srgbClr val="0000FF"/>
                </a:solidFill>
                <a:latin typeface="MS Gothic" pitchFamily="49" charset="-128"/>
                <a:ea typeface="MS Gothic" pitchFamily="49" charset="-128"/>
              </a:rPr>
              <a:t>MyBroadcaseReceiver</a:t>
            </a:r>
            <a:r>
              <a:rPr kumimoji="0" lang="en-US" altLang="zh-TW" sz="1400" b="1" dirty="0">
                <a:solidFill>
                  <a:srgbClr val="0000FF"/>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r>
              <a:rPr kumimoji="0" lang="en-US" altLang="zh-TW" sz="1400" dirty="0" err="1">
                <a:solidFill>
                  <a:schemeClr val="tx2"/>
                </a:solidFill>
                <a:latin typeface="MS Gothic" pitchFamily="49" charset="-128"/>
                <a:ea typeface="MS Gothic" pitchFamily="49" charset="-128"/>
              </a:rPr>
              <a:t>android:label</a:t>
            </a:r>
            <a:r>
              <a:rPr kumimoji="0" lang="en-US" altLang="zh-TW" sz="1400" dirty="0">
                <a:solidFill>
                  <a:schemeClr val="tx2"/>
                </a:solidFill>
                <a:latin typeface="MS Gothic" pitchFamily="49" charset="-128"/>
                <a:ea typeface="MS Gothic" pitchFamily="49" charset="-128"/>
              </a:rPr>
              <a:t>="@string/</a:t>
            </a:r>
            <a:r>
              <a:rPr kumimoji="0" lang="en-US" altLang="zh-TW" sz="1400" dirty="0" err="1">
                <a:solidFill>
                  <a:schemeClr val="tx2"/>
                </a:solidFill>
                <a:latin typeface="MS Gothic" pitchFamily="49" charset="-128"/>
                <a:ea typeface="MS Gothic" pitchFamily="49" charset="-128"/>
              </a:rPr>
              <a:t>app_name</a:t>
            </a:r>
            <a:r>
              <a:rPr kumimoji="0" lang="en-US" altLang="zh-TW" sz="1400" dirty="0">
                <a:solidFill>
                  <a:schemeClr val="tx2"/>
                </a:solidFill>
                <a:latin typeface="MS Gothic" pitchFamily="49" charset="-128"/>
                <a:ea typeface="MS Gothic" pitchFamily="49" charset="-128"/>
              </a:rPr>
              <a:t>"&gt;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&lt;action </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a:t>
            </a:r>
            <a:r>
              <a:rPr kumimoji="0" lang="en-US" altLang="zh-TW" sz="1400" dirty="0" err="1">
                <a:solidFill>
                  <a:schemeClr val="tx2"/>
                </a:solidFill>
                <a:latin typeface="MS Gothic" pitchFamily="49" charset="-128"/>
                <a:ea typeface="MS Gothic" pitchFamily="49" charset="-128"/>
              </a:rPr>
              <a:t>android:name</a:t>
            </a:r>
            <a:r>
              <a:rPr kumimoji="0" lang="en-US" altLang="zh-TW" sz="1400" dirty="0">
                <a:solidFill>
                  <a:schemeClr val="tx2"/>
                </a:solidFill>
                <a:latin typeface="MS Gothic" pitchFamily="49" charset="-128"/>
                <a:ea typeface="MS Gothic" pitchFamily="49" charset="-128"/>
              </a:rPr>
              <a:t>="</a:t>
            </a:r>
            <a:r>
              <a:rPr kumimoji="0" lang="en-US" altLang="zh-TW" sz="1400" b="1" dirty="0" err="1">
                <a:solidFill>
                  <a:srgbClr val="0000FF"/>
                </a:solidFill>
                <a:latin typeface="MS Gothic" pitchFamily="49" charset="-128"/>
                <a:ea typeface="MS Gothic" pitchFamily="49" charset="-128"/>
              </a:rPr>
              <a:t>tw.android.MY_BROADCAST</a:t>
            </a:r>
            <a:r>
              <a:rPr kumimoji="0" lang="en-US" altLang="zh-TW" sz="1400" dirty="0">
                <a:solidFill>
                  <a:schemeClr val="tx2"/>
                </a:solidFill>
                <a:latin typeface="MS Gothic" pitchFamily="49" charset="-128"/>
                <a:ea typeface="MS Gothic" pitchFamily="49" charset="-128"/>
              </a:rPr>
              <a:t>"/&gt;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    &lt;/intent-filter&gt;</a:t>
            </a:r>
          </a:p>
          <a:p>
            <a:pPr eaLnBrk="1" hangingPunct="1">
              <a:lnSpc>
                <a:spcPct val="90000"/>
              </a:lnSpc>
              <a:spcBef>
                <a:spcPct val="20000"/>
              </a:spcBef>
              <a:buClr>
                <a:schemeClr val="accent1"/>
              </a:buClr>
              <a:buSzPct val="65000"/>
              <a:buFont typeface="Wingdings" pitchFamily="2" charset="2"/>
              <a:buNone/>
            </a:pPr>
            <a:r>
              <a:rPr kumimoji="0" lang="en-US" altLang="zh-TW" sz="1400" dirty="0">
                <a:solidFill>
                  <a:schemeClr val="tx2"/>
                </a:solidFill>
                <a:latin typeface="MS Gothic" pitchFamily="49" charset="-128"/>
                <a:ea typeface="MS Gothic" pitchFamily="49" charset="-128"/>
              </a:rPr>
              <a:t>&lt;/receiver&gt;</a:t>
            </a:r>
          </a:p>
        </p:txBody>
      </p:sp>
      <p:sp>
        <p:nvSpPr>
          <p:cNvPr id="155653" name="Rectangle 5"/>
          <p:cNvSpPr>
            <a:spLocks noChangeArrowheads="1"/>
          </p:cNvSpPr>
          <p:nvPr/>
        </p:nvSpPr>
        <p:spPr bwMode="auto">
          <a:xfrm>
            <a:off x="304800" y="1143000"/>
            <a:ext cx="3581400" cy="5181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800">
                <a:solidFill>
                  <a:schemeClr val="tx2"/>
                </a:solidFill>
                <a:latin typeface="標楷體" pitchFamily="65" charset="-120"/>
                <a:ea typeface="標楷體" pitchFamily="65" charset="-120"/>
              </a:rPr>
              <a:t>Broadcast Intent</a:t>
            </a:r>
            <a:r>
              <a:rPr kumimoji="0" lang="zh-TW" altLang="en-US" sz="28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zh-TW" altLang="en-US" sz="1400">
              <a:solidFill>
                <a:schemeClr val="tx2"/>
              </a:solidFill>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Intent it = new Intent("</a:t>
            </a:r>
            <a:r>
              <a:rPr kumimoji="0" lang="en-US" altLang="zh-TW" sz="1400" b="1">
                <a:solidFill>
                  <a:srgbClr val="0000FF"/>
                </a:solidFill>
                <a:latin typeface="MS Gothic" pitchFamily="49" charset="-128"/>
                <a:ea typeface="MS Gothic" pitchFamily="49" charset="-128"/>
              </a:rPr>
              <a:t>tw.android.MY_BROADCAST</a:t>
            </a:r>
            <a:r>
              <a:rPr kumimoji="0" lang="en-US" altLang="zh-TW" sz="140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a:solidFill>
                  <a:schemeClr val="tx2"/>
                </a:solidFill>
                <a:latin typeface="MS Gothic" pitchFamily="49" charset="-128"/>
                <a:ea typeface="MS Gothic" pitchFamily="49" charset="-128"/>
              </a:rPr>
              <a:t>it.putExtra("sender_name", "Broadcase Receiver</a:t>
            </a:r>
            <a:r>
              <a:rPr kumimoji="0" lang="zh-TW" altLang="en-US" sz="1400">
                <a:solidFill>
                  <a:schemeClr val="tx2"/>
                </a:solidFill>
                <a:latin typeface="MS Gothic" pitchFamily="49" charset="-128"/>
                <a:ea typeface="MS Gothic" pitchFamily="49" charset="-128"/>
              </a:rPr>
              <a:t>範例程式</a:t>
            </a:r>
            <a:r>
              <a:rPr kumimoji="0" lang="en-US" altLang="zh-TW" sz="140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sendBroadcast(it);</a:t>
            </a:r>
          </a:p>
        </p:txBody>
      </p:sp>
      <p:sp>
        <p:nvSpPr>
          <p:cNvPr id="155654" name="Rectangle 6"/>
          <p:cNvSpPr>
            <a:spLocks noChangeArrowheads="1"/>
          </p:cNvSpPr>
          <p:nvPr/>
        </p:nvSpPr>
        <p:spPr bwMode="auto">
          <a:xfrm>
            <a:off x="3581400" y="2743200"/>
            <a:ext cx="1219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400">
                <a:solidFill>
                  <a:srgbClr val="FF0000"/>
                </a:solidFill>
                <a:latin typeface="MS Gothic" pitchFamily="49" charset="-128"/>
                <a:ea typeface="MS Gothic" pitchFamily="49" charset="-128"/>
              </a:rPr>
              <a:t>Intent</a:t>
            </a:r>
          </a:p>
        </p:txBody>
      </p:sp>
      <p:sp>
        <p:nvSpPr>
          <p:cNvPr id="155655" name="AutoShape 7"/>
          <p:cNvSpPr>
            <a:spLocks noChangeArrowheads="1"/>
          </p:cNvSpPr>
          <p:nvPr/>
        </p:nvSpPr>
        <p:spPr bwMode="auto">
          <a:xfrm>
            <a:off x="3657600" y="3124200"/>
            <a:ext cx="1066800" cy="457200"/>
          </a:xfrm>
          <a:prstGeom prst="rightArrow">
            <a:avLst>
              <a:gd name="adj1" fmla="val 50000"/>
              <a:gd name="adj2" fmla="val 58333"/>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295661830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126</a:t>
            </a:fld>
            <a:endParaRPr lang="zh-TW" alt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688" y="0"/>
            <a:ext cx="5000625"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33242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127</a:t>
            </a:fld>
            <a:endParaRPr lang="zh-TW" alt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1663" y="366713"/>
            <a:ext cx="5400675" cy="6124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23197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a:t> Simple Service example</a:t>
            </a:r>
            <a:endParaRPr lang="zh-TW" altLang="en-US" dirty="0"/>
          </a:p>
        </p:txBody>
      </p:sp>
      <p:sp>
        <p:nvSpPr>
          <p:cNvPr id="7" name="文字版面配置區 6"/>
          <p:cNvSpPr>
            <a:spLocks noGrp="1"/>
          </p:cNvSpPr>
          <p:nvPr>
            <p:ph type="body" idx="1"/>
          </p:nvPr>
        </p:nvSpPr>
        <p:spPr/>
        <p:txBody>
          <a:bodyPr/>
          <a:lstStyle/>
          <a:p>
            <a:endParaRPr lang="zh-TW" altLang="en-US"/>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128</a:t>
            </a:fld>
            <a:endParaRPr lang="zh-TW" altLang="en-US"/>
          </a:p>
        </p:txBody>
      </p:sp>
    </p:spTree>
    <p:extLst>
      <p:ext uri="{BB962C8B-B14F-4D97-AF65-F5344CB8AC3E}">
        <p14:creationId xmlns:p14="http://schemas.microsoft.com/office/powerpoint/2010/main" xmlns="" val="37017071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 Simple Service example</a:t>
            </a:r>
            <a:endParaRPr lang="zh-TW" altLang="en-US" dirty="0"/>
          </a:p>
        </p:txBody>
      </p:sp>
      <p:sp>
        <p:nvSpPr>
          <p:cNvPr id="5" name="內容版面配置區 4"/>
          <p:cNvSpPr>
            <a:spLocks noGrp="1"/>
          </p:cNvSpPr>
          <p:nvPr>
            <p:ph idx="1"/>
          </p:nvPr>
        </p:nvSpPr>
        <p:spPr>
          <a:xfrm>
            <a:off x="457200" y="1600200"/>
            <a:ext cx="4114800" cy="4525963"/>
          </a:xfrm>
        </p:spPr>
        <p:txBody>
          <a:bodyPr>
            <a:normAutofit fontScale="47500" lnSpcReduction="20000"/>
          </a:bodyPr>
          <a:lstStyle/>
          <a:p>
            <a:pPr fontAlgn="base"/>
            <a:r>
              <a:rPr lang="en-US" altLang="zh-TW" dirty="0" smtClean="0"/>
              <a:t>public</a:t>
            </a:r>
            <a:r>
              <a:rPr lang="en-US" altLang="zh-TW" dirty="0"/>
              <a:t> class </a:t>
            </a:r>
            <a:r>
              <a:rPr lang="en-US" altLang="zh-TW" dirty="0" err="1"/>
              <a:t>MainActivity</a:t>
            </a:r>
            <a:r>
              <a:rPr lang="en-US" altLang="zh-TW" dirty="0"/>
              <a:t> extends Activity {</a:t>
            </a:r>
          </a:p>
          <a:p>
            <a:pPr fontAlgn="base"/>
            <a:r>
              <a:rPr lang="en-US" altLang="zh-TW" dirty="0"/>
              <a:t>    private Button </a:t>
            </a:r>
            <a:r>
              <a:rPr lang="en-US" altLang="zh-TW" dirty="0" err="1"/>
              <a:t>startButton</a:t>
            </a:r>
            <a:r>
              <a:rPr lang="en-US" altLang="zh-TW" dirty="0"/>
              <a:t>;</a:t>
            </a:r>
          </a:p>
          <a:p>
            <a:pPr fontAlgn="base"/>
            <a:r>
              <a:rPr lang="en-US" altLang="zh-TW" dirty="0"/>
              <a:t>    private Button </a:t>
            </a:r>
            <a:r>
              <a:rPr lang="en-US" altLang="zh-TW" dirty="0" err="1"/>
              <a:t>stopButton</a:t>
            </a:r>
            <a:r>
              <a:rPr lang="en-US" altLang="zh-TW" dirty="0"/>
              <a:t>;</a:t>
            </a:r>
          </a:p>
          <a:p>
            <a:pPr fontAlgn="base"/>
            <a:r>
              <a:rPr lang="en-US" altLang="zh-TW" dirty="0"/>
              <a:t> </a:t>
            </a:r>
          </a:p>
          <a:p>
            <a:pPr fontAlgn="base"/>
            <a:r>
              <a:rPr lang="en-US" altLang="zh-TW" dirty="0"/>
              <a:t>    @Override</a:t>
            </a:r>
          </a:p>
          <a:p>
            <a:pPr fontAlgn="base"/>
            <a:r>
              <a:rPr lang="en-US" altLang="zh-TW" dirty="0"/>
              <a:t>    public void </a:t>
            </a:r>
            <a:r>
              <a:rPr lang="en-US" altLang="zh-TW" dirty="0" err="1"/>
              <a:t>onCreate</a:t>
            </a:r>
            <a:r>
              <a:rPr lang="en-US" altLang="zh-TW" dirty="0"/>
              <a:t>(Bundle icicle) {</a:t>
            </a:r>
          </a:p>
          <a:p>
            <a:pPr fontAlgn="base"/>
            <a:r>
              <a:rPr lang="en-US" altLang="zh-TW" dirty="0"/>
              <a:t>        </a:t>
            </a:r>
            <a:r>
              <a:rPr lang="en-US" altLang="zh-TW" dirty="0" err="1"/>
              <a:t>super.onCreate</a:t>
            </a:r>
            <a:r>
              <a:rPr lang="en-US" altLang="zh-TW" dirty="0"/>
              <a:t>(icicle);</a:t>
            </a:r>
          </a:p>
          <a:p>
            <a:pPr fontAlgn="base"/>
            <a:r>
              <a:rPr lang="en-US" altLang="zh-TW" dirty="0"/>
              <a:t>        </a:t>
            </a:r>
            <a:r>
              <a:rPr lang="en-US" altLang="zh-TW" dirty="0" err="1"/>
              <a:t>setContentView</a:t>
            </a:r>
            <a:r>
              <a:rPr lang="en-US" altLang="zh-TW" dirty="0"/>
              <a:t>(</a:t>
            </a:r>
            <a:r>
              <a:rPr lang="en-US" altLang="zh-TW" dirty="0" err="1"/>
              <a:t>R.layout.main</a:t>
            </a:r>
            <a:r>
              <a:rPr lang="en-US" altLang="zh-TW" dirty="0"/>
              <a:t>);</a:t>
            </a:r>
          </a:p>
          <a:p>
            <a:pPr fontAlgn="base"/>
            <a:r>
              <a:rPr lang="en-US" altLang="zh-TW" dirty="0"/>
              <a:t>        </a:t>
            </a:r>
            <a:r>
              <a:rPr lang="en-US" altLang="zh-TW" dirty="0" err="1"/>
              <a:t>startButton</a:t>
            </a:r>
            <a:r>
              <a:rPr lang="en-US" altLang="zh-TW" dirty="0"/>
              <a:t> = (Button) </a:t>
            </a:r>
            <a:r>
              <a:rPr lang="en-US" altLang="zh-TW" dirty="0" err="1"/>
              <a:t>findViewById</a:t>
            </a:r>
            <a:r>
              <a:rPr lang="en-US" altLang="zh-TW" dirty="0"/>
              <a:t>(</a:t>
            </a:r>
            <a:r>
              <a:rPr lang="en-US" altLang="zh-TW" dirty="0" err="1"/>
              <a:t>R.id.startButton</a:t>
            </a:r>
            <a:r>
              <a:rPr lang="en-US" altLang="zh-TW" dirty="0"/>
              <a:t>);</a:t>
            </a:r>
          </a:p>
          <a:p>
            <a:pPr fontAlgn="base"/>
            <a:r>
              <a:rPr lang="en-US" altLang="zh-TW" dirty="0"/>
              <a:t>        </a:t>
            </a:r>
            <a:r>
              <a:rPr lang="en-US" altLang="zh-TW" dirty="0" err="1"/>
              <a:t>stopButton</a:t>
            </a:r>
            <a:r>
              <a:rPr lang="en-US" altLang="zh-TW" dirty="0"/>
              <a:t> = (Button) </a:t>
            </a:r>
            <a:r>
              <a:rPr lang="en-US" altLang="zh-TW" dirty="0" err="1"/>
              <a:t>findViewById</a:t>
            </a:r>
            <a:r>
              <a:rPr lang="en-US" altLang="zh-TW" dirty="0"/>
              <a:t>(</a:t>
            </a:r>
            <a:r>
              <a:rPr lang="en-US" altLang="zh-TW" dirty="0" err="1"/>
              <a:t>R.id.stopButton</a:t>
            </a:r>
            <a:r>
              <a:rPr lang="en-US" altLang="zh-TW" dirty="0"/>
              <a:t>);</a:t>
            </a:r>
          </a:p>
          <a:p>
            <a:pPr fontAlgn="base"/>
            <a:r>
              <a:rPr lang="en-US" altLang="zh-TW" dirty="0"/>
              <a:t>        </a:t>
            </a:r>
            <a:r>
              <a:rPr lang="en-US" altLang="zh-TW" dirty="0" err="1"/>
              <a:t>startButton.setOnClickListener</a:t>
            </a:r>
            <a:r>
              <a:rPr lang="en-US" altLang="zh-TW" dirty="0"/>
              <a:t>(</a:t>
            </a:r>
            <a:r>
              <a:rPr lang="en-US" altLang="zh-TW" dirty="0" err="1"/>
              <a:t>startClickListener</a:t>
            </a:r>
            <a:r>
              <a:rPr lang="en-US" altLang="zh-TW" dirty="0"/>
              <a:t>);</a:t>
            </a:r>
          </a:p>
          <a:p>
            <a:pPr fontAlgn="base"/>
            <a:r>
              <a:rPr lang="en-US" altLang="zh-TW" dirty="0"/>
              <a:t>        </a:t>
            </a:r>
            <a:r>
              <a:rPr lang="en-US" altLang="zh-TW" dirty="0" err="1"/>
              <a:t>stopButton.setOnClickListener</a:t>
            </a:r>
            <a:r>
              <a:rPr lang="en-US" altLang="zh-TW" dirty="0"/>
              <a:t>(</a:t>
            </a:r>
            <a:r>
              <a:rPr lang="en-US" altLang="zh-TW" dirty="0" err="1"/>
              <a:t>stopClickListener</a:t>
            </a:r>
            <a:r>
              <a:rPr lang="en-US" altLang="zh-TW" dirty="0"/>
              <a:t>);</a:t>
            </a:r>
          </a:p>
          <a:p>
            <a:pPr fontAlgn="base"/>
            <a:r>
              <a:rPr lang="en-US" altLang="zh-TW" dirty="0"/>
              <a:t>    }</a:t>
            </a:r>
          </a:p>
          <a:p>
            <a:pPr fontAlgn="base"/>
            <a:r>
              <a:rPr lang="en-US" altLang="zh-TW" dirty="0"/>
              <a:t> </a:t>
            </a:r>
          </a:p>
        </p:txBody>
      </p:sp>
      <p:sp>
        <p:nvSpPr>
          <p:cNvPr id="3" name="日期版面配置區 2"/>
          <p:cNvSpPr>
            <a:spLocks noGrp="1"/>
          </p:cNvSpPr>
          <p:nvPr>
            <p:ph type="dt" sz="half" idx="10"/>
          </p:nvPr>
        </p:nvSpPr>
        <p:spPr/>
        <p:txBody>
          <a:bodyPr/>
          <a:lstStyle/>
          <a:p>
            <a:fld id="{F55BE599-877C-4CF6-97CD-D5C5543375BD}" type="datetime1">
              <a:rPr lang="zh-TW" altLang="en-US" smtClean="0"/>
              <a:pPr/>
              <a:t>2017/3/20</a:t>
            </a:fld>
            <a:endParaRPr lang="zh-TW" altLang="en-US"/>
          </a:p>
        </p:txBody>
      </p:sp>
      <p:sp>
        <p:nvSpPr>
          <p:cNvPr id="4" name="投影片編號版面配置區 3"/>
          <p:cNvSpPr>
            <a:spLocks noGrp="1"/>
          </p:cNvSpPr>
          <p:nvPr>
            <p:ph type="sldNum" sz="quarter" idx="12"/>
          </p:nvPr>
        </p:nvSpPr>
        <p:spPr/>
        <p:txBody>
          <a:bodyPr/>
          <a:lstStyle/>
          <a:p>
            <a:fld id="{52B4E8C2-148B-4508-9BF1-075A6A18C972}" type="slidenum">
              <a:rPr lang="zh-TW" altLang="en-US" smtClean="0"/>
              <a:pPr/>
              <a:t>129</a:t>
            </a:fld>
            <a:endParaRPr lang="zh-TW" altLang="en-US"/>
          </a:p>
        </p:txBody>
      </p:sp>
      <p:sp>
        <p:nvSpPr>
          <p:cNvPr id="6" name="內容版面配置區 4"/>
          <p:cNvSpPr txBox="1">
            <a:spLocks/>
          </p:cNvSpPr>
          <p:nvPr/>
        </p:nvSpPr>
        <p:spPr>
          <a:xfrm>
            <a:off x="4713388" y="1628800"/>
            <a:ext cx="4114800" cy="4525963"/>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altLang="zh-TW" dirty="0" smtClean="0"/>
              <a:t>    private </a:t>
            </a:r>
            <a:r>
              <a:rPr lang="en-US" altLang="zh-TW" dirty="0" err="1" smtClean="0"/>
              <a:t>Button.OnClickListener</a:t>
            </a:r>
            <a:r>
              <a:rPr lang="en-US" altLang="zh-TW" dirty="0" smtClean="0"/>
              <a:t> </a:t>
            </a:r>
            <a:r>
              <a:rPr lang="en-US" altLang="zh-TW" dirty="0" err="1" smtClean="0"/>
              <a:t>startClickListener</a:t>
            </a:r>
            <a:r>
              <a:rPr lang="en-US" altLang="zh-TW" dirty="0" smtClean="0"/>
              <a:t> = new </a:t>
            </a:r>
            <a:r>
              <a:rPr lang="en-US" altLang="zh-TW" dirty="0" err="1" smtClean="0"/>
              <a:t>Button.OnClickListener</a:t>
            </a:r>
            <a:r>
              <a:rPr lang="en-US" altLang="zh-TW" dirty="0" smtClean="0"/>
              <a:t>() {</a:t>
            </a:r>
          </a:p>
          <a:p>
            <a:pPr fontAlgn="base"/>
            <a:r>
              <a:rPr lang="en-US" altLang="zh-TW" dirty="0" smtClean="0"/>
              <a:t>        public void </a:t>
            </a:r>
            <a:r>
              <a:rPr lang="en-US" altLang="zh-TW" dirty="0" err="1" smtClean="0"/>
              <a:t>onClick</a:t>
            </a:r>
            <a:r>
              <a:rPr lang="en-US" altLang="zh-TW" dirty="0" smtClean="0"/>
              <a:t>(View arg0) {</a:t>
            </a:r>
          </a:p>
          <a:p>
            <a:pPr fontAlgn="base"/>
            <a:r>
              <a:rPr lang="en-US" altLang="zh-TW" dirty="0" smtClean="0"/>
              <a:t>            //</a:t>
            </a:r>
            <a:r>
              <a:rPr lang="zh-TW" altLang="en-US" dirty="0" smtClean="0"/>
              <a:t>啟動服務</a:t>
            </a:r>
          </a:p>
          <a:p>
            <a:pPr fontAlgn="base"/>
            <a:r>
              <a:rPr lang="zh-TW" altLang="en-US" dirty="0" smtClean="0"/>
              <a:t>            </a:t>
            </a:r>
            <a:r>
              <a:rPr lang="en-US" altLang="zh-TW" dirty="0" smtClean="0"/>
              <a:t>Intent </a:t>
            </a:r>
            <a:r>
              <a:rPr lang="en-US" altLang="zh-TW" dirty="0" err="1" smtClean="0"/>
              <a:t>intent</a:t>
            </a:r>
            <a:r>
              <a:rPr lang="en-US" altLang="zh-TW" dirty="0" smtClean="0"/>
              <a:t> = new Intent(</a:t>
            </a:r>
            <a:r>
              <a:rPr lang="en-US" altLang="zh-TW" dirty="0" err="1" smtClean="0"/>
              <a:t>MainActivity.this</a:t>
            </a:r>
            <a:r>
              <a:rPr lang="en-US" altLang="zh-TW" dirty="0" smtClean="0"/>
              <a:t>, </a:t>
            </a:r>
            <a:r>
              <a:rPr lang="en-US" altLang="zh-TW" dirty="0" err="1" smtClean="0"/>
              <a:t>NickyService.class</a:t>
            </a:r>
            <a:r>
              <a:rPr lang="en-US" altLang="zh-TW" dirty="0" smtClean="0"/>
              <a:t>);</a:t>
            </a:r>
          </a:p>
          <a:p>
            <a:pPr fontAlgn="base"/>
            <a:r>
              <a:rPr lang="en-US" altLang="zh-TW" dirty="0" smtClean="0"/>
              <a:t>            </a:t>
            </a:r>
            <a:r>
              <a:rPr lang="en-US" altLang="zh-TW" dirty="0" err="1" smtClean="0"/>
              <a:t>startService</a:t>
            </a:r>
            <a:r>
              <a:rPr lang="en-US" altLang="zh-TW" dirty="0" smtClean="0"/>
              <a:t>(intent);</a:t>
            </a:r>
          </a:p>
          <a:p>
            <a:pPr fontAlgn="base"/>
            <a:r>
              <a:rPr lang="en-US" altLang="zh-TW" dirty="0" smtClean="0"/>
              <a:t>        }</a:t>
            </a:r>
          </a:p>
          <a:p>
            <a:pPr fontAlgn="base"/>
            <a:r>
              <a:rPr lang="en-US" altLang="zh-TW" dirty="0" smtClean="0"/>
              <a:t>    };</a:t>
            </a:r>
          </a:p>
          <a:p>
            <a:pPr fontAlgn="base"/>
            <a:r>
              <a:rPr lang="en-US" altLang="zh-TW" dirty="0" smtClean="0"/>
              <a:t> </a:t>
            </a:r>
          </a:p>
          <a:p>
            <a:pPr fontAlgn="base"/>
            <a:r>
              <a:rPr lang="en-US" altLang="zh-TW" dirty="0" smtClean="0"/>
              <a:t>    private </a:t>
            </a:r>
            <a:r>
              <a:rPr lang="en-US" altLang="zh-TW" dirty="0" err="1" smtClean="0"/>
              <a:t>Button.OnClickListener</a:t>
            </a:r>
            <a:r>
              <a:rPr lang="en-US" altLang="zh-TW" dirty="0" smtClean="0"/>
              <a:t> </a:t>
            </a:r>
            <a:r>
              <a:rPr lang="en-US" altLang="zh-TW" dirty="0" err="1" smtClean="0"/>
              <a:t>stopClickListener</a:t>
            </a:r>
            <a:r>
              <a:rPr lang="en-US" altLang="zh-TW" dirty="0" smtClean="0"/>
              <a:t> = new </a:t>
            </a:r>
            <a:r>
              <a:rPr lang="en-US" altLang="zh-TW" dirty="0" err="1" smtClean="0"/>
              <a:t>Button.OnClickListener</a:t>
            </a:r>
            <a:r>
              <a:rPr lang="en-US" altLang="zh-TW" dirty="0" smtClean="0"/>
              <a:t>() {</a:t>
            </a:r>
          </a:p>
          <a:p>
            <a:pPr fontAlgn="base"/>
            <a:r>
              <a:rPr lang="en-US" altLang="zh-TW" dirty="0" smtClean="0"/>
              <a:t>        public void </a:t>
            </a:r>
            <a:r>
              <a:rPr lang="en-US" altLang="zh-TW" dirty="0" err="1" smtClean="0"/>
              <a:t>onClick</a:t>
            </a:r>
            <a:r>
              <a:rPr lang="en-US" altLang="zh-TW" dirty="0" smtClean="0"/>
              <a:t>(View arg0) {</a:t>
            </a:r>
          </a:p>
          <a:p>
            <a:pPr fontAlgn="base"/>
            <a:r>
              <a:rPr lang="en-US" altLang="zh-TW" dirty="0" smtClean="0"/>
              <a:t>            //</a:t>
            </a:r>
            <a:r>
              <a:rPr lang="zh-TW" altLang="en-US" dirty="0" smtClean="0"/>
              <a:t>停止服務</a:t>
            </a:r>
          </a:p>
          <a:p>
            <a:pPr fontAlgn="base"/>
            <a:r>
              <a:rPr lang="zh-TW" altLang="en-US" dirty="0" smtClean="0"/>
              <a:t>            </a:t>
            </a:r>
            <a:r>
              <a:rPr lang="en-US" altLang="zh-TW" dirty="0" smtClean="0"/>
              <a:t>Intent </a:t>
            </a:r>
            <a:r>
              <a:rPr lang="en-US" altLang="zh-TW" dirty="0" err="1" smtClean="0"/>
              <a:t>intent</a:t>
            </a:r>
            <a:r>
              <a:rPr lang="en-US" altLang="zh-TW" dirty="0" smtClean="0"/>
              <a:t> = new Intent(</a:t>
            </a:r>
            <a:r>
              <a:rPr lang="en-US" altLang="zh-TW" dirty="0" err="1" smtClean="0"/>
              <a:t>MainActivity.this</a:t>
            </a:r>
            <a:r>
              <a:rPr lang="en-US" altLang="zh-TW" dirty="0" smtClean="0"/>
              <a:t>, </a:t>
            </a:r>
            <a:r>
              <a:rPr lang="en-US" altLang="zh-TW" dirty="0" err="1" smtClean="0"/>
              <a:t>NickyService.class</a:t>
            </a:r>
            <a:r>
              <a:rPr lang="en-US" altLang="zh-TW" dirty="0" smtClean="0"/>
              <a:t>);</a:t>
            </a:r>
          </a:p>
          <a:p>
            <a:pPr fontAlgn="base"/>
            <a:r>
              <a:rPr lang="en-US" altLang="zh-TW" dirty="0" smtClean="0"/>
              <a:t>            </a:t>
            </a:r>
            <a:r>
              <a:rPr lang="en-US" altLang="zh-TW" dirty="0" err="1" smtClean="0"/>
              <a:t>stopService</a:t>
            </a:r>
            <a:r>
              <a:rPr lang="en-US" altLang="zh-TW" dirty="0" smtClean="0"/>
              <a:t>(intent);</a:t>
            </a:r>
          </a:p>
          <a:p>
            <a:pPr fontAlgn="base"/>
            <a:r>
              <a:rPr lang="en-US" altLang="zh-TW" dirty="0" smtClean="0"/>
              <a:t>        }</a:t>
            </a:r>
          </a:p>
          <a:p>
            <a:pPr fontAlgn="base"/>
            <a:r>
              <a:rPr lang="en-US" altLang="zh-TW" dirty="0" smtClean="0"/>
              <a:t>   };</a:t>
            </a:r>
          </a:p>
          <a:p>
            <a:pPr fontAlgn="base"/>
            <a:r>
              <a:rPr lang="en-US" altLang="zh-TW" dirty="0" smtClean="0"/>
              <a:t>}</a:t>
            </a:r>
          </a:p>
          <a:p>
            <a:endParaRPr lang="zh-TW" altLang="en-US" dirty="0"/>
          </a:p>
        </p:txBody>
      </p:sp>
    </p:spTree>
    <p:extLst>
      <p:ext uri="{BB962C8B-B14F-4D97-AF65-F5344CB8AC3E}">
        <p14:creationId xmlns:p14="http://schemas.microsoft.com/office/powerpoint/2010/main" xmlns="" val="142876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Android Studio</a:t>
            </a:r>
            <a:endParaRPr lang="zh-TW" altLang="en-US" dirty="0"/>
          </a:p>
        </p:txBody>
      </p:sp>
      <p:sp>
        <p:nvSpPr>
          <p:cNvPr id="4" name="內容版面配置區 3"/>
          <p:cNvSpPr>
            <a:spLocks noGrp="1"/>
          </p:cNvSpPr>
          <p:nvPr>
            <p:ph idx="1"/>
          </p:nvPr>
        </p:nvSpPr>
        <p:spPr/>
        <p:txBody>
          <a:bodyPr>
            <a:normAutofit fontScale="70000" lnSpcReduction="20000"/>
          </a:bodyPr>
          <a:lstStyle/>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具有更為彈性的 </a:t>
            </a:r>
            <a:r>
              <a:rPr lang="en-US" altLang="zh-TW" dirty="0" err="1">
                <a:latin typeface="Times New Roman" panose="02020603050405020304" pitchFamily="18" charset="0"/>
                <a:ea typeface="Adobe 楷体 Std R" panose="02020400000000000000" pitchFamily="18" charset="-128"/>
              </a:rPr>
              <a:t>Gradle</a:t>
            </a:r>
            <a:r>
              <a:rPr lang="en-US" altLang="zh-TW" dirty="0">
                <a:latin typeface="Times New Roman" panose="02020603050405020304" pitchFamily="18" charset="0"/>
                <a:ea typeface="Adobe 楷体 Std R" panose="02020400000000000000" pitchFamily="18" charset="-128"/>
              </a:rPr>
              <a:t> </a:t>
            </a:r>
            <a:r>
              <a:rPr lang="zh-TW" altLang="en-US" dirty="0">
                <a:latin typeface="Times New Roman" panose="02020603050405020304" pitchFamily="18" charset="0"/>
                <a:ea typeface="Adobe 楷体 Std R" panose="02020400000000000000" pitchFamily="18" charset="-128"/>
              </a:rPr>
              <a:t>專案建構工具</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能夠為單一專案產生不同變異狀況和多重的 </a:t>
            </a:r>
            <a:r>
              <a:rPr lang="en-US" altLang="zh-TW" dirty="0">
                <a:latin typeface="Times New Roman" panose="02020603050405020304" pitchFamily="18" charset="0"/>
                <a:ea typeface="Adobe 楷体 Std R" panose="02020400000000000000" pitchFamily="18" charset="-128"/>
              </a:rPr>
              <a:t>APK </a:t>
            </a:r>
            <a:r>
              <a:rPr lang="zh-TW" altLang="en-US" dirty="0">
                <a:latin typeface="Times New Roman" panose="02020603050405020304" pitchFamily="18" charset="0"/>
                <a:ea typeface="Adobe 楷体 Std R" panose="02020400000000000000" pitchFamily="18" charset="-128"/>
              </a:rPr>
              <a:t>檔案</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具有支援 </a:t>
            </a:r>
            <a:r>
              <a:rPr lang="en-US" altLang="zh-TW" dirty="0">
                <a:latin typeface="Times New Roman" panose="02020603050405020304" pitchFamily="18" charset="0"/>
                <a:ea typeface="Adobe 楷体 Std R" panose="02020400000000000000" pitchFamily="18" charset="-128"/>
              </a:rPr>
              <a:t>Google Service </a:t>
            </a:r>
            <a:r>
              <a:rPr lang="zh-TW" altLang="en-US" dirty="0">
                <a:latin typeface="Times New Roman" panose="02020603050405020304" pitchFamily="18" charset="0"/>
                <a:ea typeface="Adobe 楷体 Std R" panose="02020400000000000000" pitchFamily="18" charset="-128"/>
              </a:rPr>
              <a:t>或不同裝置設備的可擴充之外觀樣版</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具有支援版面主題之多樣化版面編排工具</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能夠偵測包括執行效能、易用性、版本相容性與其它問題等的 </a:t>
            </a:r>
            <a:r>
              <a:rPr lang="en-US" altLang="zh-TW" dirty="0">
                <a:latin typeface="Times New Roman" panose="02020603050405020304" pitchFamily="18" charset="0"/>
                <a:ea typeface="Adobe 楷体 Std R" panose="02020400000000000000" pitchFamily="18" charset="-128"/>
              </a:rPr>
              <a:t>Lint </a:t>
            </a:r>
            <a:r>
              <a:rPr lang="zh-TW" altLang="en-US" dirty="0">
                <a:latin typeface="Times New Roman" panose="02020603050405020304" pitchFamily="18" charset="0"/>
                <a:ea typeface="Adobe 楷体 Std R" panose="02020400000000000000" pitchFamily="18" charset="-128"/>
              </a:rPr>
              <a:t>原始碼分析警示工具</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具有保護程式碼內容的 </a:t>
            </a:r>
            <a:r>
              <a:rPr lang="en-US" altLang="zh-TW" dirty="0" err="1">
                <a:latin typeface="Times New Roman" panose="02020603050405020304" pitchFamily="18" charset="0"/>
                <a:ea typeface="Adobe 楷体 Std R" panose="02020400000000000000" pitchFamily="18" charset="-128"/>
              </a:rPr>
              <a:t>ProGuard</a:t>
            </a:r>
            <a:r>
              <a:rPr lang="en-US" altLang="zh-TW" dirty="0">
                <a:latin typeface="Times New Roman" panose="02020603050405020304" pitchFamily="18" charset="0"/>
                <a:ea typeface="Adobe 楷体 Std R" panose="02020400000000000000" pitchFamily="18" charset="-128"/>
              </a:rPr>
              <a:t> </a:t>
            </a:r>
            <a:r>
              <a:rPr lang="zh-TW" altLang="en-US" dirty="0">
                <a:latin typeface="Times New Roman" panose="02020603050405020304" pitchFamily="18" charset="0"/>
                <a:ea typeface="Adobe 楷体 Std R" panose="02020400000000000000" pitchFamily="18" charset="-128"/>
              </a:rPr>
              <a:t>功能以及 </a:t>
            </a:r>
            <a:r>
              <a:rPr lang="en-US" altLang="zh-TW" dirty="0">
                <a:latin typeface="Times New Roman" panose="02020603050405020304" pitchFamily="18" charset="0"/>
                <a:ea typeface="Adobe 楷体 Std R" panose="02020400000000000000" pitchFamily="18" charset="-128"/>
              </a:rPr>
              <a:t>App </a:t>
            </a:r>
            <a:r>
              <a:rPr lang="zh-TW" altLang="en-US" dirty="0">
                <a:latin typeface="Times New Roman" panose="02020603050405020304" pitchFamily="18" charset="0"/>
                <a:ea typeface="Adobe 楷体 Std R" panose="02020400000000000000" pitchFamily="18" charset="-128"/>
              </a:rPr>
              <a:t>簽署加密金鑰的能力</a:t>
            </a:r>
            <a:r>
              <a:rPr lang="zh-TW" altLang="en-US" dirty="0" smtClean="0">
                <a:latin typeface="Times New Roman" panose="02020603050405020304" pitchFamily="18" charset="0"/>
                <a:ea typeface="Adobe 楷体 Std R" panose="02020400000000000000" pitchFamily="18" charset="-128"/>
              </a:rPr>
              <a:t>。</a:t>
            </a:r>
            <a:r>
              <a:rPr lang="zh-TW" altLang="en-US" dirty="0">
                <a:latin typeface="Times New Roman" panose="02020603050405020304" pitchFamily="18" charset="0"/>
                <a:ea typeface="Adobe 楷体 Std R" panose="02020400000000000000" pitchFamily="18" charset="-128"/>
              </a:rPr>
              <a:t> </a:t>
            </a:r>
          </a:p>
          <a:p>
            <a:pPr marL="514350" indent="-514350">
              <a:buFont typeface="+mj-lt"/>
              <a:buAutoNum type="arabicPeriod"/>
            </a:pP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具有支援 </a:t>
            </a:r>
            <a:r>
              <a:rPr lang="en-US" altLang="zh-TW" dirty="0">
                <a:latin typeface="Times New Roman" panose="02020603050405020304" pitchFamily="18" charset="0"/>
                <a:ea typeface="Adobe 楷体 Std R" panose="02020400000000000000" pitchFamily="18" charset="-128"/>
              </a:rPr>
              <a:t>Google </a:t>
            </a:r>
            <a:r>
              <a:rPr lang="zh-TW" altLang="en-US" dirty="0">
                <a:latin typeface="Times New Roman" panose="02020603050405020304" pitchFamily="18" charset="0"/>
                <a:ea typeface="Adobe 楷体 Std R" panose="02020400000000000000" pitchFamily="18" charset="-128"/>
              </a:rPr>
              <a:t>雲端計算與雲端代管服務之功能。</a:t>
            </a:r>
          </a:p>
          <a:p>
            <a:pPr marL="514350" indent="-514350">
              <a:buFont typeface="+mj-lt"/>
              <a:buAutoNum type="arabicPeriod"/>
            </a:pPr>
            <a:r>
              <a:rPr lang="zh-TW" altLang="en-US" dirty="0">
                <a:latin typeface="Times New Roman" panose="02020603050405020304" pitchFamily="18" charset="0"/>
                <a:ea typeface="Adobe 楷体 Std R" panose="02020400000000000000" pitchFamily="18" charset="-128"/>
              </a:rPr>
              <a:t> </a:t>
            </a:r>
            <a:r>
              <a:rPr lang="en-US" altLang="zh-TW" dirty="0" smtClean="0">
                <a:latin typeface="Times New Roman" panose="02020603050405020304" pitchFamily="18" charset="0"/>
                <a:ea typeface="Adobe 楷体 Std R" panose="02020400000000000000" pitchFamily="18" charset="-128"/>
              </a:rPr>
              <a:t>Android </a:t>
            </a:r>
            <a:r>
              <a:rPr lang="en-US" altLang="zh-TW" dirty="0">
                <a:latin typeface="Times New Roman" panose="02020603050405020304" pitchFamily="18" charset="0"/>
                <a:ea typeface="Adobe 楷体 Std R" panose="02020400000000000000" pitchFamily="18" charset="-128"/>
              </a:rPr>
              <a:t>Studio </a:t>
            </a:r>
            <a:r>
              <a:rPr lang="zh-TW" altLang="en-US" dirty="0">
                <a:latin typeface="Times New Roman" panose="02020603050405020304" pitchFamily="18" charset="0"/>
                <a:ea typeface="Adobe 楷体 Std R" panose="02020400000000000000" pitchFamily="18" charset="-128"/>
              </a:rPr>
              <a:t>具有先進的程式碼自動完成提示功能與程式碼重構功能</a:t>
            </a:r>
            <a:r>
              <a:rPr lang="zh-TW" altLang="en-US" dirty="0" smtClean="0">
                <a:latin typeface="Times New Roman" panose="02020603050405020304" pitchFamily="18" charset="0"/>
                <a:ea typeface="Adobe 楷体 Std R" panose="02020400000000000000" pitchFamily="18" charset="-128"/>
              </a:rPr>
              <a:t>。</a:t>
            </a:r>
            <a:endParaRPr lang="zh-TW" altLang="en-US" dirty="0">
              <a:latin typeface="Times New Roman" panose="02020603050405020304" pitchFamily="18" charset="0"/>
              <a:ea typeface="Adobe 楷体 Std R" panose="02020400000000000000" pitchFamily="18" charset="-128"/>
            </a:endParaRPr>
          </a:p>
        </p:txBody>
      </p:sp>
    </p:spTree>
    <p:extLst>
      <p:ext uri="{BB962C8B-B14F-4D97-AF65-F5344CB8AC3E}">
        <p14:creationId xmlns:p14="http://schemas.microsoft.com/office/powerpoint/2010/main" xmlns="" val="355555864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600200"/>
            <a:ext cx="3970784" cy="4525963"/>
          </a:xfrm>
        </p:spPr>
        <p:txBody>
          <a:bodyPr>
            <a:normAutofit fontScale="32500" lnSpcReduction="20000"/>
          </a:bodyPr>
          <a:lstStyle/>
          <a:p>
            <a:pPr fontAlgn="base"/>
            <a:r>
              <a:rPr lang="en-US" altLang="zh-TW" sz="4400" dirty="0"/>
              <a:t>public class </a:t>
            </a:r>
            <a:r>
              <a:rPr lang="en-US" altLang="zh-TW" sz="4400" dirty="0" err="1"/>
              <a:t>NickyService</a:t>
            </a:r>
            <a:r>
              <a:rPr lang="en-US" altLang="zh-TW" sz="4400" dirty="0"/>
              <a:t> extends Service {</a:t>
            </a:r>
          </a:p>
          <a:p>
            <a:pPr fontAlgn="base"/>
            <a:r>
              <a:rPr lang="en-US" altLang="zh-TW" sz="4400" dirty="0"/>
              <a:t>    private Handler </a:t>
            </a:r>
            <a:r>
              <a:rPr lang="en-US" altLang="zh-TW" sz="4400" dirty="0" err="1"/>
              <a:t>handler</a:t>
            </a:r>
            <a:r>
              <a:rPr lang="en-US" altLang="zh-TW" sz="4400" dirty="0"/>
              <a:t> = new Handler();</a:t>
            </a:r>
          </a:p>
          <a:p>
            <a:pPr fontAlgn="base"/>
            <a:r>
              <a:rPr lang="en-US" altLang="zh-TW" sz="4400" dirty="0"/>
              <a:t> </a:t>
            </a:r>
          </a:p>
          <a:p>
            <a:pPr fontAlgn="base"/>
            <a:r>
              <a:rPr lang="en-US" altLang="zh-TW" sz="4400" dirty="0"/>
              <a:t>    @Override</a:t>
            </a:r>
          </a:p>
          <a:p>
            <a:pPr fontAlgn="base"/>
            <a:r>
              <a:rPr lang="en-US" altLang="zh-TW" sz="4400" dirty="0"/>
              <a:t>    public </a:t>
            </a:r>
            <a:r>
              <a:rPr lang="en-US" altLang="zh-TW" sz="4400" dirty="0" err="1"/>
              <a:t>IBinder</a:t>
            </a:r>
            <a:r>
              <a:rPr lang="en-US" altLang="zh-TW" sz="4400" dirty="0"/>
              <a:t> </a:t>
            </a:r>
            <a:r>
              <a:rPr lang="en-US" altLang="zh-TW" sz="4400" dirty="0" err="1"/>
              <a:t>onBind</a:t>
            </a:r>
            <a:r>
              <a:rPr lang="en-US" altLang="zh-TW" sz="4400" dirty="0"/>
              <a:t>(Intent intent) {</a:t>
            </a:r>
          </a:p>
          <a:p>
            <a:pPr fontAlgn="base"/>
            <a:r>
              <a:rPr lang="en-US" altLang="zh-TW" sz="4400" dirty="0"/>
              <a:t>        return null;</a:t>
            </a:r>
          </a:p>
          <a:p>
            <a:pPr fontAlgn="base"/>
            <a:r>
              <a:rPr lang="en-US" altLang="zh-TW" sz="4400" dirty="0"/>
              <a:t>    }</a:t>
            </a:r>
          </a:p>
          <a:p>
            <a:pPr fontAlgn="base"/>
            <a:r>
              <a:rPr lang="en-US" altLang="zh-TW" sz="4400" dirty="0"/>
              <a:t> </a:t>
            </a:r>
          </a:p>
          <a:p>
            <a:pPr fontAlgn="base"/>
            <a:r>
              <a:rPr lang="en-US" altLang="zh-TW" sz="4400" dirty="0"/>
              <a:t>    @Override</a:t>
            </a:r>
          </a:p>
          <a:p>
            <a:pPr fontAlgn="base"/>
            <a:r>
              <a:rPr lang="en-US" altLang="zh-TW" sz="4400" dirty="0"/>
              <a:t>    public void </a:t>
            </a:r>
            <a:r>
              <a:rPr lang="en-US" altLang="zh-TW" sz="4400" dirty="0" err="1"/>
              <a:t>onStart</a:t>
            </a:r>
            <a:r>
              <a:rPr lang="en-US" altLang="zh-TW" sz="4400" dirty="0"/>
              <a:t>(Intent </a:t>
            </a:r>
            <a:r>
              <a:rPr lang="en-US" altLang="zh-TW" sz="4400" dirty="0" err="1"/>
              <a:t>intent</a:t>
            </a:r>
            <a:r>
              <a:rPr lang="en-US" altLang="zh-TW" sz="4400" dirty="0"/>
              <a:t>, </a:t>
            </a:r>
            <a:r>
              <a:rPr lang="en-US" altLang="zh-TW" sz="4400" dirty="0" err="1"/>
              <a:t>int</a:t>
            </a:r>
            <a:r>
              <a:rPr lang="en-US" altLang="zh-TW" sz="4400" dirty="0"/>
              <a:t> </a:t>
            </a:r>
            <a:r>
              <a:rPr lang="en-US" altLang="zh-TW" sz="4400" dirty="0" err="1"/>
              <a:t>startId</a:t>
            </a:r>
            <a:r>
              <a:rPr lang="en-US" altLang="zh-TW" sz="4400" dirty="0"/>
              <a:t>) {</a:t>
            </a:r>
          </a:p>
          <a:p>
            <a:pPr fontAlgn="base"/>
            <a:r>
              <a:rPr lang="en-US" altLang="zh-TW" sz="4400" dirty="0"/>
              <a:t>        </a:t>
            </a:r>
            <a:r>
              <a:rPr lang="en-US" altLang="zh-TW" sz="4400" dirty="0" err="1"/>
              <a:t>handler.postDelayed</a:t>
            </a:r>
            <a:r>
              <a:rPr lang="en-US" altLang="zh-TW" sz="4400" dirty="0"/>
              <a:t>(</a:t>
            </a:r>
            <a:r>
              <a:rPr lang="en-US" altLang="zh-TW" sz="4400" dirty="0" err="1"/>
              <a:t>showTime</a:t>
            </a:r>
            <a:r>
              <a:rPr lang="en-US" altLang="zh-TW" sz="4400" dirty="0"/>
              <a:t>, 1000);</a:t>
            </a:r>
          </a:p>
          <a:p>
            <a:pPr fontAlgn="base"/>
            <a:r>
              <a:rPr lang="en-US" altLang="zh-TW" sz="4400" dirty="0"/>
              <a:t>        </a:t>
            </a:r>
            <a:r>
              <a:rPr lang="en-US" altLang="zh-TW" sz="4400" dirty="0" err="1"/>
              <a:t>super.onStart</a:t>
            </a:r>
            <a:r>
              <a:rPr lang="en-US" altLang="zh-TW" sz="4400" dirty="0"/>
              <a:t>(intent, </a:t>
            </a:r>
            <a:r>
              <a:rPr lang="en-US" altLang="zh-TW" sz="4400" dirty="0" err="1"/>
              <a:t>startId</a:t>
            </a:r>
            <a:r>
              <a:rPr lang="en-US" altLang="zh-TW" sz="4400" dirty="0"/>
              <a:t>);</a:t>
            </a:r>
          </a:p>
          <a:p>
            <a:pPr fontAlgn="base"/>
            <a:r>
              <a:rPr lang="en-US" altLang="zh-TW" sz="4400" dirty="0"/>
              <a:t>    }</a:t>
            </a:r>
          </a:p>
          <a:p>
            <a:pPr fontAlgn="base"/>
            <a:r>
              <a:rPr lang="en-US" altLang="zh-TW" sz="4400" dirty="0"/>
              <a:t> </a:t>
            </a:r>
          </a:p>
          <a:p>
            <a:pPr fontAlgn="base"/>
            <a:r>
              <a:rPr lang="en-US" altLang="zh-TW" sz="4400" dirty="0"/>
              <a:t>   </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130</a:t>
            </a:fld>
            <a:endParaRPr lang="zh-TW" altLang="en-US"/>
          </a:p>
        </p:txBody>
      </p:sp>
      <p:sp>
        <p:nvSpPr>
          <p:cNvPr id="6" name="內容版面配置區 2"/>
          <p:cNvSpPr txBox="1">
            <a:spLocks/>
          </p:cNvSpPr>
          <p:nvPr/>
        </p:nvSpPr>
        <p:spPr>
          <a:xfrm>
            <a:off x="4499992" y="1611680"/>
            <a:ext cx="3970784" cy="4525963"/>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altLang="zh-TW" sz="4400" dirty="0" smtClean="0"/>
              <a:t>    @Override</a:t>
            </a:r>
          </a:p>
          <a:p>
            <a:pPr fontAlgn="base"/>
            <a:r>
              <a:rPr lang="en-US" altLang="zh-TW" sz="4400" dirty="0" smtClean="0"/>
              <a:t>    public void </a:t>
            </a:r>
            <a:r>
              <a:rPr lang="en-US" altLang="zh-TW" sz="4400" dirty="0" err="1" smtClean="0"/>
              <a:t>onDestroy</a:t>
            </a:r>
            <a:r>
              <a:rPr lang="en-US" altLang="zh-TW" sz="4400" dirty="0" smtClean="0"/>
              <a:t>() {</a:t>
            </a:r>
          </a:p>
          <a:p>
            <a:pPr fontAlgn="base"/>
            <a:r>
              <a:rPr lang="en-US" altLang="zh-TW" sz="4400" dirty="0" smtClean="0"/>
              <a:t>        </a:t>
            </a:r>
            <a:r>
              <a:rPr lang="en-US" altLang="zh-TW" sz="4400" dirty="0" err="1" smtClean="0"/>
              <a:t>handler.removeCallbacks</a:t>
            </a:r>
            <a:r>
              <a:rPr lang="en-US" altLang="zh-TW" sz="4400" dirty="0" smtClean="0"/>
              <a:t>(</a:t>
            </a:r>
            <a:r>
              <a:rPr lang="en-US" altLang="zh-TW" sz="4400" dirty="0" err="1" smtClean="0"/>
              <a:t>showTime</a:t>
            </a:r>
            <a:r>
              <a:rPr lang="en-US" altLang="zh-TW" sz="4400" dirty="0" smtClean="0"/>
              <a:t>);</a:t>
            </a:r>
          </a:p>
          <a:p>
            <a:pPr fontAlgn="base"/>
            <a:r>
              <a:rPr lang="en-US" altLang="zh-TW" sz="4400" dirty="0" smtClean="0"/>
              <a:t>        </a:t>
            </a:r>
            <a:r>
              <a:rPr lang="en-US" altLang="zh-TW" sz="4400" dirty="0" err="1" smtClean="0"/>
              <a:t>super.onDestroy</a:t>
            </a:r>
            <a:r>
              <a:rPr lang="en-US" altLang="zh-TW" sz="4400" dirty="0" smtClean="0"/>
              <a:t>();</a:t>
            </a:r>
          </a:p>
          <a:p>
            <a:pPr fontAlgn="base"/>
            <a:r>
              <a:rPr lang="en-US" altLang="zh-TW" sz="4400" dirty="0" smtClean="0"/>
              <a:t>    }</a:t>
            </a:r>
          </a:p>
          <a:p>
            <a:pPr fontAlgn="base"/>
            <a:r>
              <a:rPr lang="en-US" altLang="zh-TW" sz="4400" dirty="0" smtClean="0"/>
              <a:t>     </a:t>
            </a:r>
          </a:p>
          <a:p>
            <a:pPr fontAlgn="base"/>
            <a:r>
              <a:rPr lang="en-US" altLang="zh-TW" sz="4400" dirty="0" smtClean="0"/>
              <a:t>    private Runnable </a:t>
            </a:r>
            <a:r>
              <a:rPr lang="en-US" altLang="zh-TW" sz="4400" dirty="0" err="1" smtClean="0"/>
              <a:t>showTime</a:t>
            </a:r>
            <a:r>
              <a:rPr lang="en-US" altLang="zh-TW" sz="4400" dirty="0" smtClean="0"/>
              <a:t> = new Runnable() {</a:t>
            </a:r>
          </a:p>
          <a:p>
            <a:pPr fontAlgn="base"/>
            <a:r>
              <a:rPr lang="en-US" altLang="zh-TW" sz="4400" dirty="0" smtClean="0"/>
              <a:t>        public void run() {</a:t>
            </a:r>
          </a:p>
          <a:p>
            <a:pPr fontAlgn="base"/>
            <a:r>
              <a:rPr lang="en-US" altLang="zh-TW" sz="4400" dirty="0" smtClean="0"/>
              <a:t>      </a:t>
            </a:r>
            <a:r>
              <a:rPr lang="zh-TW" altLang="en-US" sz="4400" dirty="0" smtClean="0"/>
              <a:t>            </a:t>
            </a:r>
            <a:r>
              <a:rPr lang="en-US" altLang="zh-TW" sz="4400" dirty="0" err="1" smtClean="0"/>
              <a:t>Log.i</a:t>
            </a:r>
            <a:r>
              <a:rPr lang="en-US" altLang="zh-TW" sz="4400" dirty="0" smtClean="0"/>
              <a:t>("time:", new Date().</a:t>
            </a:r>
            <a:r>
              <a:rPr lang="en-US" altLang="zh-TW" sz="4400" dirty="0" err="1" smtClean="0"/>
              <a:t>toString</a:t>
            </a:r>
            <a:r>
              <a:rPr lang="en-US" altLang="zh-TW" sz="4400" dirty="0" smtClean="0"/>
              <a:t>());</a:t>
            </a:r>
          </a:p>
          <a:p>
            <a:pPr fontAlgn="base"/>
            <a:r>
              <a:rPr lang="en-US" altLang="zh-TW" sz="4400" dirty="0" smtClean="0"/>
              <a:t>            </a:t>
            </a:r>
            <a:r>
              <a:rPr lang="en-US" altLang="zh-TW" sz="4400" dirty="0" err="1" smtClean="0"/>
              <a:t>handler.postDelayed</a:t>
            </a:r>
            <a:r>
              <a:rPr lang="en-US" altLang="zh-TW" sz="4400" dirty="0" smtClean="0"/>
              <a:t>(this, 1000);</a:t>
            </a:r>
          </a:p>
          <a:p>
            <a:pPr fontAlgn="base"/>
            <a:r>
              <a:rPr lang="en-US" altLang="zh-TW" sz="4400" dirty="0" smtClean="0"/>
              <a:t>        }</a:t>
            </a:r>
          </a:p>
          <a:p>
            <a:pPr fontAlgn="base"/>
            <a:r>
              <a:rPr lang="en-US" altLang="zh-TW" sz="4400" dirty="0" smtClean="0"/>
              <a:t>    };</a:t>
            </a:r>
          </a:p>
          <a:p>
            <a:pPr fontAlgn="base"/>
            <a:r>
              <a:rPr lang="en-US" altLang="zh-TW" sz="4400" dirty="0" smtClean="0"/>
              <a:t>}</a:t>
            </a:r>
          </a:p>
          <a:p>
            <a:r>
              <a:rPr lang="en-US" altLang="zh-TW" dirty="0" smtClean="0"/>
              <a:t/>
            </a:r>
            <a:br>
              <a:rPr lang="en-US" altLang="zh-TW" dirty="0" smtClean="0"/>
            </a:br>
            <a:endParaRPr lang="zh-TW" altLang="en-US" dirty="0"/>
          </a:p>
        </p:txBody>
      </p:sp>
    </p:spTree>
    <p:extLst>
      <p:ext uri="{BB962C8B-B14F-4D97-AF65-F5344CB8AC3E}">
        <p14:creationId xmlns:p14="http://schemas.microsoft.com/office/powerpoint/2010/main" xmlns="" val="24420572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Service</a:t>
            </a:r>
            <a:endParaRPr lang="zh-TW" altLang="en-US" dirty="0"/>
          </a:p>
        </p:txBody>
      </p:sp>
      <p:sp>
        <p:nvSpPr>
          <p:cNvPr id="3" name="內容版面配置區 2"/>
          <p:cNvSpPr>
            <a:spLocks noGrp="1"/>
          </p:cNvSpPr>
          <p:nvPr>
            <p:ph idx="1"/>
          </p:nvPr>
        </p:nvSpPr>
        <p:spPr>
          <a:xfrm>
            <a:off x="457200" y="1600200"/>
            <a:ext cx="7283152" cy="4637112"/>
          </a:xfrm>
        </p:spPr>
        <p:txBody>
          <a:bodyPr>
            <a:normAutofit fontScale="70000" lnSpcReduction="20000"/>
          </a:bodyPr>
          <a:lstStyle/>
          <a:p>
            <a:r>
              <a:rPr lang="en-US" altLang="zh-TW" dirty="0"/>
              <a:t>public class </a:t>
            </a:r>
            <a:r>
              <a:rPr lang="en-US" altLang="zh-TW" dirty="0" err="1"/>
              <a:t>DemoserviceActivity</a:t>
            </a:r>
            <a:r>
              <a:rPr lang="en-US" altLang="zh-TW" dirty="0"/>
              <a:t> extends Activity {</a:t>
            </a:r>
            <a:endParaRPr lang="zh-TW" altLang="en-US" dirty="0"/>
          </a:p>
          <a:p>
            <a:r>
              <a:rPr lang="zh-TW" altLang="en-US" dirty="0"/>
              <a:t>    </a:t>
            </a:r>
            <a:r>
              <a:rPr lang="en-US" altLang="zh-TW" dirty="0"/>
              <a:t>/** Called when the activity is first created. */</a:t>
            </a:r>
            <a:endParaRPr lang="zh-TW" altLang="en-US" dirty="0"/>
          </a:p>
          <a:p>
            <a:r>
              <a:rPr lang="zh-TW" altLang="en-US" dirty="0"/>
              <a:t>   </a:t>
            </a:r>
            <a:r>
              <a:rPr lang="en-US" altLang="zh-TW" dirty="0"/>
              <a:t>private Button </a:t>
            </a:r>
            <a:r>
              <a:rPr lang="en-US" altLang="zh-TW" dirty="0" err="1"/>
              <a:t>startButton</a:t>
            </a:r>
            <a:r>
              <a:rPr lang="en-US" altLang="zh-TW" dirty="0"/>
              <a:t>;</a:t>
            </a:r>
            <a:endParaRPr lang="zh-TW" altLang="en-US" dirty="0"/>
          </a:p>
          <a:p>
            <a:r>
              <a:rPr lang="zh-TW" altLang="en-US" dirty="0"/>
              <a:t>   </a:t>
            </a:r>
            <a:r>
              <a:rPr lang="en-US" altLang="zh-TW" dirty="0"/>
              <a:t>private Button </a:t>
            </a:r>
            <a:r>
              <a:rPr lang="en-US" altLang="zh-TW" dirty="0" err="1"/>
              <a:t>stopButton</a:t>
            </a:r>
            <a:r>
              <a:rPr lang="en-US" altLang="zh-TW" dirty="0"/>
              <a:t>;</a:t>
            </a:r>
            <a:endParaRPr lang="zh-TW" altLang="en-US" dirty="0"/>
          </a:p>
          <a:p>
            <a:r>
              <a:rPr lang="zh-TW" altLang="en-US" dirty="0"/>
              <a:t>   </a:t>
            </a:r>
            <a:r>
              <a:rPr lang="zh-TW" altLang="en-US" dirty="0" smtClean="0"/>
              <a:t>    </a:t>
            </a:r>
            <a:r>
              <a:rPr lang="en-US" altLang="zh-TW" dirty="0"/>
              <a:t>@Override</a:t>
            </a:r>
            <a:endParaRPr lang="zh-TW" altLang="en-US" dirty="0"/>
          </a:p>
          <a:p>
            <a:r>
              <a:rPr lang="zh-TW" altLang="en-US" dirty="0"/>
              <a:t>    </a:t>
            </a:r>
            <a:r>
              <a:rPr lang="en-US" altLang="zh-TW" dirty="0"/>
              <a:t>public void </a:t>
            </a:r>
            <a:r>
              <a:rPr lang="en-US" altLang="zh-TW" dirty="0" err="1"/>
              <a:t>onCreate</a:t>
            </a:r>
            <a:r>
              <a:rPr lang="en-US" altLang="zh-TW" dirty="0"/>
              <a:t>(Bundle </a:t>
            </a:r>
            <a:r>
              <a:rPr lang="en-US" altLang="zh-TW" dirty="0" err="1"/>
              <a:t>savedInstanceState</a:t>
            </a:r>
            <a:r>
              <a:rPr lang="en-US" altLang="zh-TW" dirty="0"/>
              <a:t>) {</a:t>
            </a:r>
            <a:endParaRPr lang="zh-TW" altLang="en-US" dirty="0"/>
          </a:p>
          <a:p>
            <a:r>
              <a:rPr lang="zh-TW" altLang="en-US" dirty="0"/>
              <a:t>        </a:t>
            </a:r>
            <a:r>
              <a:rPr lang="en-US" altLang="zh-TW" dirty="0" err="1"/>
              <a:t>super.onCreate</a:t>
            </a:r>
            <a:r>
              <a:rPr lang="en-US" altLang="zh-TW" dirty="0"/>
              <a:t>(</a:t>
            </a:r>
            <a:r>
              <a:rPr lang="en-US" altLang="zh-TW" dirty="0" err="1"/>
              <a:t>savedInstanceState</a:t>
            </a:r>
            <a:r>
              <a:rPr lang="en-US" altLang="zh-TW" dirty="0"/>
              <a:t>);</a:t>
            </a:r>
            <a:endParaRPr lang="zh-TW" altLang="en-US" dirty="0"/>
          </a:p>
          <a:p>
            <a:r>
              <a:rPr lang="zh-TW" altLang="en-US" dirty="0"/>
              <a:t>        </a:t>
            </a:r>
            <a:r>
              <a:rPr lang="en-US" altLang="zh-TW" dirty="0" err="1"/>
              <a:t>setContentView</a:t>
            </a:r>
            <a:r>
              <a:rPr lang="en-US" altLang="zh-TW" dirty="0"/>
              <a:t>(</a:t>
            </a:r>
            <a:r>
              <a:rPr lang="en-US" altLang="zh-TW" dirty="0" err="1"/>
              <a:t>R.layout.main</a:t>
            </a:r>
            <a:r>
              <a:rPr lang="en-US" altLang="zh-TW" dirty="0"/>
              <a:t>);</a:t>
            </a:r>
            <a:endParaRPr lang="zh-TW" altLang="en-US" dirty="0"/>
          </a:p>
          <a:p>
            <a:r>
              <a:rPr lang="en-US" altLang="zh-TW" dirty="0" err="1" smtClean="0"/>
              <a:t>startButton</a:t>
            </a:r>
            <a:r>
              <a:rPr lang="en-US" altLang="zh-TW" dirty="0" smtClean="0"/>
              <a:t> = (Button) </a:t>
            </a:r>
            <a:r>
              <a:rPr lang="en-US" altLang="zh-TW" dirty="0" err="1" smtClean="0"/>
              <a:t>findViewById</a:t>
            </a:r>
            <a:r>
              <a:rPr lang="en-US" altLang="zh-TW" dirty="0" smtClean="0"/>
              <a:t>(</a:t>
            </a:r>
            <a:r>
              <a:rPr lang="en-US" altLang="zh-TW" dirty="0" err="1" smtClean="0"/>
              <a:t>R.id.startButton</a:t>
            </a:r>
            <a:r>
              <a:rPr lang="en-US" altLang="zh-TW" dirty="0" smtClean="0"/>
              <a:t>);</a:t>
            </a:r>
            <a:endParaRPr lang="zh-TW" altLang="en-US" dirty="0" smtClean="0"/>
          </a:p>
          <a:p>
            <a:r>
              <a:rPr lang="zh-TW" altLang="en-US" dirty="0" smtClean="0"/>
              <a:t>        </a:t>
            </a:r>
            <a:r>
              <a:rPr lang="en-US" altLang="zh-TW" dirty="0" err="1"/>
              <a:t>stopButton</a:t>
            </a:r>
            <a:r>
              <a:rPr lang="en-US" altLang="zh-TW" dirty="0"/>
              <a:t> = (Button) </a:t>
            </a:r>
            <a:r>
              <a:rPr lang="en-US" altLang="zh-TW" dirty="0" err="1"/>
              <a:t>findViewById</a:t>
            </a:r>
            <a:r>
              <a:rPr lang="en-US" altLang="zh-TW" dirty="0"/>
              <a:t>(</a:t>
            </a:r>
            <a:r>
              <a:rPr lang="en-US" altLang="zh-TW" dirty="0" err="1"/>
              <a:t>R.id.stopButton</a:t>
            </a:r>
            <a:r>
              <a:rPr lang="en-US" altLang="zh-TW" dirty="0"/>
              <a:t>);</a:t>
            </a:r>
            <a:endParaRPr lang="zh-TW" altLang="en-US" dirty="0"/>
          </a:p>
          <a:p>
            <a:r>
              <a:rPr lang="zh-TW" altLang="en-US" dirty="0"/>
              <a:t>       </a:t>
            </a:r>
            <a:r>
              <a:rPr lang="en-US" altLang="zh-TW" dirty="0" err="1"/>
              <a:t>startButton.setOnClickListener</a:t>
            </a:r>
            <a:r>
              <a:rPr lang="en-US" altLang="zh-TW" dirty="0"/>
              <a:t>(</a:t>
            </a:r>
            <a:r>
              <a:rPr lang="en-US" altLang="zh-TW" dirty="0" err="1"/>
              <a:t>startClickListener</a:t>
            </a:r>
            <a:r>
              <a:rPr lang="en-US" altLang="zh-TW" dirty="0"/>
              <a:t>);</a:t>
            </a:r>
            <a:endParaRPr lang="zh-TW" altLang="en-US" dirty="0"/>
          </a:p>
          <a:p>
            <a:r>
              <a:rPr lang="zh-TW" altLang="en-US" dirty="0"/>
              <a:t>       </a:t>
            </a:r>
            <a:r>
              <a:rPr lang="en-US" altLang="zh-TW" dirty="0" err="1"/>
              <a:t>stopButton.setOnClickListener</a:t>
            </a:r>
            <a:r>
              <a:rPr lang="en-US" altLang="zh-TW" dirty="0"/>
              <a:t>(</a:t>
            </a:r>
            <a:r>
              <a:rPr lang="en-US" altLang="zh-TW" dirty="0" err="1"/>
              <a:t>stopClickListener</a:t>
            </a:r>
            <a:r>
              <a:rPr lang="en-US" altLang="zh-TW" dirty="0"/>
              <a:t>);</a:t>
            </a:r>
            <a:endParaRPr lang="zh-TW" altLang="en-US" dirty="0"/>
          </a:p>
          <a:p>
            <a:r>
              <a:rPr lang="zh-TW" altLang="en-US" dirty="0"/>
              <a:t>    </a:t>
            </a:r>
            <a:r>
              <a:rPr lang="en-US" altLang="zh-TW" dirty="0" smtClean="0"/>
              <a:t>}</a:t>
            </a:r>
            <a:endParaRPr lang="zh-TW" altLang="en-US" dirty="0"/>
          </a:p>
        </p:txBody>
      </p:sp>
    </p:spTree>
    <p:extLst>
      <p:ext uri="{BB962C8B-B14F-4D97-AF65-F5344CB8AC3E}">
        <p14:creationId xmlns:p14="http://schemas.microsoft.com/office/powerpoint/2010/main" xmlns="" val="179863603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Service</a:t>
            </a:r>
            <a:endParaRPr lang="zh-TW" altLang="en-US" dirty="0"/>
          </a:p>
        </p:txBody>
      </p:sp>
      <p:sp>
        <p:nvSpPr>
          <p:cNvPr id="4" name="內容版面配置區 2"/>
          <p:cNvSpPr txBox="1">
            <a:spLocks/>
          </p:cNvSpPr>
          <p:nvPr/>
        </p:nvSpPr>
        <p:spPr>
          <a:xfrm>
            <a:off x="755576" y="1556792"/>
            <a:ext cx="8219256" cy="452596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smtClean="0"/>
              <a:t>private </a:t>
            </a:r>
            <a:r>
              <a:rPr lang="en-US" altLang="zh-TW" dirty="0" err="1" smtClean="0"/>
              <a:t>Button.OnClickListener</a:t>
            </a:r>
            <a:r>
              <a:rPr lang="en-US" altLang="zh-TW" dirty="0" smtClean="0"/>
              <a:t> </a:t>
            </a:r>
            <a:r>
              <a:rPr lang="en-US" altLang="zh-TW" dirty="0" err="1" smtClean="0"/>
              <a:t>startClickListener</a:t>
            </a:r>
            <a:r>
              <a:rPr lang="en-US" altLang="zh-TW" dirty="0" smtClean="0"/>
              <a:t> =new </a:t>
            </a:r>
            <a:r>
              <a:rPr lang="en-US" altLang="zh-TW" dirty="0" err="1" smtClean="0"/>
              <a:t>Button.OnClickListener</a:t>
            </a:r>
            <a:r>
              <a:rPr lang="en-US" altLang="zh-TW" dirty="0" smtClean="0"/>
              <a:t>() {</a:t>
            </a:r>
            <a:endParaRPr lang="zh-TW" altLang="en-US" dirty="0" smtClean="0"/>
          </a:p>
          <a:p>
            <a:r>
              <a:rPr lang="zh-TW" altLang="en-US" dirty="0" smtClean="0"/>
              <a:t>    	</a:t>
            </a:r>
            <a:r>
              <a:rPr lang="en-US" altLang="zh-TW" dirty="0" smtClean="0"/>
              <a:t>public void </a:t>
            </a:r>
            <a:r>
              <a:rPr lang="en-US" altLang="zh-TW" dirty="0" err="1" smtClean="0"/>
              <a:t>onClick</a:t>
            </a:r>
            <a:r>
              <a:rPr lang="en-US" altLang="zh-TW" dirty="0" smtClean="0"/>
              <a:t>(View arg0) {</a:t>
            </a:r>
            <a:endParaRPr lang="zh-TW" altLang="en-US" dirty="0" smtClean="0"/>
          </a:p>
          <a:p>
            <a:r>
              <a:rPr lang="zh-TW" altLang="en-US" dirty="0" smtClean="0"/>
              <a:t>	</a:t>
            </a:r>
            <a:r>
              <a:rPr lang="en-US" altLang="zh-TW" dirty="0" smtClean="0"/>
              <a:t>Intent </a:t>
            </a:r>
            <a:r>
              <a:rPr lang="en-US" altLang="zh-TW" dirty="0" err="1" smtClean="0"/>
              <a:t>intent</a:t>
            </a:r>
            <a:r>
              <a:rPr lang="en-US" altLang="zh-TW" dirty="0" smtClean="0"/>
              <a:t> =new Intent(</a:t>
            </a:r>
            <a:r>
              <a:rPr lang="en-US" altLang="zh-TW" dirty="0" err="1" smtClean="0"/>
              <a:t>DemoserviceActivity.this</a:t>
            </a:r>
            <a:r>
              <a:rPr lang="en-US" altLang="zh-TW" dirty="0" smtClean="0"/>
              <a:t>, </a:t>
            </a:r>
            <a:r>
              <a:rPr lang="en-US" altLang="zh-TW" dirty="0" err="1" smtClean="0"/>
              <a:t>WpService.class</a:t>
            </a:r>
            <a:r>
              <a:rPr lang="en-US" altLang="zh-TW" dirty="0" smtClean="0"/>
              <a:t>);</a:t>
            </a:r>
            <a:endParaRPr lang="zh-TW" altLang="en-US" dirty="0" smtClean="0"/>
          </a:p>
          <a:p>
            <a:r>
              <a:rPr lang="zh-TW" altLang="en-US" dirty="0" smtClean="0"/>
              <a:t>    	</a:t>
            </a:r>
            <a:r>
              <a:rPr lang="en-US" altLang="zh-TW" dirty="0" err="1" smtClean="0"/>
              <a:t>startService</a:t>
            </a:r>
            <a:r>
              <a:rPr lang="en-US" altLang="zh-TW" dirty="0" smtClean="0"/>
              <a:t>(intent);</a:t>
            </a:r>
            <a:endParaRPr lang="zh-TW" altLang="en-US" dirty="0" smtClean="0"/>
          </a:p>
          <a:p>
            <a:r>
              <a:rPr lang="zh-TW" altLang="en-US" dirty="0" smtClean="0"/>
              <a:t>    	</a:t>
            </a:r>
            <a:r>
              <a:rPr lang="en-US" altLang="zh-TW" dirty="0" smtClean="0"/>
              <a:t>}</a:t>
            </a:r>
            <a:endParaRPr lang="zh-TW" altLang="en-US" dirty="0" smtClean="0"/>
          </a:p>
          <a:p>
            <a:r>
              <a:rPr lang="en-US" altLang="zh-TW" dirty="0" smtClean="0"/>
              <a:t>};</a:t>
            </a:r>
            <a:endParaRPr lang="zh-TW" altLang="en-US" dirty="0" smtClean="0"/>
          </a:p>
          <a:p>
            <a:r>
              <a:rPr lang="en-US" altLang="zh-TW" dirty="0" smtClean="0"/>
              <a:t>private </a:t>
            </a:r>
            <a:r>
              <a:rPr lang="en-US" altLang="zh-TW" dirty="0" err="1" smtClean="0"/>
              <a:t>Button.OnClickListener</a:t>
            </a:r>
            <a:r>
              <a:rPr lang="en-US" altLang="zh-TW" dirty="0" smtClean="0"/>
              <a:t> </a:t>
            </a:r>
            <a:r>
              <a:rPr lang="en-US" altLang="zh-TW" dirty="0" err="1" smtClean="0"/>
              <a:t>stopClickListener</a:t>
            </a:r>
            <a:r>
              <a:rPr lang="en-US" altLang="zh-TW" dirty="0" smtClean="0"/>
              <a:t> =new </a:t>
            </a:r>
            <a:r>
              <a:rPr lang="en-US" altLang="zh-TW" dirty="0" err="1" smtClean="0"/>
              <a:t>Button.OnClickListener</a:t>
            </a:r>
            <a:r>
              <a:rPr lang="en-US" altLang="zh-TW" dirty="0" smtClean="0"/>
              <a:t>(){</a:t>
            </a:r>
            <a:endParaRPr lang="zh-TW" altLang="en-US" dirty="0" smtClean="0"/>
          </a:p>
          <a:p>
            <a:r>
              <a:rPr lang="zh-TW" altLang="en-US" dirty="0" smtClean="0"/>
              <a:t>    	</a:t>
            </a:r>
            <a:r>
              <a:rPr lang="en-US" altLang="zh-TW" dirty="0" smtClean="0"/>
              <a:t>public void </a:t>
            </a:r>
            <a:r>
              <a:rPr lang="en-US" altLang="zh-TW" dirty="0" err="1" smtClean="0"/>
              <a:t>onClick</a:t>
            </a:r>
            <a:r>
              <a:rPr lang="en-US" altLang="zh-TW" dirty="0" smtClean="0"/>
              <a:t>(View arg0) {</a:t>
            </a:r>
            <a:endParaRPr lang="zh-TW" altLang="en-US" dirty="0" smtClean="0"/>
          </a:p>
          <a:p>
            <a:r>
              <a:rPr lang="zh-TW" altLang="en-US" dirty="0" smtClean="0"/>
              <a:t>    	</a:t>
            </a:r>
            <a:r>
              <a:rPr lang="en-US" altLang="zh-TW" dirty="0" smtClean="0"/>
              <a:t>Intent </a:t>
            </a:r>
            <a:r>
              <a:rPr lang="en-US" altLang="zh-TW" dirty="0" err="1" smtClean="0"/>
              <a:t>intent</a:t>
            </a:r>
            <a:r>
              <a:rPr lang="en-US" altLang="zh-TW" dirty="0" smtClean="0"/>
              <a:t> =new Intent(</a:t>
            </a:r>
            <a:r>
              <a:rPr lang="en-US" altLang="zh-TW" dirty="0" err="1" smtClean="0"/>
              <a:t>DemoserviceActivity.this</a:t>
            </a:r>
            <a:r>
              <a:rPr lang="en-US" altLang="zh-TW" dirty="0" smtClean="0"/>
              <a:t>, </a:t>
            </a:r>
            <a:r>
              <a:rPr lang="en-US" altLang="zh-TW" dirty="0" err="1" smtClean="0"/>
              <a:t>WpService.class</a:t>
            </a:r>
            <a:r>
              <a:rPr lang="en-US" altLang="zh-TW" dirty="0" smtClean="0"/>
              <a:t>);</a:t>
            </a:r>
            <a:endParaRPr lang="zh-TW" altLang="en-US" dirty="0" smtClean="0"/>
          </a:p>
          <a:p>
            <a:r>
              <a:rPr lang="zh-TW" altLang="en-US" dirty="0" smtClean="0"/>
              <a:t>    	</a:t>
            </a:r>
            <a:r>
              <a:rPr lang="en-US" altLang="zh-TW" dirty="0" err="1" smtClean="0"/>
              <a:t>stopService</a:t>
            </a:r>
            <a:r>
              <a:rPr lang="en-US" altLang="zh-TW" dirty="0" smtClean="0"/>
              <a:t>(intent);</a:t>
            </a:r>
            <a:endParaRPr lang="zh-TW" altLang="en-US" dirty="0" smtClean="0"/>
          </a:p>
          <a:p>
            <a:r>
              <a:rPr lang="zh-TW" altLang="en-US" dirty="0" smtClean="0"/>
              <a:t>    	</a:t>
            </a:r>
            <a:r>
              <a:rPr lang="en-US" altLang="zh-TW" dirty="0" smtClean="0"/>
              <a:t>}</a:t>
            </a:r>
            <a:endParaRPr lang="zh-TW" altLang="en-US" dirty="0" smtClean="0"/>
          </a:p>
          <a:p>
            <a:r>
              <a:rPr lang="en-US" altLang="zh-TW" dirty="0" smtClean="0"/>
              <a:t>};</a:t>
            </a:r>
            <a:endParaRPr lang="zh-TW" altLang="en-US" dirty="0" smtClean="0"/>
          </a:p>
          <a:p>
            <a:endParaRPr lang="zh-TW" altLang="en-US" dirty="0" smtClean="0"/>
          </a:p>
          <a:p>
            <a:r>
              <a:rPr lang="zh-TW" altLang="en-US" dirty="0" smtClean="0"/>
              <a:t>    </a:t>
            </a:r>
            <a:r>
              <a:rPr lang="en-US" altLang="zh-TW" dirty="0" smtClean="0"/>
              <a:t>}</a:t>
            </a:r>
            <a:endParaRPr lang="zh-TW" altLang="en-US" dirty="0"/>
          </a:p>
        </p:txBody>
      </p:sp>
    </p:spTree>
    <p:extLst>
      <p:ext uri="{BB962C8B-B14F-4D97-AF65-F5344CB8AC3E}">
        <p14:creationId xmlns:p14="http://schemas.microsoft.com/office/powerpoint/2010/main" xmlns="" val="211038328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Service</a:t>
            </a:r>
            <a:endParaRPr lang="zh-TW" altLang="en-US" dirty="0"/>
          </a:p>
        </p:txBody>
      </p:sp>
      <p:sp>
        <p:nvSpPr>
          <p:cNvPr id="3" name="內容版面配置區 2"/>
          <p:cNvSpPr>
            <a:spLocks noGrp="1"/>
          </p:cNvSpPr>
          <p:nvPr>
            <p:ph idx="1"/>
          </p:nvPr>
        </p:nvSpPr>
        <p:spPr/>
        <p:txBody>
          <a:bodyPr>
            <a:normAutofit fontScale="47500" lnSpcReduction="20000"/>
          </a:bodyPr>
          <a:lstStyle/>
          <a:p>
            <a:endParaRPr lang="zh-TW" altLang="en-US" dirty="0"/>
          </a:p>
          <a:p>
            <a:r>
              <a:rPr lang="en-US" altLang="zh-TW" dirty="0"/>
              <a:t>public class </a:t>
            </a:r>
            <a:r>
              <a:rPr lang="en-US" altLang="zh-TW" dirty="0" err="1"/>
              <a:t>WpService</a:t>
            </a:r>
            <a:r>
              <a:rPr lang="en-US" altLang="zh-TW" dirty="0"/>
              <a:t> extends Service {</a:t>
            </a:r>
            <a:endParaRPr lang="zh-TW" altLang="en-US" dirty="0"/>
          </a:p>
          <a:p>
            <a:endParaRPr lang="zh-TW" altLang="en-US" dirty="0"/>
          </a:p>
          <a:p>
            <a:r>
              <a:rPr lang="zh-TW" altLang="en-US" dirty="0"/>
              <a:t>	</a:t>
            </a:r>
            <a:r>
              <a:rPr lang="nb-NO" altLang="zh-TW" dirty="0"/>
              <a:t>private Handler handler = new Handler();</a:t>
            </a:r>
            <a:endParaRPr lang="zh-TW" altLang="en-US" dirty="0"/>
          </a:p>
          <a:p>
            <a:r>
              <a:rPr lang="zh-TW" altLang="en-US" dirty="0"/>
              <a:t>	</a:t>
            </a:r>
            <a:r>
              <a:rPr lang="en-US" altLang="zh-TW" dirty="0"/>
              <a:t>private </a:t>
            </a:r>
            <a:r>
              <a:rPr lang="en-US" altLang="zh-TW" dirty="0" err="1"/>
              <a:t>MediaPlayer</a:t>
            </a:r>
            <a:r>
              <a:rPr lang="en-US" altLang="zh-TW" dirty="0"/>
              <a:t> </a:t>
            </a:r>
            <a:r>
              <a:rPr lang="en-US" altLang="zh-TW" dirty="0" err="1"/>
              <a:t>mediaPlayer</a:t>
            </a:r>
            <a:r>
              <a:rPr lang="en-US" altLang="zh-TW" dirty="0"/>
              <a:t>;</a:t>
            </a:r>
            <a:endParaRPr lang="zh-TW" altLang="en-US" dirty="0"/>
          </a:p>
          <a:p>
            <a:r>
              <a:rPr lang="zh-TW" altLang="en-US" dirty="0"/>
              <a:t>	</a:t>
            </a:r>
            <a:r>
              <a:rPr lang="en-US" altLang="zh-TW" dirty="0"/>
              <a:t>@Override</a:t>
            </a:r>
            <a:endParaRPr lang="zh-TW" altLang="en-US" dirty="0"/>
          </a:p>
          <a:p>
            <a:r>
              <a:rPr lang="zh-TW" altLang="en-US" dirty="0"/>
              <a:t>	</a:t>
            </a:r>
            <a:r>
              <a:rPr lang="en-US" altLang="zh-TW" dirty="0"/>
              <a:t>public </a:t>
            </a:r>
            <a:r>
              <a:rPr lang="en-US" altLang="zh-TW" dirty="0" err="1"/>
              <a:t>IBinder</a:t>
            </a:r>
            <a:r>
              <a:rPr lang="en-US" altLang="zh-TW" dirty="0"/>
              <a:t> </a:t>
            </a:r>
            <a:r>
              <a:rPr lang="en-US" altLang="zh-TW" dirty="0" err="1"/>
              <a:t>onBind</a:t>
            </a:r>
            <a:r>
              <a:rPr lang="en-US" altLang="zh-TW" dirty="0"/>
              <a:t>(Intent intent) {</a:t>
            </a:r>
            <a:endParaRPr lang="zh-TW" altLang="en-US" dirty="0"/>
          </a:p>
          <a:p>
            <a:r>
              <a:rPr lang="zh-TW" altLang="en-US" dirty="0"/>
              <a:t>	</a:t>
            </a:r>
            <a:r>
              <a:rPr lang="en-US" altLang="zh-TW" dirty="0"/>
              <a:t>return null;</a:t>
            </a:r>
            <a:endParaRPr lang="zh-TW" altLang="en-US" dirty="0"/>
          </a:p>
          <a:p>
            <a:r>
              <a:rPr lang="zh-TW" altLang="en-US" dirty="0"/>
              <a:t>	</a:t>
            </a:r>
            <a:r>
              <a:rPr lang="en-US" altLang="zh-TW" dirty="0"/>
              <a:t>}</a:t>
            </a:r>
            <a:endParaRPr lang="zh-TW" altLang="en-US" dirty="0"/>
          </a:p>
          <a:p>
            <a:endParaRPr lang="zh-TW" altLang="en-US" dirty="0"/>
          </a:p>
          <a:p>
            <a:r>
              <a:rPr lang="zh-TW" altLang="en-US" dirty="0"/>
              <a:t>	</a:t>
            </a:r>
            <a:r>
              <a:rPr lang="en-US" altLang="zh-TW" dirty="0"/>
              <a:t>@Override</a:t>
            </a:r>
            <a:endParaRPr lang="zh-TW" altLang="en-US" dirty="0"/>
          </a:p>
          <a:p>
            <a:r>
              <a:rPr lang="zh-TW" altLang="en-US" dirty="0"/>
              <a:t>	</a:t>
            </a:r>
            <a:r>
              <a:rPr lang="sv-SE" altLang="zh-TW" dirty="0"/>
              <a:t>public void onStart(Intent intent, int startId) {</a:t>
            </a:r>
            <a:endParaRPr lang="zh-TW" altLang="en-US" dirty="0"/>
          </a:p>
          <a:p>
            <a:r>
              <a:rPr lang="zh-TW" altLang="en-US" dirty="0"/>
              <a:t>		</a:t>
            </a:r>
            <a:r>
              <a:rPr lang="en-US" altLang="zh-TW" dirty="0" err="1"/>
              <a:t>mediaPlayer</a:t>
            </a:r>
            <a:r>
              <a:rPr lang="en-US" altLang="zh-TW" dirty="0"/>
              <a:t> = new </a:t>
            </a:r>
            <a:r>
              <a:rPr lang="en-US" altLang="zh-TW" dirty="0" err="1"/>
              <a:t>MediaPlayer</a:t>
            </a:r>
            <a:r>
              <a:rPr lang="en-US" altLang="zh-TW" dirty="0"/>
              <a:t>();</a:t>
            </a:r>
            <a:endParaRPr lang="zh-TW" altLang="en-US" dirty="0"/>
          </a:p>
          <a:p>
            <a:r>
              <a:rPr lang="zh-TW" altLang="en-US" dirty="0"/>
              <a:t>	</a:t>
            </a:r>
            <a:r>
              <a:rPr lang="en-US" altLang="zh-TW" dirty="0" err="1"/>
              <a:t>handler.postDelayed</a:t>
            </a:r>
            <a:r>
              <a:rPr lang="en-US" altLang="zh-TW" dirty="0"/>
              <a:t>(</a:t>
            </a:r>
            <a:r>
              <a:rPr lang="en-US" altLang="zh-TW" dirty="0" err="1"/>
              <a:t>showTime</a:t>
            </a:r>
            <a:r>
              <a:rPr lang="en-US" altLang="zh-TW" dirty="0"/>
              <a:t>, 1000);</a:t>
            </a:r>
            <a:endParaRPr lang="zh-TW" altLang="en-US" dirty="0"/>
          </a:p>
          <a:p>
            <a:r>
              <a:rPr lang="zh-TW" altLang="en-US" dirty="0"/>
              <a:t>	</a:t>
            </a:r>
          </a:p>
          <a:p>
            <a:r>
              <a:rPr lang="zh-TW" altLang="en-US" dirty="0"/>
              <a:t>	</a:t>
            </a:r>
            <a:r>
              <a:rPr lang="en-US" altLang="zh-TW" dirty="0" err="1"/>
              <a:t>super.onStart</a:t>
            </a:r>
            <a:r>
              <a:rPr lang="en-US" altLang="zh-TW" dirty="0"/>
              <a:t>(intent, </a:t>
            </a:r>
            <a:r>
              <a:rPr lang="en-US" altLang="zh-TW" dirty="0" err="1"/>
              <a:t>startId</a:t>
            </a:r>
            <a:r>
              <a:rPr lang="en-US" altLang="zh-TW" dirty="0"/>
              <a:t>);</a:t>
            </a:r>
            <a:endParaRPr lang="zh-TW" altLang="en-US" dirty="0"/>
          </a:p>
          <a:p>
            <a:r>
              <a:rPr lang="zh-TW" altLang="en-US" dirty="0"/>
              <a:t>	</a:t>
            </a:r>
            <a:r>
              <a:rPr lang="en-US" altLang="zh-TW" dirty="0" smtClean="0"/>
              <a:t>}</a:t>
            </a:r>
            <a:endParaRPr lang="zh-TW" altLang="en-US" dirty="0"/>
          </a:p>
        </p:txBody>
      </p:sp>
    </p:spTree>
    <p:extLst>
      <p:ext uri="{BB962C8B-B14F-4D97-AF65-F5344CB8AC3E}">
        <p14:creationId xmlns:p14="http://schemas.microsoft.com/office/powerpoint/2010/main" xmlns="" val="26341507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Service</a:t>
            </a:r>
            <a:endParaRPr lang="zh-TW" altLang="en-US" dirty="0"/>
          </a:p>
        </p:txBody>
      </p:sp>
      <p:sp>
        <p:nvSpPr>
          <p:cNvPr id="3" name="內容版面配置區 2"/>
          <p:cNvSpPr>
            <a:spLocks noGrp="1"/>
          </p:cNvSpPr>
          <p:nvPr>
            <p:ph idx="1"/>
          </p:nvPr>
        </p:nvSpPr>
        <p:spPr/>
        <p:txBody>
          <a:bodyPr>
            <a:normAutofit fontScale="55000" lnSpcReduction="20000"/>
          </a:bodyPr>
          <a:lstStyle/>
          <a:p>
            <a:r>
              <a:rPr lang="en-US" altLang="zh-TW" dirty="0" smtClean="0"/>
              <a:t>@</a:t>
            </a:r>
            <a:r>
              <a:rPr lang="en-US" altLang="zh-TW" dirty="0"/>
              <a:t>Override</a:t>
            </a:r>
            <a:endParaRPr lang="zh-TW" altLang="en-US" dirty="0"/>
          </a:p>
          <a:p>
            <a:r>
              <a:rPr lang="en-US" altLang="zh-TW" dirty="0"/>
              <a:t>public void </a:t>
            </a:r>
            <a:r>
              <a:rPr lang="en-US" altLang="zh-TW" dirty="0" err="1"/>
              <a:t>onDestroy</a:t>
            </a:r>
            <a:r>
              <a:rPr lang="en-US" altLang="zh-TW" dirty="0"/>
              <a:t>() {</a:t>
            </a:r>
            <a:endParaRPr lang="zh-TW" altLang="en-US" dirty="0"/>
          </a:p>
          <a:p>
            <a:r>
              <a:rPr lang="zh-TW" altLang="en-US" dirty="0"/>
              <a:t>	 </a:t>
            </a:r>
            <a:r>
              <a:rPr lang="en-US" altLang="zh-TW" dirty="0" err="1"/>
              <a:t>handler.removeCallbacks</a:t>
            </a:r>
            <a:r>
              <a:rPr lang="en-US" altLang="zh-TW" dirty="0"/>
              <a:t>(</a:t>
            </a:r>
            <a:r>
              <a:rPr lang="en-US" altLang="zh-TW" dirty="0" err="1"/>
              <a:t>showTime</a:t>
            </a:r>
            <a:r>
              <a:rPr lang="en-US" altLang="zh-TW" dirty="0"/>
              <a:t>);</a:t>
            </a:r>
            <a:endParaRPr lang="zh-TW" altLang="en-US" dirty="0"/>
          </a:p>
          <a:p>
            <a:r>
              <a:rPr lang="zh-TW" altLang="en-US" dirty="0"/>
              <a:t>	 </a:t>
            </a:r>
            <a:r>
              <a:rPr lang="en-US" altLang="zh-TW" dirty="0" err="1"/>
              <a:t>super.onDestroy</a:t>
            </a:r>
            <a:r>
              <a:rPr lang="en-US" altLang="zh-TW" dirty="0"/>
              <a:t>();</a:t>
            </a:r>
            <a:endParaRPr lang="zh-TW" altLang="en-US" dirty="0"/>
          </a:p>
          <a:p>
            <a:r>
              <a:rPr lang="zh-TW" altLang="en-US" dirty="0"/>
              <a:t>	</a:t>
            </a:r>
            <a:r>
              <a:rPr lang="en-US" altLang="zh-TW" dirty="0"/>
              <a:t>}</a:t>
            </a:r>
            <a:endParaRPr lang="zh-TW" altLang="en-US" dirty="0"/>
          </a:p>
          <a:p>
            <a:endParaRPr lang="zh-TW" altLang="en-US" dirty="0"/>
          </a:p>
          <a:p>
            <a:r>
              <a:rPr lang="en-US" altLang="zh-TW" dirty="0"/>
              <a:t>private Runnable </a:t>
            </a:r>
            <a:r>
              <a:rPr lang="en-US" altLang="zh-TW" dirty="0" err="1"/>
              <a:t>showTime</a:t>
            </a:r>
            <a:r>
              <a:rPr lang="en-US" altLang="zh-TW" dirty="0"/>
              <a:t> = new Runnable() {</a:t>
            </a:r>
            <a:endParaRPr lang="zh-TW" altLang="en-US" dirty="0"/>
          </a:p>
          <a:p>
            <a:r>
              <a:rPr lang="zh-TW" altLang="en-US" dirty="0"/>
              <a:t>	</a:t>
            </a:r>
            <a:r>
              <a:rPr lang="en-US" altLang="zh-TW" dirty="0"/>
              <a:t>public void run() {</a:t>
            </a:r>
            <a:endParaRPr lang="zh-TW" altLang="en-US" dirty="0"/>
          </a:p>
          <a:p>
            <a:r>
              <a:rPr lang="zh-TW" altLang="en-US" dirty="0"/>
              <a:t>	</a:t>
            </a:r>
            <a:r>
              <a:rPr lang="en-US" altLang="zh-TW" dirty="0" err="1"/>
              <a:t>mediaPlayer</a:t>
            </a:r>
            <a:r>
              <a:rPr lang="en-US" altLang="zh-TW" dirty="0"/>
              <a:t> = </a:t>
            </a:r>
            <a:r>
              <a:rPr lang="en-US" altLang="zh-TW" dirty="0" err="1"/>
              <a:t>MediaPlayer.create</a:t>
            </a:r>
            <a:r>
              <a:rPr lang="en-US" altLang="zh-TW" dirty="0"/>
              <a:t>(</a:t>
            </a:r>
            <a:r>
              <a:rPr lang="en-US" altLang="zh-TW" dirty="0" err="1"/>
              <a:t>WpService.this</a:t>
            </a:r>
            <a:endParaRPr lang="zh-TW" altLang="en-US" dirty="0"/>
          </a:p>
          <a:p>
            <a:r>
              <a:rPr lang="zh-TW" altLang="en-US" dirty="0"/>
              <a:t>			</a:t>
            </a:r>
            <a:r>
              <a:rPr lang="en-US" altLang="zh-TW" dirty="0"/>
              <a:t>, R.raw.s1);</a:t>
            </a:r>
            <a:endParaRPr lang="zh-TW" altLang="en-US" dirty="0"/>
          </a:p>
          <a:p>
            <a:r>
              <a:rPr lang="zh-TW" altLang="en-US" dirty="0"/>
              <a:t>	</a:t>
            </a:r>
            <a:r>
              <a:rPr lang="en-US" altLang="zh-TW" dirty="0" err="1"/>
              <a:t>mediaPlayer.start</a:t>
            </a:r>
            <a:r>
              <a:rPr lang="en-US" altLang="zh-TW" dirty="0"/>
              <a:t>();</a:t>
            </a:r>
            <a:endParaRPr lang="zh-TW" altLang="en-US" dirty="0"/>
          </a:p>
          <a:p>
            <a:r>
              <a:rPr lang="zh-TW" altLang="en-US" dirty="0"/>
              <a:t>	</a:t>
            </a:r>
            <a:r>
              <a:rPr lang="en-US" altLang="zh-TW" dirty="0" err="1"/>
              <a:t>Log.i</a:t>
            </a:r>
            <a:r>
              <a:rPr lang="en-US" altLang="zh-TW" dirty="0"/>
              <a:t>("time:", new Date().</a:t>
            </a:r>
            <a:r>
              <a:rPr lang="en-US" altLang="zh-TW" dirty="0" err="1"/>
              <a:t>toString</a:t>
            </a:r>
            <a:r>
              <a:rPr lang="en-US" altLang="zh-TW" dirty="0"/>
              <a:t>());</a:t>
            </a:r>
            <a:endParaRPr lang="zh-TW" altLang="en-US" dirty="0"/>
          </a:p>
          <a:p>
            <a:r>
              <a:rPr lang="zh-TW" altLang="en-US" dirty="0"/>
              <a:t>	</a:t>
            </a:r>
            <a:r>
              <a:rPr lang="en-US" altLang="zh-TW" dirty="0" err="1"/>
              <a:t>handler.postDelayed</a:t>
            </a:r>
            <a:r>
              <a:rPr lang="en-US" altLang="zh-TW" dirty="0"/>
              <a:t>(this, 1000);</a:t>
            </a:r>
            <a:endParaRPr lang="zh-TW" altLang="en-US" dirty="0"/>
          </a:p>
          <a:p>
            <a:r>
              <a:rPr lang="en-US" altLang="zh-TW" dirty="0"/>
              <a:t>}</a:t>
            </a:r>
            <a:endParaRPr lang="zh-TW" altLang="en-US" dirty="0"/>
          </a:p>
          <a:p>
            <a:r>
              <a:rPr lang="zh-TW" altLang="en-US" dirty="0"/>
              <a:t>	</a:t>
            </a:r>
            <a:r>
              <a:rPr lang="en-US" altLang="zh-TW" dirty="0"/>
              <a:t>};</a:t>
            </a:r>
            <a:endParaRPr lang="zh-TW" altLang="en-US" dirty="0"/>
          </a:p>
          <a:p>
            <a:r>
              <a:rPr lang="en-US" altLang="zh-TW" dirty="0"/>
              <a:t>}</a:t>
            </a:r>
            <a:endParaRPr lang="zh-TW" altLang="en-US" dirty="0"/>
          </a:p>
          <a:p>
            <a:endParaRPr lang="zh-TW" altLang="en-US" dirty="0"/>
          </a:p>
          <a:p>
            <a:endParaRPr lang="zh-TW" altLang="en-US" dirty="0"/>
          </a:p>
        </p:txBody>
      </p:sp>
    </p:spTree>
    <p:extLst>
      <p:ext uri="{BB962C8B-B14F-4D97-AF65-F5344CB8AC3E}">
        <p14:creationId xmlns:p14="http://schemas.microsoft.com/office/powerpoint/2010/main" xmlns="" val="3667654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Broadcast</a:t>
            </a:r>
            <a:endParaRPr lang="zh-TW" altLang="en-US" dirty="0"/>
          </a:p>
        </p:txBody>
      </p:sp>
      <p:sp>
        <p:nvSpPr>
          <p:cNvPr id="3" name="內容版面配置區 2"/>
          <p:cNvSpPr>
            <a:spLocks noGrp="1"/>
          </p:cNvSpPr>
          <p:nvPr>
            <p:ph idx="1"/>
          </p:nvPr>
        </p:nvSpPr>
        <p:spPr/>
        <p:txBody>
          <a:bodyPr/>
          <a:lstStyle/>
          <a:p>
            <a:r>
              <a:rPr lang="zh-TW" altLang="en-US" dirty="0" smtClean="0"/>
              <a:t>註冊</a:t>
            </a:r>
            <a:endParaRPr lang="en-US" altLang="zh-TW" dirty="0" smtClean="0"/>
          </a:p>
          <a:p>
            <a:r>
              <a:rPr lang="zh-TW" altLang="en-US" dirty="0" smtClean="0"/>
              <a:t>廣</a:t>
            </a:r>
            <a:r>
              <a:rPr lang="zh-TW" altLang="en-US" dirty="0"/>
              <a:t>播</a:t>
            </a:r>
          </a:p>
        </p:txBody>
      </p:sp>
    </p:spTree>
    <p:extLst>
      <p:ext uri="{BB962C8B-B14F-4D97-AF65-F5344CB8AC3E}">
        <p14:creationId xmlns:p14="http://schemas.microsoft.com/office/powerpoint/2010/main" xmlns="" val="19241501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註冊</a:t>
            </a:r>
            <a:endParaRPr lang="zh-TW" altLang="en-US" dirty="0"/>
          </a:p>
        </p:txBody>
      </p:sp>
      <p:sp>
        <p:nvSpPr>
          <p:cNvPr id="3" name="內容版面配置區 2"/>
          <p:cNvSpPr>
            <a:spLocks noGrp="1"/>
          </p:cNvSpPr>
          <p:nvPr>
            <p:ph idx="1"/>
          </p:nvPr>
        </p:nvSpPr>
        <p:spPr/>
        <p:txBody>
          <a:bodyPr/>
          <a:lstStyle/>
          <a:p>
            <a:r>
              <a:rPr lang="en-US" altLang="zh-TW" dirty="0"/>
              <a:t> </a:t>
            </a:r>
            <a:r>
              <a:rPr lang="en-US" altLang="zh-TW" dirty="0" err="1" smtClean="0"/>
              <a:t>registerReceiver</a:t>
            </a:r>
            <a:r>
              <a:rPr lang="en-US" altLang="zh-TW" dirty="0" smtClean="0"/>
              <a:t>(</a:t>
            </a:r>
            <a:r>
              <a:rPr lang="en-US" altLang="zh-TW" dirty="0" err="1" smtClean="0"/>
              <a:t>BroadcastReceiver</a:t>
            </a:r>
            <a:r>
              <a:rPr lang="en-US" altLang="zh-TW" dirty="0" smtClean="0"/>
              <a:t>, </a:t>
            </a:r>
            <a:r>
              <a:rPr lang="en-US" altLang="zh-TW" dirty="0" err="1" smtClean="0"/>
              <a:t>IntentFilter</a:t>
            </a:r>
            <a:r>
              <a:rPr lang="en-US" altLang="zh-TW" dirty="0" smtClean="0"/>
              <a:t>)</a:t>
            </a:r>
            <a:endParaRPr lang="zh-TW" altLang="en-US" dirty="0"/>
          </a:p>
        </p:txBody>
      </p:sp>
    </p:spTree>
    <p:extLst>
      <p:ext uri="{BB962C8B-B14F-4D97-AF65-F5344CB8AC3E}">
        <p14:creationId xmlns:p14="http://schemas.microsoft.com/office/powerpoint/2010/main" xmlns="" val="366742303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廣播</a:t>
            </a:r>
            <a:endParaRPr lang="zh-TW" altLang="en-US" dirty="0"/>
          </a:p>
        </p:txBody>
      </p:sp>
      <p:sp>
        <p:nvSpPr>
          <p:cNvPr id="3" name="內容版面配置區 2"/>
          <p:cNvSpPr>
            <a:spLocks noGrp="1"/>
          </p:cNvSpPr>
          <p:nvPr>
            <p:ph idx="1"/>
          </p:nvPr>
        </p:nvSpPr>
        <p:spPr/>
        <p:txBody>
          <a:bodyPr/>
          <a:lstStyle/>
          <a:p>
            <a:r>
              <a:rPr lang="en-US" altLang="zh-TW" dirty="0" smtClean="0"/>
              <a:t>Intent </a:t>
            </a:r>
            <a:r>
              <a:rPr lang="en-US" altLang="zh-TW" dirty="0"/>
              <a:t>it=new Intent();</a:t>
            </a:r>
          </a:p>
          <a:p>
            <a:r>
              <a:rPr lang="en-US" altLang="zh-TW" dirty="0" err="1" smtClean="0"/>
              <a:t>it.setAction</a:t>
            </a:r>
            <a:r>
              <a:rPr lang="en-US" altLang="zh-TW" dirty="0" smtClean="0"/>
              <a:t>(MY_MESSAGE</a:t>
            </a:r>
            <a:r>
              <a:rPr lang="en-US" altLang="zh-TW" dirty="0"/>
              <a:t>);</a:t>
            </a:r>
          </a:p>
          <a:p>
            <a:r>
              <a:rPr lang="en-US" altLang="zh-TW" dirty="0" err="1" smtClean="0"/>
              <a:t>sendBroadcast</a:t>
            </a:r>
            <a:r>
              <a:rPr lang="en-US" altLang="zh-TW" dirty="0" smtClean="0"/>
              <a:t>(it</a:t>
            </a:r>
            <a:r>
              <a:rPr lang="en-US" altLang="zh-TW" dirty="0"/>
              <a:t>);</a:t>
            </a:r>
            <a:endParaRPr lang="zh-TW" altLang="en-US" dirty="0"/>
          </a:p>
        </p:txBody>
      </p:sp>
    </p:spTree>
    <p:extLst>
      <p:ext uri="{BB962C8B-B14F-4D97-AF65-F5344CB8AC3E}">
        <p14:creationId xmlns:p14="http://schemas.microsoft.com/office/powerpoint/2010/main" xmlns="" val="16781539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endParaRPr lang="en-US" altLang="zh-TW" dirty="0"/>
          </a:p>
          <a:p>
            <a:r>
              <a:rPr lang="en-US" altLang="zh-TW" dirty="0"/>
              <a:t>public class </a:t>
            </a:r>
            <a:r>
              <a:rPr lang="en-US" altLang="zh-TW" dirty="0" err="1"/>
              <a:t>MainActivity</a:t>
            </a:r>
            <a:r>
              <a:rPr lang="en-US" altLang="zh-TW" dirty="0"/>
              <a:t> extends Activity {</a:t>
            </a:r>
          </a:p>
          <a:p>
            <a:r>
              <a:rPr lang="en-US" altLang="zh-TW" dirty="0"/>
              <a:t>    private Button </a:t>
            </a:r>
            <a:r>
              <a:rPr lang="en-US" altLang="zh-TW" dirty="0" err="1"/>
              <a:t>btnGo</a:t>
            </a:r>
            <a:r>
              <a:rPr lang="en-US" altLang="zh-TW" dirty="0"/>
              <a:t>;</a:t>
            </a:r>
          </a:p>
          <a:p>
            <a:r>
              <a:rPr lang="en-US" altLang="zh-TW" dirty="0"/>
              <a:t>    private final static String MY_MESSAGE="test";</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btnGo</a:t>
            </a:r>
            <a:r>
              <a:rPr lang="en-US" altLang="zh-TW" dirty="0"/>
              <a:t> = (Button) </a:t>
            </a:r>
            <a:r>
              <a:rPr lang="en-US" altLang="zh-TW" dirty="0" err="1"/>
              <a:t>findViewById</a:t>
            </a:r>
            <a:r>
              <a:rPr lang="en-US" altLang="zh-TW" dirty="0"/>
              <a:t>(</a:t>
            </a:r>
            <a:r>
              <a:rPr lang="en-US" altLang="zh-TW" dirty="0" err="1"/>
              <a:t>R.id.button</a:t>
            </a:r>
            <a:r>
              <a:rPr lang="en-US" altLang="zh-TW" dirty="0"/>
              <a:t>);</a:t>
            </a:r>
          </a:p>
          <a:p>
            <a:r>
              <a:rPr lang="en-US" altLang="zh-TW" dirty="0"/>
              <a:t>        //-------------------</a:t>
            </a:r>
          </a:p>
          <a:p>
            <a:r>
              <a:rPr lang="en-US" altLang="zh-TW" dirty="0"/>
              <a:t>        </a:t>
            </a:r>
            <a:r>
              <a:rPr lang="en-US" altLang="zh-TW" dirty="0" err="1"/>
              <a:t>btnGo.setOnClickListener</a:t>
            </a:r>
            <a:r>
              <a:rPr lang="en-US" altLang="zh-TW" dirty="0"/>
              <a:t>(new </a:t>
            </a:r>
            <a:r>
              <a:rPr lang="en-US" altLang="zh-TW" dirty="0" err="1"/>
              <a:t>Button.OnClickListener</a:t>
            </a:r>
            <a:r>
              <a:rPr lang="en-US" altLang="zh-TW" dirty="0"/>
              <a:t>() {</a:t>
            </a:r>
          </a:p>
          <a:p>
            <a:endParaRPr lang="en-US" altLang="zh-TW" dirty="0"/>
          </a:p>
          <a:p>
            <a:r>
              <a:rPr lang="en-US" altLang="zh-TW" dirty="0"/>
              <a:t>            @Override</a:t>
            </a:r>
          </a:p>
          <a:p>
            <a:r>
              <a:rPr lang="en-US" altLang="zh-TW" dirty="0"/>
              <a:t>            public void </a:t>
            </a:r>
            <a:r>
              <a:rPr lang="en-US" altLang="zh-TW" dirty="0" err="1"/>
              <a:t>onClick</a:t>
            </a:r>
            <a:r>
              <a:rPr lang="en-US" altLang="zh-TW" dirty="0"/>
              <a:t>(View v) {</a:t>
            </a:r>
          </a:p>
          <a:p>
            <a:r>
              <a:rPr lang="en-US" altLang="zh-TW" dirty="0"/>
              <a:t>                </a:t>
            </a:r>
            <a:r>
              <a:rPr lang="en-US" altLang="zh-TW" dirty="0" err="1"/>
              <a:t>registerReceiver</a:t>
            </a:r>
            <a:r>
              <a:rPr lang="en-US" altLang="zh-TW" dirty="0"/>
              <a:t>(</a:t>
            </a:r>
            <a:r>
              <a:rPr lang="en-US" altLang="zh-TW" dirty="0" err="1"/>
              <a:t>broadcast,new</a:t>
            </a:r>
            <a:r>
              <a:rPr lang="en-US" altLang="zh-TW" dirty="0"/>
              <a:t> </a:t>
            </a:r>
            <a:r>
              <a:rPr lang="en-US" altLang="zh-TW" dirty="0" err="1"/>
              <a:t>IntentFilter</a:t>
            </a:r>
            <a:r>
              <a:rPr lang="en-US" altLang="zh-TW" dirty="0"/>
              <a:t>(MY_MESSAGE));</a:t>
            </a:r>
          </a:p>
          <a:p>
            <a:r>
              <a:rPr lang="en-US" altLang="zh-TW" dirty="0"/>
              <a:t>                Intent it=new Intent();</a:t>
            </a:r>
          </a:p>
          <a:p>
            <a:r>
              <a:rPr lang="en-US" altLang="zh-TW" dirty="0"/>
              <a:t>                </a:t>
            </a:r>
            <a:r>
              <a:rPr lang="en-US" altLang="zh-TW" dirty="0" err="1"/>
              <a:t>it.setAction</a:t>
            </a:r>
            <a:r>
              <a:rPr lang="en-US" altLang="zh-TW" dirty="0"/>
              <a:t>(MY_MESSAGE);</a:t>
            </a:r>
          </a:p>
          <a:p>
            <a:r>
              <a:rPr lang="en-US" altLang="zh-TW" dirty="0"/>
              <a:t>                </a:t>
            </a:r>
            <a:r>
              <a:rPr lang="en-US" altLang="zh-TW" dirty="0" err="1"/>
              <a:t>sendBroadcast</a:t>
            </a:r>
            <a:r>
              <a:rPr lang="en-US" altLang="zh-TW" dirty="0"/>
              <a:t>(it);</a:t>
            </a:r>
          </a:p>
          <a:p>
            <a:r>
              <a:rPr lang="en-US" altLang="zh-TW" dirty="0"/>
              <a:t>            }</a:t>
            </a:r>
          </a:p>
          <a:p>
            <a:r>
              <a:rPr lang="en-US" altLang="zh-TW" dirty="0"/>
              <a:t>        });</a:t>
            </a:r>
          </a:p>
          <a:p>
            <a:r>
              <a:rPr lang="en-US" altLang="zh-TW" dirty="0"/>
              <a:t>    }</a:t>
            </a:r>
          </a:p>
          <a:p>
            <a:endParaRPr lang="en-US" altLang="zh-TW" dirty="0"/>
          </a:p>
          <a:p>
            <a:r>
              <a:rPr lang="en-US" altLang="zh-TW" dirty="0"/>
              <a:t>private </a:t>
            </a:r>
            <a:r>
              <a:rPr lang="en-US" altLang="zh-TW" dirty="0" err="1"/>
              <a:t>BroadcastReceiver</a:t>
            </a:r>
            <a:r>
              <a:rPr lang="en-US" altLang="zh-TW" dirty="0"/>
              <a:t> broadcast=new </a:t>
            </a:r>
            <a:r>
              <a:rPr lang="en-US" altLang="zh-TW" dirty="0" err="1"/>
              <a:t>BroadcastReceiver</a:t>
            </a:r>
            <a:r>
              <a:rPr lang="en-US" altLang="zh-TW" dirty="0"/>
              <a:t>() {</a:t>
            </a:r>
          </a:p>
          <a:p>
            <a:r>
              <a:rPr lang="en-US" altLang="zh-TW" dirty="0"/>
              <a:t>    @Override</a:t>
            </a:r>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if(</a:t>
            </a:r>
            <a:r>
              <a:rPr lang="en-US" altLang="zh-TW" dirty="0" err="1"/>
              <a:t>MY_MESSAGE.equals</a:t>
            </a:r>
            <a:r>
              <a:rPr lang="en-US" altLang="zh-TW" dirty="0"/>
              <a:t>(</a:t>
            </a:r>
            <a:r>
              <a:rPr lang="en-US" altLang="zh-TW" dirty="0" err="1"/>
              <a:t>intent.getAction</a:t>
            </a:r>
            <a:r>
              <a:rPr lang="en-US" altLang="zh-TW" dirty="0"/>
              <a:t>())){</a:t>
            </a:r>
          </a:p>
          <a:p>
            <a:r>
              <a:rPr lang="en-US" altLang="zh-TW" dirty="0"/>
              <a:t>            new </a:t>
            </a:r>
            <a:r>
              <a:rPr lang="en-US" altLang="zh-TW" dirty="0" err="1"/>
              <a:t>AlertDialog.Builder</a:t>
            </a:r>
            <a:r>
              <a:rPr lang="en-US" altLang="zh-TW" dirty="0"/>
              <a:t>(</a:t>
            </a:r>
            <a:r>
              <a:rPr lang="en-US" altLang="zh-TW" dirty="0" err="1"/>
              <a:t>MainActivity.this</a:t>
            </a:r>
            <a:r>
              <a:rPr lang="en-US" altLang="zh-TW" dirty="0"/>
              <a:t>).</a:t>
            </a:r>
            <a:r>
              <a:rPr lang="en-US" altLang="zh-TW" dirty="0" err="1"/>
              <a:t>setMessage</a:t>
            </a:r>
            <a:r>
              <a:rPr lang="en-US" altLang="zh-TW" dirty="0"/>
              <a:t>("got message").</a:t>
            </a:r>
            <a:r>
              <a:rPr lang="en-US" altLang="zh-TW" dirty="0" err="1"/>
              <a:t>setPositiveButton</a:t>
            </a:r>
            <a:r>
              <a:rPr lang="en-US" altLang="zh-TW" dirty="0"/>
              <a:t>("</a:t>
            </a:r>
            <a:r>
              <a:rPr lang="en-US" altLang="zh-TW" dirty="0" err="1"/>
              <a:t>ok",new</a:t>
            </a:r>
            <a:r>
              <a:rPr lang="en-US" altLang="zh-TW" dirty="0"/>
              <a:t> </a:t>
            </a:r>
            <a:r>
              <a:rPr lang="en-US" altLang="zh-TW" dirty="0" err="1"/>
              <a:t>DialogInterface.OnClickListener</a:t>
            </a:r>
            <a:r>
              <a:rPr lang="en-US" altLang="zh-TW" dirty="0"/>
              <a:t>() {</a:t>
            </a:r>
          </a:p>
          <a:p>
            <a:r>
              <a:rPr lang="en-US" altLang="zh-TW" dirty="0"/>
              <a:t>                @Override</a:t>
            </a:r>
          </a:p>
          <a:p>
            <a:r>
              <a:rPr lang="en-US" altLang="zh-TW" dirty="0"/>
              <a:t>                public void </a:t>
            </a:r>
            <a:r>
              <a:rPr lang="en-US" altLang="zh-TW" dirty="0" err="1"/>
              <a:t>onClick</a:t>
            </a:r>
            <a:r>
              <a:rPr lang="en-US" altLang="zh-TW" dirty="0"/>
              <a:t>(</a:t>
            </a:r>
            <a:r>
              <a:rPr lang="en-US" altLang="zh-TW" dirty="0" err="1"/>
              <a:t>DialogInterface</a:t>
            </a:r>
            <a:r>
              <a:rPr lang="en-US" altLang="zh-TW" dirty="0"/>
              <a:t> dialog, </a:t>
            </a:r>
            <a:r>
              <a:rPr lang="en-US" altLang="zh-TW" dirty="0" err="1"/>
              <a:t>int</a:t>
            </a:r>
            <a:r>
              <a:rPr lang="en-US" altLang="zh-TW" dirty="0"/>
              <a:t> which) {</a:t>
            </a:r>
          </a:p>
          <a:p>
            <a:r>
              <a:rPr lang="en-US" altLang="zh-TW" dirty="0"/>
              <a:t>                    </a:t>
            </a:r>
            <a:r>
              <a:rPr lang="en-US" altLang="zh-TW" dirty="0" err="1"/>
              <a:t>unregisterReceiver</a:t>
            </a:r>
            <a:r>
              <a:rPr lang="en-US" altLang="zh-TW" dirty="0"/>
              <a:t>(broadcast);</a:t>
            </a:r>
          </a:p>
          <a:p>
            <a:r>
              <a:rPr lang="en-US" altLang="zh-TW" dirty="0"/>
              <a:t>                }</a:t>
            </a:r>
          </a:p>
          <a:p>
            <a:r>
              <a:rPr lang="en-US" altLang="zh-TW" dirty="0"/>
              <a:t>            }).show();</a:t>
            </a:r>
          </a:p>
          <a:p>
            <a:r>
              <a:rPr lang="en-US" altLang="zh-TW" dirty="0"/>
              <a:t>        }</a:t>
            </a:r>
          </a:p>
          <a:p>
            <a:r>
              <a:rPr lang="en-US" altLang="zh-TW" dirty="0"/>
              <a:t>    }</a:t>
            </a:r>
          </a:p>
          <a:p>
            <a:r>
              <a:rPr lang="en-US" altLang="zh-TW" dirty="0"/>
              <a:t>} ;</a:t>
            </a:r>
          </a:p>
          <a:p>
            <a:endParaRPr lang="en-US" altLang="zh-TW" dirty="0"/>
          </a:p>
          <a:p>
            <a:r>
              <a:rPr lang="en-US" altLang="zh-TW" dirty="0"/>
              <a:t>}</a:t>
            </a:r>
          </a:p>
        </p:txBody>
      </p:sp>
    </p:spTree>
    <p:extLst>
      <p:ext uri="{BB962C8B-B14F-4D97-AF65-F5344CB8AC3E}">
        <p14:creationId xmlns:p14="http://schemas.microsoft.com/office/powerpoint/2010/main" xmlns="" val="224860222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SMS</a:t>
            </a:r>
            <a:endParaRPr lang="zh-TW" altLang="en-US" dirty="0"/>
          </a:p>
        </p:txBody>
      </p:sp>
      <p:sp>
        <p:nvSpPr>
          <p:cNvPr id="3" name="內容版面配置區 2"/>
          <p:cNvSpPr>
            <a:spLocks noGrp="1"/>
          </p:cNvSpPr>
          <p:nvPr>
            <p:ph idx="1"/>
          </p:nvPr>
        </p:nvSpPr>
        <p:spPr/>
        <p:txBody>
          <a:bodyPr/>
          <a:lstStyle/>
          <a:p>
            <a:r>
              <a:rPr lang="zh-TW" altLang="en-US" dirty="0" smtClean="0"/>
              <a:t>設定</a:t>
            </a:r>
            <a:r>
              <a:rPr lang="en-US" altLang="zh-TW" dirty="0" smtClean="0"/>
              <a:t>Use permission </a:t>
            </a:r>
          </a:p>
          <a:p>
            <a:r>
              <a:rPr lang="zh-TW" altLang="en-US" dirty="0" smtClean="0"/>
              <a:t>設定</a:t>
            </a:r>
            <a:r>
              <a:rPr lang="en-US" altLang="zh-TW" dirty="0" smtClean="0"/>
              <a:t>Receiver </a:t>
            </a:r>
          </a:p>
          <a:p>
            <a:r>
              <a:rPr lang="zh-TW" altLang="en-US" dirty="0" smtClean="0"/>
              <a:t>定義</a:t>
            </a:r>
            <a:r>
              <a:rPr lang="en-US" altLang="zh-TW" dirty="0" smtClean="0"/>
              <a:t>Receiver</a:t>
            </a:r>
          </a:p>
          <a:p>
            <a:endParaRPr lang="zh-TW" altLang="en-US" dirty="0"/>
          </a:p>
        </p:txBody>
      </p:sp>
    </p:spTree>
    <p:extLst>
      <p:ext uri="{BB962C8B-B14F-4D97-AF65-F5344CB8AC3E}">
        <p14:creationId xmlns:p14="http://schemas.microsoft.com/office/powerpoint/2010/main" xmlns="" val="717906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Studio</a:t>
            </a:r>
            <a:endParaRPr lang="zh-TW" altLang="en-US" dirty="0"/>
          </a:p>
        </p:txBody>
      </p:sp>
      <p:pic>
        <p:nvPicPr>
          <p:cNvPr id="3" name="圖片 2"/>
          <p:cNvPicPr>
            <a:picLocks noChangeAspect="1"/>
          </p:cNvPicPr>
          <p:nvPr/>
        </p:nvPicPr>
        <p:blipFill rotWithShape="1">
          <a:blip r:embed="rId2"/>
          <a:srcRect r="66832" b="30769"/>
          <a:stretch/>
        </p:blipFill>
        <p:spPr>
          <a:xfrm>
            <a:off x="2123728" y="1556792"/>
            <a:ext cx="4392488" cy="4947953"/>
          </a:xfrm>
          <a:prstGeom prst="rect">
            <a:avLst/>
          </a:prstGeom>
        </p:spPr>
      </p:pic>
    </p:spTree>
    <p:extLst>
      <p:ext uri="{BB962C8B-B14F-4D97-AF65-F5344CB8AC3E}">
        <p14:creationId xmlns:p14="http://schemas.microsoft.com/office/powerpoint/2010/main" xmlns="" val="172985989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lnSpcReduction="10000"/>
          </a:bodyPr>
          <a:lstStyle/>
          <a:p>
            <a:r>
              <a:rPr lang="en-US" altLang="zh-TW" dirty="0"/>
              <a:t> &lt;uses-permission </a:t>
            </a:r>
            <a:r>
              <a:rPr lang="en-US" altLang="zh-TW" dirty="0" err="1"/>
              <a:t>android:name</a:t>
            </a:r>
            <a:r>
              <a:rPr lang="en-US" altLang="zh-TW" dirty="0"/>
              <a:t>="</a:t>
            </a:r>
            <a:r>
              <a:rPr lang="en-US" altLang="zh-TW" dirty="0" err="1"/>
              <a:t>android.permission.RECEIVE_SMS</a:t>
            </a:r>
            <a:r>
              <a:rPr lang="en-US" altLang="zh-TW" dirty="0"/>
              <a:t>"/&gt;</a:t>
            </a:r>
          </a:p>
          <a:p>
            <a:r>
              <a:rPr lang="en-US" altLang="zh-TW" dirty="0"/>
              <a:t>    &lt;uses-permission </a:t>
            </a:r>
            <a:r>
              <a:rPr lang="en-US" altLang="zh-TW" dirty="0" err="1"/>
              <a:t>android:name</a:t>
            </a:r>
            <a:r>
              <a:rPr lang="en-US" altLang="zh-TW" dirty="0"/>
              <a:t>="</a:t>
            </a:r>
            <a:r>
              <a:rPr lang="en-US" altLang="zh-TW" dirty="0" err="1"/>
              <a:t>android.permission.read_sms</a:t>
            </a:r>
            <a:r>
              <a:rPr lang="en-US" altLang="zh-TW" dirty="0"/>
              <a:t>"/&gt;</a:t>
            </a:r>
          </a:p>
          <a:p>
            <a:r>
              <a:rPr lang="en-US" altLang="zh-TW" dirty="0"/>
              <a:t>    &lt;uses-permission </a:t>
            </a:r>
            <a:r>
              <a:rPr lang="en-US" altLang="zh-TW" dirty="0" err="1"/>
              <a:t>android:name</a:t>
            </a:r>
            <a:r>
              <a:rPr lang="en-US" altLang="zh-TW" dirty="0"/>
              <a:t>="</a:t>
            </a:r>
            <a:r>
              <a:rPr lang="en-US" altLang="zh-TW" dirty="0" err="1"/>
              <a:t>android.permission.write_sms</a:t>
            </a:r>
            <a:r>
              <a:rPr lang="en-US" altLang="zh-TW" dirty="0"/>
              <a:t>"/&gt;</a:t>
            </a:r>
            <a:endParaRPr lang="zh-TW" altLang="en-US" dirty="0"/>
          </a:p>
        </p:txBody>
      </p:sp>
    </p:spTree>
    <p:extLst>
      <p:ext uri="{BB962C8B-B14F-4D97-AF65-F5344CB8AC3E}">
        <p14:creationId xmlns:p14="http://schemas.microsoft.com/office/powerpoint/2010/main" xmlns="" val="11828055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32500" lnSpcReduction="20000"/>
          </a:bodyPr>
          <a:lstStyle/>
          <a:p>
            <a:r>
              <a:rPr lang="en-US" altLang="zh-TW" dirty="0" smtClean="0"/>
              <a:t>public </a:t>
            </a:r>
            <a:r>
              <a:rPr lang="en-US" altLang="zh-TW" dirty="0"/>
              <a:t>class </a:t>
            </a:r>
            <a:r>
              <a:rPr lang="en-US" altLang="zh-TW" dirty="0" err="1"/>
              <a:t>MyReceiver</a:t>
            </a:r>
            <a:r>
              <a:rPr lang="en-US" altLang="zh-TW" dirty="0"/>
              <a:t> extends </a:t>
            </a:r>
            <a:r>
              <a:rPr lang="en-US" altLang="zh-TW" dirty="0" err="1"/>
              <a:t>BroadcastReceiver</a:t>
            </a:r>
            <a:r>
              <a:rPr lang="en-US" altLang="zh-TW" dirty="0"/>
              <a:t> {</a:t>
            </a:r>
          </a:p>
          <a:p>
            <a:r>
              <a:rPr lang="en-US" altLang="zh-TW" dirty="0" smtClean="0"/>
              <a:t>    </a:t>
            </a:r>
            <a:r>
              <a:rPr lang="en-US" altLang="zh-TW" dirty="0"/>
              <a:t>final </a:t>
            </a:r>
            <a:r>
              <a:rPr lang="en-US" altLang="zh-TW" dirty="0" err="1"/>
              <a:t>SmsManager</a:t>
            </a:r>
            <a:r>
              <a:rPr lang="en-US" altLang="zh-TW" dirty="0"/>
              <a:t> </a:t>
            </a:r>
            <a:r>
              <a:rPr lang="en-US" altLang="zh-TW" dirty="0" err="1"/>
              <a:t>sms</a:t>
            </a:r>
            <a:r>
              <a:rPr lang="en-US" altLang="zh-TW" dirty="0"/>
              <a:t> = </a:t>
            </a:r>
            <a:r>
              <a:rPr lang="en-US" altLang="zh-TW" dirty="0" err="1"/>
              <a:t>SmsManager.getDefault</a:t>
            </a:r>
            <a:r>
              <a:rPr lang="en-US" altLang="zh-TW" dirty="0"/>
              <a:t>();</a:t>
            </a:r>
          </a:p>
          <a:p>
            <a:r>
              <a:rPr lang="en-US" altLang="zh-TW" dirty="0" smtClean="0"/>
              <a:t>    </a:t>
            </a:r>
            <a:r>
              <a:rPr lang="en-US" altLang="zh-TW" dirty="0"/>
              <a:t>public </a:t>
            </a:r>
            <a:r>
              <a:rPr lang="en-US" altLang="zh-TW" dirty="0" err="1"/>
              <a:t>MyReceiver</a:t>
            </a:r>
            <a:r>
              <a:rPr lang="en-US" altLang="zh-TW" dirty="0"/>
              <a:t>() {</a:t>
            </a:r>
          </a:p>
          <a:p>
            <a:r>
              <a:rPr lang="en-US" altLang="zh-TW" dirty="0"/>
              <a:t>    }</a:t>
            </a:r>
          </a:p>
          <a:p>
            <a:r>
              <a:rPr lang="en-US" altLang="zh-TW" dirty="0" smtClean="0"/>
              <a:t>    </a:t>
            </a:r>
            <a:r>
              <a:rPr lang="en-US" altLang="zh-TW" dirty="0"/>
              <a:t>@Override</a:t>
            </a:r>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 TODO: This method is called when the </a:t>
            </a:r>
            <a:r>
              <a:rPr lang="en-US" altLang="zh-TW" dirty="0" err="1"/>
              <a:t>BroadcastReceiver</a:t>
            </a:r>
            <a:r>
              <a:rPr lang="en-US" altLang="zh-TW" dirty="0"/>
              <a:t> is receiving</a:t>
            </a:r>
          </a:p>
          <a:p>
            <a:r>
              <a:rPr lang="en-US" altLang="zh-TW" dirty="0" smtClean="0"/>
              <a:t>final </a:t>
            </a:r>
            <a:r>
              <a:rPr lang="en-US" altLang="zh-TW" dirty="0"/>
              <a:t>Bundle </a:t>
            </a:r>
            <a:r>
              <a:rPr lang="en-US" altLang="zh-TW" dirty="0" err="1"/>
              <a:t>bundle</a:t>
            </a:r>
            <a:r>
              <a:rPr lang="en-US" altLang="zh-TW" dirty="0"/>
              <a:t> = </a:t>
            </a:r>
            <a:r>
              <a:rPr lang="en-US" altLang="zh-TW" dirty="0" err="1"/>
              <a:t>intent.getExtras</a:t>
            </a:r>
            <a:r>
              <a:rPr lang="en-US" altLang="zh-TW" dirty="0"/>
              <a:t>();</a:t>
            </a:r>
          </a:p>
          <a:p>
            <a:r>
              <a:rPr lang="en-US" altLang="zh-TW" dirty="0" smtClean="0"/>
              <a:t>        </a:t>
            </a:r>
            <a:r>
              <a:rPr lang="en-US" altLang="zh-TW" dirty="0"/>
              <a:t>try {</a:t>
            </a:r>
          </a:p>
          <a:p>
            <a:r>
              <a:rPr lang="en-US" altLang="zh-TW" dirty="0" smtClean="0"/>
              <a:t>            </a:t>
            </a:r>
            <a:r>
              <a:rPr lang="en-US" altLang="zh-TW" dirty="0"/>
              <a:t>if (bundle != null) {</a:t>
            </a:r>
          </a:p>
          <a:p>
            <a:r>
              <a:rPr lang="en-US" altLang="zh-TW" dirty="0" smtClean="0"/>
              <a:t>                </a:t>
            </a:r>
            <a:r>
              <a:rPr lang="en-US" altLang="zh-TW" dirty="0"/>
              <a:t>final Object[] </a:t>
            </a:r>
            <a:r>
              <a:rPr lang="en-US" altLang="zh-TW" dirty="0" err="1"/>
              <a:t>pdusObj</a:t>
            </a:r>
            <a:r>
              <a:rPr lang="en-US" altLang="zh-TW" dirty="0"/>
              <a:t> = (Object[]) </a:t>
            </a:r>
            <a:r>
              <a:rPr lang="en-US" altLang="zh-TW" dirty="0" err="1"/>
              <a:t>bundle.get</a:t>
            </a:r>
            <a:r>
              <a:rPr lang="en-US" altLang="zh-TW" dirty="0"/>
              <a:t>("</a:t>
            </a:r>
            <a:r>
              <a:rPr lang="en-US" altLang="zh-TW" dirty="0" err="1"/>
              <a:t>pdus</a:t>
            </a:r>
            <a:r>
              <a:rPr lang="en-US" altLang="zh-TW" dirty="0"/>
              <a:t>");</a:t>
            </a:r>
          </a:p>
          <a:p>
            <a:r>
              <a:rPr lang="en-US" altLang="zh-TW" dirty="0" smtClean="0"/>
              <a:t>                </a:t>
            </a:r>
            <a:r>
              <a:rPr lang="en-US" altLang="zh-TW" dirty="0"/>
              <a:t>for (</a:t>
            </a:r>
            <a:r>
              <a:rPr lang="en-US" altLang="zh-TW" dirty="0" err="1"/>
              <a:t>int</a:t>
            </a:r>
            <a:r>
              <a:rPr lang="en-US" altLang="zh-TW" dirty="0"/>
              <a:t> </a:t>
            </a:r>
            <a:r>
              <a:rPr lang="en-US" altLang="zh-TW" dirty="0" err="1"/>
              <a:t>i</a:t>
            </a:r>
            <a:r>
              <a:rPr lang="en-US" altLang="zh-TW" dirty="0"/>
              <a:t> = 0; </a:t>
            </a:r>
            <a:r>
              <a:rPr lang="en-US" altLang="zh-TW" dirty="0" err="1"/>
              <a:t>i</a:t>
            </a:r>
            <a:r>
              <a:rPr lang="en-US" altLang="zh-TW" dirty="0"/>
              <a:t> &lt; </a:t>
            </a:r>
            <a:r>
              <a:rPr lang="en-US" altLang="zh-TW" dirty="0" err="1"/>
              <a:t>pdusObj.length</a:t>
            </a:r>
            <a:r>
              <a:rPr lang="en-US" altLang="zh-TW" dirty="0"/>
              <a:t>; </a:t>
            </a:r>
            <a:r>
              <a:rPr lang="en-US" altLang="zh-TW" dirty="0" err="1"/>
              <a:t>i</a:t>
            </a:r>
            <a:r>
              <a:rPr lang="en-US" altLang="zh-TW" dirty="0"/>
              <a:t>++) {</a:t>
            </a:r>
          </a:p>
          <a:p>
            <a:r>
              <a:rPr lang="en-US" altLang="zh-TW" dirty="0" smtClean="0"/>
              <a:t>                    </a:t>
            </a:r>
            <a:r>
              <a:rPr lang="en-US" altLang="zh-TW" dirty="0" err="1"/>
              <a:t>SmsMessage</a:t>
            </a:r>
            <a:r>
              <a:rPr lang="en-US" altLang="zh-TW" dirty="0"/>
              <a:t> </a:t>
            </a:r>
            <a:r>
              <a:rPr lang="en-US" altLang="zh-TW" dirty="0" err="1"/>
              <a:t>currentMessage</a:t>
            </a:r>
            <a:r>
              <a:rPr lang="en-US" altLang="zh-TW" dirty="0"/>
              <a:t> = </a:t>
            </a:r>
            <a:r>
              <a:rPr lang="en-US" altLang="zh-TW" dirty="0" err="1"/>
              <a:t>SmsMessage.createFromPdu</a:t>
            </a:r>
            <a:r>
              <a:rPr lang="en-US" altLang="zh-TW" dirty="0"/>
              <a:t>((byte[]) </a:t>
            </a:r>
            <a:r>
              <a:rPr lang="en-US" altLang="zh-TW" dirty="0" err="1"/>
              <a:t>pdusObj</a:t>
            </a:r>
            <a:r>
              <a:rPr lang="en-US" altLang="zh-TW" dirty="0"/>
              <a:t>[</a:t>
            </a:r>
            <a:r>
              <a:rPr lang="en-US" altLang="zh-TW" dirty="0" err="1"/>
              <a:t>i</a:t>
            </a:r>
            <a:r>
              <a:rPr lang="en-US" altLang="zh-TW" dirty="0"/>
              <a:t>]);</a:t>
            </a:r>
          </a:p>
          <a:p>
            <a:r>
              <a:rPr lang="en-US" altLang="zh-TW" dirty="0"/>
              <a:t>                    String </a:t>
            </a:r>
            <a:r>
              <a:rPr lang="en-US" altLang="zh-TW" dirty="0" err="1"/>
              <a:t>phoneNumber</a:t>
            </a:r>
            <a:r>
              <a:rPr lang="en-US" altLang="zh-TW" dirty="0"/>
              <a:t> = </a:t>
            </a:r>
            <a:r>
              <a:rPr lang="en-US" altLang="zh-TW" dirty="0" err="1"/>
              <a:t>currentMessage.getDisplayOriginatingAddress</a:t>
            </a:r>
            <a:r>
              <a:rPr lang="en-US" altLang="zh-TW" dirty="0"/>
              <a:t>();</a:t>
            </a:r>
          </a:p>
          <a:p>
            <a:r>
              <a:rPr lang="en-US" altLang="zh-TW" dirty="0" smtClean="0"/>
              <a:t>                    </a:t>
            </a:r>
            <a:r>
              <a:rPr lang="en-US" altLang="zh-TW" dirty="0"/>
              <a:t>String </a:t>
            </a:r>
            <a:r>
              <a:rPr lang="en-US" altLang="zh-TW" dirty="0" err="1"/>
              <a:t>senderNum</a:t>
            </a:r>
            <a:r>
              <a:rPr lang="en-US" altLang="zh-TW" dirty="0"/>
              <a:t> = </a:t>
            </a:r>
            <a:r>
              <a:rPr lang="en-US" altLang="zh-TW" dirty="0" err="1"/>
              <a:t>phoneNumber</a:t>
            </a:r>
            <a:r>
              <a:rPr lang="en-US" altLang="zh-TW" dirty="0"/>
              <a:t>;</a:t>
            </a:r>
          </a:p>
          <a:p>
            <a:r>
              <a:rPr lang="en-US" altLang="zh-TW" dirty="0"/>
              <a:t>                    String message = </a:t>
            </a:r>
            <a:r>
              <a:rPr lang="en-US" altLang="zh-TW" dirty="0" err="1"/>
              <a:t>currentMessage.getDisplayMessageBody</a:t>
            </a:r>
            <a:r>
              <a:rPr lang="en-US" altLang="zh-TW" dirty="0"/>
              <a:t>();</a:t>
            </a:r>
          </a:p>
          <a:p>
            <a:r>
              <a:rPr lang="en-US" altLang="zh-TW" dirty="0" smtClean="0"/>
              <a:t>                    </a:t>
            </a:r>
            <a:r>
              <a:rPr lang="en-US" altLang="zh-TW" dirty="0" err="1"/>
              <a:t>int</a:t>
            </a:r>
            <a:r>
              <a:rPr lang="en-US" altLang="zh-TW" dirty="0"/>
              <a:t> duration = </a:t>
            </a:r>
            <a:r>
              <a:rPr lang="en-US" altLang="zh-TW" dirty="0" err="1" smtClean="0"/>
              <a:t>Toast.LENGTH_LONG</a:t>
            </a:r>
            <a:r>
              <a:rPr lang="en-US" altLang="zh-TW" dirty="0"/>
              <a:t>;</a:t>
            </a:r>
          </a:p>
          <a:p>
            <a:r>
              <a:rPr lang="en-US" altLang="zh-TW" dirty="0"/>
              <a:t>                    Toast </a:t>
            </a:r>
            <a:r>
              <a:rPr lang="en-US" altLang="zh-TW" dirty="0" err="1"/>
              <a:t>toast</a:t>
            </a:r>
            <a:r>
              <a:rPr lang="en-US" altLang="zh-TW" dirty="0"/>
              <a:t> = </a:t>
            </a:r>
            <a:r>
              <a:rPr lang="en-US" altLang="zh-TW" dirty="0" err="1"/>
              <a:t>Toast.makeText</a:t>
            </a:r>
            <a:r>
              <a:rPr lang="en-US" altLang="zh-TW" dirty="0"/>
              <a:t>(context,</a:t>
            </a:r>
          </a:p>
          <a:p>
            <a:r>
              <a:rPr lang="en-US" altLang="zh-TW" dirty="0"/>
              <a:t>                            "</a:t>
            </a:r>
            <a:r>
              <a:rPr lang="en-US" altLang="zh-TW" dirty="0" err="1"/>
              <a:t>senderNum</a:t>
            </a:r>
            <a:r>
              <a:rPr lang="en-US" altLang="zh-TW" dirty="0"/>
              <a:t>: "+ </a:t>
            </a:r>
            <a:r>
              <a:rPr lang="en-US" altLang="zh-TW" dirty="0" err="1"/>
              <a:t>senderNum</a:t>
            </a:r>
            <a:r>
              <a:rPr lang="en-US" altLang="zh-TW" dirty="0"/>
              <a:t> + ", message: " + message, duration);</a:t>
            </a:r>
          </a:p>
          <a:p>
            <a:r>
              <a:rPr lang="en-US" altLang="zh-TW" dirty="0"/>
              <a:t>                    </a:t>
            </a:r>
            <a:r>
              <a:rPr lang="en-US" altLang="zh-TW" dirty="0" err="1"/>
              <a:t>toast.show</a:t>
            </a:r>
            <a:r>
              <a:rPr lang="en-US" altLang="zh-TW" dirty="0"/>
              <a:t>();</a:t>
            </a:r>
          </a:p>
          <a:p>
            <a:r>
              <a:rPr lang="en-US" altLang="zh-TW" dirty="0" smtClean="0"/>
              <a:t>                </a:t>
            </a:r>
            <a:r>
              <a:rPr lang="en-US" altLang="zh-TW" dirty="0"/>
              <a:t>} </a:t>
            </a:r>
            <a:r>
              <a:rPr lang="en-US" altLang="zh-TW" dirty="0" smtClean="0"/>
              <a:t>}</a:t>
            </a:r>
            <a:endParaRPr lang="en-US" altLang="zh-TW" dirty="0"/>
          </a:p>
          <a:p>
            <a:r>
              <a:rPr lang="en-US" altLang="zh-TW" dirty="0"/>
              <a:t>        } catch (Exception e) {</a:t>
            </a:r>
          </a:p>
          <a:p>
            <a:r>
              <a:rPr lang="en-US" altLang="zh-TW" dirty="0"/>
              <a:t>            </a:t>
            </a:r>
            <a:r>
              <a:rPr lang="en-US" altLang="zh-TW" dirty="0" smtClean="0"/>
              <a:t>     </a:t>
            </a:r>
            <a:r>
              <a:rPr lang="en-US" altLang="zh-TW" dirty="0"/>
              <a:t>}</a:t>
            </a:r>
          </a:p>
          <a:p>
            <a:r>
              <a:rPr lang="en-US" altLang="zh-TW" dirty="0"/>
              <a:t>    }</a:t>
            </a:r>
          </a:p>
          <a:p>
            <a:r>
              <a:rPr lang="en-US" altLang="zh-TW" dirty="0"/>
              <a:t>}</a:t>
            </a:r>
          </a:p>
          <a:p>
            <a:endParaRPr lang="zh-TW" altLang="en-US" dirty="0"/>
          </a:p>
        </p:txBody>
      </p:sp>
    </p:spTree>
    <p:extLst>
      <p:ext uri="{BB962C8B-B14F-4D97-AF65-F5344CB8AC3E}">
        <p14:creationId xmlns:p14="http://schemas.microsoft.com/office/powerpoint/2010/main" xmlns="" val="22087384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開機自動執行</a:t>
            </a:r>
            <a:endParaRPr lang="zh-TW" altLang="en-US" dirty="0"/>
          </a:p>
        </p:txBody>
      </p:sp>
      <p:sp>
        <p:nvSpPr>
          <p:cNvPr id="3" name="內容版面配置區 2"/>
          <p:cNvSpPr>
            <a:spLocks noGrp="1"/>
          </p:cNvSpPr>
          <p:nvPr>
            <p:ph idx="1"/>
          </p:nvPr>
        </p:nvSpPr>
        <p:spPr/>
        <p:txBody>
          <a:bodyPr/>
          <a:lstStyle/>
          <a:p>
            <a:r>
              <a:rPr lang="en-US" altLang="zh-TW" dirty="0" smtClean="0"/>
              <a:t>BOOT_COMPLETED</a:t>
            </a:r>
            <a:endParaRPr lang="zh-TW" altLang="en-US" dirty="0"/>
          </a:p>
        </p:txBody>
      </p:sp>
    </p:spTree>
    <p:extLst>
      <p:ext uri="{BB962C8B-B14F-4D97-AF65-F5344CB8AC3E}">
        <p14:creationId xmlns:p14="http://schemas.microsoft.com/office/powerpoint/2010/main" xmlns="" val="268561986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開機自動執行</a:t>
            </a:r>
          </a:p>
        </p:txBody>
      </p:sp>
      <p:sp>
        <p:nvSpPr>
          <p:cNvPr id="3" name="內容版面配置區 2"/>
          <p:cNvSpPr>
            <a:spLocks noGrp="1"/>
          </p:cNvSpPr>
          <p:nvPr>
            <p:ph idx="1"/>
          </p:nvPr>
        </p:nvSpPr>
        <p:spPr/>
        <p:txBody>
          <a:bodyPr/>
          <a:lstStyle/>
          <a:p>
            <a:r>
              <a:rPr lang="zh-TW" altLang="en-US" dirty="0" smtClean="0"/>
              <a:t>設定 </a:t>
            </a:r>
            <a:r>
              <a:rPr lang="en-US" altLang="zh-TW" dirty="0" smtClean="0"/>
              <a:t>permission</a:t>
            </a:r>
          </a:p>
          <a:p>
            <a:r>
              <a:rPr lang="zh-TW" altLang="en-US" dirty="0" smtClean="0"/>
              <a:t>註冊</a:t>
            </a:r>
            <a:r>
              <a:rPr lang="en-US" altLang="zh-TW" dirty="0" smtClean="0"/>
              <a:t>Receiver</a:t>
            </a:r>
          </a:p>
          <a:p>
            <a:r>
              <a:rPr lang="zh-TW" altLang="en-US" dirty="0" smtClean="0"/>
              <a:t>註冊</a:t>
            </a:r>
            <a:r>
              <a:rPr lang="en-US" altLang="zh-TW" dirty="0" smtClean="0"/>
              <a:t>Service</a:t>
            </a:r>
          </a:p>
          <a:p>
            <a:r>
              <a:rPr lang="zh-TW" altLang="en-US" dirty="0" smtClean="0"/>
              <a:t>創立</a:t>
            </a:r>
            <a:r>
              <a:rPr lang="en-US" altLang="zh-TW" dirty="0" smtClean="0"/>
              <a:t>Service</a:t>
            </a:r>
          </a:p>
          <a:p>
            <a:r>
              <a:rPr lang="zh-TW" altLang="en-US" dirty="0" smtClean="0"/>
              <a:t>創立</a:t>
            </a:r>
            <a:r>
              <a:rPr lang="en-US" altLang="zh-TW" dirty="0" smtClean="0"/>
              <a:t>Receiver</a:t>
            </a:r>
          </a:p>
          <a:p>
            <a:endParaRPr lang="zh-TW" altLang="en-US" dirty="0"/>
          </a:p>
        </p:txBody>
      </p:sp>
    </p:spTree>
    <p:extLst>
      <p:ext uri="{BB962C8B-B14F-4D97-AF65-F5344CB8AC3E}">
        <p14:creationId xmlns:p14="http://schemas.microsoft.com/office/powerpoint/2010/main" xmlns="" val="418680058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&lt;uses-permission </a:t>
            </a:r>
            <a:r>
              <a:rPr lang="en-US" altLang="zh-TW" dirty="0" err="1"/>
              <a:t>android:name</a:t>
            </a:r>
            <a:r>
              <a:rPr lang="en-US" altLang="zh-TW" dirty="0"/>
              <a:t>="</a:t>
            </a:r>
            <a:r>
              <a:rPr lang="en-US" altLang="zh-TW" dirty="0" err="1"/>
              <a:t>android.permission.RECEIVE_BOOT_COMPLETED</a:t>
            </a:r>
            <a:r>
              <a:rPr lang="en-US" altLang="zh-TW" dirty="0"/>
              <a:t>"/&gt;</a:t>
            </a:r>
            <a:endParaRPr lang="zh-TW" altLang="en-US" dirty="0"/>
          </a:p>
        </p:txBody>
      </p:sp>
    </p:spTree>
    <p:extLst>
      <p:ext uri="{BB962C8B-B14F-4D97-AF65-F5344CB8AC3E}">
        <p14:creationId xmlns:p14="http://schemas.microsoft.com/office/powerpoint/2010/main" xmlns="" val="88714384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&lt;receiver </a:t>
            </a:r>
            <a:r>
              <a:rPr lang="en-US" altLang="zh-TW" dirty="0" err="1"/>
              <a:t>android:name</a:t>
            </a:r>
            <a:r>
              <a:rPr lang="en-US" altLang="zh-TW" dirty="0" smtClean="0"/>
              <a:t>=".</a:t>
            </a:r>
            <a:r>
              <a:rPr lang="en-US" altLang="zh-TW" dirty="0" err="1" smtClean="0"/>
              <a:t>MyReceiver</a:t>
            </a:r>
            <a:r>
              <a:rPr lang="en-US" altLang="zh-TW" dirty="0"/>
              <a:t>"&gt;</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android.intent.action.BOOT_COMPLETED</a:t>
            </a:r>
            <a:r>
              <a:rPr lang="en-US" altLang="zh-TW" dirty="0"/>
              <a:t>"/&gt;</a:t>
            </a:r>
          </a:p>
          <a:p>
            <a:r>
              <a:rPr lang="en-US" altLang="zh-TW" dirty="0"/>
              <a:t>            &lt;/intent-filter&gt;</a:t>
            </a:r>
          </a:p>
          <a:p>
            <a:r>
              <a:rPr lang="en-US" altLang="zh-TW" dirty="0"/>
              <a:t>        &lt;/receiver&gt;</a:t>
            </a:r>
            <a:endParaRPr lang="zh-TW" altLang="en-US" dirty="0"/>
          </a:p>
        </p:txBody>
      </p:sp>
    </p:spTree>
    <p:extLst>
      <p:ext uri="{BB962C8B-B14F-4D97-AF65-F5344CB8AC3E}">
        <p14:creationId xmlns:p14="http://schemas.microsoft.com/office/powerpoint/2010/main" xmlns="" val="28387669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328393" y="1600200"/>
            <a:ext cx="6487213" cy="4525963"/>
          </a:xfrm>
          <a:prstGeom prst="rect">
            <a:avLst/>
          </a:prstGeom>
        </p:spPr>
      </p:pic>
    </p:spTree>
    <p:extLst>
      <p:ext uri="{BB962C8B-B14F-4D97-AF65-F5344CB8AC3E}">
        <p14:creationId xmlns:p14="http://schemas.microsoft.com/office/powerpoint/2010/main" xmlns="" val="197923331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85000" lnSpcReduction="20000"/>
          </a:bodyPr>
          <a:lstStyle/>
          <a:p>
            <a:r>
              <a:rPr lang="en-US" altLang="zh-TW" dirty="0"/>
              <a:t>public class </a:t>
            </a:r>
            <a:r>
              <a:rPr lang="en-US" altLang="zh-TW" dirty="0" err="1"/>
              <a:t>MyService</a:t>
            </a:r>
            <a:r>
              <a:rPr lang="en-US" altLang="zh-TW" dirty="0"/>
              <a:t> extends Service {</a:t>
            </a:r>
          </a:p>
          <a:p>
            <a:r>
              <a:rPr lang="en-US" altLang="zh-TW" dirty="0"/>
              <a:t>    public </a:t>
            </a:r>
            <a:r>
              <a:rPr lang="en-US" altLang="zh-TW" dirty="0" err="1"/>
              <a:t>MyService</a:t>
            </a:r>
            <a:r>
              <a:rPr lang="en-US" altLang="zh-TW" dirty="0"/>
              <a:t>() {</a:t>
            </a:r>
          </a:p>
          <a:p>
            <a:r>
              <a:rPr lang="en-US" altLang="zh-TW" dirty="0"/>
              <a:t>    }</a:t>
            </a:r>
          </a:p>
          <a:p>
            <a:endParaRPr lang="en-US" altLang="zh-TW" dirty="0"/>
          </a:p>
          <a:p>
            <a:r>
              <a:rPr lang="en-US" altLang="zh-TW" dirty="0"/>
              <a:t>    @Override</a:t>
            </a:r>
          </a:p>
          <a:p>
            <a:r>
              <a:rPr lang="en-US" altLang="zh-TW" dirty="0"/>
              <a:t>    public </a:t>
            </a:r>
            <a:r>
              <a:rPr lang="en-US" altLang="zh-TW" dirty="0" err="1"/>
              <a:t>IBinder</a:t>
            </a:r>
            <a:r>
              <a:rPr lang="en-US" altLang="zh-TW" dirty="0"/>
              <a:t> </a:t>
            </a:r>
            <a:r>
              <a:rPr lang="en-US" altLang="zh-TW" dirty="0" err="1"/>
              <a:t>onBind</a:t>
            </a:r>
            <a:r>
              <a:rPr lang="en-US" altLang="zh-TW" dirty="0"/>
              <a:t>(Intent intent) {</a:t>
            </a:r>
          </a:p>
          <a:p>
            <a:r>
              <a:rPr lang="en-US" altLang="zh-TW" dirty="0"/>
              <a:t>        // TODO: Return the communication channel to the service.</a:t>
            </a:r>
          </a:p>
          <a:p>
            <a:r>
              <a:rPr lang="en-US" altLang="zh-TW" dirty="0"/>
              <a:t>       return null;</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34040584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26341858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47500" lnSpcReduction="20000"/>
          </a:bodyPr>
          <a:lstStyle/>
          <a:p>
            <a:r>
              <a:rPr lang="en-US" altLang="zh-TW" dirty="0"/>
              <a:t>public class </a:t>
            </a:r>
            <a:r>
              <a:rPr lang="en-US" altLang="zh-TW" dirty="0" err="1"/>
              <a:t>MyReceiver</a:t>
            </a:r>
            <a:r>
              <a:rPr lang="en-US" altLang="zh-TW" dirty="0"/>
              <a:t> extends </a:t>
            </a:r>
            <a:r>
              <a:rPr lang="en-US" altLang="zh-TW" dirty="0" err="1"/>
              <a:t>BroadcastReceiver</a:t>
            </a:r>
            <a:r>
              <a:rPr lang="en-US" altLang="zh-TW" dirty="0"/>
              <a:t> {</a:t>
            </a:r>
          </a:p>
          <a:p>
            <a:r>
              <a:rPr lang="en-US" altLang="zh-TW" dirty="0"/>
              <a:t>    public </a:t>
            </a:r>
            <a:r>
              <a:rPr lang="en-US" altLang="zh-TW" dirty="0" err="1"/>
              <a:t>MyReceiver</a:t>
            </a:r>
            <a:r>
              <a:rPr lang="en-US" altLang="zh-TW" dirty="0"/>
              <a:t>() {</a:t>
            </a:r>
          </a:p>
          <a:p>
            <a:r>
              <a:rPr lang="en-US" altLang="zh-TW" dirty="0"/>
              <a:t>    }</a:t>
            </a:r>
          </a:p>
          <a:p>
            <a:endParaRPr lang="en-US" altLang="zh-TW" dirty="0"/>
          </a:p>
          <a:p>
            <a:r>
              <a:rPr lang="en-US" altLang="zh-TW" dirty="0"/>
              <a:t>    @Override</a:t>
            </a:r>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 TODO: This method is called when the </a:t>
            </a:r>
            <a:r>
              <a:rPr lang="en-US" altLang="zh-TW" dirty="0" err="1"/>
              <a:t>BroadcastReceiver</a:t>
            </a:r>
            <a:r>
              <a:rPr lang="en-US" altLang="zh-TW" dirty="0"/>
              <a:t> is receiving</a:t>
            </a:r>
          </a:p>
          <a:p>
            <a:r>
              <a:rPr lang="en-US" altLang="zh-TW" dirty="0"/>
              <a:t>        // an Intent broadcast.</a:t>
            </a:r>
          </a:p>
          <a:p>
            <a:r>
              <a:rPr lang="en-US" altLang="zh-TW" dirty="0"/>
              <a:t>      if(</a:t>
            </a:r>
            <a:r>
              <a:rPr lang="en-US" altLang="zh-TW" dirty="0" err="1"/>
              <a:t>intent.getAction</a:t>
            </a:r>
            <a:r>
              <a:rPr lang="en-US" altLang="zh-TW" dirty="0"/>
              <a:t>().equals(</a:t>
            </a:r>
            <a:r>
              <a:rPr lang="en-US" altLang="zh-TW" dirty="0" err="1"/>
              <a:t>Intent.ACTION_BOOT_COMPLETED</a:t>
            </a:r>
            <a:r>
              <a:rPr lang="en-US" altLang="zh-TW" dirty="0"/>
              <a:t>)){</a:t>
            </a:r>
          </a:p>
          <a:p>
            <a:r>
              <a:rPr lang="en-US" altLang="zh-TW" dirty="0"/>
              <a:t>          Intent </a:t>
            </a:r>
            <a:r>
              <a:rPr lang="en-US" altLang="zh-TW" dirty="0" err="1"/>
              <a:t>serviceIt</a:t>
            </a:r>
            <a:r>
              <a:rPr lang="en-US" altLang="zh-TW" dirty="0"/>
              <a:t>=new Intent(</a:t>
            </a:r>
            <a:r>
              <a:rPr lang="en-US" altLang="zh-TW" dirty="0" err="1"/>
              <a:t>context,MyService.class</a:t>
            </a:r>
            <a:r>
              <a:rPr lang="en-US" altLang="zh-TW" dirty="0"/>
              <a:t>);</a:t>
            </a:r>
          </a:p>
          <a:p>
            <a:r>
              <a:rPr lang="en-US" altLang="zh-TW" dirty="0"/>
              <a:t>          </a:t>
            </a:r>
            <a:r>
              <a:rPr lang="en-US" altLang="zh-TW" dirty="0" err="1"/>
              <a:t>context.startService</a:t>
            </a:r>
            <a:r>
              <a:rPr lang="en-US" altLang="zh-TW" dirty="0"/>
              <a:t>(</a:t>
            </a:r>
            <a:r>
              <a:rPr lang="en-US" altLang="zh-TW" dirty="0" err="1"/>
              <a:t>serviceIt</a:t>
            </a:r>
            <a:r>
              <a:rPr lang="en-US" altLang="zh-TW" dirty="0"/>
              <a:t>);</a:t>
            </a:r>
          </a:p>
          <a:p>
            <a:r>
              <a:rPr lang="en-US" altLang="zh-TW" dirty="0"/>
              <a:t>          Intent </a:t>
            </a:r>
            <a:r>
              <a:rPr lang="en-US" altLang="zh-TW" dirty="0" err="1"/>
              <a:t>activityIntent</a:t>
            </a:r>
            <a:r>
              <a:rPr lang="en-US" altLang="zh-TW" dirty="0"/>
              <a:t>=new Intent(</a:t>
            </a:r>
            <a:r>
              <a:rPr lang="en-US" altLang="zh-TW" dirty="0" err="1"/>
              <a:t>context,MainActivity.class</a:t>
            </a:r>
            <a:r>
              <a:rPr lang="en-US" altLang="zh-TW" dirty="0"/>
              <a:t>);</a:t>
            </a:r>
          </a:p>
          <a:p>
            <a:r>
              <a:rPr lang="en-US" altLang="zh-TW" dirty="0"/>
              <a:t>          </a:t>
            </a:r>
            <a:r>
              <a:rPr lang="en-US" altLang="zh-TW" dirty="0" err="1"/>
              <a:t>activityIntent.addFlags</a:t>
            </a:r>
            <a:r>
              <a:rPr lang="en-US" altLang="zh-TW" dirty="0"/>
              <a:t>(</a:t>
            </a:r>
            <a:r>
              <a:rPr lang="en-US" altLang="zh-TW" dirty="0" err="1"/>
              <a:t>Intent.FLAG_ACTIVITY_NEW_TASK</a:t>
            </a:r>
            <a:r>
              <a:rPr lang="en-US" altLang="zh-TW" dirty="0"/>
              <a:t>);</a:t>
            </a:r>
          </a:p>
          <a:p>
            <a:r>
              <a:rPr lang="en-US" altLang="zh-TW" dirty="0"/>
              <a:t>          </a:t>
            </a:r>
            <a:r>
              <a:rPr lang="en-US" altLang="zh-TW" dirty="0" err="1"/>
              <a:t>context.startActivity</a:t>
            </a:r>
            <a:r>
              <a:rPr lang="en-US" altLang="zh-TW" dirty="0"/>
              <a:t>(</a:t>
            </a:r>
            <a:r>
              <a:rPr lang="en-US" altLang="zh-TW" dirty="0" err="1"/>
              <a:t>activityIntent</a:t>
            </a:r>
            <a:r>
              <a:rPr lang="en-US" altLang="zh-TW" dirty="0"/>
              <a:t>);</a:t>
            </a:r>
          </a:p>
          <a:p>
            <a:r>
              <a:rPr lang="en-US" altLang="zh-TW" dirty="0"/>
              <a:t>      }</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2220170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Studio</a:t>
            </a:r>
            <a:endParaRPr lang="zh-TW" altLang="en-US" dirty="0"/>
          </a:p>
        </p:txBody>
      </p:sp>
      <p:pic>
        <p:nvPicPr>
          <p:cNvPr id="3" name="圖片 2"/>
          <p:cNvPicPr>
            <a:picLocks noChangeAspect="1"/>
          </p:cNvPicPr>
          <p:nvPr/>
        </p:nvPicPr>
        <p:blipFill rotWithShape="1">
          <a:blip r:embed="rId2"/>
          <a:srcRect r="71934" b="29992"/>
          <a:stretch/>
        </p:blipFill>
        <p:spPr>
          <a:xfrm>
            <a:off x="1907704" y="1556792"/>
            <a:ext cx="3744416" cy="5040560"/>
          </a:xfrm>
          <a:prstGeom prst="rect">
            <a:avLst/>
          </a:prstGeom>
        </p:spPr>
      </p:pic>
    </p:spTree>
    <p:extLst>
      <p:ext uri="{BB962C8B-B14F-4D97-AF65-F5344CB8AC3E}">
        <p14:creationId xmlns:p14="http://schemas.microsoft.com/office/powerpoint/2010/main" xmlns="" val="176715876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&lt;?xml version="1.0" encoding="utf-8"?&gt;</a:t>
            </a:r>
          </a:p>
          <a:p>
            <a:r>
              <a:rPr lang="en-US" altLang="zh-TW" dirty="0"/>
              <a:t>&lt;manifest </a:t>
            </a:r>
            <a:r>
              <a:rPr lang="en-US" altLang="zh-TW" dirty="0" err="1"/>
              <a:t>xmlns:android</a:t>
            </a:r>
            <a:r>
              <a:rPr lang="en-US" altLang="zh-TW" dirty="0"/>
              <a:t>="http://schemas.android.com/</a:t>
            </a:r>
            <a:r>
              <a:rPr lang="en-US" altLang="zh-TW" dirty="0" err="1"/>
              <a:t>apk</a:t>
            </a:r>
            <a:r>
              <a:rPr lang="en-US" altLang="zh-TW" dirty="0"/>
              <a:t>/res/android"</a:t>
            </a:r>
          </a:p>
          <a:p>
            <a:r>
              <a:rPr lang="en-US" altLang="zh-TW" dirty="0"/>
              <a:t>    package="</a:t>
            </a:r>
            <a:r>
              <a:rPr lang="en-US" altLang="zh-TW" dirty="0" err="1"/>
              <a:t>demo.wp.demoautorun</a:t>
            </a:r>
            <a:r>
              <a:rPr lang="en-US" altLang="zh-TW" dirty="0"/>
              <a:t>" &gt;</a:t>
            </a:r>
          </a:p>
          <a:p>
            <a:endParaRPr lang="en-US" altLang="zh-TW" dirty="0"/>
          </a:p>
          <a:p>
            <a:r>
              <a:rPr lang="en-US" altLang="zh-TW" dirty="0"/>
              <a:t>    &lt;uses-permission </a:t>
            </a:r>
            <a:r>
              <a:rPr lang="en-US" altLang="zh-TW" dirty="0" err="1"/>
              <a:t>android:name</a:t>
            </a:r>
            <a:r>
              <a:rPr lang="en-US" altLang="zh-TW" dirty="0"/>
              <a:t>="</a:t>
            </a:r>
            <a:r>
              <a:rPr lang="en-US" altLang="zh-TW" dirty="0" err="1"/>
              <a:t>android.permission.RECEIVE_BOOT_COMPLETED</a:t>
            </a:r>
            <a:r>
              <a:rPr lang="en-US" altLang="zh-TW" dirty="0"/>
              <a:t>" /&gt;</a:t>
            </a:r>
          </a:p>
          <a:p>
            <a:endParaRPr lang="en-US" altLang="zh-TW" dirty="0"/>
          </a:p>
          <a:p>
            <a:r>
              <a:rPr lang="en-US" altLang="zh-TW" dirty="0"/>
              <a:t>    &lt;application</a:t>
            </a:r>
          </a:p>
          <a:p>
            <a:r>
              <a:rPr lang="en-US" altLang="zh-TW" dirty="0"/>
              <a:t>        </a:t>
            </a:r>
            <a:r>
              <a:rPr lang="en-US" altLang="zh-TW" dirty="0" err="1"/>
              <a:t>android:allowBackup</a:t>
            </a:r>
            <a:r>
              <a:rPr lang="en-US" altLang="zh-TW" dirty="0"/>
              <a:t>="true"</a:t>
            </a:r>
          </a:p>
          <a:p>
            <a:r>
              <a:rPr lang="en-US" altLang="zh-TW" dirty="0"/>
              <a:t>        </a:t>
            </a:r>
            <a:r>
              <a:rPr lang="en-US" altLang="zh-TW" dirty="0" err="1"/>
              <a:t>android:icon</a:t>
            </a:r>
            <a:r>
              <a:rPr lang="en-US" altLang="zh-TW" dirty="0"/>
              <a:t>="@</a:t>
            </a:r>
            <a:r>
              <a:rPr lang="en-US" altLang="zh-TW" dirty="0" err="1"/>
              <a:t>mipmap</a:t>
            </a:r>
            <a:r>
              <a:rPr lang="en-US" altLang="zh-TW" dirty="0"/>
              <a:t>/</a:t>
            </a:r>
            <a:r>
              <a:rPr lang="en-US" altLang="zh-TW" dirty="0" err="1"/>
              <a:t>ic_launcher</a:t>
            </a:r>
            <a:r>
              <a:rPr lang="en-US" altLang="zh-TW" dirty="0"/>
              <a:t>"</a:t>
            </a:r>
          </a:p>
          <a:p>
            <a:r>
              <a:rPr lang="en-US" altLang="zh-TW" dirty="0"/>
              <a:t>        </a:t>
            </a:r>
            <a:r>
              <a:rPr lang="en-US" altLang="zh-TW" dirty="0" err="1"/>
              <a:t>android:label</a:t>
            </a:r>
            <a:r>
              <a:rPr lang="en-US" altLang="zh-TW" dirty="0"/>
              <a:t>="@string/</a:t>
            </a:r>
            <a:r>
              <a:rPr lang="en-US" altLang="zh-TW" dirty="0" err="1"/>
              <a:t>app_name</a:t>
            </a:r>
            <a:r>
              <a:rPr lang="en-US" altLang="zh-TW" dirty="0"/>
              <a:t>"</a:t>
            </a:r>
          </a:p>
          <a:p>
            <a:r>
              <a:rPr lang="en-US" altLang="zh-TW" dirty="0"/>
              <a:t>        </a:t>
            </a:r>
            <a:r>
              <a:rPr lang="en-US" altLang="zh-TW" dirty="0" err="1"/>
              <a:t>android:theme</a:t>
            </a:r>
            <a:r>
              <a:rPr lang="en-US" altLang="zh-TW" dirty="0"/>
              <a:t>="@style/</a:t>
            </a:r>
            <a:r>
              <a:rPr lang="en-US" altLang="zh-TW" dirty="0" err="1"/>
              <a:t>AppTheme</a:t>
            </a:r>
            <a:r>
              <a:rPr lang="en-US" altLang="zh-TW" dirty="0"/>
              <a:t>" &gt;</a:t>
            </a:r>
          </a:p>
          <a:p>
            <a:r>
              <a:rPr lang="en-US" altLang="zh-TW" dirty="0"/>
              <a:t>        &lt;activity</a:t>
            </a:r>
          </a:p>
          <a:p>
            <a:r>
              <a:rPr lang="en-US" altLang="zh-TW" dirty="0"/>
              <a:t>            </a:t>
            </a:r>
            <a:r>
              <a:rPr lang="en-US" altLang="zh-TW" dirty="0" err="1"/>
              <a:t>android:name</a:t>
            </a:r>
            <a:r>
              <a:rPr lang="en-US" altLang="zh-TW" dirty="0"/>
              <a:t>=".</a:t>
            </a:r>
            <a:r>
              <a:rPr lang="en-US" altLang="zh-TW" dirty="0" err="1"/>
              <a:t>MainActivity</a:t>
            </a:r>
            <a:r>
              <a:rPr lang="en-US" altLang="zh-TW" dirty="0"/>
              <a:t>"</a:t>
            </a:r>
          </a:p>
          <a:p>
            <a:r>
              <a:rPr lang="en-US" altLang="zh-TW" dirty="0"/>
              <a:t>            </a:t>
            </a:r>
            <a:r>
              <a:rPr lang="en-US" altLang="zh-TW" dirty="0" err="1"/>
              <a:t>android:label</a:t>
            </a:r>
            <a:r>
              <a:rPr lang="en-US" altLang="zh-TW" dirty="0"/>
              <a:t>="@string/</a:t>
            </a:r>
            <a:r>
              <a:rPr lang="en-US" altLang="zh-TW" dirty="0" err="1"/>
              <a:t>app_name</a:t>
            </a:r>
            <a:r>
              <a:rPr lang="en-US" altLang="zh-TW" dirty="0"/>
              <a:t>" &gt;</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android.intent.action.MAIN</a:t>
            </a:r>
            <a:r>
              <a:rPr lang="en-US" altLang="zh-TW" dirty="0"/>
              <a:t>" /&gt;</a:t>
            </a:r>
          </a:p>
          <a:p>
            <a:endParaRPr lang="en-US" altLang="zh-TW" dirty="0"/>
          </a:p>
          <a:p>
            <a:r>
              <a:rPr lang="en-US" altLang="zh-TW" dirty="0"/>
              <a:t>                &lt;category </a:t>
            </a:r>
            <a:r>
              <a:rPr lang="en-US" altLang="zh-TW" dirty="0" err="1"/>
              <a:t>android:name</a:t>
            </a:r>
            <a:r>
              <a:rPr lang="en-US" altLang="zh-TW" dirty="0"/>
              <a:t>="</a:t>
            </a:r>
            <a:r>
              <a:rPr lang="en-US" altLang="zh-TW" dirty="0" err="1"/>
              <a:t>android.intent.category.LAUNCHER</a:t>
            </a:r>
            <a:r>
              <a:rPr lang="en-US" altLang="zh-TW" dirty="0"/>
              <a:t>" /&gt;</a:t>
            </a:r>
          </a:p>
          <a:p>
            <a:r>
              <a:rPr lang="en-US" altLang="zh-TW" dirty="0"/>
              <a:t>            &lt;/intent-filter&gt;</a:t>
            </a:r>
          </a:p>
          <a:p>
            <a:r>
              <a:rPr lang="en-US" altLang="zh-TW" dirty="0"/>
              <a:t>        &lt;/activity&gt;</a:t>
            </a:r>
          </a:p>
          <a:p>
            <a:endParaRPr lang="en-US" altLang="zh-TW" dirty="0"/>
          </a:p>
          <a:p>
            <a:endParaRPr lang="en-US" altLang="zh-TW" dirty="0"/>
          </a:p>
          <a:p>
            <a:endParaRPr lang="en-US" altLang="zh-TW" dirty="0"/>
          </a:p>
          <a:p>
            <a:r>
              <a:rPr lang="en-US" altLang="zh-TW" dirty="0"/>
              <a:t>        &lt;service</a:t>
            </a:r>
          </a:p>
          <a:p>
            <a:r>
              <a:rPr lang="en-US" altLang="zh-TW" dirty="0"/>
              <a:t>            </a:t>
            </a:r>
            <a:r>
              <a:rPr lang="en-US" altLang="zh-TW" dirty="0" err="1"/>
              <a:t>android:name</a:t>
            </a:r>
            <a:r>
              <a:rPr lang="en-US" altLang="zh-TW" dirty="0"/>
              <a:t>=".</a:t>
            </a:r>
            <a:r>
              <a:rPr lang="en-US" altLang="zh-TW" dirty="0" err="1"/>
              <a:t>MyService</a:t>
            </a:r>
            <a:r>
              <a:rPr lang="en-US" altLang="zh-TW" dirty="0"/>
              <a:t>"</a:t>
            </a:r>
          </a:p>
          <a:p>
            <a:r>
              <a:rPr lang="en-US" altLang="zh-TW" dirty="0"/>
              <a:t>            </a:t>
            </a:r>
            <a:r>
              <a:rPr lang="en-US" altLang="zh-TW" dirty="0" err="1"/>
              <a:t>android:enabled</a:t>
            </a:r>
            <a:r>
              <a:rPr lang="en-US" altLang="zh-TW" dirty="0"/>
              <a:t>="true"</a:t>
            </a:r>
          </a:p>
          <a:p>
            <a:r>
              <a:rPr lang="en-US" altLang="zh-TW" dirty="0"/>
              <a:t>            </a:t>
            </a:r>
            <a:r>
              <a:rPr lang="en-US" altLang="zh-TW" dirty="0" err="1"/>
              <a:t>android:exported</a:t>
            </a:r>
            <a:r>
              <a:rPr lang="en-US" altLang="zh-TW" dirty="0"/>
              <a:t>="true" &gt;</a:t>
            </a:r>
          </a:p>
          <a:p>
            <a:r>
              <a:rPr lang="en-US" altLang="zh-TW" dirty="0"/>
              <a:t>        &lt;/service&gt;</a:t>
            </a:r>
          </a:p>
          <a:p>
            <a:endParaRPr lang="en-US" altLang="zh-TW" dirty="0"/>
          </a:p>
          <a:p>
            <a:r>
              <a:rPr lang="en-US" altLang="zh-TW" dirty="0"/>
              <a:t>        &lt;receiver </a:t>
            </a:r>
            <a:r>
              <a:rPr lang="en-US" altLang="zh-TW" dirty="0" err="1"/>
              <a:t>android:name</a:t>
            </a:r>
            <a:r>
              <a:rPr lang="en-US" altLang="zh-TW" dirty="0"/>
              <a:t>=".</a:t>
            </a:r>
            <a:r>
              <a:rPr lang="en-US" altLang="zh-TW" dirty="0" err="1"/>
              <a:t>MyReceiver</a:t>
            </a:r>
            <a:r>
              <a:rPr lang="en-US" altLang="zh-TW" dirty="0"/>
              <a:t>" &gt;</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android.intent.action.BOOT_COMPLETED</a:t>
            </a:r>
            <a:r>
              <a:rPr lang="en-US" altLang="zh-TW" dirty="0"/>
              <a:t>" /&gt;</a:t>
            </a:r>
          </a:p>
          <a:p>
            <a:r>
              <a:rPr lang="en-US" altLang="zh-TW" dirty="0"/>
              <a:t>            &lt;/intent-filter&gt;</a:t>
            </a:r>
          </a:p>
          <a:p>
            <a:r>
              <a:rPr lang="en-US" altLang="zh-TW" dirty="0"/>
              <a:t>        &lt;/receiver&gt;</a:t>
            </a:r>
          </a:p>
          <a:p>
            <a:r>
              <a:rPr lang="en-US" altLang="zh-TW" dirty="0"/>
              <a:t>    &lt;/application&gt;</a:t>
            </a:r>
          </a:p>
          <a:p>
            <a:endParaRPr lang="en-US" altLang="zh-TW" dirty="0"/>
          </a:p>
          <a:p>
            <a:r>
              <a:rPr lang="en-US" altLang="zh-TW" dirty="0"/>
              <a:t>&lt;/manifest&gt;</a:t>
            </a:r>
          </a:p>
          <a:p>
            <a:endParaRPr lang="zh-TW" altLang="en-US" dirty="0"/>
          </a:p>
        </p:txBody>
      </p:sp>
    </p:spTree>
    <p:extLst>
      <p:ext uri="{BB962C8B-B14F-4D97-AF65-F5344CB8AC3E}">
        <p14:creationId xmlns:p14="http://schemas.microsoft.com/office/powerpoint/2010/main" xmlns="" val="18001143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zh-TW" altLang="en-US" dirty="0" smtClean="0"/>
              <a:t>感測器設計</a:t>
            </a:r>
            <a:r>
              <a:rPr lang="en-US" altLang="zh-TW" dirty="0" smtClean="0"/>
              <a:t>(sensors)</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14333013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感測器設計</a:t>
            </a:r>
            <a:r>
              <a:rPr lang="en-US" altLang="zh-TW" dirty="0" smtClean="0"/>
              <a:t>(sensors)</a:t>
            </a:r>
            <a:endParaRPr lang="zh-TW" altLang="en-US" dirty="0"/>
          </a:p>
        </p:txBody>
      </p:sp>
      <p:pic>
        <p:nvPicPr>
          <p:cNvPr id="1026" name="Picture 2" descr="http://4.bp.blogspot.com/-K3us5rxpzUU/TfcyXS89XYI/AAAAAAAABB4/LQVAGHy644g/s400/Sensor1.gif"/>
          <p:cNvPicPr>
            <a:picLocks noChangeAspect="1" noChangeArrowheads="1"/>
          </p:cNvPicPr>
          <p:nvPr/>
        </p:nvPicPr>
        <p:blipFill>
          <a:blip r:embed="rId2" cstate="print"/>
          <a:srcRect/>
          <a:stretch>
            <a:fillRect/>
          </a:stretch>
        </p:blipFill>
        <p:spPr bwMode="auto">
          <a:xfrm>
            <a:off x="2195736" y="2348880"/>
            <a:ext cx="3810000" cy="3028951"/>
          </a:xfrm>
          <a:prstGeom prst="rect">
            <a:avLst/>
          </a:prstGeom>
          <a:noFill/>
        </p:spPr>
      </p:pic>
    </p:spTree>
    <p:extLst>
      <p:ext uri="{BB962C8B-B14F-4D97-AF65-F5344CB8AC3E}">
        <p14:creationId xmlns:p14="http://schemas.microsoft.com/office/powerpoint/2010/main" xmlns="" val="293192258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感測器設計</a:t>
            </a:r>
            <a:r>
              <a:rPr lang="en-US" altLang="zh-TW" dirty="0" smtClean="0"/>
              <a:t>(sensors)</a:t>
            </a:r>
            <a:endParaRPr lang="zh-TW" altLang="en-US" dirty="0"/>
          </a:p>
        </p:txBody>
      </p:sp>
      <p:pic>
        <p:nvPicPr>
          <p:cNvPr id="194562" name="Picture 2" descr="http://1.bp.blogspot.com/-wnjl1U69_Qk/Tfc1Xod11TI/AAAAAAAABCA/RZUt-VDOQtM/s400/Sensor2.gif"/>
          <p:cNvPicPr>
            <a:picLocks noChangeAspect="1" noChangeArrowheads="1"/>
          </p:cNvPicPr>
          <p:nvPr/>
        </p:nvPicPr>
        <p:blipFill>
          <a:blip r:embed="rId2" cstate="print"/>
          <a:srcRect/>
          <a:stretch>
            <a:fillRect/>
          </a:stretch>
        </p:blipFill>
        <p:spPr bwMode="auto">
          <a:xfrm>
            <a:off x="2123728" y="2060848"/>
            <a:ext cx="3810000" cy="3762375"/>
          </a:xfrm>
          <a:prstGeom prst="rect">
            <a:avLst/>
          </a:prstGeom>
          <a:noFill/>
        </p:spPr>
      </p:pic>
    </p:spTree>
    <p:extLst>
      <p:ext uri="{BB962C8B-B14F-4D97-AF65-F5344CB8AC3E}">
        <p14:creationId xmlns:p14="http://schemas.microsoft.com/office/powerpoint/2010/main" xmlns="" val="3017294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感測器設計</a:t>
            </a:r>
            <a:r>
              <a:rPr lang="en-US" altLang="zh-TW" dirty="0" smtClean="0"/>
              <a:t>(sensors)</a:t>
            </a:r>
            <a:endParaRPr lang="zh-TW" altLang="en-US" dirty="0"/>
          </a:p>
        </p:txBody>
      </p:sp>
      <p:sp>
        <p:nvSpPr>
          <p:cNvPr id="4" name="內容版面配置區 3"/>
          <p:cNvSpPr>
            <a:spLocks noGrp="1"/>
          </p:cNvSpPr>
          <p:nvPr>
            <p:ph idx="1"/>
          </p:nvPr>
        </p:nvSpPr>
        <p:spPr/>
        <p:txBody>
          <a:bodyPr/>
          <a:lstStyle/>
          <a:p>
            <a:r>
              <a:rPr lang="en-US" altLang="zh-TW" dirty="0" err="1"/>
              <a:t>sensorManager</a:t>
            </a:r>
            <a:r>
              <a:rPr lang="en-US" altLang="zh-TW" dirty="0"/>
              <a:t> = (</a:t>
            </a:r>
            <a:r>
              <a:rPr lang="en-US" altLang="zh-TW" dirty="0" err="1"/>
              <a:t>SensorManager</a:t>
            </a:r>
            <a:r>
              <a:rPr lang="en-US" altLang="zh-TW" dirty="0"/>
              <a:t>)</a:t>
            </a:r>
            <a:r>
              <a:rPr lang="en-US" altLang="zh-TW" dirty="0" err="1"/>
              <a:t>getSystemService</a:t>
            </a:r>
            <a:r>
              <a:rPr lang="en-US" altLang="zh-TW" dirty="0"/>
              <a:t>(SENSOR_SERVICE</a:t>
            </a:r>
            <a:r>
              <a:rPr lang="en-US" altLang="zh-TW" dirty="0" smtClean="0"/>
              <a:t>);</a:t>
            </a:r>
          </a:p>
          <a:p>
            <a:r>
              <a:rPr lang="en-US" altLang="zh-TW" dirty="0" err="1" smtClean="0"/>
              <a:t>sensorManager.unregisterListener</a:t>
            </a:r>
            <a:r>
              <a:rPr lang="en-US" altLang="zh-TW" dirty="0" smtClean="0"/>
              <a:t>(this);</a:t>
            </a:r>
          </a:p>
          <a:p>
            <a:r>
              <a:rPr lang="en-US" altLang="zh-TW" dirty="0"/>
              <a:t/>
            </a:r>
            <a:br>
              <a:rPr lang="en-US" altLang="zh-TW" dirty="0"/>
            </a:br>
            <a:endParaRPr lang="zh-TW" altLang="en-US" dirty="0"/>
          </a:p>
        </p:txBody>
      </p:sp>
    </p:spTree>
    <p:extLst>
      <p:ext uri="{BB962C8B-B14F-4D97-AF65-F5344CB8AC3E}">
        <p14:creationId xmlns:p14="http://schemas.microsoft.com/office/powerpoint/2010/main" xmlns="" val="42717209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感測器設計</a:t>
            </a:r>
            <a:r>
              <a:rPr lang="en-US" altLang="zh-TW" dirty="0" smtClean="0"/>
              <a:t>(sensors)</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a:t>@Override</a:t>
            </a:r>
            <a:br>
              <a:rPr lang="en-US" altLang="zh-TW" dirty="0"/>
            </a:br>
            <a:r>
              <a:rPr lang="en-US" altLang="zh-TW" dirty="0"/>
              <a:t>public void </a:t>
            </a:r>
            <a:r>
              <a:rPr lang="en-US" altLang="zh-TW" dirty="0" err="1"/>
              <a:t>onSensorChanged</a:t>
            </a:r>
            <a:r>
              <a:rPr lang="en-US" altLang="zh-TW" dirty="0"/>
              <a:t>(</a:t>
            </a:r>
            <a:r>
              <a:rPr lang="en-US" altLang="zh-TW" dirty="0" err="1"/>
              <a:t>SensorEvent</a:t>
            </a:r>
            <a:r>
              <a:rPr lang="en-US" altLang="zh-TW" dirty="0"/>
              <a:t> event) {</a:t>
            </a:r>
            <a:br>
              <a:rPr lang="en-US" altLang="zh-TW" dirty="0"/>
            </a:br>
            <a:r>
              <a:rPr lang="en-US" altLang="zh-TW" dirty="0"/>
              <a:t>// TODO Auto-generated method stub</a:t>
            </a:r>
            <a:br>
              <a:rPr lang="en-US" altLang="zh-TW" dirty="0"/>
            </a:br>
            <a:r>
              <a:rPr lang="en-US" altLang="zh-TW" dirty="0"/>
              <a:t>float[] values = </a:t>
            </a:r>
            <a:r>
              <a:rPr lang="en-US" altLang="zh-TW" dirty="0" err="1"/>
              <a:t>event.values</a:t>
            </a:r>
            <a:r>
              <a:rPr lang="en-US" altLang="zh-TW" dirty="0"/>
              <a:t>;</a:t>
            </a:r>
            <a:br>
              <a:rPr lang="en-US" altLang="zh-TW" dirty="0"/>
            </a:br>
            <a:r>
              <a:rPr lang="en-US" altLang="zh-TW" dirty="0" err="1"/>
              <a:t>lab_X.setText</a:t>
            </a:r>
            <a:r>
              <a:rPr lang="en-US" altLang="zh-TW" dirty="0"/>
              <a:t>("X</a:t>
            </a:r>
            <a:r>
              <a:rPr lang="zh-TW" altLang="en-US" dirty="0"/>
              <a:t>：</a:t>
            </a:r>
            <a:r>
              <a:rPr lang="en-US" altLang="zh-TW" dirty="0"/>
              <a:t>" + </a:t>
            </a:r>
            <a:r>
              <a:rPr lang="en-US" altLang="zh-TW" dirty="0" err="1"/>
              <a:t>String.valueOf</a:t>
            </a:r>
            <a:r>
              <a:rPr lang="en-US" altLang="zh-TW" dirty="0"/>
              <a:t>(values[0]));</a:t>
            </a:r>
            <a:br>
              <a:rPr lang="en-US" altLang="zh-TW" dirty="0"/>
            </a:br>
            <a:r>
              <a:rPr lang="en-US" altLang="zh-TW" dirty="0" err="1"/>
              <a:t>lab_Y.setText</a:t>
            </a:r>
            <a:r>
              <a:rPr lang="en-US" altLang="zh-TW" dirty="0"/>
              <a:t>("Y</a:t>
            </a:r>
            <a:r>
              <a:rPr lang="zh-TW" altLang="en-US" dirty="0"/>
              <a:t>：</a:t>
            </a:r>
            <a:r>
              <a:rPr lang="en-US" altLang="zh-TW" dirty="0"/>
              <a:t>" + </a:t>
            </a:r>
            <a:r>
              <a:rPr lang="en-US" altLang="zh-TW" dirty="0" err="1"/>
              <a:t>String.valueOf</a:t>
            </a:r>
            <a:r>
              <a:rPr lang="en-US" altLang="zh-TW" dirty="0"/>
              <a:t>(values[1]));</a:t>
            </a:r>
            <a:br>
              <a:rPr lang="en-US" altLang="zh-TW" dirty="0"/>
            </a:br>
            <a:r>
              <a:rPr lang="en-US" altLang="zh-TW" dirty="0" err="1"/>
              <a:t>lab_Z.setText</a:t>
            </a:r>
            <a:r>
              <a:rPr lang="en-US" altLang="zh-TW" dirty="0"/>
              <a:t>("Z</a:t>
            </a:r>
            <a:r>
              <a:rPr lang="zh-TW" altLang="en-US" dirty="0"/>
              <a:t>：</a:t>
            </a:r>
            <a:r>
              <a:rPr lang="en-US" altLang="zh-TW" dirty="0"/>
              <a:t>" + </a:t>
            </a:r>
            <a:r>
              <a:rPr lang="en-US" altLang="zh-TW" dirty="0" err="1"/>
              <a:t>String.valueOf</a:t>
            </a:r>
            <a:r>
              <a:rPr lang="en-US" altLang="zh-TW" dirty="0"/>
              <a:t>(values[2]));</a:t>
            </a:r>
            <a:br>
              <a:rPr lang="en-US" altLang="zh-TW" dirty="0"/>
            </a:br>
            <a:r>
              <a:rPr lang="en-US" altLang="zh-TW" dirty="0"/>
              <a:t>}</a:t>
            </a:r>
            <a:br>
              <a:rPr lang="en-US" altLang="zh-TW" dirty="0"/>
            </a:br>
            <a:r>
              <a:rPr lang="en-US" altLang="zh-TW" dirty="0"/>
              <a:t/>
            </a:r>
            <a:br>
              <a:rPr lang="en-US" altLang="zh-TW" dirty="0"/>
            </a:br>
            <a:endParaRPr lang="zh-TW" altLang="en-US" dirty="0"/>
          </a:p>
        </p:txBody>
      </p:sp>
    </p:spTree>
    <p:extLst>
      <p:ext uri="{BB962C8B-B14F-4D97-AF65-F5344CB8AC3E}">
        <p14:creationId xmlns:p14="http://schemas.microsoft.com/office/powerpoint/2010/main" xmlns="" val="41439134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sp>
        <p:nvSpPr>
          <p:cNvPr id="3" name="內容版面配置區 2"/>
          <p:cNvSpPr>
            <a:spLocks noGrp="1"/>
          </p:cNvSpPr>
          <p:nvPr>
            <p:ph idx="1"/>
          </p:nvPr>
        </p:nvSpPr>
        <p:spPr/>
        <p:txBody>
          <a:bodyPr>
            <a:normAutofit fontScale="32500" lnSpcReduction="20000"/>
          </a:bodyPr>
          <a:lstStyle/>
          <a:p>
            <a:r>
              <a:rPr lang="en-US" altLang="zh-TW" dirty="0"/>
              <a:t>package </a:t>
            </a:r>
            <a:r>
              <a:rPr lang="en-US" altLang="zh-TW" dirty="0" err="1"/>
              <a:t>ola.OlaTeach_SensorOnly</a:t>
            </a:r>
            <a:r>
              <a:rPr lang="en-US" altLang="zh-TW" dirty="0"/>
              <a:t>;</a:t>
            </a:r>
            <a:br>
              <a:rPr lang="en-US" altLang="zh-TW" dirty="0"/>
            </a:br>
            <a:r>
              <a:rPr lang="en-US" altLang="zh-TW" dirty="0"/>
              <a:t/>
            </a:r>
            <a:br>
              <a:rPr lang="en-US" altLang="zh-TW" dirty="0"/>
            </a:br>
            <a:r>
              <a:rPr lang="en-US" altLang="zh-TW" dirty="0"/>
              <a:t>import </a:t>
            </a:r>
            <a:r>
              <a:rPr lang="en-US" altLang="zh-TW" dirty="0" err="1"/>
              <a:t>java.util.List</a:t>
            </a:r>
            <a:r>
              <a:rPr lang="en-US" altLang="zh-TW" dirty="0"/>
              <a:t>;</a:t>
            </a:r>
            <a:br>
              <a:rPr lang="en-US" altLang="zh-TW" dirty="0"/>
            </a:br>
            <a:r>
              <a:rPr lang="en-US" altLang="zh-TW" dirty="0"/>
              <a:t>import </a:t>
            </a:r>
            <a:r>
              <a:rPr lang="en-US" altLang="zh-TW" dirty="0" err="1"/>
              <a:t>android.app.Activity</a:t>
            </a:r>
            <a:r>
              <a:rPr lang="en-US" altLang="zh-TW" dirty="0"/>
              <a:t>;</a:t>
            </a:r>
            <a:br>
              <a:rPr lang="en-US" altLang="zh-TW" dirty="0"/>
            </a:br>
            <a:r>
              <a:rPr lang="en-US" altLang="zh-TW" dirty="0"/>
              <a:t>import </a:t>
            </a:r>
            <a:r>
              <a:rPr lang="en-US" altLang="zh-TW" dirty="0" err="1"/>
              <a:t>android.hardware.Sensor</a:t>
            </a:r>
            <a:r>
              <a:rPr lang="en-US" altLang="zh-TW" dirty="0"/>
              <a:t>;</a:t>
            </a:r>
            <a:br>
              <a:rPr lang="en-US" altLang="zh-TW" dirty="0"/>
            </a:br>
            <a:r>
              <a:rPr lang="en-US" altLang="zh-TW" dirty="0"/>
              <a:t>import </a:t>
            </a:r>
            <a:r>
              <a:rPr lang="en-US" altLang="zh-TW" dirty="0" err="1"/>
              <a:t>android.hardware.SensorEvent</a:t>
            </a:r>
            <a:r>
              <a:rPr lang="en-US" altLang="zh-TW" dirty="0"/>
              <a:t>;</a:t>
            </a:r>
            <a:br>
              <a:rPr lang="en-US" altLang="zh-TW" dirty="0"/>
            </a:br>
            <a:r>
              <a:rPr lang="en-US" altLang="zh-TW" dirty="0"/>
              <a:t>import </a:t>
            </a:r>
            <a:r>
              <a:rPr lang="en-US" altLang="zh-TW" dirty="0" err="1"/>
              <a:t>android.hardware.SensorEventListener</a:t>
            </a:r>
            <a:r>
              <a:rPr lang="en-US" altLang="zh-TW" dirty="0"/>
              <a:t>;</a:t>
            </a:r>
            <a:br>
              <a:rPr lang="en-US" altLang="zh-TW" dirty="0"/>
            </a:br>
            <a:r>
              <a:rPr lang="en-US" altLang="zh-TW" dirty="0"/>
              <a:t>import </a:t>
            </a:r>
            <a:r>
              <a:rPr lang="en-US" altLang="zh-TW" dirty="0" err="1"/>
              <a:t>android.hardware.SensorManager</a:t>
            </a:r>
            <a:r>
              <a:rPr lang="en-US" altLang="zh-TW" dirty="0"/>
              <a:t>;</a:t>
            </a:r>
            <a:br>
              <a:rPr lang="en-US" altLang="zh-TW" dirty="0"/>
            </a:br>
            <a:r>
              <a:rPr lang="en-US" altLang="zh-TW" dirty="0"/>
              <a:t>import </a:t>
            </a:r>
            <a:r>
              <a:rPr lang="en-US" altLang="zh-TW" dirty="0" err="1"/>
              <a:t>android.os.Bundle</a:t>
            </a:r>
            <a:r>
              <a:rPr lang="en-US" altLang="zh-TW" dirty="0"/>
              <a:t>;</a:t>
            </a:r>
            <a:br>
              <a:rPr lang="en-US" altLang="zh-TW" dirty="0"/>
            </a:br>
            <a:r>
              <a:rPr lang="en-US" altLang="zh-TW" dirty="0"/>
              <a:t>import </a:t>
            </a:r>
            <a:r>
              <a:rPr lang="en-US" altLang="zh-TW" dirty="0" err="1"/>
              <a:t>android.view.WindowManager</a:t>
            </a:r>
            <a:r>
              <a:rPr lang="en-US" altLang="zh-TW" dirty="0"/>
              <a:t>;</a:t>
            </a:r>
            <a:br>
              <a:rPr lang="en-US" altLang="zh-TW" dirty="0"/>
            </a:br>
            <a:r>
              <a:rPr lang="en-US" altLang="zh-TW" dirty="0"/>
              <a:t>import </a:t>
            </a:r>
            <a:r>
              <a:rPr lang="en-US" altLang="zh-TW" dirty="0" err="1"/>
              <a:t>android.widget.TextView</a:t>
            </a:r>
            <a:r>
              <a:rPr lang="en-US" altLang="zh-TW" dirty="0"/>
              <a:t>;</a:t>
            </a:r>
            <a:br>
              <a:rPr lang="en-US" altLang="zh-TW" dirty="0"/>
            </a:br>
            <a:r>
              <a:rPr lang="en-US" altLang="zh-TW" dirty="0"/>
              <a:t/>
            </a:r>
            <a:br>
              <a:rPr lang="en-US" altLang="zh-TW" dirty="0"/>
            </a:br>
            <a:r>
              <a:rPr lang="en-US" altLang="zh-TW" dirty="0"/>
              <a:t>public class </a:t>
            </a:r>
            <a:r>
              <a:rPr lang="en-US" altLang="zh-TW" dirty="0" err="1"/>
              <a:t>OlaTeach_SensorOnly</a:t>
            </a:r>
            <a:r>
              <a:rPr lang="en-US" altLang="zh-TW" dirty="0"/>
              <a:t> extends Activity implements </a:t>
            </a:r>
            <a:r>
              <a:rPr lang="en-US" altLang="zh-TW" dirty="0" err="1"/>
              <a:t>SensorEventListener</a:t>
            </a:r>
            <a:r>
              <a:rPr lang="en-US" altLang="zh-TW" dirty="0"/>
              <a:t>{</a:t>
            </a:r>
            <a:br>
              <a:rPr lang="en-US" altLang="zh-TW" dirty="0"/>
            </a:br>
            <a:r>
              <a:rPr lang="en-US" altLang="zh-TW" dirty="0"/>
              <a:t>/** Called when the activity is first created. */</a:t>
            </a:r>
            <a:br>
              <a:rPr lang="en-US" altLang="zh-TW" dirty="0"/>
            </a:br>
            <a:r>
              <a:rPr lang="en-US" altLang="zh-TW" dirty="0"/>
              <a:t/>
            </a:r>
            <a:br>
              <a:rPr lang="en-US" altLang="zh-TW" dirty="0"/>
            </a:br>
            <a:r>
              <a:rPr lang="en-US" altLang="zh-TW" dirty="0"/>
              <a:t>private </a:t>
            </a:r>
            <a:r>
              <a:rPr lang="en-US" altLang="zh-TW" dirty="0" err="1"/>
              <a:t>TextView</a:t>
            </a:r>
            <a:r>
              <a:rPr lang="en-US" altLang="zh-TW" dirty="0"/>
              <a:t> </a:t>
            </a:r>
            <a:r>
              <a:rPr lang="en-US" altLang="zh-TW" dirty="0" err="1"/>
              <a:t>lab_X</a:t>
            </a:r>
            <a:r>
              <a:rPr lang="en-US" altLang="zh-TW" dirty="0"/>
              <a:t>;</a:t>
            </a:r>
            <a:br>
              <a:rPr lang="en-US" altLang="zh-TW" dirty="0"/>
            </a:br>
            <a:r>
              <a:rPr lang="en-US" altLang="zh-TW" dirty="0"/>
              <a:t>private </a:t>
            </a:r>
            <a:r>
              <a:rPr lang="en-US" altLang="zh-TW" dirty="0" err="1"/>
              <a:t>TextView</a:t>
            </a:r>
            <a:r>
              <a:rPr lang="en-US" altLang="zh-TW" dirty="0"/>
              <a:t> </a:t>
            </a:r>
            <a:r>
              <a:rPr lang="en-US" altLang="zh-TW" dirty="0" err="1"/>
              <a:t>lab_Y</a:t>
            </a:r>
            <a:r>
              <a:rPr lang="en-US" altLang="zh-TW" dirty="0"/>
              <a:t>;</a:t>
            </a:r>
            <a:br>
              <a:rPr lang="en-US" altLang="zh-TW" dirty="0"/>
            </a:br>
            <a:r>
              <a:rPr lang="en-US" altLang="zh-TW" dirty="0"/>
              <a:t>private </a:t>
            </a:r>
            <a:r>
              <a:rPr lang="en-US" altLang="zh-TW" dirty="0" err="1"/>
              <a:t>TextView</a:t>
            </a:r>
            <a:r>
              <a:rPr lang="en-US" altLang="zh-TW" dirty="0"/>
              <a:t> </a:t>
            </a:r>
            <a:r>
              <a:rPr lang="en-US" altLang="zh-TW" dirty="0" err="1"/>
              <a:t>lab_Z</a:t>
            </a:r>
            <a:r>
              <a:rPr lang="en-US" altLang="zh-TW" dirty="0"/>
              <a:t>;</a:t>
            </a:r>
            <a:br>
              <a:rPr lang="en-US" altLang="zh-TW" dirty="0"/>
            </a:br>
            <a:r>
              <a:rPr lang="en-US" altLang="zh-TW" dirty="0"/>
              <a:t/>
            </a:r>
            <a:br>
              <a:rPr lang="en-US" altLang="zh-TW" dirty="0"/>
            </a:br>
            <a:r>
              <a:rPr lang="en-US" altLang="zh-TW" dirty="0"/>
              <a:t>private </a:t>
            </a:r>
            <a:r>
              <a:rPr lang="en-US" altLang="zh-TW" dirty="0" err="1"/>
              <a:t>SensorManager</a:t>
            </a:r>
            <a:r>
              <a:rPr lang="en-US" altLang="zh-TW" dirty="0"/>
              <a:t> </a:t>
            </a:r>
            <a:r>
              <a:rPr lang="en-US" altLang="zh-TW" dirty="0" err="1"/>
              <a:t>sensorManager</a:t>
            </a:r>
            <a:r>
              <a:rPr lang="en-US" altLang="zh-TW" dirty="0"/>
              <a:t>;</a:t>
            </a:r>
            <a:br>
              <a:rPr lang="en-US" altLang="zh-TW" dirty="0"/>
            </a:br>
            <a:r>
              <a:rPr lang="en-US" altLang="zh-TW" dirty="0"/>
              <a:t/>
            </a:r>
            <a:br>
              <a:rPr lang="en-US" altLang="zh-TW" dirty="0"/>
            </a:br>
            <a:r>
              <a:rPr lang="en-US" altLang="zh-TW" dirty="0"/>
              <a:t>@Override</a:t>
            </a:r>
            <a:br>
              <a:rPr lang="en-US" altLang="zh-TW" dirty="0"/>
            </a:br>
            <a:r>
              <a:rPr lang="en-US" altLang="zh-TW" dirty="0"/>
              <a:t>public void </a:t>
            </a:r>
            <a:r>
              <a:rPr lang="en-US" altLang="zh-TW" dirty="0" err="1"/>
              <a:t>onCreate</a:t>
            </a:r>
            <a:r>
              <a:rPr lang="en-US" altLang="zh-TW" dirty="0"/>
              <a:t>(Bundle </a:t>
            </a:r>
            <a:r>
              <a:rPr lang="en-US" altLang="zh-TW" dirty="0" err="1"/>
              <a:t>savedInstanceState</a:t>
            </a:r>
            <a:r>
              <a:rPr lang="en-US" altLang="zh-TW" dirty="0"/>
              <a:t>) {</a:t>
            </a:r>
            <a:br>
              <a:rPr lang="en-US" altLang="zh-TW" dirty="0"/>
            </a:br>
            <a:r>
              <a:rPr lang="en-US" altLang="zh-TW" dirty="0" err="1"/>
              <a:t>super.onCreate</a:t>
            </a:r>
            <a:r>
              <a:rPr lang="en-US" altLang="zh-TW" dirty="0"/>
              <a:t>(</a:t>
            </a:r>
            <a:r>
              <a:rPr lang="en-US" altLang="zh-TW" dirty="0" err="1"/>
              <a:t>savedInstanceState</a:t>
            </a:r>
            <a:r>
              <a:rPr lang="en-US" altLang="zh-TW" dirty="0"/>
              <a:t>);</a:t>
            </a:r>
            <a:br>
              <a:rPr lang="en-US" altLang="zh-TW" dirty="0"/>
            </a:br>
            <a:r>
              <a:rPr lang="en-US" altLang="zh-TW" dirty="0" err="1"/>
              <a:t>setContentView</a:t>
            </a:r>
            <a:r>
              <a:rPr lang="en-US" altLang="zh-TW" dirty="0"/>
              <a:t>(</a:t>
            </a:r>
            <a:r>
              <a:rPr lang="en-US" altLang="zh-TW" dirty="0" err="1"/>
              <a:t>R.layout.main</a:t>
            </a:r>
            <a:r>
              <a:rPr lang="en-US" altLang="zh-TW" dirty="0"/>
              <a:t>);</a:t>
            </a:r>
            <a:br>
              <a:rPr lang="en-US" altLang="zh-TW" dirty="0"/>
            </a:br>
            <a:r>
              <a:rPr lang="en-US" altLang="zh-TW" dirty="0" err="1"/>
              <a:t>FindViews</a:t>
            </a:r>
            <a:r>
              <a:rPr lang="en-US" altLang="zh-TW" dirty="0"/>
              <a:t>();</a:t>
            </a:r>
            <a:br>
              <a:rPr lang="en-US" altLang="zh-TW" dirty="0"/>
            </a:br>
            <a:r>
              <a:rPr lang="en-US" altLang="zh-TW" dirty="0" err="1"/>
              <a:t>sensorManager</a:t>
            </a:r>
            <a:r>
              <a:rPr lang="en-US" altLang="zh-TW" dirty="0"/>
              <a:t> = (</a:t>
            </a:r>
            <a:r>
              <a:rPr lang="en-US" altLang="zh-TW" dirty="0" err="1"/>
              <a:t>SensorManager</a:t>
            </a:r>
            <a:r>
              <a:rPr lang="en-US" altLang="zh-TW" dirty="0"/>
              <a:t>)</a:t>
            </a:r>
            <a:r>
              <a:rPr lang="en-US" altLang="zh-TW" dirty="0" err="1"/>
              <a:t>getSystemService</a:t>
            </a:r>
            <a:r>
              <a:rPr lang="en-US" altLang="zh-TW" dirty="0"/>
              <a:t>(SENSOR_SERVICE);</a:t>
            </a:r>
            <a:br>
              <a:rPr lang="en-US" altLang="zh-TW" dirty="0"/>
            </a:br>
            <a:r>
              <a:rPr lang="en-US" altLang="zh-TW" dirty="0"/>
              <a:t>}</a:t>
            </a:r>
            <a:br>
              <a:rPr lang="en-US" altLang="zh-TW" dirty="0"/>
            </a:br>
            <a:r>
              <a:rPr lang="en-US" altLang="zh-TW" dirty="0"/>
              <a:t/>
            </a:r>
            <a:br>
              <a:rPr lang="en-US" altLang="zh-TW" dirty="0"/>
            </a:br>
            <a:endParaRPr lang="zh-TW" altLang="en-US" dirty="0"/>
          </a:p>
        </p:txBody>
      </p:sp>
    </p:spTree>
    <p:extLst>
      <p:ext uri="{BB962C8B-B14F-4D97-AF65-F5344CB8AC3E}">
        <p14:creationId xmlns:p14="http://schemas.microsoft.com/office/powerpoint/2010/main" xmlns="" val="11224505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
            </a:r>
            <a:br>
              <a:rPr lang="en-US" altLang="zh-TW" dirty="0"/>
            </a:br>
            <a:r>
              <a:rPr lang="en-US" altLang="zh-TW" dirty="0"/>
              <a:t>@Override</a:t>
            </a:r>
            <a:br>
              <a:rPr lang="en-US" altLang="zh-TW" dirty="0"/>
            </a:br>
            <a:r>
              <a:rPr lang="en-US" altLang="zh-TW" dirty="0"/>
              <a:t>protected void </a:t>
            </a:r>
            <a:r>
              <a:rPr lang="en-US" altLang="zh-TW" dirty="0" err="1"/>
              <a:t>onResume</a:t>
            </a:r>
            <a:r>
              <a:rPr lang="en-US" altLang="zh-TW" dirty="0"/>
              <a:t>() {</a:t>
            </a:r>
            <a:br>
              <a:rPr lang="en-US" altLang="zh-TW" dirty="0"/>
            </a:br>
            <a:r>
              <a:rPr lang="en-US" altLang="zh-TW" dirty="0" err="1"/>
              <a:t>super.onResume</a:t>
            </a:r>
            <a:r>
              <a:rPr lang="en-US" altLang="zh-TW" dirty="0"/>
              <a:t>();</a:t>
            </a:r>
            <a:br>
              <a:rPr lang="en-US" altLang="zh-TW" dirty="0"/>
            </a:br>
            <a:r>
              <a:rPr lang="en-US" altLang="zh-TW" dirty="0" err="1"/>
              <a:t>SetSensor</a:t>
            </a:r>
            <a:r>
              <a:rPr lang="en-US" altLang="zh-TW" dirty="0"/>
              <a:t>();</a:t>
            </a:r>
            <a:br>
              <a:rPr lang="en-US" altLang="zh-TW" dirty="0"/>
            </a:br>
            <a:r>
              <a:rPr lang="en-US" altLang="zh-TW" dirty="0" err="1"/>
              <a:t>getWindow</a:t>
            </a:r>
            <a:r>
              <a:rPr lang="en-US" altLang="zh-TW" dirty="0"/>
              <a:t>().</a:t>
            </a:r>
            <a:r>
              <a:rPr lang="en-US" altLang="zh-TW" dirty="0" err="1"/>
              <a:t>addFlags</a:t>
            </a:r>
            <a:r>
              <a:rPr lang="en-US" altLang="zh-TW" dirty="0"/>
              <a:t>(</a:t>
            </a:r>
            <a:r>
              <a:rPr lang="en-US" altLang="zh-TW" dirty="0" err="1"/>
              <a:t>WindowManager.LayoutParams.FLAG_KEEP_SCREEN_ON</a:t>
            </a:r>
            <a:r>
              <a:rPr lang="en-US" altLang="zh-TW" dirty="0"/>
              <a:t>); </a:t>
            </a:r>
            <a:br>
              <a:rPr lang="en-US" altLang="zh-TW" dirty="0"/>
            </a:br>
            <a:r>
              <a:rPr lang="en-US" altLang="zh-TW" dirty="0"/>
              <a:t>}</a:t>
            </a:r>
            <a:br>
              <a:rPr lang="en-US" altLang="zh-TW" dirty="0"/>
            </a:br>
            <a:r>
              <a:rPr lang="en-US" altLang="zh-TW" dirty="0"/>
              <a:t/>
            </a:r>
            <a:br>
              <a:rPr lang="en-US" altLang="zh-TW" dirty="0"/>
            </a:br>
            <a:r>
              <a:rPr lang="en-US" altLang="zh-TW" dirty="0"/>
              <a:t>@Override</a:t>
            </a:r>
            <a:br>
              <a:rPr lang="en-US" altLang="zh-TW" dirty="0"/>
            </a:br>
            <a:r>
              <a:rPr lang="en-US" altLang="zh-TW" dirty="0"/>
              <a:t>protected void </a:t>
            </a:r>
            <a:r>
              <a:rPr lang="en-US" altLang="zh-TW" dirty="0" err="1"/>
              <a:t>onPause</a:t>
            </a:r>
            <a:r>
              <a:rPr lang="en-US" altLang="zh-TW" dirty="0"/>
              <a:t>() {</a:t>
            </a:r>
            <a:br>
              <a:rPr lang="en-US" altLang="zh-TW" dirty="0"/>
            </a:br>
            <a:r>
              <a:rPr lang="en-US" altLang="zh-TW" dirty="0" err="1"/>
              <a:t>super.onPause</a:t>
            </a:r>
            <a:r>
              <a:rPr lang="en-US" altLang="zh-TW" dirty="0"/>
              <a:t>();</a:t>
            </a:r>
            <a:br>
              <a:rPr lang="en-US" altLang="zh-TW" dirty="0"/>
            </a:br>
            <a:r>
              <a:rPr lang="en-US" altLang="zh-TW" dirty="0"/>
              <a:t>//</a:t>
            </a:r>
            <a:r>
              <a:rPr lang="zh-TW" altLang="en-US" dirty="0"/>
              <a:t>解除感應器註冊</a:t>
            </a:r>
            <a:br>
              <a:rPr lang="zh-TW" altLang="en-US" dirty="0"/>
            </a:br>
            <a:r>
              <a:rPr lang="en-US" altLang="zh-TW" dirty="0" err="1"/>
              <a:t>sensorManager.unregisterListener</a:t>
            </a:r>
            <a:r>
              <a:rPr lang="en-US" altLang="zh-TW" dirty="0"/>
              <a:t>(this);</a:t>
            </a:r>
            <a:br>
              <a:rPr lang="en-US" altLang="zh-TW" dirty="0"/>
            </a:br>
            <a:r>
              <a:rPr lang="en-US" altLang="zh-TW" dirty="0"/>
              <a:t>}</a:t>
            </a:r>
            <a:br>
              <a:rPr lang="en-US" altLang="zh-TW" dirty="0"/>
            </a:br>
            <a:r>
              <a:rPr lang="en-US" altLang="zh-TW" dirty="0"/>
              <a:t/>
            </a:r>
            <a:br>
              <a:rPr lang="en-US" altLang="zh-TW" dirty="0"/>
            </a:br>
            <a:r>
              <a:rPr lang="en-US" altLang="zh-TW" dirty="0"/>
              <a:t>private void </a:t>
            </a:r>
            <a:r>
              <a:rPr lang="en-US" altLang="zh-TW" dirty="0" err="1"/>
              <a:t>FindViews</a:t>
            </a:r>
            <a:r>
              <a:rPr lang="en-US" altLang="zh-TW" dirty="0"/>
              <a:t>()</a:t>
            </a:r>
            <a:br>
              <a:rPr lang="en-US" altLang="zh-TW" dirty="0"/>
            </a:br>
            <a:r>
              <a:rPr lang="en-US" altLang="zh-TW" dirty="0"/>
              <a:t>{</a:t>
            </a:r>
            <a:br>
              <a:rPr lang="en-US" altLang="zh-TW" dirty="0"/>
            </a:br>
            <a:r>
              <a:rPr lang="en-US" altLang="zh-TW" dirty="0" err="1"/>
              <a:t>lab_X</a:t>
            </a:r>
            <a:r>
              <a:rPr lang="en-US" altLang="zh-TW" dirty="0"/>
              <a:t> = (</a:t>
            </a:r>
            <a:r>
              <a:rPr lang="en-US" altLang="zh-TW" dirty="0" err="1"/>
              <a:t>TextView</a:t>
            </a:r>
            <a:r>
              <a:rPr lang="en-US" altLang="zh-TW" dirty="0"/>
              <a:t>) </a:t>
            </a:r>
            <a:r>
              <a:rPr lang="en-US" altLang="zh-TW" dirty="0" err="1"/>
              <a:t>this.findViewById</a:t>
            </a:r>
            <a:r>
              <a:rPr lang="en-US" altLang="zh-TW" dirty="0"/>
              <a:t>(</a:t>
            </a:r>
            <a:r>
              <a:rPr lang="en-US" altLang="zh-TW" dirty="0" err="1"/>
              <a:t>R.id.lab_X</a:t>
            </a:r>
            <a:r>
              <a:rPr lang="en-US" altLang="zh-TW" dirty="0"/>
              <a:t>);</a:t>
            </a:r>
            <a:br>
              <a:rPr lang="en-US" altLang="zh-TW" dirty="0"/>
            </a:br>
            <a:r>
              <a:rPr lang="en-US" altLang="zh-TW" dirty="0" err="1"/>
              <a:t>lab_Y</a:t>
            </a:r>
            <a:r>
              <a:rPr lang="en-US" altLang="zh-TW" dirty="0"/>
              <a:t> = (</a:t>
            </a:r>
            <a:r>
              <a:rPr lang="en-US" altLang="zh-TW" dirty="0" err="1"/>
              <a:t>TextView</a:t>
            </a:r>
            <a:r>
              <a:rPr lang="en-US" altLang="zh-TW" dirty="0"/>
              <a:t>) </a:t>
            </a:r>
            <a:r>
              <a:rPr lang="en-US" altLang="zh-TW" dirty="0" err="1"/>
              <a:t>this.findViewById</a:t>
            </a:r>
            <a:r>
              <a:rPr lang="en-US" altLang="zh-TW" dirty="0"/>
              <a:t>(</a:t>
            </a:r>
            <a:r>
              <a:rPr lang="en-US" altLang="zh-TW" dirty="0" err="1"/>
              <a:t>R.id.lab_Y</a:t>
            </a:r>
            <a:r>
              <a:rPr lang="en-US" altLang="zh-TW" dirty="0"/>
              <a:t>);</a:t>
            </a:r>
            <a:br>
              <a:rPr lang="en-US" altLang="zh-TW" dirty="0"/>
            </a:br>
            <a:r>
              <a:rPr lang="en-US" altLang="zh-TW" dirty="0" err="1"/>
              <a:t>lab_Z</a:t>
            </a:r>
            <a:r>
              <a:rPr lang="en-US" altLang="zh-TW" dirty="0"/>
              <a:t> = (</a:t>
            </a:r>
            <a:r>
              <a:rPr lang="en-US" altLang="zh-TW" dirty="0" err="1"/>
              <a:t>TextView</a:t>
            </a:r>
            <a:r>
              <a:rPr lang="en-US" altLang="zh-TW" dirty="0"/>
              <a:t>) </a:t>
            </a:r>
            <a:r>
              <a:rPr lang="en-US" altLang="zh-TW" dirty="0" err="1"/>
              <a:t>this.findViewById</a:t>
            </a:r>
            <a:r>
              <a:rPr lang="en-US" altLang="zh-TW" dirty="0"/>
              <a:t>(</a:t>
            </a:r>
            <a:r>
              <a:rPr lang="en-US" altLang="zh-TW" dirty="0" err="1"/>
              <a:t>R.id.lab_Z</a:t>
            </a:r>
            <a:r>
              <a:rPr lang="en-US" altLang="zh-TW" dirty="0"/>
              <a:t>);</a:t>
            </a:r>
            <a:br>
              <a:rPr lang="en-US" altLang="zh-TW" dirty="0"/>
            </a:br>
            <a:r>
              <a:rPr lang="en-US" altLang="zh-TW" dirty="0"/>
              <a:t>}</a:t>
            </a:r>
            <a:br>
              <a:rPr lang="en-US" altLang="zh-TW" dirty="0"/>
            </a:br>
            <a:r>
              <a:rPr lang="en-US" altLang="zh-TW" dirty="0"/>
              <a:t/>
            </a:r>
            <a:br>
              <a:rPr lang="en-US" altLang="zh-TW" dirty="0"/>
            </a:br>
            <a:endParaRPr lang="zh-TW" altLang="en-US" dirty="0"/>
          </a:p>
        </p:txBody>
      </p:sp>
    </p:spTree>
    <p:extLst>
      <p:ext uri="{BB962C8B-B14F-4D97-AF65-F5344CB8AC3E}">
        <p14:creationId xmlns:p14="http://schemas.microsoft.com/office/powerpoint/2010/main" xmlns="" val="38433444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sp>
        <p:nvSpPr>
          <p:cNvPr id="3" name="內容版面配置區 2"/>
          <p:cNvSpPr>
            <a:spLocks noGrp="1"/>
          </p:cNvSpPr>
          <p:nvPr>
            <p:ph idx="1"/>
          </p:nvPr>
        </p:nvSpPr>
        <p:spPr/>
        <p:txBody>
          <a:bodyPr>
            <a:normAutofit fontScale="32500" lnSpcReduction="20000"/>
          </a:bodyPr>
          <a:lstStyle/>
          <a:p>
            <a:r>
              <a:rPr lang="en-US" altLang="zh-TW" dirty="0" smtClean="0"/>
              <a:t>protected </a:t>
            </a:r>
            <a:r>
              <a:rPr lang="en-US" altLang="zh-TW" dirty="0"/>
              <a:t>void </a:t>
            </a:r>
            <a:r>
              <a:rPr lang="en-US" altLang="zh-TW" dirty="0" err="1"/>
              <a:t>SetSensor</a:t>
            </a:r>
            <a:r>
              <a:rPr lang="en-US" altLang="zh-TW" dirty="0"/>
              <a:t>()</a:t>
            </a:r>
            <a:br>
              <a:rPr lang="en-US" altLang="zh-TW" dirty="0"/>
            </a:br>
            <a:r>
              <a:rPr lang="en-US" altLang="zh-TW" dirty="0"/>
              <a:t>{</a:t>
            </a:r>
            <a:br>
              <a:rPr lang="en-US" altLang="zh-TW" dirty="0"/>
            </a:br>
            <a:r>
              <a:rPr lang="en-US" altLang="zh-TW" dirty="0"/>
              <a:t>List sensors = </a:t>
            </a:r>
            <a:r>
              <a:rPr lang="en-US" altLang="zh-TW" dirty="0" err="1"/>
              <a:t>sensorManager.getSensorList</a:t>
            </a:r>
            <a:r>
              <a:rPr lang="en-US" altLang="zh-TW" dirty="0"/>
              <a:t>(</a:t>
            </a:r>
            <a:r>
              <a:rPr lang="en-US" altLang="zh-TW" dirty="0" err="1"/>
              <a:t>Sensor.TYPE_ORIENTATION</a:t>
            </a:r>
            <a:r>
              <a:rPr lang="en-US" altLang="zh-TW" dirty="0"/>
              <a:t>);</a:t>
            </a:r>
            <a:br>
              <a:rPr lang="en-US" altLang="zh-TW" dirty="0"/>
            </a:br>
            <a:r>
              <a:rPr lang="en-US" altLang="zh-TW" dirty="0"/>
              <a:t>//</a:t>
            </a:r>
            <a:r>
              <a:rPr lang="zh-TW" altLang="en-US" dirty="0"/>
              <a:t>如果有取到該手機的方位感測器，就註冊他。</a:t>
            </a:r>
            <a:br>
              <a:rPr lang="zh-TW" altLang="en-US" dirty="0"/>
            </a:br>
            <a:r>
              <a:rPr lang="en-US" altLang="zh-TW" dirty="0"/>
              <a:t>if (</a:t>
            </a:r>
            <a:r>
              <a:rPr lang="en-US" altLang="zh-TW" dirty="0" err="1"/>
              <a:t>sensors.size</a:t>
            </a:r>
            <a:r>
              <a:rPr lang="en-US" altLang="zh-TW" dirty="0"/>
              <a:t>()&gt;0)</a:t>
            </a:r>
            <a:br>
              <a:rPr lang="en-US" altLang="zh-TW" dirty="0"/>
            </a:br>
            <a:r>
              <a:rPr lang="en-US" altLang="zh-TW" dirty="0"/>
              <a:t>{</a:t>
            </a:r>
            <a:br>
              <a:rPr lang="en-US" altLang="zh-TW" dirty="0"/>
            </a:br>
            <a:r>
              <a:rPr lang="en-US" altLang="zh-TW" dirty="0"/>
              <a:t>//</a:t>
            </a:r>
            <a:r>
              <a:rPr lang="en-US" altLang="zh-TW" dirty="0" err="1"/>
              <a:t>registerListener</a:t>
            </a:r>
            <a:r>
              <a:rPr lang="zh-TW" altLang="en-US" dirty="0"/>
              <a:t>必須要</a:t>
            </a:r>
            <a:r>
              <a:rPr lang="en-US" altLang="zh-TW" dirty="0"/>
              <a:t>implements </a:t>
            </a:r>
            <a:r>
              <a:rPr lang="en-US" altLang="zh-TW" dirty="0" err="1"/>
              <a:t>SensorEventListener</a:t>
            </a:r>
            <a:r>
              <a:rPr lang="zh-TW" altLang="en-US" dirty="0"/>
              <a:t>，</a:t>
            </a:r>
            <a:br>
              <a:rPr lang="zh-TW" altLang="en-US" dirty="0"/>
            </a:br>
            <a:r>
              <a:rPr lang="en-US" altLang="zh-TW" dirty="0"/>
              <a:t>//</a:t>
            </a:r>
            <a:r>
              <a:rPr lang="zh-TW" altLang="en-US" dirty="0"/>
              <a:t>而</a:t>
            </a:r>
            <a:r>
              <a:rPr lang="en-US" altLang="zh-TW" dirty="0" err="1"/>
              <a:t>SensorEventListener</a:t>
            </a:r>
            <a:r>
              <a:rPr lang="zh-TW" altLang="en-US" dirty="0"/>
              <a:t>必須實作</a:t>
            </a:r>
            <a:r>
              <a:rPr lang="en-US" altLang="zh-TW" dirty="0" err="1"/>
              <a:t>onAccuracyChanged</a:t>
            </a:r>
            <a:r>
              <a:rPr lang="zh-TW" altLang="en-US" dirty="0"/>
              <a:t>與</a:t>
            </a:r>
            <a:r>
              <a:rPr lang="en-US" altLang="zh-TW" dirty="0" err="1"/>
              <a:t>onSensorChanged</a:t>
            </a:r>
            <a:r>
              <a:rPr lang="en-US" altLang="zh-TW" dirty="0"/>
              <a:t/>
            </a:r>
            <a:br>
              <a:rPr lang="en-US" altLang="zh-TW" dirty="0"/>
            </a:br>
            <a:r>
              <a:rPr lang="en-US" altLang="zh-TW" dirty="0"/>
              <a:t>//</a:t>
            </a:r>
            <a:r>
              <a:rPr lang="zh-TW" altLang="en-US" dirty="0"/>
              <a:t>感應器註冊</a:t>
            </a:r>
            <a:br>
              <a:rPr lang="zh-TW" altLang="en-US" dirty="0"/>
            </a:br>
            <a:r>
              <a:rPr lang="en-US" altLang="zh-TW" dirty="0" err="1"/>
              <a:t>sensorManager.registerListener</a:t>
            </a:r>
            <a:r>
              <a:rPr lang="en-US" altLang="zh-TW" dirty="0"/>
              <a:t>(this, </a:t>
            </a:r>
            <a:r>
              <a:rPr lang="en-US" altLang="zh-TW" dirty="0" err="1"/>
              <a:t>sensors.get</a:t>
            </a:r>
            <a:r>
              <a:rPr lang="en-US" altLang="zh-TW" dirty="0"/>
              <a:t>(0), </a:t>
            </a:r>
            <a:r>
              <a:rPr lang="en-US" altLang="zh-TW" dirty="0" err="1"/>
              <a:t>SensorManager.SENSOR_DELAY_NORMAL</a:t>
            </a:r>
            <a:r>
              <a:rPr lang="en-US" altLang="zh-TW" dirty="0"/>
              <a:t>);</a:t>
            </a:r>
            <a:br>
              <a:rPr lang="en-US" altLang="zh-TW" dirty="0"/>
            </a:br>
            <a:r>
              <a:rPr lang="en-US" altLang="zh-TW" dirty="0"/>
              <a:t>}</a:t>
            </a:r>
            <a:br>
              <a:rPr lang="en-US" altLang="zh-TW" dirty="0"/>
            </a:br>
            <a:r>
              <a:rPr lang="en-US" altLang="zh-TW" dirty="0"/>
              <a:t>}</a:t>
            </a:r>
            <a:br>
              <a:rPr lang="en-US" altLang="zh-TW" dirty="0"/>
            </a:br>
            <a:r>
              <a:rPr lang="en-US" altLang="zh-TW" dirty="0"/>
              <a:t/>
            </a:r>
            <a:br>
              <a:rPr lang="en-US" altLang="zh-TW" dirty="0"/>
            </a:br>
            <a:r>
              <a:rPr lang="en-US" altLang="zh-TW" dirty="0"/>
              <a:t>@Override</a:t>
            </a:r>
            <a:br>
              <a:rPr lang="en-US" altLang="zh-TW" dirty="0"/>
            </a:br>
            <a:r>
              <a:rPr lang="en-US" altLang="zh-TW" dirty="0"/>
              <a:t>public void </a:t>
            </a:r>
            <a:r>
              <a:rPr lang="en-US" altLang="zh-TW" dirty="0" err="1"/>
              <a:t>onSensorChanged</a:t>
            </a:r>
            <a:r>
              <a:rPr lang="en-US" altLang="zh-TW" dirty="0"/>
              <a:t>(</a:t>
            </a:r>
            <a:r>
              <a:rPr lang="en-US" altLang="zh-TW" dirty="0" err="1"/>
              <a:t>SensorEvent</a:t>
            </a:r>
            <a:r>
              <a:rPr lang="en-US" altLang="zh-TW" dirty="0"/>
              <a:t> event) {</a:t>
            </a:r>
            <a:br>
              <a:rPr lang="en-US" altLang="zh-TW" dirty="0"/>
            </a:br>
            <a:r>
              <a:rPr lang="en-US" altLang="zh-TW" dirty="0"/>
              <a:t>// TODO Auto-generated method stub</a:t>
            </a:r>
            <a:br>
              <a:rPr lang="en-US" altLang="zh-TW" dirty="0"/>
            </a:br>
            <a:r>
              <a:rPr lang="en-US" altLang="zh-TW" dirty="0"/>
              <a:t>float[] values = </a:t>
            </a:r>
            <a:r>
              <a:rPr lang="en-US" altLang="zh-TW" dirty="0" err="1"/>
              <a:t>event.values</a:t>
            </a:r>
            <a:r>
              <a:rPr lang="en-US" altLang="zh-TW" dirty="0"/>
              <a:t>;</a:t>
            </a:r>
            <a:br>
              <a:rPr lang="en-US" altLang="zh-TW" dirty="0"/>
            </a:br>
            <a:r>
              <a:rPr lang="en-US" altLang="zh-TW" dirty="0" err="1"/>
              <a:t>lab_X.setText</a:t>
            </a:r>
            <a:r>
              <a:rPr lang="en-US" altLang="zh-TW" dirty="0"/>
              <a:t>("X</a:t>
            </a:r>
            <a:r>
              <a:rPr lang="zh-TW" altLang="en-US" dirty="0"/>
              <a:t>：</a:t>
            </a:r>
            <a:r>
              <a:rPr lang="en-US" altLang="zh-TW" dirty="0"/>
              <a:t>" + </a:t>
            </a:r>
            <a:r>
              <a:rPr lang="en-US" altLang="zh-TW" dirty="0" err="1"/>
              <a:t>String.valueOf</a:t>
            </a:r>
            <a:r>
              <a:rPr lang="en-US" altLang="zh-TW" dirty="0"/>
              <a:t>(values[0]));</a:t>
            </a:r>
            <a:br>
              <a:rPr lang="en-US" altLang="zh-TW" dirty="0"/>
            </a:br>
            <a:r>
              <a:rPr lang="en-US" altLang="zh-TW" dirty="0" err="1"/>
              <a:t>lab_Y.setText</a:t>
            </a:r>
            <a:r>
              <a:rPr lang="en-US" altLang="zh-TW" dirty="0"/>
              <a:t>("Y</a:t>
            </a:r>
            <a:r>
              <a:rPr lang="zh-TW" altLang="en-US" dirty="0"/>
              <a:t>：</a:t>
            </a:r>
            <a:r>
              <a:rPr lang="en-US" altLang="zh-TW" dirty="0"/>
              <a:t>" + </a:t>
            </a:r>
            <a:r>
              <a:rPr lang="en-US" altLang="zh-TW" dirty="0" err="1"/>
              <a:t>String.valueOf</a:t>
            </a:r>
            <a:r>
              <a:rPr lang="en-US" altLang="zh-TW" dirty="0"/>
              <a:t>(values[1]));</a:t>
            </a:r>
            <a:br>
              <a:rPr lang="en-US" altLang="zh-TW" dirty="0"/>
            </a:br>
            <a:r>
              <a:rPr lang="en-US" altLang="zh-TW" dirty="0" err="1"/>
              <a:t>lab_Z.setText</a:t>
            </a:r>
            <a:r>
              <a:rPr lang="en-US" altLang="zh-TW" dirty="0"/>
              <a:t>("Z</a:t>
            </a:r>
            <a:r>
              <a:rPr lang="zh-TW" altLang="en-US" dirty="0"/>
              <a:t>：</a:t>
            </a:r>
            <a:r>
              <a:rPr lang="en-US" altLang="zh-TW" dirty="0"/>
              <a:t>" + </a:t>
            </a:r>
            <a:r>
              <a:rPr lang="en-US" altLang="zh-TW" dirty="0" err="1"/>
              <a:t>String.valueOf</a:t>
            </a:r>
            <a:r>
              <a:rPr lang="en-US" altLang="zh-TW" dirty="0"/>
              <a:t>(values[2]));</a:t>
            </a:r>
            <a:br>
              <a:rPr lang="en-US" altLang="zh-TW" dirty="0"/>
            </a:br>
            <a:r>
              <a:rPr lang="en-US" altLang="zh-TW" dirty="0"/>
              <a:t>}</a:t>
            </a:r>
            <a:br>
              <a:rPr lang="en-US" altLang="zh-TW" dirty="0"/>
            </a:br>
            <a:r>
              <a:rPr lang="en-US" altLang="zh-TW" dirty="0"/>
              <a:t/>
            </a:r>
            <a:br>
              <a:rPr lang="en-US" altLang="zh-TW" dirty="0"/>
            </a:br>
            <a:r>
              <a:rPr lang="en-US" altLang="zh-TW" dirty="0"/>
              <a:t>@Override</a:t>
            </a:r>
            <a:br>
              <a:rPr lang="en-US" altLang="zh-TW" dirty="0"/>
            </a:br>
            <a:r>
              <a:rPr lang="en-US" altLang="zh-TW" dirty="0"/>
              <a:t>public void </a:t>
            </a:r>
            <a:r>
              <a:rPr lang="en-US" altLang="zh-TW" dirty="0" err="1"/>
              <a:t>onAccuracyChanged</a:t>
            </a:r>
            <a:r>
              <a:rPr lang="en-US" altLang="zh-TW" dirty="0"/>
              <a:t>(Sensor </a:t>
            </a:r>
            <a:r>
              <a:rPr lang="en-US" altLang="zh-TW" dirty="0" err="1"/>
              <a:t>sensor</a:t>
            </a:r>
            <a:r>
              <a:rPr lang="en-US" altLang="zh-TW" dirty="0"/>
              <a:t>, </a:t>
            </a:r>
            <a:r>
              <a:rPr lang="en-US" altLang="zh-TW" dirty="0" err="1"/>
              <a:t>int</a:t>
            </a:r>
            <a:r>
              <a:rPr lang="en-US" altLang="zh-TW" dirty="0"/>
              <a:t> accuracy) {</a:t>
            </a:r>
            <a:br>
              <a:rPr lang="en-US" altLang="zh-TW" dirty="0"/>
            </a:br>
            <a:r>
              <a:rPr lang="en-US" altLang="zh-TW" dirty="0"/>
              <a:t>// TODO Auto-generated method stub</a:t>
            </a:r>
            <a:br>
              <a:rPr lang="en-US" altLang="zh-TW" dirty="0"/>
            </a:br>
            <a:r>
              <a:rPr lang="en-US" altLang="zh-TW" dirty="0"/>
              <a:t>}</a:t>
            </a:r>
            <a:br>
              <a:rPr lang="en-US" altLang="zh-TW" dirty="0"/>
            </a:br>
            <a:r>
              <a:rPr lang="en-US" altLang="zh-TW" dirty="0"/>
              <a:t>}</a:t>
            </a:r>
            <a:br>
              <a:rPr lang="en-US" altLang="zh-TW" dirty="0"/>
            </a:br>
            <a:r>
              <a:rPr lang="en-US" altLang="zh-TW" dirty="0"/>
              <a:t/>
            </a:r>
            <a:br>
              <a:rPr lang="en-US" altLang="zh-TW" dirty="0"/>
            </a:br>
            <a:endParaRPr lang="zh-TW" altLang="en-US" dirty="0"/>
          </a:p>
        </p:txBody>
      </p:sp>
    </p:spTree>
    <p:extLst>
      <p:ext uri="{BB962C8B-B14F-4D97-AF65-F5344CB8AC3E}">
        <p14:creationId xmlns:p14="http://schemas.microsoft.com/office/powerpoint/2010/main" xmlns="" val="159238886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example2</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412776"/>
            <a:ext cx="7020272" cy="5089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4918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Android Studio</a:t>
            </a:r>
            <a:endParaRPr lang="zh-TW" altLang="en-US" dirty="0"/>
          </a:p>
        </p:txBody>
      </p:sp>
      <p:pic>
        <p:nvPicPr>
          <p:cNvPr id="3" name="圖片 2"/>
          <p:cNvPicPr>
            <a:picLocks noChangeAspect="1"/>
          </p:cNvPicPr>
          <p:nvPr/>
        </p:nvPicPr>
        <p:blipFill rotWithShape="1">
          <a:blip r:embed="rId2"/>
          <a:srcRect r="73013" b="43994"/>
          <a:stretch/>
        </p:blipFill>
        <p:spPr>
          <a:xfrm>
            <a:off x="2195736" y="1700808"/>
            <a:ext cx="4104456" cy="4596991"/>
          </a:xfrm>
          <a:prstGeom prst="rect">
            <a:avLst/>
          </a:prstGeom>
        </p:spPr>
      </p:pic>
    </p:spTree>
    <p:extLst>
      <p:ext uri="{BB962C8B-B14F-4D97-AF65-F5344CB8AC3E}">
        <p14:creationId xmlns:p14="http://schemas.microsoft.com/office/powerpoint/2010/main" xmlns="" val="29895600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76525" y="1228725"/>
            <a:ext cx="3790950" cy="440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171877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descr="Sensors coordinate-system diagr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2708920"/>
            <a:ext cx="2143125" cy="25622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340959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b="1" dirty="0" err="1"/>
              <a:t>Sensor.TYPE_ACCELEROMETER</a:t>
            </a:r>
            <a:r>
              <a:rPr lang="en-US" altLang="zh-TW" b="1" dirty="0"/>
              <a:t>:</a:t>
            </a:r>
          </a:p>
          <a:p>
            <a:r>
              <a:rPr lang="en-US" altLang="zh-TW" dirty="0"/>
              <a:t>All values are in SI units (m/s^2</a:t>
            </a:r>
            <a:r>
              <a:rPr lang="en-US" altLang="zh-TW" dirty="0" smtClean="0"/>
              <a:t>)</a:t>
            </a:r>
          </a:p>
          <a:p>
            <a:pPr lvl="1"/>
            <a:r>
              <a:rPr lang="en-US" altLang="zh-TW" dirty="0" smtClean="0"/>
              <a:t>values[0</a:t>
            </a:r>
            <a:r>
              <a:rPr lang="en-US" altLang="zh-TW" dirty="0"/>
              <a:t>]: Acceleration minus </a:t>
            </a:r>
            <a:r>
              <a:rPr lang="en-US" altLang="zh-TW" dirty="0" err="1"/>
              <a:t>Gx</a:t>
            </a:r>
            <a:r>
              <a:rPr lang="en-US" altLang="zh-TW" dirty="0"/>
              <a:t> on the x-axis</a:t>
            </a:r>
          </a:p>
          <a:p>
            <a:pPr lvl="1"/>
            <a:r>
              <a:rPr lang="en-US" altLang="zh-TW" dirty="0"/>
              <a:t>values[1]: Acceleration minus </a:t>
            </a:r>
            <a:r>
              <a:rPr lang="en-US" altLang="zh-TW" dirty="0" err="1"/>
              <a:t>Gy</a:t>
            </a:r>
            <a:r>
              <a:rPr lang="en-US" altLang="zh-TW" dirty="0"/>
              <a:t> on the y-axis</a:t>
            </a:r>
          </a:p>
          <a:p>
            <a:pPr lvl="1"/>
            <a:r>
              <a:rPr lang="en-US" altLang="zh-TW" dirty="0"/>
              <a:t>values[2]: Acceleration minus </a:t>
            </a:r>
            <a:r>
              <a:rPr lang="en-US" altLang="zh-TW" dirty="0" err="1"/>
              <a:t>Gz</a:t>
            </a:r>
            <a:r>
              <a:rPr lang="en-US" altLang="zh-TW" dirty="0"/>
              <a:t> on the </a:t>
            </a:r>
            <a:r>
              <a:rPr lang="en-US" altLang="zh-TW" dirty="0" smtClean="0"/>
              <a:t>z-axis</a:t>
            </a:r>
            <a:endParaRPr lang="en-US" altLang="zh-TW" dirty="0"/>
          </a:p>
        </p:txBody>
      </p:sp>
    </p:spTree>
    <p:extLst>
      <p:ext uri="{BB962C8B-B14F-4D97-AF65-F5344CB8AC3E}">
        <p14:creationId xmlns:p14="http://schemas.microsoft.com/office/powerpoint/2010/main" xmlns="" val="6031145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Accelerometer</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err="1"/>
              <a:t>m_accel</a:t>
            </a:r>
            <a:r>
              <a:rPr lang="en-US" altLang="zh-TW" dirty="0"/>
              <a:t>=(</a:t>
            </a:r>
            <a:r>
              <a:rPr lang="en-US" altLang="zh-TW" dirty="0" err="1"/>
              <a:t>TextView</a:t>
            </a:r>
            <a:r>
              <a:rPr lang="en-US" altLang="zh-TW" dirty="0"/>
              <a:t>)</a:t>
            </a:r>
            <a:r>
              <a:rPr lang="en-US" altLang="zh-TW" dirty="0" err="1"/>
              <a:t>findViewById</a:t>
            </a:r>
            <a:r>
              <a:rPr lang="en-US" altLang="zh-TW" dirty="0"/>
              <a:t>(</a:t>
            </a:r>
            <a:r>
              <a:rPr lang="en-US" altLang="zh-TW" dirty="0" err="1"/>
              <a:t>id.</a:t>
            </a:r>
            <a:r>
              <a:rPr lang="en-US" altLang="zh-TW" i="1" dirty="0" err="1"/>
              <a:t>txtAccel</a:t>
            </a:r>
            <a:r>
              <a:rPr lang="en-US" altLang="zh-TW" i="1" dirty="0"/>
              <a:t>);</a:t>
            </a:r>
          </a:p>
          <a:p>
            <a:r>
              <a:rPr lang="en-US" altLang="zh-TW" dirty="0"/>
              <a:t>        </a:t>
            </a:r>
            <a:r>
              <a:rPr lang="en-US" altLang="zh-TW" dirty="0" err="1"/>
              <a:t>m_sm</a:t>
            </a:r>
            <a:r>
              <a:rPr lang="en-US" altLang="zh-TW" dirty="0"/>
              <a:t>=(</a:t>
            </a:r>
            <a:r>
              <a:rPr lang="en-US" altLang="zh-TW" dirty="0" err="1"/>
              <a:t>SensorManager</a:t>
            </a:r>
            <a:r>
              <a:rPr lang="en-US" altLang="zh-TW" dirty="0"/>
              <a:t>) </a:t>
            </a:r>
            <a:r>
              <a:rPr lang="en-US" altLang="zh-TW" dirty="0" err="1"/>
              <a:t>getSystemService</a:t>
            </a:r>
            <a:r>
              <a:rPr lang="en-US" altLang="zh-TW" dirty="0"/>
              <a:t>(</a:t>
            </a:r>
            <a:r>
              <a:rPr lang="en-US" altLang="zh-TW" i="1" dirty="0"/>
              <a:t>SENSOR_SERVICE);</a:t>
            </a:r>
          </a:p>
          <a:p>
            <a:r>
              <a:rPr lang="en-US" altLang="zh-TW" dirty="0"/>
              <a:t>        </a:t>
            </a:r>
            <a:r>
              <a:rPr lang="en-US" altLang="zh-TW" dirty="0" err="1"/>
              <a:t>m_sm.registerListener</a:t>
            </a:r>
            <a:r>
              <a:rPr lang="en-US" altLang="zh-TW" dirty="0"/>
              <a:t>(</a:t>
            </a:r>
            <a:r>
              <a:rPr lang="en-US" altLang="zh-TW" b="1" dirty="0"/>
              <a:t>new </a:t>
            </a:r>
            <a:r>
              <a:rPr lang="en-US" altLang="zh-TW" b="1" dirty="0" err="1"/>
              <a:t>SensorEventListener</a:t>
            </a:r>
            <a:r>
              <a:rPr lang="en-US" altLang="zh-TW" b="1" dirty="0"/>
              <a:t>() {</a:t>
            </a:r>
          </a:p>
          <a:p>
            <a:endParaRPr lang="zh-TW" altLang="en-US" dirty="0"/>
          </a:p>
          <a:p>
            <a:r>
              <a:rPr lang="en-US" altLang="zh-TW" b="1" dirty="0"/>
              <a:t>public void </a:t>
            </a:r>
            <a:r>
              <a:rPr lang="en-US" altLang="zh-TW" b="1" dirty="0" err="1"/>
              <a:t>onSensorChanged</a:t>
            </a:r>
            <a:r>
              <a:rPr lang="en-US" altLang="zh-TW" b="1" dirty="0"/>
              <a:t>(</a:t>
            </a:r>
            <a:r>
              <a:rPr lang="en-US" altLang="zh-TW" b="1" dirty="0" err="1"/>
              <a:t>SensorEvent</a:t>
            </a:r>
            <a:r>
              <a:rPr lang="en-US" altLang="zh-TW" b="1" dirty="0"/>
              <a:t> event) {</a:t>
            </a:r>
          </a:p>
          <a:p>
            <a:r>
              <a:rPr lang="en-US" altLang="zh-TW" dirty="0"/>
              <a:t>// </a:t>
            </a:r>
            <a:r>
              <a:rPr lang="en-US" altLang="zh-TW" b="1" dirty="0"/>
              <a:t>TODO Auto-generated method stub</a:t>
            </a:r>
          </a:p>
          <a:p>
            <a:r>
              <a:rPr lang="en-US" altLang="zh-TW" b="1" dirty="0"/>
              <a:t>float[] values = </a:t>
            </a:r>
            <a:r>
              <a:rPr lang="en-US" altLang="zh-TW" b="1" dirty="0" err="1"/>
              <a:t>event.values</a:t>
            </a:r>
            <a:r>
              <a:rPr lang="en-US" altLang="zh-TW" b="1" dirty="0"/>
              <a:t>;</a:t>
            </a:r>
          </a:p>
          <a:p>
            <a:r>
              <a:rPr lang="en-US" altLang="zh-TW" dirty="0" err="1"/>
              <a:t>m_accel.setText</a:t>
            </a:r>
            <a:r>
              <a:rPr lang="en-US" altLang="zh-TW" dirty="0"/>
              <a:t>("Accelerometer: " + values[0] + ", "</a:t>
            </a:r>
          </a:p>
          <a:p>
            <a:r>
              <a:rPr lang="en-US" altLang="zh-TW" dirty="0"/>
              <a:t>+ values[1] + ", " + values[2]);</a:t>
            </a:r>
          </a:p>
          <a:p>
            <a:r>
              <a:rPr lang="en-US" altLang="zh-TW" dirty="0"/>
              <a:t>}</a:t>
            </a:r>
          </a:p>
          <a:p>
            <a:endParaRPr lang="zh-TW" altLang="en-US" dirty="0"/>
          </a:p>
          <a:p>
            <a:r>
              <a:rPr lang="en-US" altLang="zh-TW" b="1" dirty="0"/>
              <a:t>public void </a:t>
            </a:r>
            <a:r>
              <a:rPr lang="en-US" altLang="zh-TW" b="1" dirty="0" err="1"/>
              <a:t>onAccuracyChanged</a:t>
            </a:r>
            <a:r>
              <a:rPr lang="en-US" altLang="zh-TW" b="1" dirty="0"/>
              <a:t>(Sensor </a:t>
            </a:r>
            <a:r>
              <a:rPr lang="en-US" altLang="zh-TW" b="1" dirty="0" err="1"/>
              <a:t>sensor</a:t>
            </a:r>
            <a:r>
              <a:rPr lang="en-US" altLang="zh-TW" b="1" dirty="0"/>
              <a:t>, </a:t>
            </a:r>
            <a:r>
              <a:rPr lang="en-US" altLang="zh-TW" b="1" dirty="0" err="1"/>
              <a:t>int</a:t>
            </a:r>
            <a:r>
              <a:rPr lang="en-US" altLang="zh-TW" b="1" dirty="0"/>
              <a:t> accuracy) {</a:t>
            </a:r>
          </a:p>
          <a:p>
            <a:r>
              <a:rPr lang="en-US" altLang="zh-TW" dirty="0"/>
              <a:t>// </a:t>
            </a:r>
            <a:r>
              <a:rPr lang="en-US" altLang="zh-TW" b="1" dirty="0"/>
              <a:t>TODO Auto-generated method stub</a:t>
            </a:r>
          </a:p>
          <a:p>
            <a:endParaRPr lang="zh-TW" altLang="en-US" dirty="0"/>
          </a:p>
          <a:p>
            <a:r>
              <a:rPr lang="en-US" altLang="zh-TW" dirty="0"/>
              <a:t>}</a:t>
            </a:r>
          </a:p>
          <a:p>
            <a:r>
              <a:rPr lang="en-US" altLang="zh-TW" dirty="0"/>
              <a:t>}, </a:t>
            </a:r>
            <a:r>
              <a:rPr lang="en-US" altLang="zh-TW" dirty="0" err="1"/>
              <a:t>m_sm.getDefaultSensor</a:t>
            </a:r>
            <a:r>
              <a:rPr lang="en-US" altLang="zh-TW" dirty="0"/>
              <a:t>(</a:t>
            </a:r>
            <a:r>
              <a:rPr lang="en-US" altLang="zh-TW" dirty="0" err="1"/>
              <a:t>Sensor.</a:t>
            </a:r>
            <a:r>
              <a:rPr lang="en-US" altLang="zh-TW" i="1" dirty="0" err="1"/>
              <a:t>TYPE_ACCELEROMETER</a:t>
            </a:r>
            <a:r>
              <a:rPr lang="en-US" altLang="zh-TW" i="1" dirty="0"/>
              <a:t>), </a:t>
            </a:r>
            <a:r>
              <a:rPr lang="en-US" altLang="zh-TW" i="1" dirty="0" err="1"/>
              <a:t>m_sm.</a:t>
            </a:r>
            <a:r>
              <a:rPr lang="en-US" altLang="zh-TW" i="1" u="sng" dirty="0" err="1"/>
              <a:t>SENSOR_DELAY_FASTEST</a:t>
            </a:r>
            <a:r>
              <a:rPr lang="en-US" altLang="zh-TW" i="1" u="sng" dirty="0"/>
              <a:t>);</a:t>
            </a:r>
          </a:p>
          <a:p>
            <a:endParaRPr lang="zh-TW" altLang="en-US" dirty="0"/>
          </a:p>
        </p:txBody>
      </p:sp>
    </p:spTree>
    <p:extLst>
      <p:ext uri="{BB962C8B-B14F-4D97-AF65-F5344CB8AC3E}">
        <p14:creationId xmlns:p14="http://schemas.microsoft.com/office/powerpoint/2010/main" xmlns="" val="215640466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b="1" dirty="0" err="1"/>
              <a:t>Sensor.TYPE_MAGNETIC_FIELD</a:t>
            </a:r>
            <a:r>
              <a:rPr lang="en-US" altLang="zh-TW" b="1" dirty="0"/>
              <a:t>:</a:t>
            </a:r>
          </a:p>
          <a:p>
            <a:r>
              <a:rPr lang="en-US" altLang="zh-TW" dirty="0"/>
              <a:t>All values are in micro-Tesla (</a:t>
            </a:r>
            <a:r>
              <a:rPr lang="en-US" altLang="zh-TW" dirty="0" err="1"/>
              <a:t>uT</a:t>
            </a:r>
            <a:r>
              <a:rPr lang="en-US" altLang="zh-TW" dirty="0"/>
              <a:t>) and measure the ambient magnetic field in the X, Y and Z axis.</a:t>
            </a:r>
            <a:endParaRPr lang="zh-TW" altLang="en-US" dirty="0"/>
          </a:p>
        </p:txBody>
      </p:sp>
    </p:spTree>
    <p:extLst>
      <p:ext uri="{BB962C8B-B14F-4D97-AF65-F5344CB8AC3E}">
        <p14:creationId xmlns:p14="http://schemas.microsoft.com/office/powerpoint/2010/main" xmlns="" val="2517841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b="1" dirty="0" err="1"/>
              <a:t>Sensor.TYPE_GYROSCOPE</a:t>
            </a:r>
            <a:r>
              <a:rPr lang="en-US" altLang="zh-TW" b="1" dirty="0"/>
              <a:t>:</a:t>
            </a:r>
          </a:p>
          <a:p>
            <a:r>
              <a:rPr lang="en-US" altLang="zh-TW" dirty="0" smtClean="0"/>
              <a:t>Values[0]: </a:t>
            </a:r>
            <a:r>
              <a:rPr lang="en-US" altLang="zh-TW" dirty="0"/>
              <a:t>Angular speed around the x-axis</a:t>
            </a:r>
          </a:p>
          <a:p>
            <a:r>
              <a:rPr lang="en-US" altLang="zh-TW" dirty="0"/>
              <a:t>values[1]: Angular speed around the y-axis</a:t>
            </a:r>
          </a:p>
          <a:p>
            <a:r>
              <a:rPr lang="en-US" altLang="zh-TW" dirty="0"/>
              <a:t>values[2]: Angular speed around the z-axis</a:t>
            </a:r>
          </a:p>
          <a:p>
            <a:endParaRPr lang="zh-TW" altLang="en-US" dirty="0"/>
          </a:p>
        </p:txBody>
      </p:sp>
    </p:spTree>
    <p:extLst>
      <p:ext uri="{BB962C8B-B14F-4D97-AF65-F5344CB8AC3E}">
        <p14:creationId xmlns:p14="http://schemas.microsoft.com/office/powerpoint/2010/main" xmlns="" val="248599297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dirty="0" err="1" smtClean="0"/>
              <a:t>Sensor.</a:t>
            </a:r>
            <a:r>
              <a:rPr lang="en-US" altLang="zh-TW" i="1" dirty="0" err="1" smtClean="0"/>
              <a:t>TYPE_ACCELEROMETER</a:t>
            </a:r>
            <a:endParaRPr lang="en-US" altLang="zh-TW" i="1" dirty="0" smtClean="0"/>
          </a:p>
          <a:p>
            <a:r>
              <a:rPr lang="en-US" altLang="zh-TW" dirty="0" err="1" smtClean="0"/>
              <a:t>Sensor.</a:t>
            </a:r>
            <a:r>
              <a:rPr lang="en-US" altLang="zh-TW" i="1" dirty="0" err="1" smtClean="0"/>
              <a:t>TYPE_MAGNETIC_FIELD</a:t>
            </a:r>
            <a:endParaRPr lang="en-US" altLang="zh-TW" i="1" dirty="0" smtClean="0"/>
          </a:p>
          <a:p>
            <a:r>
              <a:rPr lang="en-US" altLang="zh-TW" dirty="0" err="1" smtClean="0"/>
              <a:t>Sensor.</a:t>
            </a:r>
            <a:r>
              <a:rPr lang="en-US" altLang="zh-TW" i="1" dirty="0" err="1" smtClean="0"/>
              <a:t>TYPE_ORIENTATION</a:t>
            </a:r>
            <a:endParaRPr lang="en-US" altLang="zh-TW" i="1" dirty="0"/>
          </a:p>
          <a:p>
            <a:r>
              <a:rPr lang="en-US" altLang="zh-TW" dirty="0" err="1" smtClean="0"/>
              <a:t>Sensor.</a:t>
            </a:r>
            <a:r>
              <a:rPr lang="en-US" altLang="zh-TW" i="1" dirty="0" err="1" smtClean="0"/>
              <a:t>TYPE_TEMPERATURE</a:t>
            </a:r>
            <a:endParaRPr lang="en-US" altLang="zh-TW" i="1" dirty="0"/>
          </a:p>
          <a:p>
            <a:r>
              <a:rPr lang="en-US" altLang="zh-TW" dirty="0" err="1" smtClean="0"/>
              <a:t>Sensor.</a:t>
            </a:r>
            <a:r>
              <a:rPr lang="en-US" altLang="zh-TW" i="1" dirty="0" err="1" smtClean="0"/>
              <a:t>TYPE_LIGHT</a:t>
            </a:r>
            <a:endParaRPr lang="en-US" altLang="zh-TW" i="1" dirty="0"/>
          </a:p>
        </p:txBody>
      </p:sp>
    </p:spTree>
    <p:extLst>
      <p:ext uri="{BB962C8B-B14F-4D97-AF65-F5344CB8AC3E}">
        <p14:creationId xmlns:p14="http://schemas.microsoft.com/office/powerpoint/2010/main" xmlns="" val="39568900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62500" lnSpcReduction="20000"/>
          </a:bodyPr>
          <a:lstStyle/>
          <a:p>
            <a:endParaRPr lang="zh-TW" altLang="en-US" dirty="0"/>
          </a:p>
          <a:p>
            <a:r>
              <a:rPr lang="zh-TW" altLang="en-US" dirty="0"/>
              <a:t>     </a:t>
            </a:r>
            <a:r>
              <a:rPr lang="en-US" altLang="zh-TW" dirty="0"/>
              <a:t>public void </a:t>
            </a:r>
            <a:r>
              <a:rPr lang="en-US" altLang="zh-TW" dirty="0" err="1"/>
              <a:t>onSensorChanged</a:t>
            </a:r>
            <a:r>
              <a:rPr lang="en-US" altLang="zh-TW" dirty="0"/>
              <a:t>(</a:t>
            </a:r>
            <a:r>
              <a:rPr lang="en-US" altLang="zh-TW" dirty="0" err="1"/>
              <a:t>SensorEvent</a:t>
            </a:r>
            <a:r>
              <a:rPr lang="en-US" altLang="zh-TW" dirty="0"/>
              <a:t> event)</a:t>
            </a:r>
            <a:endParaRPr lang="zh-TW" altLang="en-US" dirty="0"/>
          </a:p>
          <a:p>
            <a:r>
              <a:rPr lang="zh-TW" altLang="en-US" dirty="0"/>
              <a:t>     </a:t>
            </a:r>
            <a:r>
              <a:rPr lang="en-US" altLang="zh-TW" dirty="0"/>
              <a:t>{</a:t>
            </a:r>
            <a:endParaRPr lang="zh-TW" altLang="en-US" dirty="0"/>
          </a:p>
          <a:p>
            <a:r>
              <a:rPr lang="zh-TW" altLang="en-US" dirty="0"/>
              <a:t>          </a:t>
            </a:r>
            <a:r>
              <a:rPr lang="en-US" altLang="zh-TW" dirty="0"/>
              <a:t>// alpha is calculated as t / (t + </a:t>
            </a:r>
            <a:r>
              <a:rPr lang="en-US" altLang="zh-TW" dirty="0" err="1"/>
              <a:t>dT</a:t>
            </a:r>
            <a:r>
              <a:rPr lang="en-US" altLang="zh-TW" dirty="0"/>
              <a:t>)</a:t>
            </a:r>
            <a:endParaRPr lang="zh-TW" altLang="en-US" dirty="0"/>
          </a:p>
          <a:p>
            <a:r>
              <a:rPr lang="zh-TW" altLang="en-US" dirty="0"/>
              <a:t>          </a:t>
            </a:r>
            <a:r>
              <a:rPr lang="en-US" altLang="zh-TW" dirty="0"/>
              <a:t>// with t, the low-pass filter's time-constant</a:t>
            </a:r>
            <a:endParaRPr lang="zh-TW" altLang="en-US" dirty="0"/>
          </a:p>
          <a:p>
            <a:r>
              <a:rPr lang="zh-TW" altLang="en-US" dirty="0"/>
              <a:t>          </a:t>
            </a:r>
            <a:r>
              <a:rPr lang="en-US" altLang="zh-TW" dirty="0"/>
              <a:t>// and </a:t>
            </a:r>
            <a:r>
              <a:rPr lang="en-US" altLang="zh-TW" dirty="0" err="1"/>
              <a:t>dT</a:t>
            </a:r>
            <a:r>
              <a:rPr lang="en-US" altLang="zh-TW" dirty="0"/>
              <a:t>, the event delivery rate</a:t>
            </a:r>
            <a:endParaRPr lang="zh-TW" altLang="en-US" dirty="0"/>
          </a:p>
          <a:p>
            <a:r>
              <a:rPr lang="zh-TW" altLang="en-US" dirty="0"/>
              <a:t>          </a:t>
            </a:r>
            <a:r>
              <a:rPr lang="en-US" altLang="zh-TW" dirty="0"/>
              <a:t>final float alpha = 0.8;</a:t>
            </a:r>
            <a:endParaRPr lang="zh-TW" altLang="en-US" dirty="0"/>
          </a:p>
          <a:p>
            <a:r>
              <a:rPr lang="zh-TW" altLang="en-US" dirty="0"/>
              <a:t>          </a:t>
            </a:r>
            <a:r>
              <a:rPr lang="en-US" altLang="zh-TW" dirty="0"/>
              <a:t>gravity[0] = alpha * gravity[0] + (1 - alpha) * </a:t>
            </a:r>
            <a:r>
              <a:rPr lang="en-US" altLang="zh-TW" dirty="0" err="1"/>
              <a:t>event.values</a:t>
            </a:r>
            <a:r>
              <a:rPr lang="en-US" altLang="zh-TW" dirty="0"/>
              <a:t>[0];</a:t>
            </a:r>
            <a:endParaRPr lang="zh-TW" altLang="en-US" dirty="0"/>
          </a:p>
          <a:p>
            <a:r>
              <a:rPr lang="zh-TW" altLang="en-US" dirty="0"/>
              <a:t>          </a:t>
            </a:r>
            <a:r>
              <a:rPr lang="en-US" altLang="zh-TW" dirty="0"/>
              <a:t>gravity[1] = alpha * gravity[1] + (1 - alpha) * </a:t>
            </a:r>
            <a:r>
              <a:rPr lang="en-US" altLang="zh-TW" dirty="0" err="1"/>
              <a:t>event.values</a:t>
            </a:r>
            <a:r>
              <a:rPr lang="en-US" altLang="zh-TW" dirty="0"/>
              <a:t>[1];</a:t>
            </a:r>
            <a:endParaRPr lang="zh-TW" altLang="en-US" dirty="0"/>
          </a:p>
          <a:p>
            <a:r>
              <a:rPr lang="zh-TW" altLang="en-US" dirty="0"/>
              <a:t>          </a:t>
            </a:r>
            <a:r>
              <a:rPr lang="en-US" altLang="zh-TW" dirty="0"/>
              <a:t>gravity[2] = alpha * gravity[2] + (1 - alpha) * </a:t>
            </a:r>
            <a:r>
              <a:rPr lang="en-US" altLang="zh-TW" dirty="0" err="1"/>
              <a:t>event.values</a:t>
            </a:r>
            <a:r>
              <a:rPr lang="en-US" altLang="zh-TW" dirty="0"/>
              <a:t>[2];</a:t>
            </a:r>
            <a:endParaRPr lang="zh-TW" altLang="en-US" dirty="0"/>
          </a:p>
          <a:p>
            <a:r>
              <a:rPr lang="zh-TW" altLang="en-US" dirty="0"/>
              <a:t>          </a:t>
            </a:r>
            <a:r>
              <a:rPr lang="en-US" altLang="zh-TW" dirty="0" err="1"/>
              <a:t>linear_acceleration</a:t>
            </a:r>
            <a:r>
              <a:rPr lang="en-US" altLang="zh-TW" dirty="0"/>
              <a:t>[0] = </a:t>
            </a:r>
            <a:r>
              <a:rPr lang="en-US" altLang="zh-TW" dirty="0" err="1"/>
              <a:t>event.values</a:t>
            </a:r>
            <a:r>
              <a:rPr lang="en-US" altLang="zh-TW" dirty="0"/>
              <a:t>[0] - gravity[0];</a:t>
            </a:r>
            <a:endParaRPr lang="zh-TW" altLang="en-US" dirty="0"/>
          </a:p>
          <a:p>
            <a:r>
              <a:rPr lang="zh-TW" altLang="en-US" dirty="0"/>
              <a:t>          </a:t>
            </a:r>
            <a:r>
              <a:rPr lang="en-US" altLang="zh-TW" dirty="0" err="1"/>
              <a:t>linear_acceleration</a:t>
            </a:r>
            <a:r>
              <a:rPr lang="en-US" altLang="zh-TW" dirty="0"/>
              <a:t>[1] = </a:t>
            </a:r>
            <a:r>
              <a:rPr lang="en-US" altLang="zh-TW" dirty="0" err="1"/>
              <a:t>event.values</a:t>
            </a:r>
            <a:r>
              <a:rPr lang="en-US" altLang="zh-TW" dirty="0"/>
              <a:t>[1] - gravity[1];</a:t>
            </a:r>
            <a:endParaRPr lang="zh-TW" altLang="en-US" dirty="0"/>
          </a:p>
          <a:p>
            <a:r>
              <a:rPr lang="zh-TW" altLang="en-US" dirty="0"/>
              <a:t>          </a:t>
            </a:r>
            <a:r>
              <a:rPr lang="en-US" altLang="zh-TW" dirty="0" err="1"/>
              <a:t>linear_acceleration</a:t>
            </a:r>
            <a:r>
              <a:rPr lang="en-US" altLang="zh-TW" dirty="0"/>
              <a:t>[2] = </a:t>
            </a:r>
            <a:r>
              <a:rPr lang="en-US" altLang="zh-TW" dirty="0" err="1"/>
              <a:t>event.values</a:t>
            </a:r>
            <a:r>
              <a:rPr lang="en-US" altLang="zh-TW" dirty="0"/>
              <a:t>[2] - gravity[2];</a:t>
            </a:r>
            <a:endParaRPr lang="zh-TW" altLang="en-US" dirty="0"/>
          </a:p>
          <a:p>
            <a:r>
              <a:rPr lang="zh-TW" altLang="en-US" dirty="0"/>
              <a:t>     </a:t>
            </a:r>
            <a:r>
              <a:rPr lang="en-US" altLang="zh-TW" dirty="0"/>
              <a:t>}</a:t>
            </a:r>
            <a:endParaRPr lang="zh-TW" altLang="en-US" dirty="0"/>
          </a:p>
        </p:txBody>
      </p:sp>
    </p:spTree>
    <p:extLst>
      <p:ext uri="{BB962C8B-B14F-4D97-AF65-F5344CB8AC3E}">
        <p14:creationId xmlns:p14="http://schemas.microsoft.com/office/powerpoint/2010/main" xmlns="" val="36189391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Campass</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 </a:t>
            </a:r>
            <a:r>
              <a:rPr lang="en-US" altLang="zh-TW" dirty="0" err="1"/>
              <a:t>m_sm.registerListener</a:t>
            </a:r>
            <a:r>
              <a:rPr lang="en-US" altLang="zh-TW" dirty="0"/>
              <a:t>(</a:t>
            </a:r>
            <a:r>
              <a:rPr lang="en-US" altLang="zh-TW" b="1" dirty="0"/>
              <a:t>new </a:t>
            </a:r>
            <a:r>
              <a:rPr lang="en-US" altLang="zh-TW" b="1" dirty="0" err="1"/>
              <a:t>SensorEventListener</a:t>
            </a:r>
            <a:r>
              <a:rPr lang="en-US" altLang="zh-TW" b="1" dirty="0"/>
              <a:t>() {</a:t>
            </a:r>
          </a:p>
          <a:p>
            <a:endParaRPr lang="zh-TW" altLang="en-US" dirty="0"/>
          </a:p>
          <a:p>
            <a:r>
              <a:rPr lang="en-US" altLang="zh-TW" b="1" dirty="0"/>
              <a:t>public void </a:t>
            </a:r>
            <a:r>
              <a:rPr lang="en-US" altLang="zh-TW" b="1" dirty="0" err="1"/>
              <a:t>onSensorChanged</a:t>
            </a:r>
            <a:r>
              <a:rPr lang="en-US" altLang="zh-TW" b="1" dirty="0"/>
              <a:t>(</a:t>
            </a:r>
            <a:r>
              <a:rPr lang="en-US" altLang="zh-TW" b="1" dirty="0" err="1"/>
              <a:t>SensorEvent</a:t>
            </a:r>
            <a:r>
              <a:rPr lang="en-US" altLang="zh-TW" b="1" dirty="0"/>
              <a:t> event) {</a:t>
            </a:r>
          </a:p>
          <a:p>
            <a:r>
              <a:rPr lang="en-US" altLang="zh-TW" dirty="0"/>
              <a:t>// </a:t>
            </a:r>
            <a:r>
              <a:rPr lang="en-US" altLang="zh-TW" b="1" dirty="0"/>
              <a:t>TODO Auto-generated method stub</a:t>
            </a:r>
          </a:p>
          <a:p>
            <a:r>
              <a:rPr lang="en-US" altLang="zh-TW" b="1" dirty="0"/>
              <a:t>float[] values = </a:t>
            </a:r>
            <a:r>
              <a:rPr lang="en-US" altLang="zh-TW" b="1" dirty="0" err="1"/>
              <a:t>event.values</a:t>
            </a:r>
            <a:r>
              <a:rPr lang="en-US" altLang="zh-TW" b="1" dirty="0"/>
              <a:t>;</a:t>
            </a:r>
          </a:p>
          <a:p>
            <a:r>
              <a:rPr lang="en-US" altLang="zh-TW" dirty="0" err="1"/>
              <a:t>m_campass.setText</a:t>
            </a:r>
            <a:r>
              <a:rPr lang="en-US" altLang="zh-TW" dirty="0"/>
              <a:t>("</a:t>
            </a:r>
            <a:r>
              <a:rPr lang="en-US" altLang="zh-TW" dirty="0" err="1"/>
              <a:t>Campass</a:t>
            </a:r>
            <a:r>
              <a:rPr lang="en-US" altLang="zh-TW" dirty="0"/>
              <a:t>: " + values[0] + ", "</a:t>
            </a:r>
          </a:p>
          <a:p>
            <a:r>
              <a:rPr lang="en-US" altLang="zh-TW" dirty="0"/>
              <a:t>+ values[1] + ", " + values[2]);</a:t>
            </a:r>
          </a:p>
          <a:p>
            <a:endParaRPr lang="zh-TW" altLang="en-US" dirty="0"/>
          </a:p>
          <a:p>
            <a:r>
              <a:rPr lang="en-US" altLang="zh-TW" dirty="0"/>
              <a:t>}</a:t>
            </a:r>
          </a:p>
          <a:p>
            <a:endParaRPr lang="zh-TW" altLang="en-US" dirty="0"/>
          </a:p>
          <a:p>
            <a:r>
              <a:rPr lang="en-US" altLang="zh-TW" b="1" dirty="0"/>
              <a:t>public void </a:t>
            </a:r>
            <a:r>
              <a:rPr lang="en-US" altLang="zh-TW" b="1" dirty="0" err="1"/>
              <a:t>onAccuracyChanged</a:t>
            </a:r>
            <a:r>
              <a:rPr lang="en-US" altLang="zh-TW" b="1" dirty="0"/>
              <a:t>(Sensor </a:t>
            </a:r>
            <a:r>
              <a:rPr lang="en-US" altLang="zh-TW" b="1" dirty="0" err="1"/>
              <a:t>sensor</a:t>
            </a:r>
            <a:r>
              <a:rPr lang="en-US" altLang="zh-TW" b="1" dirty="0"/>
              <a:t>, </a:t>
            </a:r>
            <a:r>
              <a:rPr lang="en-US" altLang="zh-TW" b="1" dirty="0" err="1"/>
              <a:t>int</a:t>
            </a:r>
            <a:r>
              <a:rPr lang="en-US" altLang="zh-TW" b="1" dirty="0"/>
              <a:t> accuracy) {</a:t>
            </a:r>
          </a:p>
          <a:p>
            <a:r>
              <a:rPr lang="en-US" altLang="zh-TW" dirty="0"/>
              <a:t>// </a:t>
            </a:r>
            <a:r>
              <a:rPr lang="en-US" altLang="zh-TW" b="1" dirty="0"/>
              <a:t>TODO Auto-generated method stub</a:t>
            </a:r>
          </a:p>
          <a:p>
            <a:endParaRPr lang="zh-TW" altLang="en-US" dirty="0"/>
          </a:p>
          <a:p>
            <a:r>
              <a:rPr lang="en-US" altLang="zh-TW" dirty="0"/>
              <a:t>}</a:t>
            </a:r>
          </a:p>
          <a:p>
            <a:r>
              <a:rPr lang="en-US" altLang="zh-TW" dirty="0"/>
              <a:t>}, </a:t>
            </a:r>
            <a:r>
              <a:rPr lang="en-US" altLang="zh-TW" dirty="0" err="1"/>
              <a:t>m_sm.getDefaultSensor</a:t>
            </a:r>
            <a:r>
              <a:rPr lang="en-US" altLang="zh-TW" dirty="0"/>
              <a:t>(</a:t>
            </a:r>
            <a:r>
              <a:rPr lang="en-US" altLang="zh-TW" dirty="0" err="1"/>
              <a:t>Sensor.</a:t>
            </a:r>
            <a:r>
              <a:rPr lang="en-US" altLang="zh-TW" i="1" dirty="0" err="1"/>
              <a:t>TYPE_MAGNETIC_FIELD</a:t>
            </a:r>
            <a:r>
              <a:rPr lang="en-US" altLang="zh-TW" i="1" dirty="0"/>
              <a:t>),</a:t>
            </a:r>
            <a:r>
              <a:rPr lang="en-US" altLang="zh-TW" i="1" dirty="0" err="1"/>
              <a:t>m_sm.</a:t>
            </a:r>
            <a:r>
              <a:rPr lang="en-US" altLang="zh-TW" i="1" u="sng" dirty="0" err="1"/>
              <a:t>SENSOR_DELAY_NORMAL</a:t>
            </a:r>
            <a:r>
              <a:rPr lang="en-US" altLang="zh-TW" i="1" u="sng" dirty="0"/>
              <a:t>);</a:t>
            </a:r>
            <a:endParaRPr lang="zh-TW" altLang="en-US" dirty="0"/>
          </a:p>
        </p:txBody>
      </p:sp>
    </p:spTree>
    <p:extLst>
      <p:ext uri="{BB962C8B-B14F-4D97-AF65-F5344CB8AC3E}">
        <p14:creationId xmlns:p14="http://schemas.microsoft.com/office/powerpoint/2010/main" xmlns="" val="419045265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storage</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Shared </a:t>
            </a:r>
            <a:r>
              <a:rPr lang="en-US" altLang="zh-TW" dirty="0"/>
              <a:t>Preferences Store private primitive data in key-value pairs</a:t>
            </a:r>
            <a:r>
              <a:rPr lang="en-US" altLang="zh-TW" dirty="0" smtClean="0"/>
              <a:t>.</a:t>
            </a:r>
          </a:p>
          <a:p>
            <a:r>
              <a:rPr lang="en-US" altLang="zh-TW" dirty="0" smtClean="0"/>
              <a:t> </a:t>
            </a:r>
            <a:r>
              <a:rPr lang="en-US" altLang="zh-TW" dirty="0"/>
              <a:t>Internal Storage Store private data on the device memory. </a:t>
            </a:r>
            <a:endParaRPr lang="en-US" altLang="zh-TW" dirty="0" smtClean="0"/>
          </a:p>
          <a:p>
            <a:r>
              <a:rPr lang="en-US" altLang="zh-TW" dirty="0" smtClean="0"/>
              <a:t>External </a:t>
            </a:r>
            <a:r>
              <a:rPr lang="en-US" altLang="zh-TW" dirty="0"/>
              <a:t>Storage Store public data on the shared external storage</a:t>
            </a:r>
            <a:r>
              <a:rPr lang="en-US" altLang="zh-TW" dirty="0" smtClean="0"/>
              <a:t>.</a:t>
            </a:r>
          </a:p>
          <a:p>
            <a:r>
              <a:rPr lang="en-US" altLang="zh-TW" dirty="0" smtClean="0"/>
              <a:t> </a:t>
            </a:r>
            <a:r>
              <a:rPr lang="en-US" altLang="zh-TW" dirty="0"/>
              <a:t>SQLite Databases Store structured data in a private database. </a:t>
            </a:r>
            <a:endParaRPr lang="en-US" altLang="zh-TW" dirty="0" smtClean="0"/>
          </a:p>
          <a:p>
            <a:r>
              <a:rPr lang="en-US" altLang="zh-TW" dirty="0" smtClean="0"/>
              <a:t>Network </a:t>
            </a:r>
            <a:r>
              <a:rPr lang="en-US" altLang="zh-TW" dirty="0"/>
              <a:t>Connection Store data on the web with your own network server. </a:t>
            </a:r>
            <a:endParaRPr lang="zh-TW" altLang="en-US" dirty="0"/>
          </a:p>
        </p:txBody>
      </p:sp>
    </p:spTree>
    <p:extLst>
      <p:ext uri="{BB962C8B-B14F-4D97-AF65-F5344CB8AC3E}">
        <p14:creationId xmlns:p14="http://schemas.microsoft.com/office/powerpoint/2010/main" xmlns="" val="3281306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Short Cuts</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xmlns="" val="3447643929"/>
              </p:ext>
            </p:extLst>
          </p:nvPr>
        </p:nvGraphicFramePr>
        <p:xfrm>
          <a:off x="395536" y="1340768"/>
          <a:ext cx="8208912" cy="5400269"/>
        </p:xfrm>
        <a:graphic>
          <a:graphicData uri="http://schemas.openxmlformats.org/drawingml/2006/table">
            <a:tbl>
              <a:tblPr/>
              <a:tblGrid>
                <a:gridCol w="4104456"/>
                <a:gridCol w="4104456"/>
              </a:tblGrid>
              <a:tr h="404234">
                <a:tc>
                  <a:txBody>
                    <a:bodyPr/>
                    <a:lstStyle/>
                    <a:p>
                      <a:pPr algn="l" fontAlgn="t"/>
                      <a:r>
                        <a:rPr lang="en-US" sz="1800" b="0" dirty="0">
                          <a:solidFill>
                            <a:srgbClr val="FFFFFF"/>
                          </a:solidFill>
                          <a:effectLst/>
                        </a:rPr>
                        <a:t>Action</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999999"/>
                    </a:solidFill>
                  </a:tcPr>
                </a:tc>
                <a:tc>
                  <a:txBody>
                    <a:bodyPr/>
                    <a:lstStyle/>
                    <a:p>
                      <a:pPr algn="l" fontAlgn="t"/>
                      <a:r>
                        <a:rPr lang="en-US" sz="1800" b="0">
                          <a:solidFill>
                            <a:srgbClr val="FFFFFF"/>
                          </a:solidFill>
                          <a:effectLst/>
                        </a:rPr>
                        <a:t>Android Studio Key Command</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999999"/>
                    </a:solidFill>
                  </a:tcPr>
                </a:tc>
              </a:tr>
              <a:tr h="589223">
                <a:tc>
                  <a:txBody>
                    <a:bodyPr/>
                    <a:lstStyle/>
                    <a:p>
                      <a:pPr algn="l" fontAlgn="t"/>
                      <a:r>
                        <a:rPr lang="en-US" sz="1800">
                          <a:effectLst/>
                        </a:rPr>
                        <a:t>Command look-up (autocomplete command name)</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CTRL + SHIFT + A</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227494">
                <a:tc>
                  <a:txBody>
                    <a:bodyPr/>
                    <a:lstStyle/>
                    <a:p>
                      <a:pPr algn="l" fontAlgn="t"/>
                      <a:r>
                        <a:rPr lang="en-US" sz="1800">
                          <a:effectLst/>
                        </a:rPr>
                        <a:t>Project quick fix</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ALT + ENTER</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589223">
                <a:tc>
                  <a:txBody>
                    <a:bodyPr/>
                    <a:lstStyle/>
                    <a:p>
                      <a:pPr algn="l" fontAlgn="t"/>
                      <a:r>
                        <a:rPr lang="en-US" sz="1800">
                          <a:effectLst/>
                        </a:rPr>
                        <a:t>Reformat code</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dirty="0">
                          <a:effectLst/>
                        </a:rPr>
                        <a:t>CTRL + ALT + L (Win)</a:t>
                      </a:r>
                      <a:br>
                        <a:rPr lang="en-US" sz="1800" dirty="0">
                          <a:effectLst/>
                        </a:rPr>
                      </a:br>
                      <a:r>
                        <a:rPr lang="en-US" sz="1800" dirty="0">
                          <a:effectLst/>
                        </a:rPr>
                        <a:t>OPTION + CMD + L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420732">
                <a:tc>
                  <a:txBody>
                    <a:bodyPr/>
                    <a:lstStyle/>
                    <a:p>
                      <a:pPr algn="l" fontAlgn="t"/>
                      <a:r>
                        <a:rPr lang="en-US" sz="1800">
                          <a:effectLst/>
                        </a:rPr>
                        <a:t>Show docs for selected API</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CTRL + Q (Win)</a:t>
                      </a:r>
                      <a:br>
                        <a:rPr lang="en-US" sz="1800">
                          <a:effectLst/>
                        </a:rPr>
                      </a:br>
                      <a:r>
                        <a:rPr lang="en-US" sz="1800">
                          <a:effectLst/>
                        </a:rPr>
                        <a:t>F1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404234">
                <a:tc>
                  <a:txBody>
                    <a:bodyPr/>
                    <a:lstStyle/>
                    <a:p>
                      <a:pPr algn="l" fontAlgn="t"/>
                      <a:r>
                        <a:rPr lang="en-US" sz="1800">
                          <a:effectLst/>
                        </a:rPr>
                        <a:t>Show parameters for selected method</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CTRL + P</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420732">
                <a:tc>
                  <a:txBody>
                    <a:bodyPr/>
                    <a:lstStyle/>
                    <a:p>
                      <a:pPr algn="l" fontAlgn="t"/>
                      <a:r>
                        <a:rPr lang="en-US" sz="1800">
                          <a:effectLst/>
                        </a:rPr>
                        <a:t>Generate method</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de-DE" sz="1800">
                          <a:effectLst/>
                        </a:rPr>
                        <a:t>ALT + Insert (Win)</a:t>
                      </a:r>
                      <a:br>
                        <a:rPr lang="de-DE" sz="1800">
                          <a:effectLst/>
                        </a:rPr>
                      </a:br>
                      <a:r>
                        <a:rPr lang="de-DE" sz="1800">
                          <a:effectLst/>
                        </a:rPr>
                        <a:t>CMD + N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589223">
                <a:tc>
                  <a:txBody>
                    <a:bodyPr/>
                    <a:lstStyle/>
                    <a:p>
                      <a:pPr algn="l" fontAlgn="t"/>
                      <a:r>
                        <a:rPr lang="en-US" sz="1800">
                          <a:effectLst/>
                        </a:rPr>
                        <a:t>Jump to source</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F4 (Win)</a:t>
                      </a:r>
                      <a:br>
                        <a:rPr lang="en-US" sz="1800">
                          <a:effectLst/>
                        </a:rPr>
                      </a:br>
                      <a:r>
                        <a:rPr lang="en-US" sz="1800">
                          <a:effectLst/>
                        </a:rPr>
                        <a:t>CMD + down-arrow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420732">
                <a:tc>
                  <a:txBody>
                    <a:bodyPr/>
                    <a:lstStyle/>
                    <a:p>
                      <a:pPr algn="l" fontAlgn="t"/>
                      <a:r>
                        <a:rPr lang="en-US" sz="1800">
                          <a:effectLst/>
                        </a:rPr>
                        <a:t>Delete line</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CTRL + Y (Win)</a:t>
                      </a:r>
                      <a:br>
                        <a:rPr lang="en-US" sz="1800">
                          <a:effectLst/>
                        </a:rPr>
                      </a:br>
                      <a:r>
                        <a:rPr lang="en-US" sz="1800">
                          <a:effectLst/>
                        </a:rPr>
                        <a:t>CMD + Backspace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774212">
                <a:tc>
                  <a:txBody>
                    <a:bodyPr/>
                    <a:lstStyle/>
                    <a:p>
                      <a:pPr algn="l" fontAlgn="t"/>
                      <a:r>
                        <a:rPr lang="en-US" sz="1800">
                          <a:effectLst/>
                        </a:rPr>
                        <a:t>Search by symbol name</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dirty="0">
                          <a:effectLst/>
                        </a:rPr>
                        <a:t>CTRL + ALT + SHIFT + N (Win)</a:t>
                      </a:r>
                      <a:br>
                        <a:rPr lang="en-US" sz="1800" dirty="0">
                          <a:effectLst/>
                        </a:rPr>
                      </a:br>
                      <a:r>
                        <a:rPr lang="en-US" sz="1800" dirty="0">
                          <a:effectLst/>
                        </a:rPr>
                        <a:t>OPTION + CMD + O (Mac)</a:t>
                      </a:r>
                    </a:p>
                  </a:txBody>
                  <a:tcPr marL="48631" marR="48631" marT="16210" marB="1621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bl>
          </a:graphicData>
        </a:graphic>
      </p:graphicFrame>
    </p:spTree>
    <p:extLst>
      <p:ext uri="{BB962C8B-B14F-4D97-AF65-F5344CB8AC3E}">
        <p14:creationId xmlns:p14="http://schemas.microsoft.com/office/powerpoint/2010/main" xmlns="" val="1343526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get a </a:t>
            </a:r>
            <a:r>
              <a:rPr lang="en-US" altLang="zh-TW" dirty="0" err="1"/>
              <a:t>SharePreferences</a:t>
            </a:r>
            <a:endParaRPr lang="zh-TW" altLang="en-US" dirty="0"/>
          </a:p>
        </p:txBody>
      </p:sp>
      <p:sp>
        <p:nvSpPr>
          <p:cNvPr id="3" name="內容版面配置區 2"/>
          <p:cNvSpPr>
            <a:spLocks noGrp="1"/>
          </p:cNvSpPr>
          <p:nvPr>
            <p:ph idx="1"/>
          </p:nvPr>
        </p:nvSpPr>
        <p:spPr/>
        <p:txBody>
          <a:bodyPr>
            <a:normAutofit/>
          </a:bodyPr>
          <a:lstStyle/>
          <a:p>
            <a:r>
              <a:rPr lang="en-US" altLang="zh-TW" dirty="0" err="1" smtClean="0"/>
              <a:t>getSharedPreferences</a:t>
            </a:r>
            <a:r>
              <a:rPr lang="en-US" altLang="zh-TW" dirty="0" smtClean="0"/>
              <a:t>()- </a:t>
            </a:r>
            <a:r>
              <a:rPr lang="en-US" altLang="zh-TW" dirty="0"/>
              <a:t>Use this if you need multiple preferences files identified by name, which you specify with the first parameter.</a:t>
            </a:r>
          </a:p>
          <a:p>
            <a:r>
              <a:rPr lang="en-US" altLang="zh-TW" dirty="0" err="1" smtClean="0"/>
              <a:t>getPreferences</a:t>
            </a:r>
            <a:r>
              <a:rPr lang="en-US" altLang="zh-TW" dirty="0" smtClean="0"/>
              <a:t>()- </a:t>
            </a:r>
            <a:r>
              <a:rPr lang="en-US" altLang="zh-TW" dirty="0"/>
              <a:t>Use this if you need only one preferences file for your Activity. Because this will be the only preferences file for your Activity, you don't supply a name.</a:t>
            </a:r>
          </a:p>
          <a:p>
            <a:endParaRPr lang="zh-TW" altLang="en-US" dirty="0"/>
          </a:p>
        </p:txBody>
      </p:sp>
    </p:spTree>
    <p:extLst>
      <p:ext uri="{BB962C8B-B14F-4D97-AF65-F5344CB8AC3E}">
        <p14:creationId xmlns:p14="http://schemas.microsoft.com/office/powerpoint/2010/main" xmlns="" val="39053091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write </a:t>
            </a:r>
            <a:r>
              <a:rPr lang="en-US" altLang="zh-TW" dirty="0" smtClean="0"/>
              <a:t>values</a:t>
            </a:r>
            <a:endParaRPr lang="zh-TW" altLang="en-US" dirty="0"/>
          </a:p>
        </p:txBody>
      </p:sp>
      <p:sp>
        <p:nvSpPr>
          <p:cNvPr id="3" name="內容版面配置區 2"/>
          <p:cNvSpPr>
            <a:spLocks noGrp="1"/>
          </p:cNvSpPr>
          <p:nvPr>
            <p:ph idx="1"/>
          </p:nvPr>
        </p:nvSpPr>
        <p:spPr/>
        <p:txBody>
          <a:bodyPr/>
          <a:lstStyle/>
          <a:p>
            <a:r>
              <a:rPr lang="en-US" altLang="zh-TW" dirty="0"/>
              <a:t>To </a:t>
            </a:r>
            <a:r>
              <a:rPr lang="en-US" altLang="zh-TW" dirty="0" smtClean="0"/>
              <a:t>Call </a:t>
            </a:r>
            <a:r>
              <a:rPr lang="en-US" altLang="zh-TW" dirty="0"/>
              <a:t>edit() to get a </a:t>
            </a:r>
            <a:r>
              <a:rPr lang="en-US" altLang="zh-TW" dirty="0" err="1" smtClean="0"/>
              <a:t>SharedPreferences.Editor</a:t>
            </a:r>
            <a:r>
              <a:rPr lang="en-US" altLang="zh-TW" dirty="0"/>
              <a:t>.</a:t>
            </a:r>
          </a:p>
          <a:p>
            <a:r>
              <a:rPr lang="en-US" altLang="zh-TW" dirty="0"/>
              <a:t>Add values with methods such as </a:t>
            </a:r>
            <a:r>
              <a:rPr lang="en-US" altLang="zh-TW" dirty="0" err="1" smtClean="0"/>
              <a:t>putBoolean</a:t>
            </a:r>
            <a:r>
              <a:rPr lang="en-US" altLang="zh-TW" dirty="0"/>
              <a:t>() and </a:t>
            </a:r>
            <a:r>
              <a:rPr lang="en-US" altLang="zh-TW" dirty="0" err="1" smtClean="0"/>
              <a:t>putString</a:t>
            </a:r>
            <a:r>
              <a:rPr lang="en-US" altLang="zh-TW" dirty="0"/>
              <a:t>().</a:t>
            </a:r>
          </a:p>
          <a:p>
            <a:r>
              <a:rPr lang="en-US" altLang="zh-TW" dirty="0"/>
              <a:t>Commit the new values with commit()</a:t>
            </a:r>
          </a:p>
          <a:p>
            <a:endParaRPr lang="zh-TW" altLang="en-US" dirty="0"/>
          </a:p>
        </p:txBody>
      </p:sp>
    </p:spTree>
    <p:extLst>
      <p:ext uri="{BB962C8B-B14F-4D97-AF65-F5344CB8AC3E}">
        <p14:creationId xmlns:p14="http://schemas.microsoft.com/office/powerpoint/2010/main" xmlns="" val="13659864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read values</a:t>
            </a:r>
            <a:endParaRPr lang="zh-TW" altLang="en-US" dirty="0"/>
          </a:p>
        </p:txBody>
      </p:sp>
      <p:sp>
        <p:nvSpPr>
          <p:cNvPr id="3" name="內容版面配置區 2"/>
          <p:cNvSpPr>
            <a:spLocks noGrp="1"/>
          </p:cNvSpPr>
          <p:nvPr>
            <p:ph idx="1"/>
          </p:nvPr>
        </p:nvSpPr>
        <p:spPr/>
        <p:txBody>
          <a:bodyPr/>
          <a:lstStyle/>
          <a:p>
            <a:r>
              <a:rPr lang="en-US" altLang="zh-TW" dirty="0" err="1" smtClean="0"/>
              <a:t>getBoolean</a:t>
            </a:r>
            <a:r>
              <a:rPr lang="en-US" altLang="zh-TW" dirty="0"/>
              <a:t>() </a:t>
            </a:r>
            <a:endParaRPr lang="en-US" altLang="zh-TW" dirty="0" smtClean="0"/>
          </a:p>
          <a:p>
            <a:r>
              <a:rPr lang="en-US" altLang="zh-TW" dirty="0" err="1" smtClean="0"/>
              <a:t>getString</a:t>
            </a:r>
            <a:r>
              <a:rPr lang="en-US" altLang="zh-TW" dirty="0"/>
              <a:t>().</a:t>
            </a:r>
            <a:endParaRPr lang="zh-TW" altLang="en-US" dirty="0"/>
          </a:p>
        </p:txBody>
      </p:sp>
    </p:spTree>
    <p:extLst>
      <p:ext uri="{BB962C8B-B14F-4D97-AF65-F5344CB8AC3E}">
        <p14:creationId xmlns:p14="http://schemas.microsoft.com/office/powerpoint/2010/main" xmlns="" val="373914245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sp>
        <p:nvSpPr>
          <p:cNvPr id="3" name="內容版面配置區 2"/>
          <p:cNvSpPr>
            <a:spLocks noGrp="1"/>
          </p:cNvSpPr>
          <p:nvPr>
            <p:ph idx="1"/>
          </p:nvPr>
        </p:nvSpPr>
        <p:spPr/>
        <p:txBody>
          <a:bodyPr/>
          <a:lstStyle/>
          <a:p>
            <a:r>
              <a:rPr lang="en-US" altLang="zh-TW" dirty="0" err="1"/>
              <a:t>SharedPreferences</a:t>
            </a:r>
            <a:r>
              <a:rPr lang="en-US" altLang="zh-TW" dirty="0"/>
              <a:t> settings = </a:t>
            </a:r>
            <a:r>
              <a:rPr lang="en-US" altLang="zh-TW" dirty="0" err="1"/>
              <a:t>getSharedPreferences</a:t>
            </a:r>
            <a:r>
              <a:rPr lang="en-US" altLang="zh-TW" dirty="0"/>
              <a:t>(PREFS_NAME, 0</a:t>
            </a:r>
            <a:r>
              <a:rPr lang="en-US" altLang="zh-TW" dirty="0" smtClean="0"/>
              <a:t>);</a:t>
            </a:r>
          </a:p>
          <a:p>
            <a:r>
              <a:rPr lang="en-US" altLang="zh-TW" dirty="0" err="1" smtClean="0"/>
              <a:t>boolean</a:t>
            </a:r>
            <a:r>
              <a:rPr lang="en-US" altLang="zh-TW" dirty="0" smtClean="0"/>
              <a:t> </a:t>
            </a:r>
            <a:r>
              <a:rPr lang="en-US" altLang="zh-TW" dirty="0"/>
              <a:t>silent = </a:t>
            </a:r>
            <a:r>
              <a:rPr lang="en-US" altLang="zh-TW" dirty="0" err="1"/>
              <a:t>settings.getBoolean</a:t>
            </a:r>
            <a:r>
              <a:rPr lang="en-US" altLang="zh-TW" dirty="0"/>
              <a:t>("</a:t>
            </a:r>
            <a:r>
              <a:rPr lang="en-US" altLang="zh-TW" dirty="0" err="1"/>
              <a:t>silentMode</a:t>
            </a:r>
            <a:r>
              <a:rPr lang="en-US" altLang="zh-TW" dirty="0"/>
              <a:t>", false);</a:t>
            </a:r>
            <a:br>
              <a:rPr lang="en-US" altLang="zh-TW" dirty="0"/>
            </a:br>
            <a:endParaRPr lang="zh-TW" altLang="en-US" dirty="0"/>
          </a:p>
        </p:txBody>
      </p:sp>
    </p:spTree>
    <p:extLst>
      <p:ext uri="{BB962C8B-B14F-4D97-AF65-F5344CB8AC3E}">
        <p14:creationId xmlns:p14="http://schemas.microsoft.com/office/powerpoint/2010/main" xmlns="" val="132258516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example</a:t>
            </a:r>
            <a:endParaRPr lang="zh-TW" altLang="en-US"/>
          </a:p>
        </p:txBody>
      </p:sp>
      <p:sp>
        <p:nvSpPr>
          <p:cNvPr id="3" name="內容版面配置區 2"/>
          <p:cNvSpPr>
            <a:spLocks noGrp="1"/>
          </p:cNvSpPr>
          <p:nvPr>
            <p:ph idx="1"/>
          </p:nvPr>
        </p:nvSpPr>
        <p:spPr/>
        <p:txBody>
          <a:bodyPr>
            <a:normAutofit/>
          </a:bodyPr>
          <a:lstStyle/>
          <a:p>
            <a:r>
              <a:rPr lang="en-US" altLang="zh-TW" dirty="0" err="1"/>
              <a:t>SharedPreferences</a:t>
            </a:r>
            <a:r>
              <a:rPr lang="en-US" altLang="zh-TW" dirty="0"/>
              <a:t> settings = </a:t>
            </a:r>
            <a:r>
              <a:rPr lang="en-US" altLang="zh-TW" dirty="0" err="1"/>
              <a:t>getSharedPreferences</a:t>
            </a:r>
            <a:r>
              <a:rPr lang="en-US" altLang="zh-TW" dirty="0"/>
              <a:t>(PREFS_NAME, 0</a:t>
            </a:r>
            <a:r>
              <a:rPr lang="en-US" altLang="zh-TW" dirty="0" smtClean="0"/>
              <a:t>);</a:t>
            </a:r>
          </a:p>
          <a:p>
            <a:r>
              <a:rPr lang="en-US" altLang="zh-TW" dirty="0" err="1" smtClean="0"/>
              <a:t>SharedPreferences.Editor</a:t>
            </a:r>
            <a:r>
              <a:rPr lang="en-US" altLang="zh-TW" dirty="0" smtClean="0"/>
              <a:t> </a:t>
            </a:r>
            <a:r>
              <a:rPr lang="en-US" altLang="zh-TW" dirty="0"/>
              <a:t>editor = </a:t>
            </a:r>
            <a:r>
              <a:rPr lang="en-US" altLang="zh-TW" dirty="0" err="1"/>
              <a:t>settings.edit</a:t>
            </a:r>
            <a:r>
              <a:rPr lang="en-US" altLang="zh-TW" dirty="0" smtClean="0"/>
              <a:t>();</a:t>
            </a:r>
          </a:p>
          <a:p>
            <a:r>
              <a:rPr lang="en-US" altLang="zh-TW" dirty="0" smtClean="0"/>
              <a:t> </a:t>
            </a:r>
            <a:r>
              <a:rPr lang="en-US" altLang="zh-TW" dirty="0" err="1"/>
              <a:t>editor.putBoolean</a:t>
            </a:r>
            <a:r>
              <a:rPr lang="en-US" altLang="zh-TW" dirty="0"/>
              <a:t>("</a:t>
            </a:r>
            <a:r>
              <a:rPr lang="en-US" altLang="zh-TW" dirty="0" err="1"/>
              <a:t>silentMode</a:t>
            </a:r>
            <a:r>
              <a:rPr lang="en-US" altLang="zh-TW" dirty="0"/>
              <a:t>", </a:t>
            </a:r>
            <a:r>
              <a:rPr lang="en-US" altLang="zh-TW" dirty="0" err="1"/>
              <a:t>mSilentMode</a:t>
            </a:r>
            <a:r>
              <a:rPr lang="en-US" altLang="zh-TW" dirty="0" smtClean="0"/>
              <a:t>);</a:t>
            </a:r>
          </a:p>
          <a:p>
            <a:r>
              <a:rPr lang="en-US" altLang="zh-TW" dirty="0" err="1" smtClean="0"/>
              <a:t>editor.commit</a:t>
            </a:r>
            <a:r>
              <a:rPr lang="en-US" altLang="zh-TW" dirty="0"/>
              <a:t>();</a:t>
            </a:r>
            <a:br>
              <a:rPr lang="en-US" altLang="zh-TW" dirty="0"/>
            </a:br>
            <a:endParaRPr lang="zh-TW" altLang="en-US" dirty="0"/>
          </a:p>
        </p:txBody>
      </p:sp>
    </p:spTree>
    <p:extLst>
      <p:ext uri="{BB962C8B-B14F-4D97-AF65-F5344CB8AC3E}">
        <p14:creationId xmlns:p14="http://schemas.microsoft.com/office/powerpoint/2010/main" xmlns="" val="161431065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4" name="文字版面配置區 3"/>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230238757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lstStyle/>
          <a:p>
            <a:pPr algn="just"/>
            <a:r>
              <a:rPr lang="en-US" altLang="zh-TW" dirty="0"/>
              <a:t>The NDK is a toolset that allows you to implement parts of your app using native-code languages such as C and C++. </a:t>
            </a:r>
            <a:endParaRPr lang="en-US" altLang="zh-TW" dirty="0" smtClean="0"/>
          </a:p>
          <a:p>
            <a:pPr algn="just"/>
            <a:r>
              <a:rPr lang="en-US" altLang="zh-TW" dirty="0" smtClean="0"/>
              <a:t>Typically</a:t>
            </a:r>
            <a:r>
              <a:rPr lang="en-US" altLang="zh-TW" dirty="0"/>
              <a:t>, good use cases for the NDK are CPU-intensive applications such as game engines, signal processing, and physics simulation.</a:t>
            </a:r>
            <a:endParaRPr lang="zh-TW" altLang="en-US" dirty="0"/>
          </a:p>
        </p:txBody>
      </p:sp>
    </p:spTree>
    <p:extLst>
      <p:ext uri="{BB962C8B-B14F-4D97-AF65-F5344CB8AC3E}">
        <p14:creationId xmlns:p14="http://schemas.microsoft.com/office/powerpoint/2010/main" xmlns="" val="269315709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a:t>Before downloading the NDK, you should understand that </a:t>
            </a:r>
            <a:r>
              <a:rPr lang="en-US" altLang="zh-TW" b="1" dirty="0"/>
              <a:t>the NDK will not benefit most apps</a:t>
            </a:r>
            <a:r>
              <a:rPr lang="en-US" altLang="zh-TW" dirty="0"/>
              <a:t>. As a developer, you need to balance its benefits against its drawbacks. Notably, using native code on Android generally does not result in a </a:t>
            </a:r>
            <a:r>
              <a:rPr lang="en-US" altLang="zh-TW" dirty="0" err="1"/>
              <a:t>noticable</a:t>
            </a:r>
            <a:r>
              <a:rPr lang="en-US" altLang="zh-TW" dirty="0"/>
              <a:t> performance improvement, but it always increases your app complexity. </a:t>
            </a:r>
            <a:endParaRPr lang="en-US" altLang="zh-TW" dirty="0" smtClean="0"/>
          </a:p>
        </p:txBody>
      </p:sp>
    </p:spTree>
    <p:extLst>
      <p:ext uri="{BB962C8B-B14F-4D97-AF65-F5344CB8AC3E}">
        <p14:creationId xmlns:p14="http://schemas.microsoft.com/office/powerpoint/2010/main" xmlns="" val="326231588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In </a:t>
            </a:r>
            <a:r>
              <a:rPr lang="en-US" altLang="zh-TW" dirty="0"/>
              <a:t>general, you should only use the NDK if it is essential to your app—never because you simply prefer to program in C/C++. When examining whether or not you should develop in native code, think about your requirements and see if the Android framework APIs provide the functionality that you need.</a:t>
            </a:r>
            <a:endParaRPr lang="zh-TW" altLang="en-US" dirty="0"/>
          </a:p>
        </p:txBody>
      </p:sp>
    </p:spTree>
    <p:extLst>
      <p:ext uri="{BB962C8B-B14F-4D97-AF65-F5344CB8AC3E}">
        <p14:creationId xmlns:p14="http://schemas.microsoft.com/office/powerpoint/2010/main" xmlns="" val="269196388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圖片 3"/>
          <p:cNvPicPr>
            <a:picLocks noChangeAspect="1"/>
          </p:cNvPicPr>
          <p:nvPr/>
        </p:nvPicPr>
        <p:blipFill>
          <a:blip r:embed="rId2"/>
          <a:stretch>
            <a:fillRect/>
          </a:stretch>
        </p:blipFill>
        <p:spPr>
          <a:xfrm>
            <a:off x="1197000" y="1600200"/>
            <a:ext cx="6750000" cy="3600000"/>
          </a:xfrm>
          <a:prstGeom prst="rect">
            <a:avLst/>
          </a:prstGeom>
        </p:spPr>
      </p:pic>
    </p:spTree>
    <p:extLst>
      <p:ext uri="{BB962C8B-B14F-4D97-AF65-F5344CB8AC3E}">
        <p14:creationId xmlns:p14="http://schemas.microsoft.com/office/powerpoint/2010/main" xmlns="" val="1860602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Short Cuts</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xmlns="" val="570723185"/>
              </p:ext>
            </p:extLst>
          </p:nvPr>
        </p:nvGraphicFramePr>
        <p:xfrm>
          <a:off x="611560" y="1844824"/>
          <a:ext cx="7704858" cy="3787010"/>
        </p:xfrm>
        <a:graphic>
          <a:graphicData uri="http://schemas.openxmlformats.org/drawingml/2006/table">
            <a:tbl>
              <a:tblPr/>
              <a:tblGrid>
                <a:gridCol w="3852429"/>
                <a:gridCol w="3852429"/>
              </a:tblGrid>
              <a:tr h="376349">
                <a:tc>
                  <a:txBody>
                    <a:bodyPr/>
                    <a:lstStyle/>
                    <a:p>
                      <a:pPr algn="l" fontAlgn="t"/>
                      <a:r>
                        <a:rPr lang="en-US" b="0">
                          <a:solidFill>
                            <a:srgbClr val="FFFFFF"/>
                          </a:solidFill>
                          <a:effectLst/>
                        </a:rPr>
                        <a:t>Action</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999999"/>
                    </a:solidFill>
                  </a:tcPr>
                </a:tc>
                <a:tc>
                  <a:txBody>
                    <a:bodyPr/>
                    <a:lstStyle/>
                    <a:p>
                      <a:pPr algn="l" fontAlgn="t"/>
                      <a:r>
                        <a:rPr lang="en-US" b="0">
                          <a:solidFill>
                            <a:srgbClr val="FFFFFF"/>
                          </a:solidFill>
                          <a:effectLst/>
                        </a:rPr>
                        <a:t>Android Studio Key Command</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999999"/>
                    </a:solidFill>
                  </a:tcPr>
                </a:tc>
              </a:tr>
              <a:tr h="693893">
                <a:tc>
                  <a:txBody>
                    <a:bodyPr/>
                    <a:lstStyle/>
                    <a:p>
                      <a:pPr algn="l" fontAlgn="t"/>
                      <a:r>
                        <a:rPr lang="en-US">
                          <a:effectLst/>
                        </a:rPr>
                        <a:t>Build</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a:effectLst/>
                        </a:rPr>
                        <a:t>CTRL + F9 (Win)</a:t>
                      </a:r>
                      <a:br>
                        <a:rPr lang="en-US">
                          <a:effectLst/>
                        </a:rPr>
                      </a:br>
                      <a:r>
                        <a:rPr lang="en-US">
                          <a:effectLst/>
                        </a:rPr>
                        <a:t>CMD + F9 (Mac)</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693893">
                <a:tc>
                  <a:txBody>
                    <a:bodyPr/>
                    <a:lstStyle/>
                    <a:p>
                      <a:pPr algn="l" fontAlgn="t"/>
                      <a:r>
                        <a:rPr lang="en-US">
                          <a:effectLst/>
                        </a:rPr>
                        <a:t>Build and run</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a:effectLst/>
                        </a:rPr>
                        <a:t>SHIFT + F10 (Win)</a:t>
                      </a:r>
                      <a:br>
                        <a:rPr lang="en-US">
                          <a:effectLst/>
                        </a:rPr>
                      </a:br>
                      <a:r>
                        <a:rPr lang="en-US">
                          <a:effectLst/>
                        </a:rPr>
                        <a:t>CTRL + R (Mac)</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693893">
                <a:tc>
                  <a:txBody>
                    <a:bodyPr/>
                    <a:lstStyle/>
                    <a:p>
                      <a:pPr algn="l" fontAlgn="t"/>
                      <a:r>
                        <a:rPr lang="en-US">
                          <a:effectLst/>
                        </a:rPr>
                        <a:t>Toggle project visibility</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de-DE">
                          <a:effectLst/>
                        </a:rPr>
                        <a:t>ALT + 1 (Win)</a:t>
                      </a:r>
                      <a:br>
                        <a:rPr lang="de-DE">
                          <a:effectLst/>
                        </a:rPr>
                      </a:br>
                      <a:r>
                        <a:rPr lang="de-DE">
                          <a:effectLst/>
                        </a:rPr>
                        <a:t>CMD + 1 (Mac)</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1328982">
                <a:tc>
                  <a:txBody>
                    <a:bodyPr/>
                    <a:lstStyle/>
                    <a:p>
                      <a:pPr algn="l" fontAlgn="t"/>
                      <a:r>
                        <a:rPr lang="en-US">
                          <a:effectLst/>
                        </a:rPr>
                        <a:t>Navigate open tabs</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c>
                  <a:txBody>
                    <a:bodyPr/>
                    <a:lstStyle/>
                    <a:p>
                      <a:pPr algn="l" fontAlgn="t"/>
                      <a:r>
                        <a:rPr lang="en-US" dirty="0">
                          <a:effectLst/>
                        </a:rPr>
                        <a:t>ALT + left-arrow; ALT + right-arrow (Win)</a:t>
                      </a:r>
                      <a:br>
                        <a:rPr lang="en-US" dirty="0">
                          <a:effectLst/>
                        </a:rPr>
                      </a:br>
                      <a:r>
                        <a:rPr lang="en-US" dirty="0">
                          <a:effectLst/>
                        </a:rPr>
                        <a:t>CTRL + left-arrow; CTRL + right-arrow (Mac)</a:t>
                      </a:r>
                    </a:p>
                  </a:txBody>
                  <a:tcPr marL="76200" marR="76200" marT="25400" marB="254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bl>
          </a:graphicData>
        </a:graphic>
      </p:graphicFrame>
    </p:spTree>
    <p:extLst>
      <p:ext uri="{BB962C8B-B14F-4D97-AF65-F5344CB8AC3E}">
        <p14:creationId xmlns:p14="http://schemas.microsoft.com/office/powerpoint/2010/main" xmlns="" val="20175585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normAutofit fontScale="85000" lnSpcReduction="10000"/>
          </a:bodyPr>
          <a:lstStyle/>
          <a:p>
            <a:r>
              <a:rPr lang="en-US" altLang="zh-TW" dirty="0"/>
              <a:t>On Windows:</a:t>
            </a:r>
          </a:p>
          <a:p>
            <a:pPr lvl="1"/>
            <a:r>
              <a:rPr lang="en-US" altLang="zh-TW" dirty="0"/>
              <a:t>Download the appropriate package from this page.</a:t>
            </a:r>
          </a:p>
          <a:p>
            <a:pPr lvl="1"/>
            <a:r>
              <a:rPr lang="en-US" altLang="zh-TW" dirty="0"/>
              <a:t>Navigate to the folder to which you downloaded the package.</a:t>
            </a:r>
          </a:p>
          <a:p>
            <a:pPr lvl="1"/>
            <a:r>
              <a:rPr lang="en-US" altLang="zh-TW" dirty="0"/>
              <a:t>Double-click the downloaded file. The folder containing the NDK extracts itself.</a:t>
            </a:r>
          </a:p>
          <a:p>
            <a:r>
              <a:rPr lang="en-US" altLang="zh-TW" dirty="0"/>
              <a:t>When uncompressed, the NDK files are contained in a directory called android-</a:t>
            </a:r>
            <a:r>
              <a:rPr lang="en-US" altLang="zh-TW" dirty="0" err="1"/>
              <a:t>ndk</a:t>
            </a:r>
            <a:r>
              <a:rPr lang="en-US" altLang="zh-TW" dirty="0"/>
              <a:t>-&lt;version&gt;. You can rename the NDK directory if necessary and you can move it to any location on your computer. This documentation refers to the NDK directory as &lt;</a:t>
            </a:r>
            <a:r>
              <a:rPr lang="en-US" altLang="zh-TW" dirty="0" err="1"/>
              <a:t>ndk</a:t>
            </a:r>
            <a:r>
              <a:rPr lang="en-US" altLang="zh-TW" dirty="0" smtClean="0"/>
              <a:t>&gt;.</a:t>
            </a:r>
            <a:endParaRPr lang="en-US" altLang="zh-TW" dirty="0"/>
          </a:p>
        </p:txBody>
      </p:sp>
    </p:spTree>
    <p:extLst>
      <p:ext uri="{BB962C8B-B14F-4D97-AF65-F5344CB8AC3E}">
        <p14:creationId xmlns:p14="http://schemas.microsoft.com/office/powerpoint/2010/main" xmlns="" val="224593925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411246" y="1600200"/>
            <a:ext cx="6321508" cy="4525963"/>
          </a:xfrm>
          <a:prstGeom prst="rect">
            <a:avLst/>
          </a:prstGeom>
        </p:spPr>
      </p:pic>
    </p:spTree>
    <p:extLst>
      <p:ext uri="{BB962C8B-B14F-4D97-AF65-F5344CB8AC3E}">
        <p14:creationId xmlns:p14="http://schemas.microsoft.com/office/powerpoint/2010/main" xmlns="" val="175896056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328393" y="1600200"/>
            <a:ext cx="6487213" cy="4525963"/>
          </a:xfrm>
          <a:prstGeom prst="rect">
            <a:avLst/>
          </a:prstGeom>
        </p:spPr>
      </p:pic>
    </p:spTree>
    <p:extLst>
      <p:ext uri="{BB962C8B-B14F-4D97-AF65-F5344CB8AC3E}">
        <p14:creationId xmlns:p14="http://schemas.microsoft.com/office/powerpoint/2010/main" xmlns="" val="51767630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683568" y="1600200"/>
            <a:ext cx="6743415" cy="3600000"/>
          </a:xfrm>
          <a:prstGeom prst="rect">
            <a:avLst/>
          </a:prstGeom>
        </p:spPr>
      </p:pic>
    </p:spTree>
    <p:extLst>
      <p:ext uri="{BB962C8B-B14F-4D97-AF65-F5344CB8AC3E}">
        <p14:creationId xmlns:p14="http://schemas.microsoft.com/office/powerpoint/2010/main" xmlns="" val="104187429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41182771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024811" y="1600200"/>
            <a:ext cx="7094377" cy="4525963"/>
          </a:xfrm>
          <a:prstGeom prst="rect">
            <a:avLst/>
          </a:prstGeom>
        </p:spPr>
      </p:pic>
    </p:spTree>
    <p:extLst>
      <p:ext uri="{BB962C8B-B14F-4D97-AF65-F5344CB8AC3E}">
        <p14:creationId xmlns:p14="http://schemas.microsoft.com/office/powerpoint/2010/main" xmlns="" val="224936289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165862084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408835203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389101870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2491581"/>
            <a:ext cx="8229600" cy="2743200"/>
          </a:xfrm>
          <a:prstGeom prst="rect">
            <a:avLst/>
          </a:prstGeom>
        </p:spPr>
      </p:pic>
    </p:spTree>
    <p:extLst>
      <p:ext uri="{BB962C8B-B14F-4D97-AF65-F5344CB8AC3E}">
        <p14:creationId xmlns:p14="http://schemas.microsoft.com/office/powerpoint/2010/main" xmlns="" val="2325502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Manifest.xml</a:t>
            </a:r>
            <a:endParaRPr lang="zh-TW" altLang="en-US" dirty="0"/>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312588121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20152234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490662" y="2782094"/>
            <a:ext cx="6162675" cy="2162175"/>
          </a:xfrm>
          <a:prstGeom prst="rect">
            <a:avLst/>
          </a:prstGeom>
        </p:spPr>
      </p:pic>
    </p:spTree>
    <p:extLst>
      <p:ext uri="{BB962C8B-B14F-4D97-AF65-F5344CB8AC3E}">
        <p14:creationId xmlns:p14="http://schemas.microsoft.com/office/powerpoint/2010/main" xmlns="" val="203363801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01786771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93643483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1321993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package demo.wp.demondk1;</a:t>
            </a:r>
          </a:p>
          <a:p>
            <a:endParaRPr lang="en-US" altLang="zh-TW" dirty="0"/>
          </a:p>
          <a:p>
            <a:r>
              <a:rPr lang="en-US" altLang="zh-TW" dirty="0"/>
              <a:t>import android.support.v7.app.ActionBarActivity;</a:t>
            </a:r>
          </a:p>
          <a:p>
            <a:r>
              <a:rPr lang="en-US" altLang="zh-TW" dirty="0"/>
              <a:t>import </a:t>
            </a:r>
            <a:r>
              <a:rPr lang="en-US" altLang="zh-TW" dirty="0" err="1"/>
              <a:t>android.os.Bundle</a:t>
            </a:r>
            <a:r>
              <a:rPr lang="en-US" altLang="zh-TW" dirty="0"/>
              <a:t>;</a:t>
            </a:r>
          </a:p>
          <a:p>
            <a:r>
              <a:rPr lang="en-US" altLang="zh-TW" dirty="0"/>
              <a:t>import </a:t>
            </a:r>
            <a:r>
              <a:rPr lang="en-US" altLang="zh-TW" dirty="0" err="1"/>
              <a:t>android.view.Menu</a:t>
            </a:r>
            <a:r>
              <a:rPr lang="en-US" altLang="zh-TW" dirty="0"/>
              <a:t>;</a:t>
            </a:r>
          </a:p>
          <a:p>
            <a:r>
              <a:rPr lang="en-US" altLang="zh-TW" dirty="0"/>
              <a:t>import </a:t>
            </a:r>
            <a:r>
              <a:rPr lang="en-US" altLang="zh-TW" dirty="0" err="1"/>
              <a:t>android.view.MenuItem</a:t>
            </a:r>
            <a:r>
              <a:rPr lang="en-US" altLang="zh-TW" dirty="0"/>
              <a:t>;</a:t>
            </a:r>
          </a:p>
          <a:p>
            <a:r>
              <a:rPr lang="en-US" altLang="zh-TW" dirty="0"/>
              <a:t>import </a:t>
            </a:r>
            <a:r>
              <a:rPr lang="en-US" altLang="zh-TW" dirty="0" err="1"/>
              <a:t>android.widget.TextView</a:t>
            </a:r>
            <a:r>
              <a:rPr lang="en-US" altLang="zh-TW" dirty="0"/>
              <a:t>;</a:t>
            </a:r>
          </a:p>
          <a:p>
            <a:endParaRPr lang="en-US" altLang="zh-TW" dirty="0"/>
          </a:p>
          <a:p>
            <a:endParaRPr lang="en-US" altLang="zh-TW" dirty="0"/>
          </a:p>
          <a:p>
            <a:r>
              <a:rPr lang="en-US" altLang="zh-TW" dirty="0"/>
              <a:t>public class </a:t>
            </a:r>
            <a:r>
              <a:rPr lang="en-US" altLang="zh-TW" dirty="0" err="1"/>
              <a:t>MainActivity</a:t>
            </a:r>
            <a:r>
              <a:rPr lang="en-US" altLang="zh-TW" dirty="0"/>
              <a:t> extends </a:t>
            </a:r>
            <a:r>
              <a:rPr lang="en-US" altLang="zh-TW" dirty="0" err="1"/>
              <a:t>ActionBarActivity</a:t>
            </a:r>
            <a:r>
              <a:rPr lang="en-US" altLang="zh-TW" dirty="0"/>
              <a:t> {</a:t>
            </a:r>
          </a:p>
          <a:p>
            <a:r>
              <a:rPr lang="en-US" altLang="zh-TW" dirty="0"/>
              <a:t>    static {</a:t>
            </a:r>
          </a:p>
          <a:p>
            <a:r>
              <a:rPr lang="en-US" altLang="zh-TW" dirty="0"/>
              <a:t>        </a:t>
            </a:r>
            <a:r>
              <a:rPr lang="en-US" altLang="zh-TW" dirty="0" err="1"/>
              <a:t>System.loadLibrary</a:t>
            </a:r>
            <a:r>
              <a:rPr lang="en-US" altLang="zh-TW" dirty="0"/>
              <a:t>("</a:t>
            </a:r>
            <a:r>
              <a:rPr lang="en-US" altLang="zh-TW" dirty="0" err="1"/>
              <a:t>JniDemo</a:t>
            </a:r>
            <a:r>
              <a:rPr lang="en-US" altLang="zh-TW" dirty="0"/>
              <a:t>");</a:t>
            </a:r>
          </a:p>
          <a:p>
            <a:r>
              <a:rPr lang="en-US" altLang="zh-TW" dirty="0"/>
              <a:t>    }</a:t>
            </a:r>
          </a:p>
          <a:p>
            <a:r>
              <a:rPr lang="en-US" altLang="zh-TW" dirty="0"/>
              <a:t>    public native String </a:t>
            </a:r>
            <a:r>
              <a:rPr lang="en-US" altLang="zh-TW" dirty="0" err="1"/>
              <a:t>getStringFromNative</a:t>
            </a:r>
            <a:r>
              <a:rPr lang="en-US" altLang="zh-TW" dirty="0"/>
              <a:t>();</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TextView</a:t>
            </a:r>
            <a:r>
              <a:rPr lang="en-US" altLang="zh-TW" dirty="0"/>
              <a:t> </a:t>
            </a:r>
            <a:r>
              <a:rPr lang="en-US" altLang="zh-TW" dirty="0" err="1"/>
              <a:t>tv</a:t>
            </a:r>
            <a:r>
              <a:rPr lang="en-US" altLang="zh-TW" dirty="0"/>
              <a:t>= (</a:t>
            </a:r>
            <a:r>
              <a:rPr lang="en-US" altLang="zh-TW" dirty="0" err="1"/>
              <a:t>TextView</a:t>
            </a:r>
            <a:r>
              <a:rPr lang="en-US" altLang="zh-TW" dirty="0"/>
              <a:t>) </a:t>
            </a:r>
            <a:r>
              <a:rPr lang="en-US" altLang="zh-TW" dirty="0" err="1"/>
              <a:t>findViewById</a:t>
            </a:r>
            <a:r>
              <a:rPr lang="en-US" altLang="zh-TW" dirty="0"/>
              <a:t>(</a:t>
            </a:r>
            <a:r>
              <a:rPr lang="en-US" altLang="zh-TW" dirty="0" err="1"/>
              <a:t>R.id.hello</a:t>
            </a:r>
            <a:r>
              <a:rPr lang="en-US" altLang="zh-TW" dirty="0"/>
              <a:t>);</a:t>
            </a:r>
          </a:p>
          <a:p>
            <a:r>
              <a:rPr lang="en-US" altLang="zh-TW" dirty="0"/>
              <a:t>        </a:t>
            </a:r>
            <a:r>
              <a:rPr lang="en-US" altLang="zh-TW" dirty="0" err="1"/>
              <a:t>tv.setText</a:t>
            </a:r>
            <a:r>
              <a:rPr lang="en-US" altLang="zh-TW" dirty="0"/>
              <a:t>(</a:t>
            </a:r>
            <a:r>
              <a:rPr lang="en-US" altLang="zh-TW" dirty="0" err="1"/>
              <a:t>getStringFromNative</a:t>
            </a:r>
            <a:r>
              <a:rPr lang="en-US" altLang="zh-TW" dirty="0"/>
              <a:t>());</a:t>
            </a:r>
          </a:p>
          <a:p>
            <a:r>
              <a:rPr lang="en-US" altLang="zh-TW" dirty="0"/>
              <a:t>    }</a:t>
            </a:r>
          </a:p>
          <a:p>
            <a:endParaRPr lang="en-US" altLang="zh-TW" dirty="0"/>
          </a:p>
          <a:p>
            <a:endParaRPr lang="en-US" altLang="zh-TW" dirty="0"/>
          </a:p>
          <a:p>
            <a:r>
              <a:rPr lang="en-US" altLang="zh-TW" dirty="0"/>
              <a:t>    @Override</a:t>
            </a:r>
          </a:p>
          <a:p>
            <a:r>
              <a:rPr lang="en-US" altLang="zh-TW" dirty="0"/>
              <a:t>    public </a:t>
            </a:r>
            <a:r>
              <a:rPr lang="en-US" altLang="zh-TW" dirty="0" err="1"/>
              <a:t>boolean</a:t>
            </a:r>
            <a:r>
              <a:rPr lang="en-US" altLang="zh-TW" dirty="0"/>
              <a:t> </a:t>
            </a:r>
            <a:r>
              <a:rPr lang="en-US" altLang="zh-TW" dirty="0" err="1"/>
              <a:t>onCreateOptionsMenu</a:t>
            </a:r>
            <a:r>
              <a:rPr lang="en-US" altLang="zh-TW" dirty="0"/>
              <a:t>(Menu menu) {</a:t>
            </a:r>
          </a:p>
          <a:p>
            <a:r>
              <a:rPr lang="en-US" altLang="zh-TW" dirty="0"/>
              <a:t>        // Inflate the menu; this adds items to the action bar if it is present.</a:t>
            </a:r>
          </a:p>
          <a:p>
            <a:r>
              <a:rPr lang="en-US" altLang="zh-TW" dirty="0"/>
              <a:t>        </a:t>
            </a:r>
            <a:r>
              <a:rPr lang="en-US" altLang="zh-TW" dirty="0" err="1"/>
              <a:t>getMenuInflater</a:t>
            </a:r>
            <a:r>
              <a:rPr lang="en-US" altLang="zh-TW" dirty="0"/>
              <a:t>().inflate(</a:t>
            </a:r>
            <a:r>
              <a:rPr lang="en-US" altLang="zh-TW" dirty="0" err="1"/>
              <a:t>R.menu.menu_main</a:t>
            </a:r>
            <a:r>
              <a:rPr lang="en-US" altLang="zh-TW" dirty="0"/>
              <a:t>, menu);</a:t>
            </a:r>
          </a:p>
          <a:p>
            <a:r>
              <a:rPr lang="en-US" altLang="zh-TW" dirty="0"/>
              <a:t>        return true;</a:t>
            </a:r>
          </a:p>
          <a:p>
            <a:r>
              <a:rPr lang="en-US" altLang="zh-TW" dirty="0"/>
              <a:t>    }</a:t>
            </a:r>
          </a:p>
          <a:p>
            <a:endParaRPr lang="en-US" altLang="zh-TW" dirty="0"/>
          </a:p>
          <a:p>
            <a:r>
              <a:rPr lang="en-US" altLang="zh-TW" dirty="0"/>
              <a:t>    @Override</a:t>
            </a:r>
          </a:p>
          <a:p>
            <a:r>
              <a:rPr lang="en-US" altLang="zh-TW" dirty="0"/>
              <a:t>    public </a:t>
            </a:r>
            <a:r>
              <a:rPr lang="en-US" altLang="zh-TW" dirty="0" err="1"/>
              <a:t>boolean</a:t>
            </a:r>
            <a:r>
              <a:rPr lang="en-US" altLang="zh-TW" dirty="0"/>
              <a:t> </a:t>
            </a:r>
            <a:r>
              <a:rPr lang="en-US" altLang="zh-TW" dirty="0" err="1"/>
              <a:t>onOptionsItemSelected</a:t>
            </a:r>
            <a:r>
              <a:rPr lang="en-US" altLang="zh-TW" dirty="0"/>
              <a:t>(</a:t>
            </a:r>
            <a:r>
              <a:rPr lang="en-US" altLang="zh-TW" dirty="0" err="1"/>
              <a:t>MenuItem</a:t>
            </a:r>
            <a:r>
              <a:rPr lang="en-US" altLang="zh-TW" dirty="0"/>
              <a:t> item) {</a:t>
            </a:r>
          </a:p>
          <a:p>
            <a:r>
              <a:rPr lang="en-US" altLang="zh-TW" dirty="0"/>
              <a:t>        // Handle action bar item clicks here. The action bar will</a:t>
            </a:r>
          </a:p>
          <a:p>
            <a:r>
              <a:rPr lang="en-US" altLang="zh-TW" dirty="0"/>
              <a:t>        // automatically handle clicks on the Home/Up button, so long</a:t>
            </a:r>
          </a:p>
          <a:p>
            <a:r>
              <a:rPr lang="en-US" altLang="zh-TW" dirty="0"/>
              <a:t>        // as you specify a parent activity in AndroidManifest.xml.</a:t>
            </a:r>
          </a:p>
          <a:p>
            <a:r>
              <a:rPr lang="en-US" altLang="zh-TW" dirty="0"/>
              <a:t>        </a:t>
            </a:r>
            <a:r>
              <a:rPr lang="en-US" altLang="zh-TW" dirty="0" err="1"/>
              <a:t>int</a:t>
            </a:r>
            <a:r>
              <a:rPr lang="en-US" altLang="zh-TW" dirty="0"/>
              <a:t> id = </a:t>
            </a:r>
            <a:r>
              <a:rPr lang="en-US" altLang="zh-TW" dirty="0" err="1"/>
              <a:t>item.getItemId</a:t>
            </a:r>
            <a:r>
              <a:rPr lang="en-US" altLang="zh-TW" dirty="0"/>
              <a:t>();</a:t>
            </a:r>
          </a:p>
          <a:p>
            <a:endParaRPr lang="en-US" altLang="zh-TW" dirty="0"/>
          </a:p>
          <a:p>
            <a:r>
              <a:rPr lang="en-US" altLang="zh-TW" dirty="0"/>
              <a:t>        //</a:t>
            </a:r>
            <a:r>
              <a:rPr lang="en-US" altLang="zh-TW" dirty="0" err="1"/>
              <a:t>noinspection</a:t>
            </a:r>
            <a:r>
              <a:rPr lang="en-US" altLang="zh-TW" dirty="0"/>
              <a:t> </a:t>
            </a:r>
            <a:r>
              <a:rPr lang="en-US" altLang="zh-TW" dirty="0" err="1"/>
              <a:t>SimplifiableIfStatement</a:t>
            </a:r>
            <a:endParaRPr lang="en-US" altLang="zh-TW" dirty="0"/>
          </a:p>
          <a:p>
            <a:r>
              <a:rPr lang="en-US" altLang="zh-TW" dirty="0"/>
              <a:t>        if (id == </a:t>
            </a:r>
            <a:r>
              <a:rPr lang="en-US" altLang="zh-TW" dirty="0" err="1"/>
              <a:t>R.id.action_settings</a:t>
            </a:r>
            <a:r>
              <a:rPr lang="en-US" altLang="zh-TW" dirty="0"/>
              <a:t>) {</a:t>
            </a:r>
          </a:p>
          <a:p>
            <a:r>
              <a:rPr lang="en-US" altLang="zh-TW" dirty="0"/>
              <a:t>            return true;</a:t>
            </a:r>
          </a:p>
          <a:p>
            <a:r>
              <a:rPr lang="en-US" altLang="zh-TW" dirty="0"/>
              <a:t>        }</a:t>
            </a:r>
          </a:p>
          <a:p>
            <a:endParaRPr lang="en-US" altLang="zh-TW" dirty="0"/>
          </a:p>
          <a:p>
            <a:r>
              <a:rPr lang="en-US" altLang="zh-TW" dirty="0"/>
              <a:t>        return </a:t>
            </a:r>
            <a:r>
              <a:rPr lang="en-US" altLang="zh-TW" dirty="0" err="1"/>
              <a:t>super.onOptionsItemSelected</a:t>
            </a:r>
            <a:r>
              <a:rPr lang="en-US" altLang="zh-TW" dirty="0"/>
              <a:t>(item);</a:t>
            </a:r>
          </a:p>
          <a:p>
            <a:r>
              <a:rPr lang="en-US" altLang="zh-TW" dirty="0"/>
              <a:t>    }</a:t>
            </a:r>
          </a:p>
          <a:p>
            <a:r>
              <a:rPr lang="en-US" altLang="zh-TW" dirty="0"/>
              <a:t>}</a:t>
            </a:r>
          </a:p>
          <a:p>
            <a:endParaRPr lang="zh-TW" altLang="en-US" dirty="0"/>
          </a:p>
        </p:txBody>
      </p:sp>
    </p:spTree>
    <p:extLst>
      <p:ext uri="{BB962C8B-B14F-4D97-AF65-F5344CB8AC3E}">
        <p14:creationId xmlns:p14="http://schemas.microsoft.com/office/powerpoint/2010/main" xmlns="" val="251732299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14296426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lstStyle/>
          <a:p>
            <a:r>
              <a:rPr lang="en-US" altLang="zh-TW" dirty="0"/>
              <a:t>Add </a:t>
            </a:r>
            <a:r>
              <a:rPr lang="en-US" altLang="zh-TW" b="1" dirty="0" err="1"/>
              <a:t>ndk.dir</a:t>
            </a:r>
            <a:r>
              <a:rPr lang="en-US" altLang="zh-TW" dirty="0"/>
              <a:t> variable inside </a:t>
            </a:r>
            <a:r>
              <a:rPr lang="en-US" altLang="zh-TW" dirty="0" smtClean="0"/>
              <a:t>the</a:t>
            </a:r>
            <a:r>
              <a:rPr lang="en-US" altLang="zh-TW" dirty="0"/>
              <a:t> </a:t>
            </a:r>
            <a:r>
              <a:rPr lang="en-US" altLang="zh-TW" i="1" dirty="0" err="1"/>
              <a:t>local.properties</a:t>
            </a:r>
            <a:r>
              <a:rPr lang="en-US" altLang="zh-TW" dirty="0"/>
              <a:t> file.</a:t>
            </a:r>
          </a:p>
          <a:p>
            <a:r>
              <a:rPr lang="en-US" altLang="zh-TW" dirty="0"/>
              <a:t>Configure </a:t>
            </a:r>
            <a:r>
              <a:rPr lang="en-US" altLang="zh-TW" b="1" dirty="0" err="1"/>
              <a:t>ndk</a:t>
            </a:r>
            <a:r>
              <a:rPr lang="en-US" altLang="zh-TW" dirty="0"/>
              <a:t> module with </a:t>
            </a:r>
            <a:r>
              <a:rPr lang="en-US" altLang="zh-TW" dirty="0" err="1"/>
              <a:t>gradle</a:t>
            </a:r>
            <a:r>
              <a:rPr lang="en-US" altLang="zh-TW" dirty="0"/>
              <a:t>.</a:t>
            </a:r>
          </a:p>
          <a:p>
            <a:r>
              <a:rPr lang="en-US" altLang="zh-TW" dirty="0"/>
              <a:t>Add C++ files to the expected folder.</a:t>
            </a:r>
          </a:p>
          <a:p>
            <a:r>
              <a:rPr lang="en-US" altLang="zh-TW" i="1" dirty="0"/>
              <a:t>(Optional)</a:t>
            </a:r>
            <a:r>
              <a:rPr lang="en-US" altLang="zh-TW" dirty="0"/>
              <a:t> Set product flavors.</a:t>
            </a:r>
          </a:p>
          <a:p>
            <a:endParaRPr lang="zh-TW" altLang="en-US" dirty="0"/>
          </a:p>
        </p:txBody>
      </p:sp>
    </p:spTree>
    <p:extLst>
      <p:ext uri="{BB962C8B-B14F-4D97-AF65-F5344CB8AC3E}">
        <p14:creationId xmlns:p14="http://schemas.microsoft.com/office/powerpoint/2010/main" xmlns="" val="135057748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Adding </a:t>
            </a:r>
            <a:r>
              <a:rPr lang="en-US" altLang="zh-TW" dirty="0" err="1"/>
              <a:t>ndk.dir</a:t>
            </a:r>
            <a:r>
              <a:rPr lang="en-US" altLang="zh-TW" dirty="0"/>
              <a:t> </a:t>
            </a:r>
            <a:r>
              <a:rPr lang="en-US" altLang="zh-TW" dirty="0" smtClean="0"/>
              <a:t>variable</a:t>
            </a:r>
            <a:endParaRPr lang="zh-TW" altLang="en-US" dirty="0"/>
          </a:p>
        </p:txBody>
      </p:sp>
      <p:sp>
        <p:nvSpPr>
          <p:cNvPr id="3" name="內容版面配置區 2"/>
          <p:cNvSpPr>
            <a:spLocks noGrp="1"/>
          </p:cNvSpPr>
          <p:nvPr>
            <p:ph idx="1"/>
          </p:nvPr>
        </p:nvSpPr>
        <p:spPr/>
        <p:txBody>
          <a:bodyPr>
            <a:normAutofit/>
          </a:bodyPr>
          <a:lstStyle/>
          <a:p>
            <a:r>
              <a:rPr lang="en-US" altLang="zh-TW" dirty="0" smtClean="0"/>
              <a:t>Inside </a:t>
            </a:r>
            <a:r>
              <a:rPr lang="en-US" altLang="zh-TW" dirty="0"/>
              <a:t>your </a:t>
            </a:r>
            <a:r>
              <a:rPr lang="en-US" altLang="zh-TW" dirty="0" err="1"/>
              <a:t>proejct's</a:t>
            </a:r>
            <a:r>
              <a:rPr lang="en-US" altLang="zh-TW" dirty="0"/>
              <a:t> root folder there should be a file called </a:t>
            </a:r>
            <a:r>
              <a:rPr lang="en-US" altLang="zh-TW" dirty="0" err="1"/>
              <a:t>local.properties</a:t>
            </a:r>
            <a:r>
              <a:rPr lang="en-US" altLang="zh-TW" dirty="0"/>
              <a:t>. </a:t>
            </a:r>
            <a:endParaRPr lang="en-US" altLang="zh-TW" dirty="0" smtClean="0"/>
          </a:p>
          <a:p>
            <a:r>
              <a:rPr lang="en-US" altLang="zh-TW" dirty="0" smtClean="0"/>
              <a:t>Add </a:t>
            </a:r>
            <a:r>
              <a:rPr lang="en-US" altLang="zh-TW" dirty="0"/>
              <a:t>a </a:t>
            </a:r>
            <a:r>
              <a:rPr lang="en-US" altLang="zh-TW" dirty="0" err="1"/>
              <a:t>ndk.dir</a:t>
            </a:r>
            <a:r>
              <a:rPr lang="en-US" altLang="zh-TW" dirty="0"/>
              <a:t> variable directing to your </a:t>
            </a:r>
            <a:r>
              <a:rPr lang="en-US" altLang="zh-TW" dirty="0" err="1"/>
              <a:t>ndk</a:t>
            </a:r>
            <a:r>
              <a:rPr lang="en-US" altLang="zh-TW" dirty="0"/>
              <a:t> folder. For example:</a:t>
            </a:r>
          </a:p>
          <a:p>
            <a:endParaRPr lang="en-US" altLang="zh-TW" dirty="0"/>
          </a:p>
          <a:p>
            <a:pPr lvl="1"/>
            <a:r>
              <a:rPr lang="en-US" altLang="zh-TW" dirty="0" err="1"/>
              <a:t>sdk.dir</a:t>
            </a:r>
            <a:r>
              <a:rPr lang="en-US" altLang="zh-TW" dirty="0"/>
              <a:t>=/Users/</a:t>
            </a:r>
            <a:r>
              <a:rPr lang="en-US" altLang="zh-TW" dirty="0" err="1"/>
              <a:t>shanee</a:t>
            </a:r>
            <a:r>
              <a:rPr lang="en-US" altLang="zh-TW" dirty="0"/>
              <a:t>/Development/Android/</a:t>
            </a:r>
            <a:r>
              <a:rPr lang="en-US" altLang="zh-TW" dirty="0" err="1"/>
              <a:t>sdk</a:t>
            </a:r>
            <a:endParaRPr lang="en-US" altLang="zh-TW" dirty="0"/>
          </a:p>
          <a:p>
            <a:pPr lvl="1"/>
            <a:r>
              <a:rPr lang="en-US" altLang="zh-TW" dirty="0" err="1"/>
              <a:t>ndk.dir</a:t>
            </a:r>
            <a:r>
              <a:rPr lang="en-US" altLang="zh-TW" dirty="0"/>
              <a:t>=/Users/</a:t>
            </a:r>
            <a:r>
              <a:rPr lang="en-US" altLang="zh-TW" dirty="0" err="1"/>
              <a:t>shanee</a:t>
            </a:r>
            <a:r>
              <a:rPr lang="en-US" altLang="zh-TW" dirty="0"/>
              <a:t>/Development/</a:t>
            </a:r>
            <a:r>
              <a:rPr lang="en-US" altLang="zh-TW" dirty="0" err="1"/>
              <a:t>ndk</a:t>
            </a:r>
            <a:endParaRPr lang="zh-TW" altLang="en-US" dirty="0"/>
          </a:p>
        </p:txBody>
      </p:sp>
    </p:spTree>
    <p:extLst>
      <p:ext uri="{BB962C8B-B14F-4D97-AF65-F5344CB8AC3E}">
        <p14:creationId xmlns:p14="http://schemas.microsoft.com/office/powerpoint/2010/main" xmlns="" val="103032151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Configuring </a:t>
            </a:r>
            <a:r>
              <a:rPr lang="en-US" altLang="zh-TW" dirty="0" err="1"/>
              <a:t>ndk</a:t>
            </a:r>
            <a:r>
              <a:rPr lang="en-US" altLang="zh-TW" dirty="0"/>
              <a:t> with </a:t>
            </a:r>
            <a:r>
              <a:rPr lang="en-US" altLang="zh-TW" dirty="0" err="1"/>
              <a:t>gradle</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t>Inside your module's </a:t>
            </a:r>
            <a:r>
              <a:rPr lang="en-US" altLang="zh-TW" dirty="0" err="1"/>
              <a:t>build.gradle</a:t>
            </a:r>
            <a:r>
              <a:rPr lang="en-US" altLang="zh-TW" dirty="0"/>
              <a:t> file locate your android's </a:t>
            </a:r>
            <a:r>
              <a:rPr lang="en-US" altLang="zh-TW" dirty="0" err="1"/>
              <a:t>defaultConfig</a:t>
            </a:r>
            <a:r>
              <a:rPr lang="en-US" altLang="zh-TW" dirty="0"/>
              <a:t> section and add the following:</a:t>
            </a:r>
          </a:p>
          <a:p>
            <a:endParaRPr lang="en-US" altLang="zh-TW" dirty="0"/>
          </a:p>
          <a:p>
            <a:r>
              <a:rPr lang="en-US" altLang="zh-TW" dirty="0" err="1"/>
              <a:t>ndk</a:t>
            </a:r>
            <a:r>
              <a:rPr lang="en-US" altLang="zh-TW" dirty="0"/>
              <a:t> {</a:t>
            </a:r>
          </a:p>
          <a:p>
            <a:r>
              <a:rPr lang="en-US" altLang="zh-TW" dirty="0"/>
              <a:t>    </a:t>
            </a:r>
            <a:r>
              <a:rPr lang="en-US" altLang="zh-TW" dirty="0" err="1"/>
              <a:t>moduleName</a:t>
            </a:r>
            <a:r>
              <a:rPr lang="en-US" altLang="zh-TW" dirty="0"/>
              <a:t> "</a:t>
            </a:r>
            <a:r>
              <a:rPr lang="en-US" altLang="zh-TW" dirty="0" err="1"/>
              <a:t>moduleNameHere</a:t>
            </a:r>
            <a:r>
              <a:rPr lang="en-US" altLang="zh-TW" dirty="0"/>
              <a:t>"</a:t>
            </a:r>
          </a:p>
          <a:p>
            <a:r>
              <a:rPr lang="en-US" altLang="zh-TW" dirty="0"/>
              <a:t>}</a:t>
            </a:r>
          </a:p>
          <a:p>
            <a:r>
              <a:rPr lang="en-US" altLang="zh-TW" dirty="0"/>
              <a:t>Make sure to replace the string with your module's name!</a:t>
            </a:r>
            <a:endParaRPr lang="zh-TW" altLang="en-US" dirty="0"/>
          </a:p>
        </p:txBody>
      </p:sp>
    </p:spTree>
    <p:extLst>
      <p:ext uri="{BB962C8B-B14F-4D97-AF65-F5344CB8AC3E}">
        <p14:creationId xmlns:p14="http://schemas.microsoft.com/office/powerpoint/2010/main" xmlns="" val="3535348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6" name="內容版面配置區 5"/>
          <p:cNvSpPr>
            <a:spLocks noGrp="1"/>
          </p:cNvSpPr>
          <p:nvPr>
            <p:ph idx="1"/>
          </p:nvPr>
        </p:nvSpPr>
        <p:spPr/>
        <p:txBody>
          <a:bodyPr>
            <a:normAutofit fontScale="70000" lnSpcReduction="20000"/>
          </a:bodyPr>
          <a:lstStyle/>
          <a:p>
            <a:endParaRPr lang="en-US" altLang="zh-TW" dirty="0"/>
          </a:p>
          <a:p>
            <a:pPr marL="514350" indent="-514350">
              <a:buFont typeface="+mj-lt"/>
              <a:buAutoNum type="arabicPeriod"/>
            </a:pPr>
            <a:r>
              <a:rPr lang="en-US" altLang="zh-TW" dirty="0" smtClean="0"/>
              <a:t>Android framework,</a:t>
            </a:r>
            <a:r>
              <a:rPr lang="zh-TW" altLang="en-US" dirty="0" smtClean="0"/>
              <a:t> </a:t>
            </a:r>
            <a:r>
              <a:rPr lang="en-US" altLang="zh-TW" dirty="0" smtClean="0"/>
              <a:t>Setting </a:t>
            </a:r>
            <a:r>
              <a:rPr lang="en-US" altLang="zh-TW" dirty="0"/>
              <a:t>and Manifest.xml </a:t>
            </a:r>
            <a:r>
              <a:rPr lang="en-US" altLang="zh-TW" dirty="0" smtClean="0"/>
              <a:t>and </a:t>
            </a:r>
            <a:r>
              <a:rPr lang="en-US" altLang="zh-TW" dirty="0" err="1" smtClean="0"/>
              <a:t>gradle</a:t>
            </a:r>
            <a:endParaRPr lang="en-US" altLang="zh-TW" dirty="0"/>
          </a:p>
          <a:p>
            <a:pPr marL="514350" indent="-514350">
              <a:buFont typeface="+mj-lt"/>
              <a:buAutoNum type="arabicPeriod"/>
            </a:pPr>
            <a:r>
              <a:rPr lang="en-US" altLang="zh-TW" dirty="0" smtClean="0"/>
              <a:t>Introduction </a:t>
            </a:r>
            <a:r>
              <a:rPr lang="en-US" altLang="zh-TW" dirty="0"/>
              <a:t>to </a:t>
            </a:r>
            <a:r>
              <a:rPr lang="en-US" altLang="zh-TW" dirty="0" smtClean="0"/>
              <a:t>Java</a:t>
            </a:r>
            <a:endParaRPr lang="en-US" altLang="zh-TW" dirty="0"/>
          </a:p>
          <a:p>
            <a:pPr marL="514350" indent="-514350">
              <a:buFont typeface="+mj-lt"/>
              <a:buAutoNum type="arabicPeriod"/>
            </a:pPr>
            <a:r>
              <a:rPr lang="en-US" altLang="zh-TW" dirty="0" smtClean="0"/>
              <a:t>Component </a:t>
            </a:r>
            <a:r>
              <a:rPr lang="en-US" altLang="zh-TW" dirty="0"/>
              <a:t>and </a:t>
            </a:r>
            <a:r>
              <a:rPr lang="en-US" altLang="zh-TW" dirty="0" smtClean="0"/>
              <a:t>events</a:t>
            </a:r>
            <a:endParaRPr lang="en-US" altLang="zh-TW" dirty="0"/>
          </a:p>
          <a:p>
            <a:pPr marL="514350" indent="-514350">
              <a:buFont typeface="+mj-lt"/>
              <a:buAutoNum type="arabicPeriod"/>
            </a:pPr>
            <a:r>
              <a:rPr lang="en-US" altLang="zh-TW" dirty="0" smtClean="0"/>
              <a:t>Graphics</a:t>
            </a:r>
            <a:endParaRPr lang="en-US" altLang="zh-TW" dirty="0"/>
          </a:p>
          <a:p>
            <a:pPr marL="514350" indent="-514350">
              <a:buFont typeface="+mj-lt"/>
              <a:buAutoNum type="arabicPeriod"/>
            </a:pPr>
            <a:r>
              <a:rPr lang="en-US" altLang="zh-TW" dirty="0" smtClean="0"/>
              <a:t>OpenGL</a:t>
            </a:r>
            <a:endParaRPr lang="en-US" altLang="zh-TW" dirty="0"/>
          </a:p>
          <a:p>
            <a:pPr marL="514350" indent="-514350">
              <a:buFont typeface="+mj-lt"/>
              <a:buAutoNum type="arabicPeriod"/>
            </a:pPr>
            <a:r>
              <a:rPr lang="en-US" altLang="zh-TW" dirty="0" smtClean="0"/>
              <a:t>Animation</a:t>
            </a:r>
            <a:endParaRPr lang="en-US" altLang="zh-TW" dirty="0"/>
          </a:p>
          <a:p>
            <a:pPr marL="514350" indent="-514350">
              <a:buFont typeface="+mj-lt"/>
              <a:buAutoNum type="arabicPeriod"/>
            </a:pPr>
            <a:r>
              <a:rPr lang="en-US" altLang="zh-TW" dirty="0" smtClean="0"/>
              <a:t>Services</a:t>
            </a:r>
            <a:endParaRPr lang="en-US" altLang="zh-TW" dirty="0"/>
          </a:p>
          <a:p>
            <a:pPr marL="514350" indent="-514350">
              <a:buFont typeface="+mj-lt"/>
              <a:buAutoNum type="arabicPeriod"/>
            </a:pPr>
            <a:r>
              <a:rPr lang="en-US" altLang="zh-TW" dirty="0" smtClean="0"/>
              <a:t>NDK</a:t>
            </a:r>
            <a:endParaRPr lang="en-US" altLang="zh-TW" dirty="0"/>
          </a:p>
          <a:p>
            <a:pPr marL="514350" indent="-514350">
              <a:buFont typeface="+mj-lt"/>
              <a:buAutoNum type="arabicPeriod"/>
            </a:pPr>
            <a:r>
              <a:rPr lang="en-US" altLang="zh-TW" dirty="0" smtClean="0"/>
              <a:t>Network </a:t>
            </a:r>
            <a:r>
              <a:rPr lang="en-US" altLang="zh-TW" dirty="0"/>
              <a:t>and </a:t>
            </a:r>
            <a:r>
              <a:rPr lang="en-US" altLang="zh-TW" dirty="0" smtClean="0"/>
              <a:t>Streaming</a:t>
            </a:r>
            <a:endParaRPr lang="en-US" altLang="zh-TW" dirty="0"/>
          </a:p>
          <a:p>
            <a:pPr marL="514350" indent="-514350">
              <a:buFont typeface="+mj-lt"/>
              <a:buAutoNum type="arabicPeriod"/>
            </a:pPr>
            <a:r>
              <a:rPr lang="en-US" altLang="zh-TW" dirty="0" smtClean="0"/>
              <a:t>Google</a:t>
            </a:r>
            <a:r>
              <a:rPr lang="en-US" altLang="zh-TW" dirty="0"/>
              <a:t>, FB … </a:t>
            </a:r>
            <a:r>
              <a:rPr lang="en-US" altLang="zh-TW" dirty="0" smtClean="0"/>
              <a:t>API</a:t>
            </a:r>
            <a:endParaRPr lang="en-US" altLang="zh-TW" dirty="0"/>
          </a:p>
          <a:p>
            <a:pPr marL="514350" indent="-514350">
              <a:buFont typeface="+mj-lt"/>
              <a:buAutoNum type="arabicPeriod"/>
            </a:pPr>
            <a:r>
              <a:rPr lang="en-US" altLang="zh-TW" dirty="0" smtClean="0"/>
              <a:t>Debug </a:t>
            </a:r>
            <a:r>
              <a:rPr lang="en-US" altLang="zh-TW" dirty="0"/>
              <a:t>and </a:t>
            </a:r>
            <a:r>
              <a:rPr lang="en-US" altLang="zh-TW" dirty="0" smtClean="0"/>
              <a:t>validation</a:t>
            </a:r>
            <a:endParaRPr lang="en-US" altLang="zh-TW" dirty="0"/>
          </a:p>
          <a:p>
            <a:pPr marL="514350" indent="-514350">
              <a:buFont typeface="+mj-lt"/>
              <a:buAutoNum type="arabicPeriod"/>
            </a:pPr>
            <a:r>
              <a:rPr lang="en-US" altLang="zh-TW" dirty="0" smtClean="0"/>
              <a:t> </a:t>
            </a:r>
            <a:r>
              <a:rPr lang="en-US" altLang="zh-TW" dirty="0"/>
              <a:t>APP – Server </a:t>
            </a:r>
            <a:r>
              <a:rPr lang="en-US" altLang="zh-TW" dirty="0" smtClean="0"/>
              <a:t>development</a:t>
            </a:r>
            <a:r>
              <a:rPr lang="en-US" altLang="zh-TW" dirty="0"/>
              <a:t>, </a:t>
            </a:r>
            <a:r>
              <a:rPr lang="en-US" altLang="zh-TW" dirty="0" smtClean="0"/>
              <a:t>discussion</a:t>
            </a:r>
            <a:endParaRPr lang="zh-TW" altLang="en-US" dirty="0"/>
          </a:p>
        </p:txBody>
      </p:sp>
    </p:spTree>
    <p:extLst>
      <p:ext uri="{BB962C8B-B14F-4D97-AF65-F5344CB8AC3E}">
        <p14:creationId xmlns:p14="http://schemas.microsoft.com/office/powerpoint/2010/main" xmlns="" val="2779020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457200" y="1642496"/>
            <a:ext cx="8229600" cy="4441371"/>
          </a:xfrm>
          <a:prstGeom prst="rect">
            <a:avLst/>
          </a:prstGeom>
        </p:spPr>
      </p:pic>
    </p:spTree>
    <p:extLst>
      <p:ext uri="{BB962C8B-B14F-4D97-AF65-F5344CB8AC3E}">
        <p14:creationId xmlns:p14="http://schemas.microsoft.com/office/powerpoint/2010/main" xmlns="" val="374624711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Configuring </a:t>
            </a:r>
            <a:r>
              <a:rPr lang="en-US" altLang="zh-TW" dirty="0" err="1"/>
              <a:t>ndk</a:t>
            </a:r>
            <a:r>
              <a:rPr lang="en-US" altLang="zh-TW" dirty="0"/>
              <a:t> with </a:t>
            </a:r>
            <a:r>
              <a:rPr lang="en-US" altLang="zh-TW" dirty="0" err="1"/>
              <a:t>gradle</a:t>
            </a:r>
            <a:endParaRPr lang="zh-TW" altLang="en-US" dirty="0"/>
          </a:p>
        </p:txBody>
      </p:sp>
      <p:sp>
        <p:nvSpPr>
          <p:cNvPr id="3" name="內容版面配置區 2"/>
          <p:cNvSpPr>
            <a:spLocks noGrp="1"/>
          </p:cNvSpPr>
          <p:nvPr>
            <p:ph idx="1"/>
          </p:nvPr>
        </p:nvSpPr>
        <p:spPr/>
        <p:txBody>
          <a:bodyPr>
            <a:normAutofit fontScale="40000" lnSpcReduction="20000"/>
          </a:bodyPr>
          <a:lstStyle/>
          <a:p>
            <a:r>
              <a:rPr lang="en-US" altLang="zh-TW" dirty="0"/>
              <a:t>for reference:</a:t>
            </a:r>
          </a:p>
          <a:p>
            <a:endParaRPr lang="en-US" altLang="zh-TW" dirty="0"/>
          </a:p>
          <a:p>
            <a:r>
              <a:rPr lang="en-US" altLang="zh-TW" dirty="0"/>
              <a:t>android {</a:t>
            </a:r>
          </a:p>
          <a:p>
            <a:r>
              <a:rPr lang="en-US" altLang="zh-TW" dirty="0"/>
              <a:t>    </a:t>
            </a:r>
            <a:r>
              <a:rPr lang="en-US" altLang="zh-TW" dirty="0" err="1"/>
              <a:t>compileSdkVersion</a:t>
            </a:r>
            <a:r>
              <a:rPr lang="en-US" altLang="zh-TW" dirty="0"/>
              <a:t> 19</a:t>
            </a:r>
          </a:p>
          <a:p>
            <a:r>
              <a:rPr lang="en-US" altLang="zh-TW" dirty="0"/>
              <a:t>    </a:t>
            </a:r>
            <a:r>
              <a:rPr lang="en-US" altLang="zh-TW" dirty="0" err="1"/>
              <a:t>buildToolsVersion</a:t>
            </a:r>
            <a:r>
              <a:rPr lang="en-US" altLang="zh-TW" dirty="0"/>
              <a:t> "20.0.0"</a:t>
            </a:r>
          </a:p>
          <a:p>
            <a:endParaRPr lang="en-US" altLang="zh-TW" dirty="0"/>
          </a:p>
          <a:p>
            <a:r>
              <a:rPr lang="en-US" altLang="zh-TW" dirty="0"/>
              <a:t>    </a:t>
            </a:r>
            <a:r>
              <a:rPr lang="en-US" altLang="zh-TW" dirty="0" err="1"/>
              <a:t>defaultConfig</a:t>
            </a:r>
            <a:r>
              <a:rPr lang="en-US" altLang="zh-TW" dirty="0"/>
              <a:t> {</a:t>
            </a:r>
          </a:p>
          <a:p>
            <a:r>
              <a:rPr lang="en-US" altLang="zh-TW" dirty="0"/>
              <a:t>        </a:t>
            </a:r>
            <a:r>
              <a:rPr lang="en-US" altLang="zh-TW" dirty="0" err="1"/>
              <a:t>applicationId</a:t>
            </a:r>
            <a:r>
              <a:rPr lang="en-US" altLang="zh-TW" dirty="0"/>
              <a:t> "</a:t>
            </a:r>
            <a:r>
              <a:rPr lang="en-US" altLang="zh-TW" dirty="0" err="1"/>
              <a:t>com.example.ndksample</a:t>
            </a:r>
            <a:r>
              <a:rPr lang="en-US" altLang="zh-TW" dirty="0"/>
              <a:t>"</a:t>
            </a:r>
          </a:p>
          <a:p>
            <a:r>
              <a:rPr lang="en-US" altLang="zh-TW" dirty="0"/>
              <a:t>        </a:t>
            </a:r>
            <a:r>
              <a:rPr lang="en-US" altLang="zh-TW" dirty="0" err="1"/>
              <a:t>minSdkVersion</a:t>
            </a:r>
            <a:r>
              <a:rPr lang="en-US" altLang="zh-TW" dirty="0"/>
              <a:t> 9</a:t>
            </a:r>
          </a:p>
          <a:p>
            <a:r>
              <a:rPr lang="en-US" altLang="zh-TW" dirty="0"/>
              <a:t>        </a:t>
            </a:r>
            <a:r>
              <a:rPr lang="en-US" altLang="zh-TW" dirty="0" err="1"/>
              <a:t>targetSdkVersion</a:t>
            </a:r>
            <a:r>
              <a:rPr lang="en-US" altLang="zh-TW" dirty="0"/>
              <a:t> 19</a:t>
            </a:r>
          </a:p>
          <a:p>
            <a:r>
              <a:rPr lang="en-US" altLang="zh-TW" dirty="0"/>
              <a:t>        </a:t>
            </a:r>
            <a:r>
              <a:rPr lang="en-US" altLang="zh-TW" dirty="0" err="1"/>
              <a:t>versionCode</a:t>
            </a:r>
            <a:r>
              <a:rPr lang="en-US" altLang="zh-TW" dirty="0"/>
              <a:t> 1</a:t>
            </a:r>
          </a:p>
          <a:p>
            <a:r>
              <a:rPr lang="en-US" altLang="zh-TW" dirty="0"/>
              <a:t>        </a:t>
            </a:r>
            <a:r>
              <a:rPr lang="en-US" altLang="zh-TW" dirty="0" err="1"/>
              <a:t>versionName</a:t>
            </a:r>
            <a:r>
              <a:rPr lang="en-US" altLang="zh-TW" dirty="0"/>
              <a:t> "1.0"</a:t>
            </a:r>
          </a:p>
          <a:p>
            <a:endParaRPr lang="en-US" altLang="zh-TW" dirty="0"/>
          </a:p>
          <a:p>
            <a:r>
              <a:rPr lang="en-US" altLang="zh-TW" dirty="0"/>
              <a:t>        </a:t>
            </a:r>
            <a:r>
              <a:rPr lang="en-US" altLang="zh-TW" dirty="0" err="1"/>
              <a:t>ndk</a:t>
            </a:r>
            <a:r>
              <a:rPr lang="en-US" altLang="zh-TW" dirty="0"/>
              <a:t> {</a:t>
            </a:r>
          </a:p>
          <a:p>
            <a:r>
              <a:rPr lang="en-US" altLang="zh-TW" dirty="0"/>
              <a:t>            </a:t>
            </a:r>
            <a:r>
              <a:rPr lang="en-US" altLang="zh-TW" dirty="0" err="1"/>
              <a:t>moduleName</a:t>
            </a:r>
            <a:r>
              <a:rPr lang="en-US" altLang="zh-TW" dirty="0"/>
              <a:t> "</a:t>
            </a:r>
            <a:r>
              <a:rPr lang="en-US" altLang="zh-TW" dirty="0" err="1"/>
              <a:t>myEpicGameCode</a:t>
            </a:r>
            <a:r>
              <a:rPr lang="en-US" altLang="zh-TW" dirty="0"/>
              <a:t>" // &lt;-- This is the name of my C++ module!</a:t>
            </a:r>
          </a:p>
          <a:p>
            <a:r>
              <a:rPr lang="en-US" altLang="zh-TW" dirty="0"/>
              <a:t>        }</a:t>
            </a:r>
          </a:p>
          <a:p>
            <a:r>
              <a:rPr lang="en-US" altLang="zh-TW" dirty="0"/>
              <a:t>    }</a:t>
            </a:r>
          </a:p>
          <a:p>
            <a:endParaRPr lang="en-US" altLang="zh-TW" dirty="0"/>
          </a:p>
          <a:p>
            <a:r>
              <a:rPr lang="en-US" altLang="zh-TW" dirty="0"/>
              <a:t>    // ... more </a:t>
            </a:r>
            <a:r>
              <a:rPr lang="en-US" altLang="zh-TW" dirty="0" err="1"/>
              <a:t>gradle</a:t>
            </a:r>
            <a:r>
              <a:rPr lang="en-US" altLang="zh-TW" dirty="0"/>
              <a:t> stuff here ...</a:t>
            </a:r>
          </a:p>
          <a:p>
            <a:endParaRPr lang="en-US" altLang="zh-TW" dirty="0"/>
          </a:p>
          <a:p>
            <a:r>
              <a:rPr lang="en-US" altLang="zh-TW" dirty="0"/>
              <a:t>} // end of android section</a:t>
            </a:r>
            <a:endParaRPr lang="zh-TW" altLang="en-US" dirty="0"/>
          </a:p>
        </p:txBody>
      </p:sp>
    </p:spTree>
    <p:extLst>
      <p:ext uri="{BB962C8B-B14F-4D97-AF65-F5344CB8AC3E}">
        <p14:creationId xmlns:p14="http://schemas.microsoft.com/office/powerpoint/2010/main" xmlns="" val="291618926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Configuring </a:t>
            </a:r>
            <a:r>
              <a:rPr lang="en-US" altLang="zh-TW" dirty="0" err="1"/>
              <a:t>ndk</a:t>
            </a:r>
            <a:r>
              <a:rPr lang="en-US" altLang="zh-TW" dirty="0"/>
              <a:t> with </a:t>
            </a:r>
            <a:r>
              <a:rPr lang="en-US" altLang="zh-TW" dirty="0" err="1"/>
              <a:t>gradle</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a:t>you can also add additional C++ configuration such as </a:t>
            </a:r>
            <a:r>
              <a:rPr lang="en-US" altLang="zh-TW" dirty="0" err="1"/>
              <a:t>cFlags</a:t>
            </a:r>
            <a:r>
              <a:rPr lang="en-US" altLang="zh-TW" dirty="0"/>
              <a:t>, </a:t>
            </a:r>
            <a:r>
              <a:rPr lang="en-US" altLang="zh-TW" dirty="0" err="1"/>
              <a:t>stl</a:t>
            </a:r>
            <a:r>
              <a:rPr lang="en-US" altLang="zh-TW" dirty="0"/>
              <a:t> and </a:t>
            </a:r>
            <a:r>
              <a:rPr lang="en-US" altLang="zh-TW" dirty="0" err="1"/>
              <a:t>ldLibs</a:t>
            </a:r>
            <a:r>
              <a:rPr lang="en-US" altLang="zh-TW" dirty="0"/>
              <a:t>.</a:t>
            </a:r>
          </a:p>
          <a:p>
            <a:endParaRPr lang="en-US" altLang="zh-TW" dirty="0"/>
          </a:p>
          <a:p>
            <a:r>
              <a:rPr lang="en-US" altLang="zh-TW" dirty="0" err="1"/>
              <a:t>ndk</a:t>
            </a:r>
            <a:r>
              <a:rPr lang="en-US" altLang="zh-TW" dirty="0"/>
              <a:t> {</a:t>
            </a:r>
          </a:p>
          <a:p>
            <a:r>
              <a:rPr lang="en-US" altLang="zh-TW" dirty="0"/>
              <a:t>    </a:t>
            </a:r>
            <a:r>
              <a:rPr lang="en-US" altLang="zh-TW" dirty="0" err="1"/>
              <a:t>moduleName</a:t>
            </a:r>
            <a:r>
              <a:rPr lang="en-US" altLang="zh-TW" dirty="0"/>
              <a:t> "</a:t>
            </a:r>
            <a:r>
              <a:rPr lang="en-US" altLang="zh-TW" dirty="0" err="1"/>
              <a:t>myEpicGameCode</a:t>
            </a:r>
            <a:r>
              <a:rPr lang="en-US" altLang="zh-TW" dirty="0"/>
              <a:t>"</a:t>
            </a:r>
          </a:p>
          <a:p>
            <a:r>
              <a:rPr lang="en-US" altLang="zh-TW" dirty="0"/>
              <a:t>    </a:t>
            </a:r>
            <a:r>
              <a:rPr lang="en-US" altLang="zh-TW" dirty="0" err="1"/>
              <a:t>cFlags</a:t>
            </a:r>
            <a:r>
              <a:rPr lang="en-US" altLang="zh-TW" dirty="0"/>
              <a:t> "-DANDROID_NDK -D_DEBUG DNULL=0" // Define some macros</a:t>
            </a:r>
          </a:p>
          <a:p>
            <a:r>
              <a:rPr lang="en-US" altLang="zh-TW" dirty="0"/>
              <a:t>    </a:t>
            </a:r>
            <a:r>
              <a:rPr lang="en-US" altLang="zh-TW" dirty="0" err="1"/>
              <a:t>ldLibs</a:t>
            </a:r>
            <a:r>
              <a:rPr lang="en-US" altLang="zh-TW" dirty="0"/>
              <a:t> "EGL", "GLESv3", "dl", "log"         // Link with these libraries!</a:t>
            </a:r>
          </a:p>
          <a:p>
            <a:r>
              <a:rPr lang="en-US" altLang="zh-TW" dirty="0"/>
              <a:t>    </a:t>
            </a:r>
            <a:r>
              <a:rPr lang="en-US" altLang="zh-TW" dirty="0" err="1"/>
              <a:t>stl</a:t>
            </a:r>
            <a:r>
              <a:rPr lang="en-US" altLang="zh-TW" dirty="0"/>
              <a:t> "</a:t>
            </a:r>
            <a:r>
              <a:rPr lang="en-US" altLang="zh-TW" dirty="0" err="1"/>
              <a:t>stlport_shared</a:t>
            </a:r>
            <a:r>
              <a:rPr lang="en-US" altLang="zh-TW" dirty="0"/>
              <a:t>"                        // Use shared </a:t>
            </a:r>
            <a:r>
              <a:rPr lang="en-US" altLang="zh-TW" dirty="0" err="1"/>
              <a:t>stlport</a:t>
            </a:r>
            <a:r>
              <a:rPr lang="en-US" altLang="zh-TW" dirty="0"/>
              <a:t> library</a:t>
            </a:r>
          </a:p>
          <a:p>
            <a:r>
              <a:rPr lang="en-US" altLang="zh-TW" dirty="0"/>
              <a:t>}</a:t>
            </a:r>
            <a:endParaRPr lang="zh-TW" altLang="en-US" dirty="0"/>
          </a:p>
        </p:txBody>
      </p:sp>
    </p:spTree>
    <p:extLst>
      <p:ext uri="{BB962C8B-B14F-4D97-AF65-F5344CB8AC3E}">
        <p14:creationId xmlns:p14="http://schemas.microsoft.com/office/powerpoint/2010/main" xmlns="" val="244066611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Adding C++ source files</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Naturally, </a:t>
            </a:r>
            <a:r>
              <a:rPr lang="en-US" altLang="zh-TW" dirty="0" err="1"/>
              <a:t>Gradle</a:t>
            </a:r>
            <a:r>
              <a:rPr lang="en-US" altLang="zh-TW" dirty="0"/>
              <a:t> expects the C++ files to be inside [module]/</a:t>
            </a:r>
            <a:r>
              <a:rPr lang="en-US" altLang="zh-TW" dirty="0" err="1"/>
              <a:t>src</a:t>
            </a:r>
            <a:r>
              <a:rPr lang="en-US" altLang="zh-TW" dirty="0"/>
              <a:t>/main/</a:t>
            </a:r>
            <a:r>
              <a:rPr lang="en-US" altLang="zh-TW" dirty="0" err="1"/>
              <a:t>jni</a:t>
            </a:r>
            <a:r>
              <a:rPr lang="en-US" altLang="zh-TW" dirty="0"/>
              <a:t>/. Simply adding your files there will do the trick:</a:t>
            </a:r>
          </a:p>
          <a:p>
            <a:endParaRPr lang="en-US" altLang="zh-TW" dirty="0"/>
          </a:p>
          <a:p>
            <a:endParaRPr lang="en-US" altLang="zh-TW" dirty="0"/>
          </a:p>
          <a:p>
            <a:r>
              <a:rPr lang="en-US" altLang="zh-TW" dirty="0"/>
              <a:t>The next time you try to run the application, </a:t>
            </a:r>
            <a:r>
              <a:rPr lang="en-US" altLang="zh-TW" dirty="0" err="1"/>
              <a:t>gradle</a:t>
            </a:r>
            <a:r>
              <a:rPr lang="en-US" altLang="zh-TW" dirty="0"/>
              <a:t> will build the C++ module for you. It will even shout at you for C++ errors in the </a:t>
            </a:r>
            <a:r>
              <a:rPr lang="en-US" altLang="zh-TW" dirty="0" err="1"/>
              <a:t>gradle</a:t>
            </a:r>
            <a:r>
              <a:rPr lang="en-US" altLang="zh-TW" dirty="0"/>
              <a:t> console</a:t>
            </a:r>
            <a:endParaRPr lang="zh-TW" altLang="en-US" dirty="0"/>
          </a:p>
        </p:txBody>
      </p:sp>
    </p:spTree>
    <p:extLst>
      <p:ext uri="{BB962C8B-B14F-4D97-AF65-F5344CB8AC3E}">
        <p14:creationId xmlns:p14="http://schemas.microsoft.com/office/powerpoint/2010/main" xmlns="" val="151387008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Changing the folder of your source files</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Just like with the </a:t>
            </a:r>
            <a:r>
              <a:rPr lang="en-US" altLang="zh-TW" dirty="0" err="1"/>
              <a:t>jniLibs</a:t>
            </a:r>
            <a:r>
              <a:rPr lang="en-US" altLang="zh-TW" dirty="0"/>
              <a:t> folder, you can tell </a:t>
            </a:r>
            <a:r>
              <a:rPr lang="en-US" altLang="zh-TW" dirty="0" err="1"/>
              <a:t>gradle</a:t>
            </a:r>
            <a:r>
              <a:rPr lang="en-US" altLang="zh-TW" dirty="0"/>
              <a:t> to look for your C++ files in a different path. I for example prefer my source code inside source. I can set it by editing the </a:t>
            </a:r>
            <a:r>
              <a:rPr lang="en-US" altLang="zh-TW" dirty="0" err="1"/>
              <a:t>sourceSets.main.jni.srcDirs</a:t>
            </a:r>
            <a:r>
              <a:rPr lang="en-US" altLang="zh-TW" dirty="0"/>
              <a:t> variable:</a:t>
            </a:r>
          </a:p>
          <a:p>
            <a:endParaRPr lang="en-US" altLang="zh-TW" dirty="0"/>
          </a:p>
          <a:p>
            <a:r>
              <a:rPr lang="en-US" altLang="zh-TW" dirty="0"/>
              <a:t>android {</a:t>
            </a:r>
          </a:p>
          <a:p>
            <a:endParaRPr lang="en-US" altLang="zh-TW" dirty="0"/>
          </a:p>
          <a:p>
            <a:r>
              <a:rPr lang="en-US" altLang="zh-TW" dirty="0"/>
              <a:t>    // .. android settings ..</a:t>
            </a:r>
          </a:p>
          <a:p>
            <a:endParaRPr lang="en-US" altLang="zh-TW" dirty="0"/>
          </a:p>
          <a:p>
            <a:r>
              <a:rPr lang="en-US" altLang="zh-TW" dirty="0"/>
              <a:t>    </a:t>
            </a:r>
            <a:r>
              <a:rPr lang="en-US" altLang="zh-TW" dirty="0" err="1"/>
              <a:t>sourceSets.main</a:t>
            </a:r>
            <a:r>
              <a:rPr lang="en-US" altLang="zh-TW" dirty="0"/>
              <a:t> {</a:t>
            </a:r>
          </a:p>
          <a:p>
            <a:r>
              <a:rPr lang="en-US" altLang="zh-TW" dirty="0"/>
              <a:t>        </a:t>
            </a:r>
            <a:r>
              <a:rPr lang="en-US" altLang="zh-TW" dirty="0" err="1"/>
              <a:t>jni.srcDirs</a:t>
            </a:r>
            <a:r>
              <a:rPr lang="en-US" altLang="zh-TW" dirty="0"/>
              <a:t> '</a:t>
            </a:r>
            <a:r>
              <a:rPr lang="en-US" altLang="zh-TW" dirty="0" err="1"/>
              <a:t>src</a:t>
            </a:r>
            <a:r>
              <a:rPr lang="en-US" altLang="zh-TW" dirty="0"/>
              <a:t>/main/source'</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48644571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(Optional) Setting product flavors</a:t>
            </a:r>
            <a:endParaRPr lang="zh-TW" altLang="en-US" dirty="0"/>
          </a:p>
        </p:txBody>
      </p:sp>
      <p:sp>
        <p:nvSpPr>
          <p:cNvPr id="3" name="內容版面配置區 2"/>
          <p:cNvSpPr>
            <a:spLocks noGrp="1"/>
          </p:cNvSpPr>
          <p:nvPr>
            <p:ph idx="1"/>
          </p:nvPr>
        </p:nvSpPr>
        <p:spPr/>
        <p:txBody>
          <a:bodyPr>
            <a:normAutofit fontScale="25000" lnSpcReduction="20000"/>
          </a:bodyPr>
          <a:lstStyle/>
          <a:p>
            <a:r>
              <a:rPr lang="en-US" altLang="zh-TW" dirty="0"/>
              <a:t>You can set different compilation variables for different platforms. For example you might want to define a different macro for x86 and arm to use different optimizations or to include different header files.</a:t>
            </a:r>
          </a:p>
          <a:p>
            <a:endParaRPr lang="en-US" altLang="zh-TW" dirty="0"/>
          </a:p>
          <a:p>
            <a:r>
              <a:rPr lang="en-US" altLang="zh-TW" dirty="0"/>
              <a:t>You can do this by adding the </a:t>
            </a:r>
            <a:r>
              <a:rPr lang="en-US" altLang="zh-TW" dirty="0" err="1"/>
              <a:t>productFlavors</a:t>
            </a:r>
            <a:r>
              <a:rPr lang="en-US" altLang="zh-TW" dirty="0"/>
              <a:t> section under android in the module's </a:t>
            </a:r>
            <a:r>
              <a:rPr lang="en-US" altLang="zh-TW" dirty="0" err="1"/>
              <a:t>build.gradle</a:t>
            </a:r>
            <a:r>
              <a:rPr lang="en-US" altLang="zh-TW" dirty="0"/>
              <a:t> file.</a:t>
            </a:r>
          </a:p>
          <a:p>
            <a:endParaRPr lang="en-US" altLang="zh-TW" dirty="0"/>
          </a:p>
          <a:p>
            <a:r>
              <a:rPr lang="en-US" altLang="zh-TW" dirty="0"/>
              <a:t>The most obvious setting would be to avoid compiling the library for all platforms when building the .</a:t>
            </a:r>
            <a:r>
              <a:rPr lang="en-US" altLang="zh-TW" dirty="0" err="1"/>
              <a:t>apk</a:t>
            </a:r>
            <a:r>
              <a:rPr lang="en-US" altLang="zh-TW" dirty="0"/>
              <a:t> for a specific ABI. For that you can use the </a:t>
            </a:r>
            <a:r>
              <a:rPr lang="en-US" altLang="zh-TW" dirty="0" err="1"/>
              <a:t>abiFilter</a:t>
            </a:r>
            <a:r>
              <a:rPr lang="en-US" altLang="zh-TW" dirty="0"/>
              <a:t> variable:</a:t>
            </a:r>
          </a:p>
          <a:p>
            <a:endParaRPr lang="en-US" altLang="zh-TW" dirty="0"/>
          </a:p>
          <a:p>
            <a:r>
              <a:rPr lang="en-US" altLang="zh-TW" dirty="0"/>
              <a:t>android {</a:t>
            </a:r>
          </a:p>
          <a:p>
            <a:endParaRPr lang="en-US" altLang="zh-TW" dirty="0"/>
          </a:p>
          <a:p>
            <a:r>
              <a:rPr lang="en-US" altLang="zh-TW" dirty="0"/>
              <a:t>    // .. android settings ..</a:t>
            </a:r>
          </a:p>
          <a:p>
            <a:endParaRPr lang="en-US" altLang="zh-TW" dirty="0"/>
          </a:p>
          <a:p>
            <a:r>
              <a:rPr lang="en-US" altLang="zh-TW" dirty="0"/>
              <a:t>    </a:t>
            </a:r>
            <a:r>
              <a:rPr lang="en-US" altLang="zh-TW" dirty="0" err="1"/>
              <a:t>productFlavors</a:t>
            </a:r>
            <a:r>
              <a:rPr lang="en-US" altLang="zh-TW" dirty="0"/>
              <a:t> {</a:t>
            </a:r>
          </a:p>
          <a:p>
            <a:r>
              <a:rPr lang="en-US" altLang="zh-TW" dirty="0"/>
              <a:t>        x86 {</a:t>
            </a:r>
          </a:p>
          <a:p>
            <a:r>
              <a:rPr lang="en-US" altLang="zh-TW" dirty="0"/>
              <a:t>            </a:t>
            </a:r>
            <a:r>
              <a:rPr lang="en-US" altLang="zh-TW" dirty="0" err="1"/>
              <a:t>ndk</a:t>
            </a:r>
            <a:r>
              <a:rPr lang="en-US" altLang="zh-TW" dirty="0"/>
              <a:t> {</a:t>
            </a:r>
          </a:p>
          <a:p>
            <a:r>
              <a:rPr lang="en-US" altLang="zh-TW" dirty="0"/>
              <a:t>                </a:t>
            </a:r>
            <a:r>
              <a:rPr lang="en-US" altLang="zh-TW" dirty="0" err="1"/>
              <a:t>abiFilter</a:t>
            </a:r>
            <a:r>
              <a:rPr lang="en-US" altLang="zh-TW" dirty="0"/>
              <a:t> "x86"</a:t>
            </a:r>
          </a:p>
          <a:p>
            <a:r>
              <a:rPr lang="en-US" altLang="zh-TW" dirty="0"/>
              <a:t>            }</a:t>
            </a:r>
          </a:p>
          <a:p>
            <a:r>
              <a:rPr lang="en-US" altLang="zh-TW" dirty="0"/>
              <a:t>        }</a:t>
            </a:r>
          </a:p>
          <a:p>
            <a:r>
              <a:rPr lang="en-US" altLang="zh-TW" dirty="0"/>
              <a:t>        arm {</a:t>
            </a:r>
          </a:p>
          <a:p>
            <a:r>
              <a:rPr lang="en-US" altLang="zh-TW" dirty="0"/>
              <a:t>            </a:t>
            </a:r>
            <a:r>
              <a:rPr lang="en-US" altLang="zh-TW" dirty="0" err="1"/>
              <a:t>ndk</a:t>
            </a:r>
            <a:r>
              <a:rPr lang="en-US" altLang="zh-TW" dirty="0"/>
              <a:t> {</a:t>
            </a:r>
          </a:p>
          <a:p>
            <a:r>
              <a:rPr lang="en-US" altLang="zh-TW" dirty="0"/>
              <a:t>                </a:t>
            </a:r>
            <a:r>
              <a:rPr lang="en-US" altLang="zh-TW" dirty="0" err="1"/>
              <a:t>abiFilter</a:t>
            </a:r>
            <a:r>
              <a:rPr lang="en-US" altLang="zh-TW" dirty="0"/>
              <a:t> "armeabi-v7a"</a:t>
            </a:r>
          </a:p>
          <a:p>
            <a:r>
              <a:rPr lang="en-US" altLang="zh-TW" dirty="0"/>
              <a:t>            }</a:t>
            </a:r>
          </a:p>
          <a:p>
            <a:r>
              <a:rPr lang="en-US" altLang="zh-TW" dirty="0"/>
              <a:t>        }</a:t>
            </a:r>
          </a:p>
          <a:p>
            <a:r>
              <a:rPr lang="en-US" altLang="zh-TW" dirty="0"/>
              <a:t>        </a:t>
            </a:r>
            <a:r>
              <a:rPr lang="en-US" altLang="zh-TW" dirty="0" err="1"/>
              <a:t>mips</a:t>
            </a:r>
            <a:r>
              <a:rPr lang="en-US" altLang="zh-TW" dirty="0"/>
              <a:t> {</a:t>
            </a:r>
          </a:p>
          <a:p>
            <a:r>
              <a:rPr lang="en-US" altLang="zh-TW" dirty="0"/>
              <a:t>            </a:t>
            </a:r>
            <a:r>
              <a:rPr lang="en-US" altLang="zh-TW" dirty="0" err="1"/>
              <a:t>ndk</a:t>
            </a:r>
            <a:r>
              <a:rPr lang="en-US" altLang="zh-TW" dirty="0"/>
              <a:t> {</a:t>
            </a:r>
          </a:p>
          <a:p>
            <a:r>
              <a:rPr lang="en-US" altLang="zh-TW" dirty="0"/>
              <a:t>                </a:t>
            </a:r>
            <a:r>
              <a:rPr lang="en-US" altLang="zh-TW" dirty="0" err="1"/>
              <a:t>abiFilter</a:t>
            </a:r>
            <a:r>
              <a:rPr lang="en-US" altLang="zh-TW" dirty="0"/>
              <a:t> "</a:t>
            </a:r>
            <a:r>
              <a:rPr lang="en-US" altLang="zh-TW" dirty="0" err="1"/>
              <a:t>mips</a:t>
            </a:r>
            <a:r>
              <a:rPr lang="en-US" altLang="zh-TW" dirty="0"/>
              <a:t>"</a:t>
            </a:r>
          </a:p>
          <a:p>
            <a:r>
              <a:rPr lang="en-US" altLang="zh-TW" dirty="0"/>
              <a:t>            }</a:t>
            </a:r>
          </a:p>
          <a:p>
            <a:r>
              <a:rPr lang="en-US" altLang="zh-TW" dirty="0"/>
              <a:t>        }</a:t>
            </a:r>
          </a:p>
          <a:p>
            <a:r>
              <a:rPr lang="en-US" altLang="zh-TW" dirty="0"/>
              <a:t>    }</a:t>
            </a:r>
          </a:p>
          <a:p>
            <a:endParaRPr lang="en-US" altLang="zh-TW" dirty="0"/>
          </a:p>
          <a:p>
            <a:r>
              <a:rPr lang="en-US" altLang="zh-TW" dirty="0"/>
              <a:t>} // android</a:t>
            </a:r>
            <a:endParaRPr lang="zh-TW" altLang="en-US" dirty="0"/>
          </a:p>
        </p:txBody>
      </p:sp>
    </p:spTree>
    <p:extLst>
      <p:ext uri="{BB962C8B-B14F-4D97-AF65-F5344CB8AC3E}">
        <p14:creationId xmlns:p14="http://schemas.microsoft.com/office/powerpoint/2010/main" xmlns="" val="55397949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(Optional) Setting product flavors</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The next time you build your project for a specific ABI target the </a:t>
            </a:r>
            <a:r>
              <a:rPr lang="en-US" altLang="zh-TW" dirty="0" err="1"/>
              <a:t>ndk</a:t>
            </a:r>
            <a:r>
              <a:rPr lang="en-US" altLang="zh-TW" dirty="0"/>
              <a:t> will know which build type it should create and not to use the default </a:t>
            </a:r>
            <a:r>
              <a:rPr lang="en-US" altLang="zh-TW" dirty="0" err="1"/>
              <a:t>abi</a:t>
            </a:r>
            <a:r>
              <a:rPr lang="en-US" altLang="zh-TW" dirty="0"/>
              <a:t> settings which is to compile for all platforms.</a:t>
            </a:r>
          </a:p>
          <a:p>
            <a:endParaRPr lang="en-US" altLang="zh-TW" dirty="0"/>
          </a:p>
          <a:p>
            <a:r>
              <a:rPr lang="en-US" altLang="zh-TW" dirty="0"/>
              <a:t>You can also override the default </a:t>
            </a:r>
            <a:r>
              <a:rPr lang="en-US" altLang="zh-TW" dirty="0" err="1"/>
              <a:t>cFlags</a:t>
            </a:r>
            <a:r>
              <a:rPr lang="en-US" altLang="zh-TW" dirty="0"/>
              <a:t> and other settings here, just add them inside the </a:t>
            </a:r>
            <a:r>
              <a:rPr lang="en-US" altLang="zh-TW" dirty="0" err="1"/>
              <a:t>ndk</a:t>
            </a:r>
            <a:r>
              <a:rPr lang="en-US" altLang="zh-TW" dirty="0"/>
              <a:t> section under the build of your choice.</a:t>
            </a:r>
            <a:endParaRPr lang="zh-TW" altLang="en-US" dirty="0"/>
          </a:p>
        </p:txBody>
      </p:sp>
    </p:spTree>
    <p:extLst>
      <p:ext uri="{BB962C8B-B14F-4D97-AF65-F5344CB8AC3E}">
        <p14:creationId xmlns:p14="http://schemas.microsoft.com/office/powerpoint/2010/main" xmlns="" val="12148813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NDK</a:t>
            </a:r>
            <a:endParaRPr lang="zh-TW" altLang="en-US" dirty="0"/>
          </a:p>
        </p:txBody>
      </p:sp>
      <p:sp>
        <p:nvSpPr>
          <p:cNvPr id="3" name="內容版面配置區 2"/>
          <p:cNvSpPr>
            <a:spLocks noGrp="1"/>
          </p:cNvSpPr>
          <p:nvPr>
            <p:ph idx="1"/>
          </p:nvPr>
        </p:nvSpPr>
        <p:spPr/>
        <p:txBody>
          <a:bodyPr/>
          <a:lstStyle/>
          <a:p>
            <a:r>
              <a:rPr lang="en-US" altLang="zh-TW" dirty="0"/>
              <a:t>public class </a:t>
            </a:r>
            <a:r>
              <a:rPr lang="en-US" altLang="zh-TW" dirty="0" err="1"/>
              <a:t>MyActivity</a:t>
            </a:r>
            <a:r>
              <a:rPr lang="en-US" altLang="zh-TW" dirty="0"/>
              <a:t> extends Activity {</a:t>
            </a:r>
            <a:br>
              <a:rPr lang="en-US" altLang="zh-TW" dirty="0"/>
            </a:br>
            <a:r>
              <a:rPr lang="en-US" altLang="zh-TW" dirty="0"/>
              <a:t>  /**</a:t>
            </a:r>
            <a:br>
              <a:rPr lang="en-US" altLang="zh-TW" dirty="0"/>
            </a:br>
            <a:r>
              <a:rPr lang="en-US" altLang="zh-TW" dirty="0"/>
              <a:t>  * Native method implemented in C/C++</a:t>
            </a:r>
            <a:br>
              <a:rPr lang="en-US" altLang="zh-TW" dirty="0"/>
            </a:br>
            <a:r>
              <a:rPr lang="en-US" altLang="zh-TW" dirty="0"/>
              <a:t>  */</a:t>
            </a:r>
            <a:br>
              <a:rPr lang="en-US" altLang="zh-TW" dirty="0"/>
            </a:br>
            <a:r>
              <a:rPr lang="en-US" altLang="zh-TW" dirty="0"/>
              <a:t>  public </a:t>
            </a:r>
            <a:r>
              <a:rPr lang="en-US" altLang="zh-TW" b="1" dirty="0"/>
              <a:t>native</a:t>
            </a:r>
            <a:r>
              <a:rPr lang="en-US" altLang="zh-TW" dirty="0"/>
              <a:t> void </a:t>
            </a:r>
            <a:r>
              <a:rPr lang="en-US" altLang="zh-TW" dirty="0" err="1"/>
              <a:t>computeFoo</a:t>
            </a:r>
            <a:r>
              <a:rPr lang="en-US" altLang="zh-TW" dirty="0"/>
              <a:t>();</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83963074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3" name="內容版面配置區 2"/>
          <p:cNvSpPr>
            <a:spLocks noGrp="1"/>
          </p:cNvSpPr>
          <p:nvPr>
            <p:ph idx="1"/>
          </p:nvPr>
        </p:nvSpPr>
        <p:spPr/>
        <p:txBody>
          <a:bodyPr/>
          <a:lstStyle/>
          <a:p>
            <a:r>
              <a:rPr lang="en-US" altLang="zh-TW" smtClean="0"/>
              <a:t>HTC</a:t>
            </a:r>
          </a:p>
          <a:p>
            <a:pPr lvl="1"/>
            <a:r>
              <a:rPr lang="en-US" altLang="zh-TW" dirty="0" smtClean="0"/>
              <a:t>Power+ sound down</a:t>
            </a:r>
            <a:endParaRPr lang="zh-TW" altLang="en-US" dirty="0"/>
          </a:p>
        </p:txBody>
      </p:sp>
      <p:sp>
        <p:nvSpPr>
          <p:cNvPr id="4" name="日期版面配置區 3"/>
          <p:cNvSpPr>
            <a:spLocks noGrp="1"/>
          </p:cNvSpPr>
          <p:nvPr>
            <p:ph type="dt" sz="half" idx="10"/>
          </p:nvPr>
        </p:nvSpPr>
        <p:spPr/>
        <p:txBody>
          <a:bodyPr/>
          <a:lstStyle/>
          <a:p>
            <a:fld id="{620FD61C-0154-4FD3-B8F9-ED9C9F3D18E1}"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207</a:t>
            </a:fld>
            <a:endParaRPr lang="zh-TW" altLang="en-US"/>
          </a:p>
        </p:txBody>
      </p:sp>
    </p:spTree>
    <p:extLst>
      <p:ext uri="{BB962C8B-B14F-4D97-AF65-F5344CB8AC3E}">
        <p14:creationId xmlns:p14="http://schemas.microsoft.com/office/powerpoint/2010/main" xmlns="" val="243357676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err="1" smtClean="0"/>
              <a:t>ndk</a:t>
            </a:r>
            <a:endParaRPr lang="zh-TW" altLang="en-US" dirty="0"/>
          </a:p>
        </p:txBody>
      </p:sp>
      <p:sp>
        <p:nvSpPr>
          <p:cNvPr id="6" name="文字版面配置區 5"/>
          <p:cNvSpPr>
            <a:spLocks noGrp="1"/>
          </p:cNvSpPr>
          <p:nvPr>
            <p:ph type="body" idx="1"/>
          </p:nvPr>
        </p:nvSpPr>
        <p:spPr/>
        <p:txBody>
          <a:bodyPr/>
          <a:lstStyle/>
          <a:p>
            <a:endParaRPr lang="zh-TW" altLang="en-US"/>
          </a:p>
        </p:txBody>
      </p:sp>
      <p:sp>
        <p:nvSpPr>
          <p:cNvPr id="3" name="日期版面配置區 2"/>
          <p:cNvSpPr>
            <a:spLocks noGrp="1"/>
          </p:cNvSpPr>
          <p:nvPr>
            <p:ph type="dt" sz="half" idx="10"/>
          </p:nvPr>
        </p:nvSpPr>
        <p:spPr/>
        <p:txBody>
          <a:bodyPr/>
          <a:lstStyle/>
          <a:p>
            <a:fld id="{F55BE599-877C-4CF6-97CD-D5C5543375BD}" type="datetime1">
              <a:rPr lang="zh-TW" altLang="en-US" smtClean="0"/>
              <a:pPr/>
              <a:t>2017/3/20</a:t>
            </a:fld>
            <a:endParaRPr lang="zh-TW" altLang="en-US"/>
          </a:p>
        </p:txBody>
      </p:sp>
      <p:sp>
        <p:nvSpPr>
          <p:cNvPr id="4" name="投影片編號版面配置區 3"/>
          <p:cNvSpPr>
            <a:spLocks noGrp="1"/>
          </p:cNvSpPr>
          <p:nvPr>
            <p:ph type="sldNum" sz="quarter" idx="12"/>
          </p:nvPr>
        </p:nvSpPr>
        <p:spPr/>
        <p:txBody>
          <a:bodyPr/>
          <a:lstStyle/>
          <a:p>
            <a:fld id="{52B4E8C2-148B-4508-9BF1-075A6A18C972}" type="slidenum">
              <a:rPr lang="zh-TW" altLang="en-US" smtClean="0"/>
              <a:pPr/>
              <a:t>208</a:t>
            </a:fld>
            <a:endParaRPr lang="zh-TW" altLang="en-US"/>
          </a:p>
        </p:txBody>
      </p:sp>
    </p:spTree>
    <p:extLst>
      <p:ext uri="{BB962C8B-B14F-4D97-AF65-F5344CB8AC3E}">
        <p14:creationId xmlns:p14="http://schemas.microsoft.com/office/powerpoint/2010/main" xmlns="" val="99973552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smtClean="0"/>
              <a:t>NDK</a:t>
            </a:r>
            <a:endParaRPr lang="zh-TW" altLang="en-US" dirty="0"/>
          </a:p>
        </p:txBody>
      </p:sp>
      <p:sp>
        <p:nvSpPr>
          <p:cNvPr id="7" name="內容版面配置區 6"/>
          <p:cNvSpPr>
            <a:spLocks noGrp="1"/>
          </p:cNvSpPr>
          <p:nvPr>
            <p:ph idx="1"/>
          </p:nvPr>
        </p:nvSpPr>
        <p:spPr/>
        <p:txBody>
          <a:bodyPr/>
          <a:lstStyle/>
          <a:p>
            <a:r>
              <a:rPr lang="zh-TW" altLang="en-US" dirty="0" smtClean="0"/>
              <a:t>寫作</a:t>
            </a:r>
            <a:endParaRPr lang="en-US" altLang="zh-TW" dirty="0" smtClean="0"/>
          </a:p>
          <a:p>
            <a:r>
              <a:rPr lang="zh-TW" altLang="en-US" dirty="0"/>
              <a:t>呼叫</a:t>
            </a:r>
          </a:p>
        </p:txBody>
      </p:sp>
      <p:sp>
        <p:nvSpPr>
          <p:cNvPr id="4" name="日期版面配置區 3"/>
          <p:cNvSpPr>
            <a:spLocks noGrp="1"/>
          </p:cNvSpPr>
          <p:nvPr>
            <p:ph type="dt" sz="half" idx="10"/>
          </p:nvPr>
        </p:nvSpPr>
        <p:spPr/>
        <p:txBody>
          <a:bodyPr/>
          <a:lstStyle/>
          <a:p>
            <a:fld id="{C2E05814-42A1-4538-895F-8FD3EE3D337B}"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209</a:t>
            </a:fld>
            <a:endParaRPr lang="zh-TW" altLang="en-US"/>
          </a:p>
        </p:txBody>
      </p:sp>
    </p:spTree>
    <p:extLst>
      <p:ext uri="{BB962C8B-B14F-4D97-AF65-F5344CB8AC3E}">
        <p14:creationId xmlns:p14="http://schemas.microsoft.com/office/powerpoint/2010/main" xmlns="" val="4213026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Gradle</a:t>
            </a:r>
            <a:r>
              <a:rPr lang="en-US" altLang="zh-TW" dirty="0" smtClean="0"/>
              <a:t/>
            </a:r>
            <a:br>
              <a:rPr lang="en-US" altLang="zh-TW" dirty="0" smtClean="0"/>
            </a:br>
            <a:endParaRPr lang="zh-TW" altLang="en-US" dirty="0"/>
          </a:p>
        </p:txBody>
      </p:sp>
      <p:sp>
        <p:nvSpPr>
          <p:cNvPr id="3" name="文字版面配置區 2"/>
          <p:cNvSpPr>
            <a:spLocks noGrp="1"/>
          </p:cNvSpPr>
          <p:nvPr>
            <p:ph type="body" idx="1"/>
          </p:nvPr>
        </p:nvSpPr>
        <p:spPr/>
        <p:txBody>
          <a:bodyPr/>
          <a:lstStyle/>
          <a:p>
            <a:r>
              <a:rPr lang="en-US" altLang="zh-TW" dirty="0"/>
              <a:t>http://code.tutsplus.com/tutorials/the-ins-and-outs-of-gradle--cms-22978</a:t>
            </a:r>
            <a:endParaRPr lang="zh-TW" altLang="en-US" dirty="0"/>
          </a:p>
        </p:txBody>
      </p:sp>
    </p:spTree>
    <p:extLst>
      <p:ext uri="{BB962C8B-B14F-4D97-AF65-F5344CB8AC3E}">
        <p14:creationId xmlns:p14="http://schemas.microsoft.com/office/powerpoint/2010/main" xmlns="" val="458336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NDK</a:t>
            </a:r>
            <a:endParaRPr lang="zh-TW" altLang="en-US" dirty="0"/>
          </a:p>
        </p:txBody>
      </p:sp>
      <p:sp>
        <p:nvSpPr>
          <p:cNvPr id="3" name="內容版面配置區 2"/>
          <p:cNvSpPr>
            <a:spLocks noGrp="1"/>
          </p:cNvSpPr>
          <p:nvPr>
            <p:ph idx="1"/>
          </p:nvPr>
        </p:nvSpPr>
        <p:spPr/>
        <p:txBody>
          <a:bodyPr/>
          <a:lstStyle/>
          <a:p>
            <a:r>
              <a:rPr lang="en-US" altLang="zh-TW" dirty="0"/>
              <a:t>NDK</a:t>
            </a:r>
            <a:r>
              <a:rPr lang="zh-TW" altLang="en-US" dirty="0"/>
              <a:t>主要是</a:t>
            </a:r>
            <a:r>
              <a:rPr lang="en-US" altLang="zh-TW" dirty="0"/>
              <a:t>Android Native</a:t>
            </a:r>
            <a:r>
              <a:rPr lang="zh-TW" altLang="en-US" dirty="0"/>
              <a:t>開發工具</a:t>
            </a:r>
            <a:r>
              <a:rPr lang="en-US" altLang="zh-TW" dirty="0"/>
              <a:t>(JNI</a:t>
            </a:r>
            <a:r>
              <a:rPr lang="zh-TW" altLang="en-US" dirty="0"/>
              <a:t>的開發</a:t>
            </a:r>
            <a:r>
              <a:rPr lang="en-US" altLang="zh-TW" dirty="0"/>
              <a:t>)</a:t>
            </a:r>
            <a:r>
              <a:rPr lang="zh-TW" altLang="en-US" dirty="0"/>
              <a:t>，可以使</a:t>
            </a:r>
            <a:r>
              <a:rPr lang="en-US" altLang="zh-TW" dirty="0" err="1"/>
              <a:t>Dalvik</a:t>
            </a:r>
            <a:r>
              <a:rPr lang="en-US" altLang="zh-TW" dirty="0"/>
              <a:t> virtual machine</a:t>
            </a:r>
            <a:r>
              <a:rPr lang="zh-TW" altLang="en-US" dirty="0"/>
              <a:t>內執行的</a:t>
            </a:r>
            <a:r>
              <a:rPr lang="en-US" altLang="zh-TW" dirty="0"/>
              <a:t>JAVA</a:t>
            </a:r>
            <a:r>
              <a:rPr lang="zh-TW" altLang="en-US" dirty="0"/>
              <a:t>程式與</a:t>
            </a:r>
            <a:r>
              <a:rPr lang="en-US" altLang="zh-TW" dirty="0"/>
              <a:t>C/C++</a:t>
            </a:r>
            <a:r>
              <a:rPr lang="zh-TW" altLang="en-US" dirty="0"/>
              <a:t>語言溝通。</a:t>
            </a:r>
            <a:br>
              <a:rPr lang="zh-TW" altLang="en-US" dirty="0"/>
            </a:br>
            <a:endParaRPr lang="zh-TW" altLang="en-US" dirty="0"/>
          </a:p>
        </p:txBody>
      </p:sp>
      <p:sp>
        <p:nvSpPr>
          <p:cNvPr id="4" name="日期版面配置區 3"/>
          <p:cNvSpPr>
            <a:spLocks noGrp="1"/>
          </p:cNvSpPr>
          <p:nvPr>
            <p:ph type="dt" sz="half" idx="10"/>
          </p:nvPr>
        </p:nvSpPr>
        <p:spPr/>
        <p:txBody>
          <a:bodyPr/>
          <a:lstStyle/>
          <a:p>
            <a:fld id="{479E85C8-706E-44C6-ABE2-5709F84F2ABE}"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210</a:t>
            </a:fld>
            <a:endParaRPr lang="zh-TW" altLang="en-US"/>
          </a:p>
        </p:txBody>
      </p:sp>
    </p:spTree>
    <p:extLst>
      <p:ext uri="{BB962C8B-B14F-4D97-AF65-F5344CB8AC3E}">
        <p14:creationId xmlns:p14="http://schemas.microsoft.com/office/powerpoint/2010/main" xmlns="" val="377566542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err="1" smtClean="0"/>
              <a:t>adk</a:t>
            </a:r>
            <a:endParaRPr lang="zh-TW" altLang="en-US" dirty="0"/>
          </a:p>
        </p:txBody>
      </p:sp>
      <p:sp>
        <p:nvSpPr>
          <p:cNvPr id="7" name="文字版面配置區 6"/>
          <p:cNvSpPr>
            <a:spLocks noGrp="1"/>
          </p:cNvSpPr>
          <p:nvPr>
            <p:ph type="body" idx="1"/>
          </p:nvPr>
        </p:nvSpPr>
        <p:spPr/>
        <p:txBody>
          <a:bodyPr/>
          <a:lstStyle/>
          <a:p>
            <a:endParaRPr lang="zh-TW" altLang="en-US"/>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211</a:t>
            </a:fld>
            <a:endParaRPr lang="zh-TW" altLang="en-US"/>
          </a:p>
        </p:txBody>
      </p:sp>
    </p:spTree>
    <p:extLst>
      <p:ext uri="{BB962C8B-B14F-4D97-AF65-F5344CB8AC3E}">
        <p14:creationId xmlns:p14="http://schemas.microsoft.com/office/powerpoint/2010/main" xmlns="" val="194875683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With Android 3.1, the platform introduces Android Open Accessory support, which allows external USB hardware (an Android USB accessory) to interact with an Android-powered device in a special accessory mode.</a:t>
            </a:r>
          </a:p>
          <a:p>
            <a:pPr algn="just"/>
            <a:r>
              <a:rPr lang="en-US" altLang="zh-TW" dirty="0" smtClean="0"/>
              <a:t> </a:t>
            </a:r>
            <a:endParaRPr lang="zh-TW" altLang="en-US" dirty="0"/>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212</a:t>
            </a:fld>
            <a:endParaRPr lang="zh-TW" altLang="en-US"/>
          </a:p>
        </p:txBody>
      </p:sp>
    </p:spTree>
    <p:extLst>
      <p:ext uri="{BB962C8B-B14F-4D97-AF65-F5344CB8AC3E}">
        <p14:creationId xmlns:p14="http://schemas.microsoft.com/office/powerpoint/2010/main" xmlns="" val="135177323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When an Android-powered powered device is in accessory mode, the connected accessory acts as the USB host (powers the bus and enumerates devices) and the Android-powered device acts as the USB device. </a:t>
            </a:r>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213</a:t>
            </a:fld>
            <a:endParaRPr lang="zh-TW" altLang="en-US"/>
          </a:p>
        </p:txBody>
      </p:sp>
    </p:spTree>
    <p:extLst>
      <p:ext uri="{BB962C8B-B14F-4D97-AF65-F5344CB8AC3E}">
        <p14:creationId xmlns:p14="http://schemas.microsoft.com/office/powerpoint/2010/main" xmlns="" val="65029618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Android USB accessories are specifically designed to attach to Android-powered devices and adhere to a simple protocol (Android accessory protocol) that allows them to detect Android-powered devices that support accessory mode. </a:t>
            </a:r>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214</a:t>
            </a:fld>
            <a:endParaRPr lang="zh-TW" altLang="en-US"/>
          </a:p>
        </p:txBody>
      </p:sp>
    </p:spTree>
    <p:extLst>
      <p:ext uri="{BB962C8B-B14F-4D97-AF65-F5344CB8AC3E}">
        <p14:creationId xmlns:p14="http://schemas.microsoft.com/office/powerpoint/2010/main" xmlns="" val="214251825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Accessories must also provide 500mA at 5V for charging power. </a:t>
            </a:r>
          </a:p>
          <a:p>
            <a:endParaRPr lang="zh-TW" altLang="en-US" dirty="0"/>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215</a:t>
            </a:fld>
            <a:endParaRPr lang="zh-TW" altLang="en-US"/>
          </a:p>
        </p:txBody>
      </p:sp>
    </p:spTree>
    <p:extLst>
      <p:ext uri="{BB962C8B-B14F-4D97-AF65-F5344CB8AC3E}">
        <p14:creationId xmlns:p14="http://schemas.microsoft.com/office/powerpoint/2010/main" xmlns="" val="339335111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Many previously released Android-powered devices are only capable of acting as a USB device and cannot initiate connections with external USB devices.</a:t>
            </a:r>
          </a:p>
          <a:p>
            <a:endParaRPr lang="zh-TW" altLang="en-US" dirty="0"/>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216</a:t>
            </a:fld>
            <a:endParaRPr lang="zh-TW" altLang="en-US"/>
          </a:p>
        </p:txBody>
      </p:sp>
    </p:spTree>
    <p:extLst>
      <p:ext uri="{BB962C8B-B14F-4D97-AF65-F5344CB8AC3E}">
        <p14:creationId xmlns:p14="http://schemas.microsoft.com/office/powerpoint/2010/main" xmlns="" val="390820564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pPr algn="just"/>
            <a:r>
              <a:rPr lang="en-US" altLang="zh-TW" dirty="0" smtClean="0"/>
              <a:t>Android Open Accessory support overcomes this limitation and allows you to build accessories that can interact with an assortment of Android-powered devices by allowing the accessory to initiate the connection.</a:t>
            </a:r>
          </a:p>
          <a:p>
            <a:endParaRPr lang="zh-TW" altLang="en-US" dirty="0"/>
          </a:p>
        </p:txBody>
      </p:sp>
      <p:sp>
        <p:nvSpPr>
          <p:cNvPr id="4" name="日期版面配置區 3"/>
          <p:cNvSpPr>
            <a:spLocks noGrp="1"/>
          </p:cNvSpPr>
          <p:nvPr>
            <p:ph type="dt" sz="half" idx="10"/>
          </p:nvPr>
        </p:nvSpPr>
        <p:spPr/>
        <p:txBody>
          <a:bodyPr/>
          <a:lstStyle/>
          <a:p>
            <a:fld id="{0D98AB45-E506-4018-9990-6604E068CD4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217</a:t>
            </a:fld>
            <a:endParaRPr lang="zh-TW" altLang="en-US"/>
          </a:p>
        </p:txBody>
      </p:sp>
    </p:spTree>
    <p:extLst>
      <p:ext uri="{BB962C8B-B14F-4D97-AF65-F5344CB8AC3E}">
        <p14:creationId xmlns:p14="http://schemas.microsoft.com/office/powerpoint/2010/main" xmlns="" val="325555531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lstStyle/>
          <a:p>
            <a:r>
              <a:rPr lang="en-US" altLang="zh-TW" dirty="0" smtClean="0"/>
              <a:t>Accessory mode is ultimately dependent on the device's hardware and not all devices support accessory mode. </a:t>
            </a:r>
          </a:p>
        </p:txBody>
      </p:sp>
      <p:sp>
        <p:nvSpPr>
          <p:cNvPr id="4" name="日期版面配置區 3"/>
          <p:cNvSpPr>
            <a:spLocks noGrp="1"/>
          </p:cNvSpPr>
          <p:nvPr>
            <p:ph type="dt" sz="half" idx="10"/>
          </p:nvPr>
        </p:nvSpPr>
        <p:spPr/>
        <p:txBody>
          <a:bodyPr/>
          <a:lstStyle/>
          <a:p>
            <a:fld id="{657F6E58-B149-4964-9D65-B07C756E36FA}"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218</a:t>
            </a:fld>
            <a:endParaRPr lang="zh-TW" altLang="en-US"/>
          </a:p>
        </p:txBody>
      </p:sp>
    </p:spTree>
    <p:extLst>
      <p:ext uri="{BB962C8B-B14F-4D97-AF65-F5344CB8AC3E}">
        <p14:creationId xmlns:p14="http://schemas.microsoft.com/office/powerpoint/2010/main" xmlns="" val="17840106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lstStyle/>
          <a:p>
            <a:r>
              <a:rPr lang="en-US" altLang="zh-TW" dirty="0" smtClean="0"/>
              <a:t>Devices that support accessory mode can be filtered using a &lt;uses-feature&gt; element in your corresponding application's Android manifest.</a:t>
            </a:r>
            <a:endParaRPr lang="zh-TW" altLang="en-US" dirty="0"/>
          </a:p>
        </p:txBody>
      </p:sp>
      <p:sp>
        <p:nvSpPr>
          <p:cNvPr id="4" name="日期版面配置區 3"/>
          <p:cNvSpPr>
            <a:spLocks noGrp="1"/>
          </p:cNvSpPr>
          <p:nvPr>
            <p:ph type="dt" sz="half" idx="10"/>
          </p:nvPr>
        </p:nvSpPr>
        <p:spPr/>
        <p:txBody>
          <a:bodyPr/>
          <a:lstStyle/>
          <a:p>
            <a:fld id="{657F6E58-B149-4964-9D65-B07C756E36FA}"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219</a:t>
            </a:fld>
            <a:endParaRPr lang="zh-TW" altLang="en-US"/>
          </a:p>
        </p:txBody>
      </p:sp>
    </p:spTree>
    <p:extLst>
      <p:ext uri="{BB962C8B-B14F-4D97-AF65-F5344CB8AC3E}">
        <p14:creationId xmlns:p14="http://schemas.microsoft.com/office/powerpoint/2010/main" xmlns="" val="3266262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lstStyle/>
          <a:p>
            <a:r>
              <a:rPr lang="en-US" altLang="zh-TW" dirty="0" err="1"/>
              <a:t>Gradle</a:t>
            </a:r>
            <a:r>
              <a:rPr lang="en-US" altLang="zh-TW" dirty="0"/>
              <a:t> is an automated build toolkit that can integrate into lots of different environments, via plugins. In Android Studio, </a:t>
            </a:r>
            <a:r>
              <a:rPr lang="en-US" altLang="zh-TW" dirty="0" err="1"/>
              <a:t>Gradle</a:t>
            </a:r>
            <a:r>
              <a:rPr lang="en-US" altLang="zh-TW" dirty="0"/>
              <a:t> integration is achieved via the aptly-named Android </a:t>
            </a:r>
            <a:r>
              <a:rPr lang="en-US" altLang="zh-TW" dirty="0" err="1"/>
              <a:t>Gradle</a:t>
            </a:r>
            <a:r>
              <a:rPr lang="en-US" altLang="zh-TW" dirty="0"/>
              <a:t> plug</a:t>
            </a:r>
            <a:r>
              <a:rPr lang="zh-TW" altLang="en-US" dirty="0"/>
              <a:t> </a:t>
            </a:r>
            <a:br>
              <a:rPr lang="zh-TW" altLang="en-US" dirty="0"/>
            </a:br>
            <a:endParaRPr lang="zh-TW" altLang="en-US" dirty="0"/>
          </a:p>
        </p:txBody>
      </p:sp>
    </p:spTree>
    <p:extLst>
      <p:ext uri="{BB962C8B-B14F-4D97-AF65-F5344CB8AC3E}">
        <p14:creationId xmlns:p14="http://schemas.microsoft.com/office/powerpoint/2010/main" xmlns="" val="212185134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An Android USB accessory must adhere to Android Accessory Protocol, which defines how an accessory detects and sets up communication with an Android-powered device. </a:t>
            </a:r>
          </a:p>
        </p:txBody>
      </p:sp>
      <p:sp>
        <p:nvSpPr>
          <p:cNvPr id="4" name="日期版面配置區 3"/>
          <p:cNvSpPr>
            <a:spLocks noGrp="1"/>
          </p:cNvSpPr>
          <p:nvPr>
            <p:ph type="dt" sz="half" idx="10"/>
          </p:nvPr>
        </p:nvSpPr>
        <p:spPr/>
        <p:txBody>
          <a:bodyPr/>
          <a:lstStyle/>
          <a:p>
            <a:fld id="{7EDAEE4A-FBC3-4BD6-9F3A-50DD5B30A0E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220</a:t>
            </a:fld>
            <a:endParaRPr lang="zh-TW" altLang="en-US"/>
          </a:p>
        </p:txBody>
      </p:sp>
    </p:spTree>
    <p:extLst>
      <p:ext uri="{BB962C8B-B14F-4D97-AF65-F5344CB8AC3E}">
        <p14:creationId xmlns:p14="http://schemas.microsoft.com/office/powerpoint/2010/main" xmlns="" val="40689591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In general, an accessory should carry out the following steps:</a:t>
            </a:r>
          </a:p>
          <a:p>
            <a:pPr lvl="1"/>
            <a:r>
              <a:rPr lang="en-US" altLang="zh-TW" dirty="0" smtClean="0"/>
              <a:t>Wait for and detect connected devices</a:t>
            </a:r>
          </a:p>
          <a:p>
            <a:pPr lvl="1"/>
            <a:r>
              <a:rPr lang="en-US" altLang="zh-TW" dirty="0" smtClean="0"/>
              <a:t>Determine the device's accessory mode support</a:t>
            </a:r>
          </a:p>
          <a:p>
            <a:pPr lvl="1"/>
            <a:r>
              <a:rPr lang="en-US" altLang="zh-TW" dirty="0" smtClean="0"/>
              <a:t>Attempt to start the device in accessory mode if needed</a:t>
            </a:r>
          </a:p>
          <a:p>
            <a:pPr lvl="1"/>
            <a:r>
              <a:rPr lang="en-US" altLang="zh-TW" dirty="0" smtClean="0"/>
              <a:t>Establish communication with the device if it supports the Android accessory protocol</a:t>
            </a:r>
          </a:p>
          <a:p>
            <a:endParaRPr lang="zh-TW" altLang="en-US" dirty="0"/>
          </a:p>
        </p:txBody>
      </p:sp>
      <p:sp>
        <p:nvSpPr>
          <p:cNvPr id="4" name="日期版面配置區 3"/>
          <p:cNvSpPr>
            <a:spLocks noGrp="1"/>
          </p:cNvSpPr>
          <p:nvPr>
            <p:ph type="dt" sz="half" idx="10"/>
          </p:nvPr>
        </p:nvSpPr>
        <p:spPr/>
        <p:txBody>
          <a:bodyPr/>
          <a:lstStyle/>
          <a:p>
            <a:fld id="{7EDAEE4A-FBC3-4BD6-9F3A-50DD5B30A0E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221</a:t>
            </a:fld>
            <a:endParaRPr lang="zh-TW" altLang="en-US"/>
          </a:p>
        </p:txBody>
      </p:sp>
    </p:spTree>
    <p:extLst>
      <p:ext uri="{BB962C8B-B14F-4D97-AF65-F5344CB8AC3E}">
        <p14:creationId xmlns:p14="http://schemas.microsoft.com/office/powerpoint/2010/main" xmlns="" val="156808007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lstStyle/>
          <a:p>
            <a:r>
              <a:rPr lang="en-US" altLang="zh-TW" b="1" dirty="0" smtClean="0"/>
              <a:t>Wait for and detect connected devices</a:t>
            </a:r>
          </a:p>
          <a:p>
            <a:pPr lvl="1"/>
            <a:r>
              <a:rPr lang="en-US" altLang="zh-TW" dirty="0" smtClean="0"/>
              <a:t>Your accessory should have logic to continuously check for connected Android-powered devices. </a:t>
            </a:r>
          </a:p>
          <a:p>
            <a:pPr lvl="1"/>
            <a:r>
              <a:rPr lang="en-US" altLang="zh-TW" dirty="0" smtClean="0"/>
              <a:t>When a device is connected, your accessory should determine if the device supports accessory mode.</a:t>
            </a:r>
          </a:p>
          <a:p>
            <a:endParaRPr lang="zh-TW" altLang="en-US" dirty="0"/>
          </a:p>
        </p:txBody>
      </p:sp>
      <p:sp>
        <p:nvSpPr>
          <p:cNvPr id="4" name="日期版面配置區 3"/>
          <p:cNvSpPr>
            <a:spLocks noGrp="1"/>
          </p:cNvSpPr>
          <p:nvPr>
            <p:ph type="dt" sz="half" idx="10"/>
          </p:nvPr>
        </p:nvSpPr>
        <p:spPr/>
        <p:txBody>
          <a:bodyPr/>
          <a:lstStyle/>
          <a:p>
            <a:fld id="{EFEF3A71-B1DB-4ADA-AEC2-2665FCF58F7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222</a:t>
            </a:fld>
            <a:endParaRPr lang="zh-TW" altLang="en-US"/>
          </a:p>
        </p:txBody>
      </p:sp>
    </p:spTree>
    <p:extLst>
      <p:ext uri="{BB962C8B-B14F-4D97-AF65-F5344CB8AC3E}">
        <p14:creationId xmlns:p14="http://schemas.microsoft.com/office/powerpoint/2010/main" xmlns="" val="64220903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a:bodyPr>
          <a:lstStyle/>
          <a:p>
            <a:r>
              <a:rPr lang="en-US" altLang="zh-TW" b="1" dirty="0" smtClean="0"/>
              <a:t>Determine the device's accessory mode support</a:t>
            </a:r>
          </a:p>
          <a:p>
            <a:pPr lvl="1"/>
            <a:r>
              <a:rPr lang="en-US" altLang="zh-TW" dirty="0" smtClean="0"/>
              <a:t>When an Android-powered device is connected, it can be in one of three states:</a:t>
            </a:r>
          </a:p>
          <a:p>
            <a:pPr marL="1371600" lvl="2" indent="-457200">
              <a:buFont typeface="+mj-lt"/>
              <a:buAutoNum type="alphaLcParenR"/>
            </a:pPr>
            <a:r>
              <a:rPr lang="en-US" altLang="zh-TW" dirty="0" smtClean="0"/>
              <a:t>The attached device supports Android accessory mode and is already in accessory mode.</a:t>
            </a:r>
          </a:p>
          <a:p>
            <a:pPr marL="1371600" lvl="2" indent="-457200">
              <a:buFont typeface="+mj-lt"/>
              <a:buAutoNum type="alphaLcParenR"/>
            </a:pPr>
            <a:r>
              <a:rPr lang="en-US" altLang="zh-TW" dirty="0" smtClean="0"/>
              <a:t>The attached device supports Android accessory mode, but it is not in accessory mode.</a:t>
            </a:r>
          </a:p>
          <a:p>
            <a:pPr marL="1371600" lvl="2" indent="-457200">
              <a:buFont typeface="+mj-lt"/>
              <a:buAutoNum type="alphaLcParenR"/>
            </a:pPr>
            <a:r>
              <a:rPr lang="en-US" altLang="zh-TW" dirty="0" smtClean="0"/>
              <a:t>The attached device does not support Android accessory mode.</a:t>
            </a:r>
          </a:p>
          <a:p>
            <a:endParaRPr lang="zh-TW" altLang="en-US" dirty="0"/>
          </a:p>
        </p:txBody>
      </p:sp>
      <p:sp>
        <p:nvSpPr>
          <p:cNvPr id="4" name="日期版面配置區 3"/>
          <p:cNvSpPr>
            <a:spLocks noGrp="1"/>
          </p:cNvSpPr>
          <p:nvPr>
            <p:ph type="dt" sz="half" idx="10"/>
          </p:nvPr>
        </p:nvSpPr>
        <p:spPr/>
        <p:txBody>
          <a:bodyPr/>
          <a:lstStyle/>
          <a:p>
            <a:fld id="{83A3E5B9-055F-42F1-A9DB-B336AD3325A1}"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223</a:t>
            </a:fld>
            <a:endParaRPr lang="zh-TW" altLang="en-US"/>
          </a:p>
        </p:txBody>
      </p:sp>
    </p:spTree>
    <p:extLst>
      <p:ext uri="{BB962C8B-B14F-4D97-AF65-F5344CB8AC3E}">
        <p14:creationId xmlns:p14="http://schemas.microsoft.com/office/powerpoint/2010/main" xmlns="" val="209594216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During the initial connection, the accessory should check the vendor and product IDs of the connected device's USB device descriptor. </a:t>
            </a:r>
          </a:p>
        </p:txBody>
      </p:sp>
      <p:sp>
        <p:nvSpPr>
          <p:cNvPr id="4" name="日期版面配置區 3"/>
          <p:cNvSpPr>
            <a:spLocks noGrp="1"/>
          </p:cNvSpPr>
          <p:nvPr>
            <p:ph type="dt" sz="half" idx="10"/>
          </p:nvPr>
        </p:nvSpPr>
        <p:spPr/>
        <p:txBody>
          <a:bodyPr/>
          <a:lstStyle/>
          <a:p>
            <a:fld id="{0EDA7637-630B-4F94-809C-D4F63228EA0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224</a:t>
            </a:fld>
            <a:endParaRPr lang="zh-TW" altLang="en-US"/>
          </a:p>
        </p:txBody>
      </p:sp>
    </p:spTree>
    <p:extLst>
      <p:ext uri="{BB962C8B-B14F-4D97-AF65-F5344CB8AC3E}">
        <p14:creationId xmlns:p14="http://schemas.microsoft.com/office/powerpoint/2010/main" xmlns="" val="14042630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The vendor ID should match Google's ID (0x18D1) and the product ID should be 0x2D00 or 0x2D01 if the device is already in accessory mode (case A). </a:t>
            </a:r>
          </a:p>
          <a:p>
            <a:endParaRPr lang="zh-TW" altLang="en-US" dirty="0"/>
          </a:p>
        </p:txBody>
      </p:sp>
      <p:sp>
        <p:nvSpPr>
          <p:cNvPr id="4" name="日期版面配置區 3"/>
          <p:cNvSpPr>
            <a:spLocks noGrp="1"/>
          </p:cNvSpPr>
          <p:nvPr>
            <p:ph type="dt" sz="half" idx="10"/>
          </p:nvPr>
        </p:nvSpPr>
        <p:spPr/>
        <p:txBody>
          <a:bodyPr/>
          <a:lstStyle/>
          <a:p>
            <a:fld id="{0EDA7637-630B-4F94-809C-D4F63228EA0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225</a:t>
            </a:fld>
            <a:endParaRPr lang="zh-TW" altLang="en-US"/>
          </a:p>
        </p:txBody>
      </p:sp>
    </p:spTree>
    <p:extLst>
      <p:ext uri="{BB962C8B-B14F-4D97-AF65-F5344CB8AC3E}">
        <p14:creationId xmlns:p14="http://schemas.microsoft.com/office/powerpoint/2010/main" xmlns="" val="35549387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If so, the accessory can now establish communication with the device through bulk transfer endpoints with its own communication protocol. </a:t>
            </a:r>
          </a:p>
        </p:txBody>
      </p:sp>
      <p:sp>
        <p:nvSpPr>
          <p:cNvPr id="4" name="日期版面配置區 3"/>
          <p:cNvSpPr>
            <a:spLocks noGrp="1"/>
          </p:cNvSpPr>
          <p:nvPr>
            <p:ph type="dt" sz="half" idx="10"/>
          </p:nvPr>
        </p:nvSpPr>
        <p:spPr/>
        <p:txBody>
          <a:bodyPr/>
          <a:lstStyle/>
          <a:p>
            <a:fld id="{0EDA7637-630B-4F94-809C-D4F63228EA0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226</a:t>
            </a:fld>
            <a:endParaRPr lang="zh-TW" altLang="en-US"/>
          </a:p>
        </p:txBody>
      </p:sp>
    </p:spTree>
    <p:extLst>
      <p:ext uri="{BB962C8B-B14F-4D97-AF65-F5344CB8AC3E}">
        <p14:creationId xmlns:p14="http://schemas.microsoft.com/office/powerpoint/2010/main" xmlns="" val="4713372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a:bodyPr>
          <a:lstStyle/>
          <a:p>
            <a:r>
              <a:rPr lang="en-US" altLang="zh-TW" dirty="0" smtClean="0"/>
              <a:t>There is no need to start the device in accessory mode.</a:t>
            </a:r>
          </a:p>
          <a:p>
            <a:endParaRPr lang="zh-TW" altLang="en-US" dirty="0"/>
          </a:p>
        </p:txBody>
      </p:sp>
      <p:sp>
        <p:nvSpPr>
          <p:cNvPr id="4" name="日期版面配置區 3"/>
          <p:cNvSpPr>
            <a:spLocks noGrp="1"/>
          </p:cNvSpPr>
          <p:nvPr>
            <p:ph type="dt" sz="half" idx="10"/>
          </p:nvPr>
        </p:nvSpPr>
        <p:spPr/>
        <p:txBody>
          <a:bodyPr/>
          <a:lstStyle/>
          <a:p>
            <a:fld id="{0EDA7637-630B-4F94-809C-D4F63228EA0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227</a:t>
            </a:fld>
            <a:endParaRPr lang="zh-TW" altLang="en-US"/>
          </a:p>
        </p:txBody>
      </p:sp>
    </p:spTree>
    <p:extLst>
      <p:ext uri="{BB962C8B-B14F-4D97-AF65-F5344CB8AC3E}">
        <p14:creationId xmlns:p14="http://schemas.microsoft.com/office/powerpoint/2010/main" xmlns="" val="4431284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ADK</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b="1" dirty="0" smtClean="0"/>
              <a:t>Note:</a:t>
            </a:r>
            <a:r>
              <a:rPr lang="en-US" altLang="zh-TW" dirty="0" smtClean="0"/>
              <a:t> </a:t>
            </a:r>
          </a:p>
          <a:p>
            <a:r>
              <a:rPr lang="en-US" altLang="zh-TW" dirty="0" smtClean="0"/>
              <a:t>0x2D00 is reserved for Android-powered devices that support accessory mode.</a:t>
            </a:r>
          </a:p>
          <a:p>
            <a:r>
              <a:rPr lang="en-US" altLang="zh-TW" dirty="0" smtClean="0"/>
              <a:t> 0x2D01 is reserved for devices that support accessory mode as well as the ADB (Android Debug Bridge) protocol, which exposes a second interface with two bulk endpoints for ADB. You can use these endpoints for debugging the accessory application if you are simulating the accessory on a computer. In general, do not use this interface unless your accessory is implementing a </a:t>
            </a:r>
            <a:r>
              <a:rPr lang="en-US" altLang="zh-TW" dirty="0" err="1" smtClean="0"/>
              <a:t>passthrough</a:t>
            </a:r>
            <a:r>
              <a:rPr lang="en-US" altLang="zh-TW" dirty="0" smtClean="0"/>
              <a:t> to ADB on the device.</a:t>
            </a:r>
          </a:p>
          <a:p>
            <a:r>
              <a:rPr lang="en-US" altLang="zh-TW" dirty="0" smtClean="0"/>
              <a:t>If the vendor and product ID do not match, there is no way to distinguish between states b and c, so the accessory attempts to start the device in accessory mode to figure out if the device is supported.</a:t>
            </a:r>
          </a:p>
          <a:p>
            <a:endParaRPr lang="zh-TW" altLang="en-US" dirty="0"/>
          </a:p>
        </p:txBody>
      </p:sp>
      <p:sp>
        <p:nvSpPr>
          <p:cNvPr id="4" name="日期版面配置區 3"/>
          <p:cNvSpPr>
            <a:spLocks noGrp="1"/>
          </p:cNvSpPr>
          <p:nvPr>
            <p:ph type="dt" sz="half" idx="10"/>
          </p:nvPr>
        </p:nvSpPr>
        <p:spPr/>
        <p:txBody>
          <a:bodyPr/>
          <a:lstStyle/>
          <a:p>
            <a:fld id="{FE7B855C-FED1-4062-A4F0-2F2C0BDB83E7}"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228</a:t>
            </a:fld>
            <a:endParaRPr lang="zh-TW" altLang="en-US"/>
          </a:p>
        </p:txBody>
      </p:sp>
    </p:spTree>
    <p:extLst>
      <p:ext uri="{BB962C8B-B14F-4D97-AF65-F5344CB8AC3E}">
        <p14:creationId xmlns:p14="http://schemas.microsoft.com/office/powerpoint/2010/main" xmlns="" val="135988814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b="1" dirty="0" smtClean="0"/>
              <a:t>Attempt to start the device in accessory mode</a:t>
            </a:r>
          </a:p>
          <a:p>
            <a:r>
              <a:rPr lang="en-US" altLang="zh-TW" dirty="0" smtClean="0"/>
              <a:t>If the vendor and product IDs do not correspond to an Android-powered device in accessory mode, the accessory cannot discern whether the device supports accessory mode and is not in that state, or if the device does not support accessory mode at all. This is because devices that support accessory mode but aren't in it initially report the device's manufacturer vendor ID and product ID, and not the special Android Open Accessory ones.</a:t>
            </a:r>
          </a:p>
          <a:p>
            <a:r>
              <a:rPr lang="en-US" altLang="zh-TW" dirty="0" smtClean="0"/>
              <a:t> In either case, the accessory should try to start the device into accessory mode to figure out if the device supports it. </a:t>
            </a:r>
          </a:p>
          <a:p>
            <a:endParaRPr lang="zh-TW" altLang="en-US" dirty="0"/>
          </a:p>
        </p:txBody>
      </p:sp>
      <p:sp>
        <p:nvSpPr>
          <p:cNvPr id="4" name="日期版面配置區 3"/>
          <p:cNvSpPr>
            <a:spLocks noGrp="1"/>
          </p:cNvSpPr>
          <p:nvPr>
            <p:ph type="dt" sz="half" idx="10"/>
          </p:nvPr>
        </p:nvSpPr>
        <p:spPr/>
        <p:txBody>
          <a:bodyPr/>
          <a:lstStyle/>
          <a:p>
            <a:fld id="{CCAD451F-55A7-446C-8CE4-1FDFA3AADC5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229</a:t>
            </a:fld>
            <a:endParaRPr lang="zh-TW" altLang="en-US"/>
          </a:p>
        </p:txBody>
      </p:sp>
    </p:spTree>
    <p:extLst>
      <p:ext uri="{BB962C8B-B14F-4D97-AF65-F5344CB8AC3E}">
        <p14:creationId xmlns:p14="http://schemas.microsoft.com/office/powerpoint/2010/main" xmlns="" val="207802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b="1" dirty="0"/>
              <a:t>1. Support a Wide Range of Devices</a:t>
            </a:r>
          </a:p>
          <a:p>
            <a:r>
              <a:rPr lang="en-US" altLang="zh-TW" b="1" dirty="0"/>
              <a:t>2. Offer Different Versions of an App</a:t>
            </a:r>
          </a:p>
          <a:p>
            <a:endParaRPr lang="zh-TW" altLang="en-US" dirty="0"/>
          </a:p>
        </p:txBody>
      </p:sp>
    </p:spTree>
    <p:extLst>
      <p:ext uri="{BB962C8B-B14F-4D97-AF65-F5344CB8AC3E}">
        <p14:creationId xmlns:p14="http://schemas.microsoft.com/office/powerpoint/2010/main" xmlns="" val="253641532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ADK</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smtClean="0"/>
              <a:t>The following steps explain how to do this:</a:t>
            </a:r>
          </a:p>
          <a:p>
            <a:r>
              <a:rPr lang="en-US" altLang="zh-TW" dirty="0" smtClean="0"/>
              <a:t>Send a 51 control request ("Get Protocol") to figure out if the device supports the Android accessory protocol. A non-zero number is returned if the protocol is supported, which represents the version of the protocol that the device supports (currently, only version 1 exists). This request is a control request on endpoint 0 with the following characteristics: </a:t>
            </a:r>
          </a:p>
          <a:p>
            <a:r>
              <a:rPr lang="en-US" altLang="zh-TW" dirty="0" err="1" smtClean="0"/>
              <a:t>requestType</a:t>
            </a:r>
            <a:r>
              <a:rPr lang="en-US" altLang="zh-TW" dirty="0" smtClean="0"/>
              <a:t>: USB_DIR_IN | USB_TYPE_VENDOR </a:t>
            </a:r>
          </a:p>
          <a:p>
            <a:r>
              <a:rPr lang="en-US" altLang="zh-TW" dirty="0" smtClean="0"/>
              <a:t>request: 51 </a:t>
            </a:r>
          </a:p>
          <a:p>
            <a:r>
              <a:rPr lang="en-US" altLang="zh-TW" dirty="0" smtClean="0"/>
              <a:t>value: 0 </a:t>
            </a:r>
          </a:p>
          <a:p>
            <a:r>
              <a:rPr lang="en-US" altLang="zh-TW" dirty="0" smtClean="0"/>
              <a:t>index: 0</a:t>
            </a:r>
          </a:p>
          <a:p>
            <a:r>
              <a:rPr lang="en-US" altLang="zh-TW" dirty="0" smtClean="0"/>
              <a:t> data: protocol version number (16 bits little </a:t>
            </a:r>
            <a:r>
              <a:rPr lang="en-US" altLang="zh-TW" dirty="0" err="1" smtClean="0"/>
              <a:t>endian</a:t>
            </a:r>
            <a:r>
              <a:rPr lang="en-US" altLang="zh-TW" dirty="0" smtClean="0"/>
              <a:t> sent from the device to the accessory)</a:t>
            </a:r>
          </a:p>
          <a:p>
            <a:endParaRPr lang="zh-TW" altLang="en-US" dirty="0"/>
          </a:p>
        </p:txBody>
      </p:sp>
      <p:sp>
        <p:nvSpPr>
          <p:cNvPr id="4" name="日期版面配置區 3"/>
          <p:cNvSpPr>
            <a:spLocks noGrp="1"/>
          </p:cNvSpPr>
          <p:nvPr>
            <p:ph type="dt" sz="half" idx="10"/>
          </p:nvPr>
        </p:nvSpPr>
        <p:spPr/>
        <p:txBody>
          <a:bodyPr/>
          <a:lstStyle/>
          <a:p>
            <a:fld id="{18AE170C-8381-4B15-82A9-0BBA1E8CFDA1}"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230</a:t>
            </a:fld>
            <a:endParaRPr lang="zh-TW" altLang="en-US"/>
          </a:p>
        </p:txBody>
      </p:sp>
    </p:spTree>
    <p:extLst>
      <p:ext uri="{BB962C8B-B14F-4D97-AF65-F5344CB8AC3E}">
        <p14:creationId xmlns:p14="http://schemas.microsoft.com/office/powerpoint/2010/main" xmlns="" val="20948915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smtClean="0"/>
              <a:t>If the device returns a proper protocol version, send identifying string information to the device. This information allows the device to figure out an appropriate application for this accessory and also present the user with a URL if an appropriate application does not exist. These requests are control requests on endpoint 0 (for each string ID) with the following characteristics: </a:t>
            </a:r>
          </a:p>
          <a:p>
            <a:r>
              <a:rPr lang="en-US" altLang="zh-TW" dirty="0" err="1" smtClean="0"/>
              <a:t>requestType</a:t>
            </a:r>
            <a:r>
              <a:rPr lang="en-US" altLang="zh-TW" dirty="0" smtClean="0"/>
              <a:t>: USB_DIR_OUT | USB_TYPE_VENDOR </a:t>
            </a:r>
          </a:p>
          <a:p>
            <a:r>
              <a:rPr lang="en-US" altLang="zh-TW" dirty="0" smtClean="0"/>
              <a:t>request: 52 </a:t>
            </a:r>
          </a:p>
          <a:p>
            <a:r>
              <a:rPr lang="en-US" altLang="zh-TW" dirty="0" smtClean="0"/>
              <a:t>value: 0 </a:t>
            </a:r>
          </a:p>
          <a:p>
            <a:r>
              <a:rPr lang="en-US" altLang="zh-TW" dirty="0" smtClean="0"/>
              <a:t>index: string ID </a:t>
            </a:r>
          </a:p>
          <a:p>
            <a:r>
              <a:rPr lang="en-US" altLang="zh-TW" dirty="0" smtClean="0"/>
              <a:t>data zero terminated UTF8 string sent </a:t>
            </a:r>
            <a:endParaRPr lang="zh-TW" altLang="en-US" dirty="0"/>
          </a:p>
        </p:txBody>
      </p:sp>
      <p:sp>
        <p:nvSpPr>
          <p:cNvPr id="4" name="日期版面配置區 3"/>
          <p:cNvSpPr>
            <a:spLocks noGrp="1"/>
          </p:cNvSpPr>
          <p:nvPr>
            <p:ph type="dt" sz="half" idx="10"/>
          </p:nvPr>
        </p:nvSpPr>
        <p:spPr/>
        <p:txBody>
          <a:bodyPr/>
          <a:lstStyle/>
          <a:p>
            <a:fld id="{6E06EF0D-0A46-447C-8507-6BB895EC0E62}"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231</a:t>
            </a:fld>
            <a:endParaRPr lang="zh-TW" altLang="en-US"/>
          </a:p>
        </p:txBody>
      </p:sp>
    </p:spTree>
    <p:extLst>
      <p:ext uri="{BB962C8B-B14F-4D97-AF65-F5344CB8AC3E}">
        <p14:creationId xmlns:p14="http://schemas.microsoft.com/office/powerpoint/2010/main" xmlns="" val="10432334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The following string IDs are supported, with a maximum size of 256 bytes for each string (must be zero terminated with \0).</a:t>
            </a:r>
          </a:p>
          <a:p>
            <a:r>
              <a:rPr lang="en-US" altLang="zh-TW" dirty="0" smtClean="0"/>
              <a:t>manufacturer name: 0 </a:t>
            </a:r>
          </a:p>
          <a:p>
            <a:r>
              <a:rPr lang="en-US" altLang="zh-TW" dirty="0" smtClean="0"/>
              <a:t>model name: 1 </a:t>
            </a:r>
          </a:p>
          <a:p>
            <a:r>
              <a:rPr lang="en-US" altLang="zh-TW" dirty="0" smtClean="0"/>
              <a:t>description: 2 </a:t>
            </a:r>
          </a:p>
          <a:p>
            <a:r>
              <a:rPr lang="en-US" altLang="zh-TW" dirty="0" smtClean="0"/>
              <a:t>version: 3 </a:t>
            </a:r>
          </a:p>
          <a:p>
            <a:r>
              <a:rPr lang="en-US" altLang="zh-TW" dirty="0" smtClean="0"/>
              <a:t>URI: 4 </a:t>
            </a:r>
          </a:p>
          <a:p>
            <a:r>
              <a:rPr lang="en-US" altLang="zh-TW" dirty="0" smtClean="0"/>
              <a:t>serial number: 5</a:t>
            </a:r>
          </a:p>
          <a:p>
            <a:endParaRPr lang="zh-TW" altLang="en-US" dirty="0"/>
          </a:p>
        </p:txBody>
      </p:sp>
      <p:sp>
        <p:nvSpPr>
          <p:cNvPr id="4" name="日期版面配置區 3"/>
          <p:cNvSpPr>
            <a:spLocks noGrp="1"/>
          </p:cNvSpPr>
          <p:nvPr>
            <p:ph type="dt" sz="half" idx="10"/>
          </p:nvPr>
        </p:nvSpPr>
        <p:spPr/>
        <p:txBody>
          <a:bodyPr/>
          <a:lstStyle/>
          <a:p>
            <a:fld id="{D5D8A088-1EAD-4556-B1F7-0EB690244D9F}"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232</a:t>
            </a:fld>
            <a:endParaRPr lang="zh-TW" altLang="en-US"/>
          </a:p>
        </p:txBody>
      </p:sp>
    </p:spTree>
    <p:extLst>
      <p:ext uri="{BB962C8B-B14F-4D97-AF65-F5344CB8AC3E}">
        <p14:creationId xmlns:p14="http://schemas.microsoft.com/office/powerpoint/2010/main" xmlns="" val="36195443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When the identifying strings are sent, request the device start up in accessory mode. This request is a control request on endpoint 0 with the following characteristics: </a:t>
            </a:r>
          </a:p>
          <a:p>
            <a:r>
              <a:rPr lang="en-US" altLang="zh-TW" dirty="0" err="1" smtClean="0"/>
              <a:t>requestType</a:t>
            </a:r>
            <a:r>
              <a:rPr lang="en-US" altLang="zh-TW" dirty="0" smtClean="0"/>
              <a:t>: USB_DIR_OUT | USB_TYPE_VENDOR </a:t>
            </a:r>
          </a:p>
          <a:p>
            <a:r>
              <a:rPr lang="en-US" altLang="zh-TW" dirty="0" smtClean="0"/>
              <a:t>request: 53 </a:t>
            </a:r>
          </a:p>
          <a:p>
            <a:r>
              <a:rPr lang="en-US" altLang="zh-TW" dirty="0" smtClean="0"/>
              <a:t>value: 0 </a:t>
            </a:r>
          </a:p>
          <a:p>
            <a:r>
              <a:rPr lang="en-US" altLang="zh-TW" dirty="0" smtClean="0"/>
              <a:t>index: 0 </a:t>
            </a:r>
          </a:p>
          <a:p>
            <a:r>
              <a:rPr lang="en-US" altLang="zh-TW" dirty="0" smtClean="0"/>
              <a:t>data: none</a:t>
            </a:r>
          </a:p>
          <a:p>
            <a:endParaRPr lang="zh-TW" altLang="en-US" dirty="0"/>
          </a:p>
        </p:txBody>
      </p:sp>
      <p:sp>
        <p:nvSpPr>
          <p:cNvPr id="4" name="日期版面配置區 3"/>
          <p:cNvSpPr>
            <a:spLocks noGrp="1"/>
          </p:cNvSpPr>
          <p:nvPr>
            <p:ph type="dt" sz="half" idx="10"/>
          </p:nvPr>
        </p:nvSpPr>
        <p:spPr/>
        <p:txBody>
          <a:bodyPr/>
          <a:lstStyle/>
          <a:p>
            <a:fld id="{A79F6477-9382-43FD-B0C3-B90ED7309408}"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233</a:t>
            </a:fld>
            <a:endParaRPr lang="zh-TW" altLang="en-US"/>
          </a:p>
        </p:txBody>
      </p:sp>
    </p:spTree>
    <p:extLst>
      <p:ext uri="{BB962C8B-B14F-4D97-AF65-F5344CB8AC3E}">
        <p14:creationId xmlns:p14="http://schemas.microsoft.com/office/powerpoint/2010/main" xmlns="" val="27493219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ADK</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b="1" dirty="0" smtClean="0"/>
              <a:t>Establish communication with the device</a:t>
            </a:r>
          </a:p>
          <a:p>
            <a:r>
              <a:rPr lang="en-US" altLang="zh-TW" dirty="0" smtClean="0"/>
              <a:t>If an Android-powered device in accessory mode is detected, the accessory can query the device's interface and endpoint descriptors to obtain the bulk endpoints to communicate with the device. </a:t>
            </a:r>
          </a:p>
          <a:p>
            <a:r>
              <a:rPr lang="en-US" altLang="zh-TW" dirty="0" smtClean="0"/>
              <a:t>An Android-powered device that has a product ID of 0x2D00 has one interface with two bulk endpoints for input and output communication. </a:t>
            </a:r>
          </a:p>
          <a:p>
            <a:r>
              <a:rPr lang="en-US" altLang="zh-TW" dirty="0" smtClean="0"/>
              <a:t>A device with product ID of 0x2D01 has two interfaces with two bulk endpoints each for input and output communication. </a:t>
            </a:r>
          </a:p>
          <a:p>
            <a:r>
              <a:rPr lang="en-US" altLang="zh-TW" dirty="0" smtClean="0"/>
              <a:t>The first interface is for standard communication while the second interface is for ADB communication. </a:t>
            </a:r>
          </a:p>
          <a:p>
            <a:r>
              <a:rPr lang="en-US" altLang="zh-TW" dirty="0" smtClean="0"/>
              <a:t>To communicate on an interface, all you need to do is find the first bulk input and output endpoints, set the device's configuration to a value of 1 with a SET_CONFIGURATION (0x09) device request, then communicate using the endpoints.</a:t>
            </a:r>
          </a:p>
          <a:p>
            <a:endParaRPr lang="zh-TW" altLang="en-US" dirty="0"/>
          </a:p>
        </p:txBody>
      </p:sp>
      <p:sp>
        <p:nvSpPr>
          <p:cNvPr id="4" name="日期版面配置區 3"/>
          <p:cNvSpPr>
            <a:spLocks noGrp="1"/>
          </p:cNvSpPr>
          <p:nvPr>
            <p:ph type="dt" sz="half" idx="10"/>
          </p:nvPr>
        </p:nvSpPr>
        <p:spPr/>
        <p:txBody>
          <a:bodyPr/>
          <a:lstStyle/>
          <a:p>
            <a:fld id="{13615A20-6023-425E-9151-25BE1640DAE3}"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234</a:t>
            </a:fld>
            <a:endParaRPr lang="zh-TW" altLang="en-US"/>
          </a:p>
        </p:txBody>
      </p:sp>
    </p:spTree>
    <p:extLst>
      <p:ext uri="{BB962C8B-B14F-4D97-AF65-F5344CB8AC3E}">
        <p14:creationId xmlns:p14="http://schemas.microsoft.com/office/powerpoint/2010/main" xmlns="" val="149387688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USB </a:t>
            </a:r>
            <a:r>
              <a:rPr lang="en-US" altLang="zh-TW" b="1" dirty="0" smtClean="0"/>
              <a:t>Accessory</a:t>
            </a:r>
            <a:endParaRPr lang="zh-TW" altLang="en-US" dirty="0"/>
          </a:p>
        </p:txBody>
      </p:sp>
      <p:sp>
        <p:nvSpPr>
          <p:cNvPr id="3" name="內容版面配置區 2"/>
          <p:cNvSpPr>
            <a:spLocks noGrp="1"/>
          </p:cNvSpPr>
          <p:nvPr>
            <p:ph idx="1"/>
          </p:nvPr>
        </p:nvSpPr>
        <p:spPr/>
        <p:txBody>
          <a:bodyPr/>
          <a:lstStyle/>
          <a:p>
            <a:r>
              <a:rPr lang="en-US" altLang="zh-TW" dirty="0"/>
              <a:t>USB accessory mode allows users to connect USB host hardware specifically designed for Android-powered devices.</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235</a:t>
            </a:fld>
            <a:endParaRPr lang="zh-TW" altLang="en-US"/>
          </a:p>
        </p:txBody>
      </p:sp>
    </p:spTree>
    <p:extLst>
      <p:ext uri="{BB962C8B-B14F-4D97-AF65-F5344CB8AC3E}">
        <p14:creationId xmlns:p14="http://schemas.microsoft.com/office/powerpoint/2010/main" xmlns="" val="48476207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The accessories must adhere to the Android accessory protocol outlined in the Android Accessory Development Kit documentation. </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236</a:t>
            </a:fld>
            <a:endParaRPr lang="zh-TW" altLang="en-US"/>
          </a:p>
        </p:txBody>
      </p:sp>
    </p:spTree>
    <p:extLst>
      <p:ext uri="{BB962C8B-B14F-4D97-AF65-F5344CB8AC3E}">
        <p14:creationId xmlns:p14="http://schemas.microsoft.com/office/powerpoint/2010/main" xmlns="" val="64559754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Although the USB accessory APIs were introduced to the platform in Android 3.1, they are also available in Android 2.3.4 using the Google APIs add-on library. Because these APIs were </a:t>
            </a:r>
            <a:r>
              <a:rPr lang="en-US" altLang="zh-TW" dirty="0" err="1"/>
              <a:t>backported</a:t>
            </a:r>
            <a:r>
              <a:rPr lang="en-US" altLang="zh-TW" dirty="0"/>
              <a:t> using an external library, there are two packages that you can import to support USB accessory mode.</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237</a:t>
            </a:fld>
            <a:endParaRPr lang="zh-TW" altLang="en-US"/>
          </a:p>
        </p:txBody>
      </p:sp>
    </p:spTree>
    <p:extLst>
      <p:ext uri="{BB962C8B-B14F-4D97-AF65-F5344CB8AC3E}">
        <p14:creationId xmlns:p14="http://schemas.microsoft.com/office/powerpoint/2010/main" xmlns="" val="351412662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com.android.future.usb</a:t>
            </a:r>
            <a:r>
              <a:rPr lang="en-US" altLang="zh-TW" dirty="0"/>
              <a:t>:</a:t>
            </a:r>
            <a:endParaRPr lang="zh-TW" altLang="en-US" dirty="0"/>
          </a:p>
        </p:txBody>
      </p:sp>
      <p:sp>
        <p:nvSpPr>
          <p:cNvPr id="3" name="內容版面配置區 2"/>
          <p:cNvSpPr>
            <a:spLocks noGrp="1"/>
          </p:cNvSpPr>
          <p:nvPr>
            <p:ph idx="1"/>
          </p:nvPr>
        </p:nvSpPr>
        <p:spPr/>
        <p:txBody>
          <a:bodyPr/>
          <a:lstStyle/>
          <a:p>
            <a:r>
              <a:rPr lang="en-US" altLang="zh-TW" dirty="0" smtClean="0"/>
              <a:t>To </a:t>
            </a:r>
            <a:r>
              <a:rPr lang="en-US" altLang="zh-TW" dirty="0"/>
              <a:t>support USB accessory mode in Android 2.3.4, the Google APIs add-on library includes the </a:t>
            </a:r>
            <a:r>
              <a:rPr lang="en-US" altLang="zh-TW" dirty="0" err="1"/>
              <a:t>backported</a:t>
            </a:r>
            <a:r>
              <a:rPr lang="en-US" altLang="zh-TW" dirty="0"/>
              <a:t> USB accessory APIs and they are contained in this namespace. Android 3.1 also supports importing and calling the classes within this namespace to support applications written with the add-on library. </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238</a:t>
            </a:fld>
            <a:endParaRPr lang="zh-TW" altLang="en-US"/>
          </a:p>
        </p:txBody>
      </p:sp>
    </p:spTree>
    <p:extLst>
      <p:ext uri="{BB962C8B-B14F-4D97-AF65-F5344CB8AC3E}">
        <p14:creationId xmlns:p14="http://schemas.microsoft.com/office/powerpoint/2010/main" xmlns="" val="42160771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android.hardware.usb</a:t>
            </a:r>
            <a:endParaRPr lang="zh-TW" altLang="en-US" dirty="0"/>
          </a:p>
        </p:txBody>
      </p:sp>
      <p:sp>
        <p:nvSpPr>
          <p:cNvPr id="3" name="內容版面配置區 2"/>
          <p:cNvSpPr>
            <a:spLocks noGrp="1"/>
          </p:cNvSpPr>
          <p:nvPr>
            <p:ph idx="1"/>
          </p:nvPr>
        </p:nvSpPr>
        <p:spPr/>
        <p:txBody>
          <a:bodyPr>
            <a:normAutofit/>
          </a:bodyPr>
          <a:lstStyle/>
          <a:p>
            <a:r>
              <a:rPr lang="en-US" altLang="zh-TW" dirty="0" smtClean="0"/>
              <a:t> This </a:t>
            </a:r>
            <a:r>
              <a:rPr lang="en-US" altLang="zh-TW" dirty="0"/>
              <a:t>namespace contains the classes that support USB accessory mode in Android 3.1. This package is included as part of the framework APIs, so Android 3.1 supports USB accessory mode without the use of an add-on library. Use this package if you only care about Android 3.1 or newer devices that have hardware support for USB accessory mode, which you can declare in your manifest file.</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239</a:t>
            </a:fld>
            <a:endParaRPr lang="zh-TW" altLang="en-US"/>
          </a:p>
        </p:txBody>
      </p:sp>
    </p:spTree>
    <p:extLst>
      <p:ext uri="{BB962C8B-B14F-4D97-AF65-F5344CB8AC3E}">
        <p14:creationId xmlns:p14="http://schemas.microsoft.com/office/powerpoint/2010/main" xmlns="" val="373474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10000"/>
          </a:bodyPr>
          <a:lstStyle/>
          <a:p>
            <a:r>
              <a:rPr lang="en-US" altLang="zh-TW" dirty="0"/>
              <a:t>The first step is creating your sample project:</a:t>
            </a:r>
          </a:p>
          <a:p>
            <a:pPr lvl="1"/>
            <a:r>
              <a:rPr lang="en-US" altLang="zh-TW" dirty="0"/>
              <a:t>Launch Android Studio.</a:t>
            </a:r>
          </a:p>
          <a:p>
            <a:pPr lvl="1"/>
            <a:r>
              <a:rPr lang="en-US" altLang="zh-TW" dirty="0"/>
              <a:t>Click </a:t>
            </a:r>
            <a:r>
              <a:rPr lang="en-US" altLang="zh-TW" b="1" dirty="0"/>
              <a:t>Start a new Android Studio project</a:t>
            </a:r>
            <a:r>
              <a:rPr lang="en-US" altLang="zh-TW" dirty="0"/>
              <a:t>.</a:t>
            </a:r>
          </a:p>
          <a:p>
            <a:pPr lvl="1"/>
            <a:r>
              <a:rPr lang="en-US" altLang="zh-TW" dirty="0"/>
              <a:t>Give your project a name, enter a domain, and choose where your sample project should be stored. Click </a:t>
            </a:r>
            <a:r>
              <a:rPr lang="en-US" altLang="zh-TW" b="1" dirty="0"/>
              <a:t>Next.</a:t>
            </a:r>
            <a:endParaRPr lang="en-US" altLang="zh-TW" dirty="0"/>
          </a:p>
          <a:p>
            <a:pPr lvl="1"/>
            <a:r>
              <a:rPr lang="en-US" altLang="zh-TW" dirty="0"/>
              <a:t>Ensure only </a:t>
            </a:r>
            <a:r>
              <a:rPr lang="en-US" altLang="zh-TW" b="1" dirty="0"/>
              <a:t>Phone and tablet </a:t>
            </a:r>
            <a:r>
              <a:rPr lang="en-US" altLang="zh-TW" dirty="0"/>
              <a:t>is selected, and accept the default Minimum SDK settings. Click </a:t>
            </a:r>
            <a:r>
              <a:rPr lang="en-US" altLang="zh-TW" b="1" dirty="0"/>
              <a:t>Next.</a:t>
            </a:r>
            <a:endParaRPr lang="en-US" altLang="zh-TW" dirty="0"/>
          </a:p>
          <a:p>
            <a:pPr lvl="1"/>
            <a:r>
              <a:rPr lang="en-US" altLang="zh-TW" dirty="0"/>
              <a:t>Select </a:t>
            </a:r>
            <a:r>
              <a:rPr lang="en-US" altLang="zh-TW" b="1" dirty="0"/>
              <a:t>Blank Activity</a:t>
            </a:r>
            <a:r>
              <a:rPr lang="en-US" altLang="zh-TW" dirty="0"/>
              <a:t> and click </a:t>
            </a:r>
            <a:r>
              <a:rPr lang="en-US" altLang="zh-TW" b="1" dirty="0"/>
              <a:t>Next.</a:t>
            </a:r>
            <a:endParaRPr lang="en-US" altLang="zh-TW" dirty="0"/>
          </a:p>
          <a:p>
            <a:pPr lvl="1"/>
            <a:r>
              <a:rPr lang="en-US" altLang="zh-TW" dirty="0"/>
              <a:t>Stick with the default settings, and click </a:t>
            </a:r>
            <a:r>
              <a:rPr lang="en-US" altLang="zh-TW" b="1" dirty="0"/>
              <a:t>Finish.</a:t>
            </a:r>
            <a:endParaRPr lang="en-US" altLang="zh-TW" dirty="0"/>
          </a:p>
          <a:p>
            <a:endParaRPr lang="zh-TW" altLang="en-US" dirty="0"/>
          </a:p>
        </p:txBody>
      </p:sp>
    </p:spTree>
    <p:extLst>
      <p:ext uri="{BB962C8B-B14F-4D97-AF65-F5344CB8AC3E}">
        <p14:creationId xmlns:p14="http://schemas.microsoft.com/office/powerpoint/2010/main" xmlns="" val="387694011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6" name="內容版面配置區 5"/>
          <p:cNvGraphicFramePr>
            <a:graphicFrameLocks noGrp="1"/>
          </p:cNvGraphicFramePr>
          <p:nvPr>
            <p:ph idx="1"/>
            <p:extLst/>
          </p:nvPr>
        </p:nvGraphicFramePr>
        <p:xfrm>
          <a:off x="683568" y="2788759"/>
          <a:ext cx="7217420" cy="3746744"/>
        </p:xfrm>
        <a:graphic>
          <a:graphicData uri="http://schemas.openxmlformats.org/drawingml/2006/table">
            <a:tbl>
              <a:tblPr/>
              <a:tblGrid>
                <a:gridCol w="2880320"/>
                <a:gridCol w="4337100"/>
              </a:tblGrid>
              <a:tr h="550784">
                <a:tc>
                  <a:txBody>
                    <a:bodyPr/>
                    <a:lstStyle/>
                    <a:p>
                      <a:pPr algn="l" fontAlgn="t"/>
                      <a:r>
                        <a:rPr lang="en-US" sz="2800" b="0" dirty="0">
                          <a:solidFill>
                            <a:srgbClr val="FFFFFF"/>
                          </a:solidFill>
                          <a:effectLst/>
                        </a:rPr>
                        <a:t>Class</a:t>
                      </a: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99999"/>
                    </a:solidFill>
                  </a:tcPr>
                </a:tc>
                <a:tc>
                  <a:txBody>
                    <a:bodyPr/>
                    <a:lstStyle/>
                    <a:p>
                      <a:pPr algn="l" fontAlgn="t"/>
                      <a:r>
                        <a:rPr lang="en-US" sz="2800" b="0">
                          <a:solidFill>
                            <a:srgbClr val="FFFFFF"/>
                          </a:solidFill>
                          <a:effectLst/>
                        </a:rPr>
                        <a:t>Description</a:t>
                      </a: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99999"/>
                    </a:solidFill>
                  </a:tcPr>
                </a:tc>
              </a:tr>
              <a:tr h="1412880">
                <a:tc>
                  <a:txBody>
                    <a:bodyPr/>
                    <a:lstStyle/>
                    <a:p>
                      <a:pPr algn="l" fontAlgn="t"/>
                      <a:r>
                        <a:rPr lang="en-US" sz="2800" u="none" strike="noStrike" dirty="0" err="1">
                          <a:solidFill>
                            <a:srgbClr val="258AAF"/>
                          </a:solidFill>
                          <a:effectLst/>
                          <a:hlinkClick r:id="rId2"/>
                        </a:rPr>
                        <a:t>UsbManager</a:t>
                      </a:r>
                      <a:endParaRPr lang="en-US" sz="2800" dirty="0">
                        <a:effectLst/>
                      </a:endParaRP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2800" dirty="0">
                          <a:effectLst/>
                        </a:rPr>
                        <a:t>Allows you to enumerate and communicate with connected USB accessories.</a:t>
                      </a: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1412880">
                <a:tc>
                  <a:txBody>
                    <a:bodyPr/>
                    <a:lstStyle/>
                    <a:p>
                      <a:pPr algn="l" fontAlgn="t"/>
                      <a:r>
                        <a:rPr lang="en-US" sz="2800" u="none" strike="noStrike">
                          <a:solidFill>
                            <a:srgbClr val="258AAF"/>
                          </a:solidFill>
                          <a:effectLst/>
                          <a:hlinkClick r:id="rId3"/>
                        </a:rPr>
                        <a:t>UsbAccessory</a:t>
                      </a:r>
                      <a:endParaRPr lang="en-US" sz="2800">
                        <a:effectLst/>
                      </a:endParaRP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2800" dirty="0">
                          <a:effectLst/>
                        </a:rPr>
                        <a:t>Represents a USB accessory and contains methods to access its identifying information.</a:t>
                      </a:r>
                    </a:p>
                  </a:txBody>
                  <a:tcPr marL="114300" marR="114300" marT="38100" marB="381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bl>
          </a:graphicData>
        </a:graphic>
      </p:graphicFrame>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240</a:t>
            </a:fld>
            <a:endParaRPr lang="zh-TW" altLang="en-US"/>
          </a:p>
        </p:txBody>
      </p:sp>
      <p:sp>
        <p:nvSpPr>
          <p:cNvPr id="7" name="Rectangle 1"/>
          <p:cNvSpPr>
            <a:spLocks noChangeArrowheads="1"/>
          </p:cNvSpPr>
          <p:nvPr/>
        </p:nvSpPr>
        <p:spPr bwMode="auto">
          <a:xfrm>
            <a:off x="467544" y="1452357"/>
            <a:ext cx="740138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dirty="0" smtClean="0">
                <a:ln>
                  <a:noFill/>
                </a:ln>
                <a:solidFill>
                  <a:srgbClr val="222222"/>
                </a:solidFill>
                <a:effectLst/>
                <a:latin typeface="Arial" pitchFamily="34" charset="0"/>
                <a:ea typeface="Roboto"/>
                <a:cs typeface="新細明體" pitchFamily="18" charset="-120"/>
              </a:rPr>
              <a:t>t</a:t>
            </a:r>
            <a:r>
              <a:rPr kumimoji="1" lang="zh-TW" altLang="zh-TW" sz="2800" b="0" i="0" u="none" strike="noStrike" cap="none" normalizeH="0" baseline="0" dirty="0" smtClean="0">
                <a:ln>
                  <a:noFill/>
                </a:ln>
                <a:solidFill>
                  <a:srgbClr val="222222"/>
                </a:solidFill>
                <a:effectLst/>
                <a:latin typeface="Arial" pitchFamily="34" charset="0"/>
                <a:ea typeface="Roboto"/>
                <a:cs typeface="新細明體" pitchFamily="18" charset="-120"/>
              </a:rPr>
              <a:t>he following table describes the classes that </a:t>
            </a:r>
            <a:endParaRPr kumimoji="1" lang="en-US" altLang="zh-TW" sz="2800" b="0" i="0" u="none" strike="noStrike" cap="none" normalizeH="0" baseline="0" dirty="0" smtClean="0">
              <a:ln>
                <a:noFill/>
              </a:ln>
              <a:solidFill>
                <a:srgbClr val="222222"/>
              </a:solidFill>
              <a:effectLst/>
              <a:latin typeface="Arial" pitchFamily="34" charset="0"/>
              <a:ea typeface="Roboto"/>
              <a:cs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2800" b="0" i="0" u="none" strike="noStrike" cap="none" normalizeH="0" baseline="0" dirty="0" smtClean="0">
                <a:ln>
                  <a:noFill/>
                </a:ln>
                <a:solidFill>
                  <a:srgbClr val="222222"/>
                </a:solidFill>
                <a:effectLst/>
                <a:latin typeface="Arial" pitchFamily="34" charset="0"/>
                <a:ea typeface="Roboto"/>
                <a:cs typeface="新細明體" pitchFamily="18" charset="-120"/>
              </a:rPr>
              <a:t>support the USB accessory APIs:</a:t>
            </a:r>
            <a:endParaRPr kumimoji="1" lang="zh-TW" altLang="zh-TW" sz="54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xmlns="" val="20929478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If you are using the add-on library, you must obtain the </a:t>
            </a:r>
            <a:r>
              <a:rPr lang="en-US" altLang="zh-TW" dirty="0" err="1"/>
              <a:t>UsbManager</a:t>
            </a:r>
            <a:r>
              <a:rPr lang="en-US" altLang="zh-TW" dirty="0"/>
              <a:t> object in the following manner:</a:t>
            </a:r>
          </a:p>
          <a:p>
            <a:r>
              <a:rPr lang="en-US" altLang="zh-TW" dirty="0" err="1" smtClean="0"/>
              <a:t>UsbManager</a:t>
            </a:r>
            <a:r>
              <a:rPr lang="en-US" altLang="zh-TW" dirty="0" smtClean="0"/>
              <a:t> </a:t>
            </a:r>
            <a:r>
              <a:rPr lang="en-US" altLang="zh-TW" dirty="0"/>
              <a:t>manager = </a:t>
            </a:r>
            <a:r>
              <a:rPr lang="en-US" altLang="zh-TW" dirty="0" err="1"/>
              <a:t>UsbManager.getInstance</a:t>
            </a:r>
            <a:r>
              <a:rPr lang="en-US" altLang="zh-TW" dirty="0"/>
              <a:t>(this</a:t>
            </a:r>
            <a:r>
              <a:rPr lang="en-US" altLang="zh-TW" dirty="0" smtClean="0"/>
              <a:t>);</a:t>
            </a:r>
          </a:p>
          <a:p>
            <a:r>
              <a:rPr lang="en-US" altLang="zh-TW" dirty="0" err="1"/>
              <a:t>UsbAccessory</a:t>
            </a:r>
            <a:r>
              <a:rPr lang="en-US" altLang="zh-TW" dirty="0"/>
              <a:t> accessory = </a:t>
            </a:r>
            <a:r>
              <a:rPr lang="en-US" altLang="zh-TW" dirty="0" err="1"/>
              <a:t>UsbManager.getAccessory</a:t>
            </a:r>
            <a:r>
              <a:rPr lang="en-US" altLang="zh-TW" dirty="0"/>
              <a:t>(intent);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241</a:t>
            </a:fld>
            <a:endParaRPr lang="zh-TW" altLang="en-US"/>
          </a:p>
        </p:txBody>
      </p:sp>
    </p:spTree>
    <p:extLst>
      <p:ext uri="{BB962C8B-B14F-4D97-AF65-F5344CB8AC3E}">
        <p14:creationId xmlns:p14="http://schemas.microsoft.com/office/powerpoint/2010/main" xmlns="" val="336979910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If </a:t>
            </a:r>
            <a:r>
              <a:rPr lang="en-US" altLang="zh-TW" dirty="0"/>
              <a:t>you are not using the add-on library, you must obtain the </a:t>
            </a:r>
            <a:r>
              <a:rPr lang="en-US" altLang="zh-TW" dirty="0" err="1">
                <a:hlinkClick r:id="rId2"/>
              </a:rPr>
              <a:t>UsbManager</a:t>
            </a:r>
            <a:r>
              <a:rPr lang="en-US" altLang="zh-TW" dirty="0"/>
              <a:t> object in the following manner:</a:t>
            </a:r>
          </a:p>
          <a:p>
            <a:r>
              <a:rPr lang="en-US" altLang="zh-TW" dirty="0" err="1"/>
              <a:t>UsbManager</a:t>
            </a:r>
            <a:r>
              <a:rPr lang="en-US" altLang="zh-TW" dirty="0"/>
              <a:t> manager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smtClean="0"/>
              <a:t>);</a:t>
            </a:r>
          </a:p>
          <a:p>
            <a:r>
              <a:rPr lang="en-US" altLang="zh-TW" dirty="0" err="1"/>
              <a:t>UsbAccessory</a:t>
            </a:r>
            <a:r>
              <a:rPr lang="en-US" altLang="zh-TW" dirty="0"/>
              <a:t> accessory = (</a:t>
            </a:r>
            <a:r>
              <a:rPr lang="en-US" altLang="zh-TW" dirty="0" err="1"/>
              <a:t>UsbAccessory</a:t>
            </a:r>
            <a:r>
              <a:rPr lang="en-US" altLang="zh-TW" dirty="0"/>
              <a:t>) </a:t>
            </a:r>
            <a:r>
              <a:rPr lang="en-US" altLang="zh-TW" dirty="0" err="1"/>
              <a:t>intent.getParcelableExtra</a:t>
            </a:r>
            <a:r>
              <a:rPr lang="en-US" altLang="zh-TW" dirty="0"/>
              <a:t>(</a:t>
            </a:r>
            <a:r>
              <a:rPr lang="en-US" altLang="zh-TW" dirty="0" err="1"/>
              <a:t>UsbManager.EXTRA_ACCESSORY</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242</a:t>
            </a:fld>
            <a:endParaRPr lang="zh-TW" altLang="en-US"/>
          </a:p>
        </p:txBody>
      </p:sp>
    </p:spTree>
    <p:extLst>
      <p:ext uri="{BB962C8B-B14F-4D97-AF65-F5344CB8AC3E}">
        <p14:creationId xmlns:p14="http://schemas.microsoft.com/office/powerpoint/2010/main" xmlns="" val="369991560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smtClean="0"/>
              <a:t>Manifest</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&lt;manifest ...&gt;</a:t>
            </a:r>
          </a:p>
          <a:p>
            <a:r>
              <a:rPr lang="en-US" altLang="zh-TW" dirty="0"/>
              <a:t>    &lt;uses-feature </a:t>
            </a:r>
            <a:r>
              <a:rPr lang="en-US" altLang="zh-TW" dirty="0" err="1"/>
              <a:t>android:name</a:t>
            </a:r>
            <a:r>
              <a:rPr lang="en-US" altLang="zh-TW" dirty="0"/>
              <a:t>="</a:t>
            </a:r>
            <a:r>
              <a:rPr lang="en-US" altLang="zh-TW" dirty="0" err="1"/>
              <a:t>android.hardware.usb.accessory</a:t>
            </a:r>
            <a:r>
              <a:rPr lang="en-US" altLang="zh-TW" dirty="0"/>
              <a:t>" /&gt;</a:t>
            </a:r>
          </a:p>
          <a:p>
            <a:r>
              <a:rPr lang="en-US" altLang="zh-TW" dirty="0"/>
              <a:t>    </a:t>
            </a:r>
          </a:p>
          <a:p>
            <a:r>
              <a:rPr lang="en-US" altLang="zh-TW" dirty="0"/>
              <a:t>    &lt;uses-</a:t>
            </a:r>
            <a:r>
              <a:rPr lang="en-US" altLang="zh-TW" dirty="0" err="1"/>
              <a:t>sdk</a:t>
            </a:r>
            <a:r>
              <a:rPr lang="en-US" altLang="zh-TW" dirty="0"/>
              <a:t> </a:t>
            </a:r>
            <a:r>
              <a:rPr lang="en-US" altLang="zh-TW" dirty="0" err="1"/>
              <a:t>android:minSdkVersion</a:t>
            </a:r>
            <a:r>
              <a:rPr lang="en-US" altLang="zh-TW" dirty="0"/>
              <a:t>="&lt;version&gt;" /&gt;</a:t>
            </a:r>
          </a:p>
          <a:p>
            <a:r>
              <a:rPr lang="en-US" altLang="zh-TW" dirty="0"/>
              <a:t>    ...</a:t>
            </a:r>
          </a:p>
          <a:p>
            <a:r>
              <a:rPr lang="en-US" altLang="zh-TW" dirty="0"/>
              <a:t>    &lt;application&gt;</a:t>
            </a:r>
          </a:p>
          <a:p>
            <a:r>
              <a:rPr lang="en-US" altLang="zh-TW" dirty="0"/>
              <a:t>      &lt;uses-library </a:t>
            </a:r>
            <a:r>
              <a:rPr lang="en-US" altLang="zh-TW" dirty="0" err="1"/>
              <a:t>android:name</a:t>
            </a:r>
            <a:r>
              <a:rPr lang="en-US" altLang="zh-TW" dirty="0"/>
              <a:t>="</a:t>
            </a:r>
            <a:r>
              <a:rPr lang="en-US" altLang="zh-TW" dirty="0" err="1"/>
              <a:t>com.android.future.usb.accessory</a:t>
            </a:r>
            <a:r>
              <a:rPr lang="en-US" altLang="zh-TW" dirty="0"/>
              <a:t>" /&gt;</a:t>
            </a:r>
          </a:p>
          <a:p>
            <a:r>
              <a:rPr lang="en-US" altLang="zh-TW" dirty="0"/>
              <a:t>        &lt;activity ...&gt;</a:t>
            </a:r>
          </a:p>
          <a:p>
            <a:r>
              <a:rPr lang="en-US" altLang="zh-TW" dirty="0"/>
              <a:t>            ...</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android.hardware.usb.action.USB_ACCESSORY_ATTACHED</a:t>
            </a:r>
            <a:r>
              <a:rPr lang="en-US" altLang="zh-TW" dirty="0"/>
              <a:t>" /&gt;</a:t>
            </a:r>
          </a:p>
          <a:p>
            <a:r>
              <a:rPr lang="en-US" altLang="zh-TW" dirty="0"/>
              <a:t>            &lt;/intent-filter&gt;</a:t>
            </a:r>
          </a:p>
          <a:p>
            <a:endParaRPr lang="en-US" altLang="zh-TW" dirty="0"/>
          </a:p>
          <a:p>
            <a:r>
              <a:rPr lang="en-US" altLang="zh-TW" dirty="0"/>
              <a:t>            &lt;meta-data </a:t>
            </a:r>
            <a:r>
              <a:rPr lang="en-US" altLang="zh-TW" dirty="0" err="1"/>
              <a:t>android:name</a:t>
            </a:r>
            <a:r>
              <a:rPr lang="en-US" altLang="zh-TW" dirty="0"/>
              <a:t>="</a:t>
            </a:r>
            <a:r>
              <a:rPr lang="en-US" altLang="zh-TW" dirty="0" err="1"/>
              <a:t>android.hardware.usb.action.USB_ACCESSORY_ATTACHED</a:t>
            </a:r>
            <a:r>
              <a:rPr lang="en-US" altLang="zh-TW" dirty="0"/>
              <a:t>"</a:t>
            </a:r>
          </a:p>
          <a:p>
            <a:r>
              <a:rPr lang="en-US" altLang="zh-TW" dirty="0"/>
              <a:t>                </a:t>
            </a:r>
            <a:r>
              <a:rPr lang="en-US" altLang="zh-TW" dirty="0" err="1"/>
              <a:t>android:resource</a:t>
            </a:r>
            <a:r>
              <a:rPr lang="en-US" altLang="zh-TW" dirty="0"/>
              <a:t>="@xml/</a:t>
            </a:r>
            <a:r>
              <a:rPr lang="en-US" altLang="zh-TW" dirty="0" err="1"/>
              <a:t>accessory_filter</a:t>
            </a:r>
            <a:r>
              <a:rPr lang="en-US" altLang="zh-TW" dirty="0"/>
              <a:t>" /&gt;</a:t>
            </a:r>
          </a:p>
          <a:p>
            <a:r>
              <a:rPr lang="en-US" altLang="zh-TW" dirty="0"/>
              <a:t>        &lt;/activity&gt;</a:t>
            </a:r>
          </a:p>
          <a:p>
            <a:r>
              <a:rPr lang="en-US" altLang="zh-TW" dirty="0"/>
              <a:t>    &lt;/application&gt;</a:t>
            </a:r>
          </a:p>
          <a:p>
            <a:r>
              <a:rPr lang="en-US" altLang="zh-TW" dirty="0"/>
              <a:t>&lt;/manifest&gt;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243</a:t>
            </a:fld>
            <a:endParaRPr lang="zh-TW" altLang="en-US"/>
          </a:p>
        </p:txBody>
      </p:sp>
    </p:spTree>
    <p:extLst>
      <p:ext uri="{BB962C8B-B14F-4D97-AF65-F5344CB8AC3E}">
        <p14:creationId xmlns:p14="http://schemas.microsoft.com/office/powerpoint/2010/main" xmlns="" val="418307383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resource file</a:t>
            </a:r>
            <a:endParaRPr lang="zh-TW" altLang="en-US" dirty="0"/>
          </a:p>
        </p:txBody>
      </p:sp>
      <p:sp>
        <p:nvSpPr>
          <p:cNvPr id="3" name="內容版面配置區 2"/>
          <p:cNvSpPr>
            <a:spLocks noGrp="1"/>
          </p:cNvSpPr>
          <p:nvPr>
            <p:ph idx="1"/>
          </p:nvPr>
        </p:nvSpPr>
        <p:spPr/>
        <p:txBody>
          <a:bodyPr/>
          <a:lstStyle/>
          <a:p>
            <a:r>
              <a:rPr lang="en-US" altLang="zh-TW" dirty="0"/>
              <a:t> res/xml/accessory_filter.xml </a:t>
            </a:r>
            <a:endParaRPr lang="en-US" altLang="zh-TW" dirty="0" smtClean="0"/>
          </a:p>
          <a:p>
            <a:r>
              <a:rPr lang="en-US" altLang="zh-TW" dirty="0"/>
              <a:t>&lt;?xml version="1.0" encoding="utf-8"?&gt;</a:t>
            </a:r>
          </a:p>
          <a:p>
            <a:r>
              <a:rPr lang="en-US" altLang="zh-TW" dirty="0" smtClean="0"/>
              <a:t>&lt;</a:t>
            </a:r>
            <a:r>
              <a:rPr lang="en-US" altLang="zh-TW" dirty="0"/>
              <a:t>resources&gt;</a:t>
            </a:r>
          </a:p>
          <a:p>
            <a:r>
              <a:rPr lang="en-US" altLang="zh-TW" dirty="0"/>
              <a:t>    &lt;</a:t>
            </a:r>
            <a:r>
              <a:rPr lang="en-US" altLang="zh-TW" dirty="0" err="1"/>
              <a:t>usb</a:t>
            </a:r>
            <a:r>
              <a:rPr lang="en-US" altLang="zh-TW" dirty="0"/>
              <a:t>-accessory model="</a:t>
            </a:r>
            <a:r>
              <a:rPr lang="en-US" altLang="zh-TW" dirty="0" err="1"/>
              <a:t>DemoKit</a:t>
            </a:r>
            <a:r>
              <a:rPr lang="en-US" altLang="zh-TW" dirty="0"/>
              <a:t>" manufacturer="Google" version="1.0"/&gt;</a:t>
            </a:r>
          </a:p>
          <a:p>
            <a:r>
              <a:rPr lang="en-US" altLang="zh-TW" dirty="0"/>
              <a:t>&lt;/resources&gt;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244</a:t>
            </a:fld>
            <a:endParaRPr lang="zh-TW" altLang="en-US"/>
          </a:p>
        </p:txBody>
      </p:sp>
    </p:spTree>
    <p:extLst>
      <p:ext uri="{BB962C8B-B14F-4D97-AF65-F5344CB8AC3E}">
        <p14:creationId xmlns:p14="http://schemas.microsoft.com/office/powerpoint/2010/main" xmlns="" val="31689962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Working with </a:t>
            </a:r>
            <a:r>
              <a:rPr lang="en-US" altLang="zh-TW" b="1" dirty="0" smtClean="0"/>
              <a:t>Accessories</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Discover connected accessories by using an intent filter that filters for accessory attached events or by enumerating connected accessories and finding the appropriate one.</a:t>
            </a:r>
          </a:p>
          <a:p>
            <a:r>
              <a:rPr lang="en-US" altLang="zh-TW" dirty="0"/>
              <a:t>Ask the user for permission to communicate with the accessory, if not already obtained.</a:t>
            </a:r>
          </a:p>
          <a:p>
            <a:r>
              <a:rPr lang="en-US" altLang="zh-TW" dirty="0"/>
              <a:t>Communicate with the accessory by reading and writing data on the appropriate interface endpoints.</a:t>
            </a:r>
          </a:p>
          <a:p>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245</a:t>
            </a:fld>
            <a:endParaRPr lang="zh-TW" altLang="en-US"/>
          </a:p>
        </p:txBody>
      </p:sp>
    </p:spTree>
    <p:extLst>
      <p:ext uri="{BB962C8B-B14F-4D97-AF65-F5344CB8AC3E}">
        <p14:creationId xmlns:p14="http://schemas.microsoft.com/office/powerpoint/2010/main" xmlns="" val="336265017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Enumerating </a:t>
            </a:r>
            <a:r>
              <a:rPr lang="en-US" altLang="zh-TW" b="1" dirty="0" smtClean="0"/>
              <a:t>accessories</a:t>
            </a:r>
            <a:endParaRPr lang="zh-TW" altLang="en-US" dirty="0"/>
          </a:p>
        </p:txBody>
      </p:sp>
      <p:sp>
        <p:nvSpPr>
          <p:cNvPr id="3" name="內容版面配置區 2"/>
          <p:cNvSpPr>
            <a:spLocks noGrp="1"/>
          </p:cNvSpPr>
          <p:nvPr>
            <p:ph idx="1"/>
          </p:nvPr>
        </p:nvSpPr>
        <p:spPr/>
        <p:txBody>
          <a:bodyPr/>
          <a:lstStyle/>
          <a:p>
            <a:r>
              <a:rPr lang="en-US" altLang="zh-TW" dirty="0" err="1"/>
              <a:t>UsbManager</a:t>
            </a:r>
            <a:r>
              <a:rPr lang="en-US" altLang="zh-TW" dirty="0"/>
              <a:t> manager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a:t>); </a:t>
            </a:r>
            <a:endParaRPr lang="en-US" altLang="zh-TW" dirty="0" smtClean="0"/>
          </a:p>
          <a:p>
            <a:r>
              <a:rPr lang="en-US" altLang="zh-TW" dirty="0" err="1" smtClean="0"/>
              <a:t>UsbAccessory</a:t>
            </a:r>
            <a:r>
              <a:rPr lang="en-US" altLang="zh-TW" dirty="0"/>
              <a:t>[] </a:t>
            </a:r>
            <a:r>
              <a:rPr lang="en-US" altLang="zh-TW" dirty="0" err="1"/>
              <a:t>accessoryList</a:t>
            </a:r>
            <a:r>
              <a:rPr lang="en-US" altLang="zh-TW" dirty="0"/>
              <a:t> = </a:t>
            </a:r>
            <a:r>
              <a:rPr lang="en-US" altLang="zh-TW" dirty="0" err="1"/>
              <a:t>manager.getAcccessoryList</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246</a:t>
            </a:fld>
            <a:endParaRPr lang="zh-TW" altLang="en-US"/>
          </a:p>
        </p:txBody>
      </p:sp>
    </p:spTree>
    <p:extLst>
      <p:ext uri="{BB962C8B-B14F-4D97-AF65-F5344CB8AC3E}">
        <p14:creationId xmlns:p14="http://schemas.microsoft.com/office/powerpoint/2010/main" xmlns="" val="22514992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t>Obtaining permission to communicate with an accessory</a:t>
            </a:r>
            <a:br>
              <a:rPr lang="en-US" altLang="zh-TW" b="1" dirty="0"/>
            </a:br>
            <a:endParaRPr lang="zh-TW" altLang="en-US" dirty="0"/>
          </a:p>
        </p:txBody>
      </p:sp>
      <p:sp>
        <p:nvSpPr>
          <p:cNvPr id="3" name="內容版面配置區 2"/>
          <p:cNvSpPr>
            <a:spLocks noGrp="1"/>
          </p:cNvSpPr>
          <p:nvPr>
            <p:ph idx="1"/>
          </p:nvPr>
        </p:nvSpPr>
        <p:spPr/>
        <p:txBody>
          <a:bodyPr>
            <a:normAutofit fontScale="40000" lnSpcReduction="20000"/>
          </a:bodyPr>
          <a:lstStyle/>
          <a:p>
            <a:r>
              <a:rPr lang="en-US" altLang="zh-TW" dirty="0"/>
              <a:t>private static final String ACTION_USB_PERMISSION =</a:t>
            </a:r>
          </a:p>
          <a:p>
            <a:r>
              <a:rPr lang="en-US" altLang="zh-TW" dirty="0"/>
              <a:t>    "</a:t>
            </a:r>
            <a:r>
              <a:rPr lang="en-US" altLang="zh-TW" dirty="0" err="1"/>
              <a:t>com.android.example.USB_PERMISSION</a:t>
            </a:r>
            <a:r>
              <a:rPr lang="en-US" altLang="zh-TW" dirty="0"/>
              <a:t>";</a:t>
            </a:r>
          </a:p>
          <a:p>
            <a:r>
              <a:rPr lang="en-US" altLang="zh-TW" dirty="0"/>
              <a:t>private final </a:t>
            </a:r>
            <a:r>
              <a:rPr lang="en-US" altLang="zh-TW" dirty="0" err="1"/>
              <a:t>BroadcastReceiver</a:t>
            </a:r>
            <a:r>
              <a:rPr lang="en-US" altLang="zh-TW" dirty="0"/>
              <a:t> </a:t>
            </a:r>
            <a:r>
              <a:rPr lang="en-US" altLang="zh-TW" dirty="0" err="1"/>
              <a:t>mUsbReceiver</a:t>
            </a:r>
            <a:r>
              <a:rPr lang="en-US" altLang="zh-TW" dirty="0"/>
              <a:t> = new </a:t>
            </a:r>
            <a:r>
              <a:rPr lang="en-US" altLang="zh-TW" dirty="0" err="1"/>
              <a:t>BroadcastReceiver</a:t>
            </a:r>
            <a:r>
              <a:rPr lang="en-US" altLang="zh-TW" dirty="0"/>
              <a:t>() {</a:t>
            </a:r>
          </a:p>
          <a:p>
            <a:r>
              <a:rPr lang="en-US" altLang="zh-TW" dirty="0"/>
              <a:t> </a:t>
            </a:r>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String action = </a:t>
            </a:r>
            <a:r>
              <a:rPr lang="en-US" altLang="zh-TW" dirty="0" err="1"/>
              <a:t>intent.getAction</a:t>
            </a:r>
            <a:r>
              <a:rPr lang="en-US" altLang="zh-TW" dirty="0"/>
              <a:t>();</a:t>
            </a:r>
          </a:p>
          <a:p>
            <a:r>
              <a:rPr lang="en-US" altLang="zh-TW" dirty="0"/>
              <a:t>        if (</a:t>
            </a:r>
            <a:r>
              <a:rPr lang="en-US" altLang="zh-TW" dirty="0" err="1"/>
              <a:t>ACTION_USB_PERMISSION.equals</a:t>
            </a:r>
            <a:r>
              <a:rPr lang="en-US" altLang="zh-TW" dirty="0"/>
              <a:t>(action)) {</a:t>
            </a:r>
          </a:p>
          <a:p>
            <a:r>
              <a:rPr lang="en-US" altLang="zh-TW" dirty="0"/>
              <a:t>            synchronized (this) {</a:t>
            </a:r>
          </a:p>
          <a:p>
            <a:r>
              <a:rPr lang="en-US" altLang="zh-TW" dirty="0"/>
              <a:t>                </a:t>
            </a:r>
            <a:r>
              <a:rPr lang="en-US" altLang="zh-TW" dirty="0" err="1"/>
              <a:t>UsbAccessory</a:t>
            </a:r>
            <a:r>
              <a:rPr lang="en-US" altLang="zh-TW" dirty="0"/>
              <a:t> accessory = (</a:t>
            </a:r>
            <a:r>
              <a:rPr lang="en-US" altLang="zh-TW" dirty="0" err="1"/>
              <a:t>UsbAccessory</a:t>
            </a:r>
            <a:r>
              <a:rPr lang="en-US" altLang="zh-TW" dirty="0"/>
              <a:t>) </a:t>
            </a:r>
            <a:r>
              <a:rPr lang="en-US" altLang="zh-TW" dirty="0" err="1"/>
              <a:t>intent.getParcelableExtra</a:t>
            </a:r>
            <a:r>
              <a:rPr lang="en-US" altLang="zh-TW" dirty="0"/>
              <a:t>(</a:t>
            </a:r>
            <a:r>
              <a:rPr lang="en-US" altLang="zh-TW" dirty="0" err="1"/>
              <a:t>UsbManager.EXTRA_ACCESSORY</a:t>
            </a:r>
            <a:r>
              <a:rPr lang="en-US" altLang="zh-TW" dirty="0"/>
              <a:t>);</a:t>
            </a:r>
          </a:p>
          <a:p>
            <a:endParaRPr lang="en-US" altLang="zh-TW" dirty="0"/>
          </a:p>
          <a:p>
            <a:r>
              <a:rPr lang="en-US" altLang="zh-TW" dirty="0"/>
              <a:t>                if (</a:t>
            </a:r>
            <a:r>
              <a:rPr lang="en-US" altLang="zh-TW" dirty="0" err="1"/>
              <a:t>intent.getBooleanExtra</a:t>
            </a:r>
            <a:r>
              <a:rPr lang="en-US" altLang="zh-TW" dirty="0"/>
              <a:t>(</a:t>
            </a:r>
            <a:r>
              <a:rPr lang="en-US" altLang="zh-TW" dirty="0" err="1"/>
              <a:t>UsbManager.EXTRA_PERMISSION_GRANTED</a:t>
            </a:r>
            <a:r>
              <a:rPr lang="en-US" altLang="zh-TW" dirty="0"/>
              <a:t>, false)) {</a:t>
            </a:r>
          </a:p>
          <a:p>
            <a:r>
              <a:rPr lang="en-US" altLang="zh-TW" dirty="0"/>
              <a:t>                    if(accessory != null){</a:t>
            </a:r>
          </a:p>
          <a:p>
            <a:r>
              <a:rPr lang="en-US" altLang="zh-TW" dirty="0"/>
              <a:t>                        //call method to set up accessory communication</a:t>
            </a:r>
          </a:p>
          <a:p>
            <a:r>
              <a:rPr lang="en-US" altLang="zh-TW" dirty="0"/>
              <a:t>                    }</a:t>
            </a:r>
          </a:p>
          <a:p>
            <a:r>
              <a:rPr lang="en-US" altLang="zh-TW" dirty="0"/>
              <a:t>                }</a:t>
            </a:r>
          </a:p>
          <a:p>
            <a:r>
              <a:rPr lang="en-US" altLang="zh-TW" dirty="0"/>
              <a:t>                else {</a:t>
            </a:r>
          </a:p>
          <a:p>
            <a:r>
              <a:rPr lang="en-US" altLang="zh-TW" dirty="0"/>
              <a:t>                    </a:t>
            </a:r>
            <a:r>
              <a:rPr lang="en-US" altLang="zh-TW" dirty="0" err="1"/>
              <a:t>Log.d</a:t>
            </a:r>
            <a:r>
              <a:rPr lang="en-US" altLang="zh-TW" dirty="0"/>
              <a:t>(TAG, "permission denied for accessory " + accessory);</a:t>
            </a:r>
          </a:p>
          <a:p>
            <a:r>
              <a:rPr lang="en-US" altLang="zh-TW" dirty="0"/>
              <a:t>                }</a:t>
            </a:r>
          </a:p>
          <a:p>
            <a:r>
              <a:rPr lang="en-US" altLang="zh-TW" dirty="0"/>
              <a:t>            }</a:t>
            </a:r>
          </a:p>
          <a:p>
            <a:r>
              <a:rPr lang="en-US" altLang="zh-TW" dirty="0"/>
              <a:t>        }</a:t>
            </a:r>
          </a:p>
          <a:p>
            <a:r>
              <a:rPr lang="en-US" altLang="zh-TW" dirty="0"/>
              <a:t>    }</a:t>
            </a:r>
          </a:p>
          <a:p>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247</a:t>
            </a:fld>
            <a:endParaRPr lang="zh-TW" altLang="en-US"/>
          </a:p>
        </p:txBody>
      </p:sp>
    </p:spTree>
    <p:extLst>
      <p:ext uri="{BB962C8B-B14F-4D97-AF65-F5344CB8AC3E}">
        <p14:creationId xmlns:p14="http://schemas.microsoft.com/office/powerpoint/2010/main" xmlns="" val="7351951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register the broadcast receiver</a:t>
            </a:r>
            <a:endParaRPr lang="zh-TW" altLang="en-US" dirty="0"/>
          </a:p>
        </p:txBody>
      </p:sp>
      <p:sp>
        <p:nvSpPr>
          <p:cNvPr id="3" name="內容版面配置區 2"/>
          <p:cNvSpPr>
            <a:spLocks noGrp="1"/>
          </p:cNvSpPr>
          <p:nvPr>
            <p:ph idx="1"/>
          </p:nvPr>
        </p:nvSpPr>
        <p:spPr/>
        <p:txBody>
          <a:bodyPr>
            <a:normAutofit fontScale="85000" lnSpcReduction="10000"/>
          </a:bodyPr>
          <a:lstStyle/>
          <a:p>
            <a:r>
              <a:rPr lang="en-US" altLang="zh-TW" dirty="0" err="1"/>
              <a:t>UsbManager</a:t>
            </a:r>
            <a:r>
              <a:rPr lang="en-US" altLang="zh-TW" dirty="0"/>
              <a:t> </a:t>
            </a:r>
            <a:r>
              <a:rPr lang="en-US" altLang="zh-TW" dirty="0" err="1"/>
              <a:t>mUsbManager</a:t>
            </a:r>
            <a:r>
              <a:rPr lang="en-US" altLang="zh-TW" dirty="0"/>
              <a:t>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a:t>);</a:t>
            </a:r>
          </a:p>
          <a:p>
            <a:r>
              <a:rPr lang="en-US" altLang="zh-TW" dirty="0"/>
              <a:t>private static final String ACTION_USB_PERMISSION =</a:t>
            </a:r>
          </a:p>
          <a:p>
            <a:r>
              <a:rPr lang="en-US" altLang="zh-TW" dirty="0"/>
              <a:t>    "</a:t>
            </a:r>
            <a:r>
              <a:rPr lang="en-US" altLang="zh-TW" dirty="0" err="1"/>
              <a:t>com.android.example.USB_PERMISSION</a:t>
            </a:r>
            <a:r>
              <a:rPr lang="en-US" altLang="zh-TW" dirty="0"/>
              <a:t>";</a:t>
            </a:r>
          </a:p>
          <a:p>
            <a:r>
              <a:rPr lang="en-US" altLang="zh-TW" dirty="0"/>
              <a:t>...</a:t>
            </a:r>
          </a:p>
          <a:p>
            <a:r>
              <a:rPr lang="en-US" altLang="zh-TW" dirty="0" err="1"/>
              <a:t>mPermissionIntent</a:t>
            </a:r>
            <a:r>
              <a:rPr lang="en-US" altLang="zh-TW" dirty="0"/>
              <a:t> = </a:t>
            </a:r>
            <a:r>
              <a:rPr lang="en-US" altLang="zh-TW" dirty="0" err="1"/>
              <a:t>PendingIntent.getBroadcast</a:t>
            </a:r>
            <a:r>
              <a:rPr lang="en-US" altLang="zh-TW" dirty="0"/>
              <a:t>(this, 0, new Intent(ACTION_USB_PERMISSION), 0);</a:t>
            </a:r>
          </a:p>
          <a:p>
            <a:r>
              <a:rPr lang="en-US" altLang="zh-TW" dirty="0" err="1"/>
              <a:t>IntentFilter</a:t>
            </a:r>
            <a:r>
              <a:rPr lang="en-US" altLang="zh-TW" dirty="0"/>
              <a:t> filter = new </a:t>
            </a:r>
            <a:r>
              <a:rPr lang="en-US" altLang="zh-TW" dirty="0" err="1"/>
              <a:t>IntentFilter</a:t>
            </a:r>
            <a:r>
              <a:rPr lang="en-US" altLang="zh-TW" dirty="0"/>
              <a:t>(ACTION_USB_PERMISSION);</a:t>
            </a:r>
          </a:p>
          <a:p>
            <a:r>
              <a:rPr lang="en-US" altLang="zh-TW" dirty="0" err="1"/>
              <a:t>registerReceiver</a:t>
            </a:r>
            <a:r>
              <a:rPr lang="en-US" altLang="zh-TW" dirty="0"/>
              <a:t>(</a:t>
            </a:r>
            <a:r>
              <a:rPr lang="en-US" altLang="zh-TW" dirty="0" err="1"/>
              <a:t>mUsbReceiver</a:t>
            </a:r>
            <a:r>
              <a:rPr lang="en-US" altLang="zh-TW" dirty="0"/>
              <a:t>, filter);</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248</a:t>
            </a:fld>
            <a:endParaRPr lang="zh-TW" altLang="en-US"/>
          </a:p>
        </p:txBody>
      </p:sp>
    </p:spTree>
    <p:extLst>
      <p:ext uri="{BB962C8B-B14F-4D97-AF65-F5344CB8AC3E}">
        <p14:creationId xmlns:p14="http://schemas.microsoft.com/office/powerpoint/2010/main" xmlns="" val="235245076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 </a:t>
            </a:r>
            <a:r>
              <a:rPr lang="en-US" altLang="zh-TW" dirty="0"/>
              <a:t>display the dialog that asks users for permission to connect to the accessory</a:t>
            </a:r>
            <a:endParaRPr lang="zh-TW" altLang="en-US" dirty="0"/>
          </a:p>
        </p:txBody>
      </p:sp>
      <p:sp>
        <p:nvSpPr>
          <p:cNvPr id="3" name="內容版面配置區 2"/>
          <p:cNvSpPr>
            <a:spLocks noGrp="1"/>
          </p:cNvSpPr>
          <p:nvPr>
            <p:ph idx="1"/>
          </p:nvPr>
        </p:nvSpPr>
        <p:spPr/>
        <p:txBody>
          <a:bodyPr/>
          <a:lstStyle/>
          <a:p>
            <a:r>
              <a:rPr lang="en-US" altLang="zh-TW" dirty="0" err="1"/>
              <a:t>UsbAccessory</a:t>
            </a:r>
            <a:r>
              <a:rPr lang="en-US" altLang="zh-TW" dirty="0"/>
              <a:t> accessory; ... </a:t>
            </a:r>
            <a:r>
              <a:rPr lang="en-US" altLang="zh-TW" dirty="0" err="1"/>
              <a:t>mUsbManager.requestPermission</a:t>
            </a:r>
            <a:r>
              <a:rPr lang="en-US" altLang="zh-TW" dirty="0"/>
              <a:t>(accessory, </a:t>
            </a:r>
            <a:r>
              <a:rPr lang="en-US" altLang="zh-TW" dirty="0" err="1"/>
              <a:t>mPermissionIntent</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249</a:t>
            </a:fld>
            <a:endParaRPr lang="zh-TW" altLang="en-US"/>
          </a:p>
        </p:txBody>
      </p:sp>
    </p:spTree>
    <p:extLst>
      <p:ext uri="{BB962C8B-B14F-4D97-AF65-F5344CB8AC3E}">
        <p14:creationId xmlns:p14="http://schemas.microsoft.com/office/powerpoint/2010/main" xmlns="" val="178689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7500" lnSpcReduction="20000"/>
          </a:bodyPr>
          <a:lstStyle/>
          <a:p>
            <a:r>
              <a:rPr lang="en-US" altLang="zh-TW" dirty="0"/>
              <a:t>Android Studio projects consist of one or more modules, which are components that you can build, test, and debug independently. Each module has its own build file, so every Android Studio project contains two kinds of </a:t>
            </a:r>
            <a:r>
              <a:rPr lang="en-US" altLang="zh-TW" dirty="0" err="1"/>
              <a:t>Gradle</a:t>
            </a:r>
            <a:r>
              <a:rPr lang="en-US" altLang="zh-TW" dirty="0"/>
              <a:t> build files:</a:t>
            </a:r>
          </a:p>
          <a:p>
            <a:r>
              <a:rPr lang="en-US" altLang="zh-TW" b="1" dirty="0"/>
              <a:t>Top-Level Build File: </a:t>
            </a:r>
            <a:r>
              <a:rPr lang="en-US" altLang="zh-TW" dirty="0"/>
              <a:t>This is where you'll find the configuration options that are common to all the modules that make up your project.</a:t>
            </a:r>
          </a:p>
          <a:p>
            <a:r>
              <a:rPr lang="en-US" altLang="zh-TW" b="1" dirty="0"/>
              <a:t>Module-Level Build File:</a:t>
            </a:r>
            <a:r>
              <a:rPr lang="en-US" altLang="zh-TW" dirty="0"/>
              <a:t> Each module has its own </a:t>
            </a:r>
            <a:r>
              <a:rPr lang="en-US" altLang="zh-TW" dirty="0" err="1"/>
              <a:t>Gradle</a:t>
            </a:r>
            <a:r>
              <a:rPr lang="en-US" altLang="zh-TW" dirty="0"/>
              <a:t> build file that contains module-specific build settings. You'll spend most of your time editing module-level build file(s) rather than your project's top-level build file.</a:t>
            </a:r>
          </a:p>
        </p:txBody>
      </p:sp>
    </p:spTree>
    <p:extLst>
      <p:ext uri="{BB962C8B-B14F-4D97-AF65-F5344CB8AC3E}">
        <p14:creationId xmlns:p14="http://schemas.microsoft.com/office/powerpoint/2010/main" xmlns="" val="368051381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t>Terminating communication with an </a:t>
            </a:r>
            <a:r>
              <a:rPr lang="en-US" altLang="zh-TW" b="1" dirty="0" smtClean="0"/>
              <a:t>accessory</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dirty="0" err="1"/>
              <a:t>BroadcastReceiver</a:t>
            </a:r>
            <a:r>
              <a:rPr lang="en-US" altLang="zh-TW" dirty="0"/>
              <a:t> </a:t>
            </a:r>
            <a:r>
              <a:rPr lang="en-US" altLang="zh-TW" dirty="0" err="1"/>
              <a:t>mUsbReceiver</a:t>
            </a:r>
            <a:r>
              <a:rPr lang="en-US" altLang="zh-TW" dirty="0"/>
              <a:t> = new </a:t>
            </a:r>
            <a:r>
              <a:rPr lang="en-US" altLang="zh-TW" dirty="0" err="1"/>
              <a:t>BroadcastReceiver</a:t>
            </a:r>
            <a:r>
              <a:rPr lang="en-US" altLang="zh-TW" dirty="0"/>
              <a:t>() {</a:t>
            </a:r>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String action = </a:t>
            </a:r>
            <a:r>
              <a:rPr lang="en-US" altLang="zh-TW" dirty="0" err="1"/>
              <a:t>intent.getAction</a:t>
            </a:r>
            <a:r>
              <a:rPr lang="en-US" altLang="zh-TW" dirty="0"/>
              <a:t>(); </a:t>
            </a:r>
          </a:p>
          <a:p>
            <a:endParaRPr lang="en-US" altLang="zh-TW" dirty="0"/>
          </a:p>
          <a:p>
            <a:r>
              <a:rPr lang="en-US" altLang="zh-TW" dirty="0"/>
              <a:t>        if (</a:t>
            </a:r>
            <a:r>
              <a:rPr lang="en-US" altLang="zh-TW" dirty="0" err="1"/>
              <a:t>UsbManager.ACTION_USB_ACCESSORY_DETACHED.equals</a:t>
            </a:r>
            <a:r>
              <a:rPr lang="en-US" altLang="zh-TW" dirty="0"/>
              <a:t>(action)) {</a:t>
            </a:r>
          </a:p>
          <a:p>
            <a:r>
              <a:rPr lang="en-US" altLang="zh-TW" dirty="0"/>
              <a:t>            </a:t>
            </a:r>
            <a:r>
              <a:rPr lang="en-US" altLang="zh-TW" dirty="0" err="1"/>
              <a:t>UsbAccessory</a:t>
            </a:r>
            <a:r>
              <a:rPr lang="en-US" altLang="zh-TW" dirty="0"/>
              <a:t> accessory = (</a:t>
            </a:r>
            <a:r>
              <a:rPr lang="en-US" altLang="zh-TW" dirty="0" err="1"/>
              <a:t>UsbAccessory</a:t>
            </a:r>
            <a:r>
              <a:rPr lang="en-US" altLang="zh-TW" dirty="0"/>
              <a:t>)</a:t>
            </a:r>
            <a:r>
              <a:rPr lang="en-US" altLang="zh-TW" dirty="0" err="1"/>
              <a:t>intent.getParcelableExtra</a:t>
            </a:r>
            <a:r>
              <a:rPr lang="en-US" altLang="zh-TW" dirty="0"/>
              <a:t>(</a:t>
            </a:r>
            <a:r>
              <a:rPr lang="en-US" altLang="zh-TW" dirty="0" err="1"/>
              <a:t>UsbManager.EXTRA_ACCESSORY</a:t>
            </a:r>
            <a:r>
              <a:rPr lang="en-US" altLang="zh-TW" dirty="0"/>
              <a:t>);</a:t>
            </a:r>
          </a:p>
          <a:p>
            <a:r>
              <a:rPr lang="en-US" altLang="zh-TW" dirty="0"/>
              <a:t>            if (accessory != null) {</a:t>
            </a:r>
          </a:p>
          <a:p>
            <a:r>
              <a:rPr lang="en-US" altLang="zh-TW" dirty="0"/>
              <a:t>                // call your method that cleans up and closes communication with the accessory</a:t>
            </a:r>
          </a:p>
          <a:p>
            <a:r>
              <a:rPr lang="en-US" altLang="zh-TW" dirty="0"/>
              <a:t>            }</a:t>
            </a:r>
          </a:p>
          <a:p>
            <a:r>
              <a:rPr lang="en-US" altLang="zh-TW" dirty="0"/>
              <a:t>        }</a:t>
            </a:r>
          </a:p>
          <a:p>
            <a:r>
              <a:rPr lang="en-US" altLang="zh-TW" dirty="0"/>
              <a:t>    }</a:t>
            </a:r>
          </a:p>
          <a:p>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250</a:t>
            </a:fld>
            <a:endParaRPr lang="zh-TW" altLang="en-US"/>
          </a:p>
        </p:txBody>
      </p:sp>
    </p:spTree>
    <p:extLst>
      <p:ext uri="{BB962C8B-B14F-4D97-AF65-F5344CB8AC3E}">
        <p14:creationId xmlns:p14="http://schemas.microsoft.com/office/powerpoint/2010/main" xmlns="" val="24253162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USB </a:t>
            </a:r>
            <a:r>
              <a:rPr lang="en-US" altLang="zh-TW" b="1" dirty="0" smtClean="0"/>
              <a:t>Host</a:t>
            </a:r>
            <a:endParaRPr lang="zh-TW" altLang="en-US" dirty="0"/>
          </a:p>
        </p:txBody>
      </p:sp>
      <p:sp>
        <p:nvSpPr>
          <p:cNvPr id="3" name="內容版面配置區 2"/>
          <p:cNvSpPr>
            <a:spLocks noGrp="1"/>
          </p:cNvSpPr>
          <p:nvPr>
            <p:ph idx="1"/>
          </p:nvPr>
        </p:nvSpPr>
        <p:spPr/>
        <p:txBody>
          <a:bodyPr/>
          <a:lstStyle/>
          <a:p>
            <a:r>
              <a:rPr lang="en-US" altLang="zh-TW" dirty="0"/>
              <a:t>When your Android-powered device is in USB host mode, it acts as the USB host, powers the bus, and enumerates connected USB devices. USB host mode is supported in Android 3.1 and higher.</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251</a:t>
            </a:fld>
            <a:endParaRPr lang="zh-TW" altLang="en-US"/>
          </a:p>
        </p:txBody>
      </p:sp>
    </p:spTree>
    <p:extLst>
      <p:ext uri="{BB962C8B-B14F-4D97-AF65-F5344CB8AC3E}">
        <p14:creationId xmlns:p14="http://schemas.microsoft.com/office/powerpoint/2010/main" xmlns="" val="312091824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266"/>
            <a:ext cx="8229600" cy="1143000"/>
          </a:xfrm>
        </p:spPr>
        <p:txBody>
          <a:bodyPr>
            <a:normAutofit/>
          </a:bodyPr>
          <a:lstStyle/>
          <a:p>
            <a:r>
              <a:rPr lang="en-US" altLang="zh-TW" b="1" dirty="0" smtClean="0"/>
              <a:t>API</a:t>
            </a:r>
            <a:endParaRPr lang="zh-TW" altLang="en-US" dirty="0"/>
          </a:p>
        </p:txBody>
      </p:sp>
      <p:graphicFrame>
        <p:nvGraphicFramePr>
          <p:cNvPr id="6" name="內容版面配置區 5"/>
          <p:cNvGraphicFramePr>
            <a:graphicFrameLocks noGrp="1"/>
          </p:cNvGraphicFramePr>
          <p:nvPr>
            <p:ph idx="1"/>
            <p:extLst/>
          </p:nvPr>
        </p:nvGraphicFramePr>
        <p:xfrm>
          <a:off x="683568" y="980728"/>
          <a:ext cx="7848874" cy="6023856"/>
        </p:xfrm>
        <a:graphic>
          <a:graphicData uri="http://schemas.openxmlformats.org/drawingml/2006/table">
            <a:tbl>
              <a:tblPr/>
              <a:tblGrid>
                <a:gridCol w="2520283"/>
                <a:gridCol w="5328591"/>
              </a:tblGrid>
              <a:tr h="151304">
                <a:tc>
                  <a:txBody>
                    <a:bodyPr/>
                    <a:lstStyle/>
                    <a:p>
                      <a:pPr algn="l" fontAlgn="t"/>
                      <a:r>
                        <a:rPr lang="en-US" sz="1800" b="0" dirty="0">
                          <a:solidFill>
                            <a:srgbClr val="FFFFFF"/>
                          </a:solidFill>
                          <a:effectLst/>
                        </a:rPr>
                        <a:t>Class</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99999"/>
                    </a:solidFill>
                  </a:tcPr>
                </a:tc>
                <a:tc>
                  <a:txBody>
                    <a:bodyPr/>
                    <a:lstStyle/>
                    <a:p>
                      <a:pPr algn="l" fontAlgn="t"/>
                      <a:r>
                        <a:rPr lang="en-US" sz="1800" b="0" dirty="0">
                          <a:solidFill>
                            <a:srgbClr val="FFFFFF"/>
                          </a:solidFill>
                          <a:effectLst/>
                        </a:rPr>
                        <a:t>Description</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99999"/>
                    </a:solidFill>
                  </a:tcPr>
                </a:tc>
              </a:tr>
              <a:tr h="388128">
                <a:tc>
                  <a:txBody>
                    <a:bodyPr/>
                    <a:lstStyle/>
                    <a:p>
                      <a:pPr algn="l" fontAlgn="t"/>
                      <a:r>
                        <a:rPr lang="en-US" sz="1800" u="none" strike="noStrike">
                          <a:solidFill>
                            <a:srgbClr val="258AAF"/>
                          </a:solidFill>
                          <a:effectLst/>
                          <a:hlinkClick r:id="rId2"/>
                        </a:rPr>
                        <a:t>UsbManager</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Allows you to enumerate and communicate with connected USB devices.</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624951">
                <a:tc>
                  <a:txBody>
                    <a:bodyPr/>
                    <a:lstStyle/>
                    <a:p>
                      <a:pPr algn="l" fontAlgn="t"/>
                      <a:r>
                        <a:rPr lang="en-US" sz="1800" u="none" strike="noStrike">
                          <a:solidFill>
                            <a:srgbClr val="258AAF"/>
                          </a:solidFill>
                          <a:effectLst/>
                          <a:hlinkClick r:id="rId3"/>
                        </a:rPr>
                        <a:t>UsbDevice</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Represents a connected USB device and contains methods to access its identifying information, interfaces, and endpoints.</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743363">
                <a:tc>
                  <a:txBody>
                    <a:bodyPr/>
                    <a:lstStyle/>
                    <a:p>
                      <a:pPr algn="l" fontAlgn="t"/>
                      <a:r>
                        <a:rPr lang="en-US" sz="1800" u="none" strike="noStrike">
                          <a:solidFill>
                            <a:srgbClr val="258AAF"/>
                          </a:solidFill>
                          <a:effectLst/>
                          <a:hlinkClick r:id="rId4"/>
                        </a:rPr>
                        <a:t>UsbInterface</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Represents an interface of a USB device, which defines a set of functionality for the device. A device can have one or more interfaces on which to communicate on.</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980187">
                <a:tc>
                  <a:txBody>
                    <a:bodyPr/>
                    <a:lstStyle/>
                    <a:p>
                      <a:pPr algn="l" fontAlgn="t"/>
                      <a:r>
                        <a:rPr lang="en-US" sz="1800" u="none" strike="noStrike">
                          <a:solidFill>
                            <a:srgbClr val="258AAF"/>
                          </a:solidFill>
                          <a:effectLst/>
                          <a:hlinkClick r:id="rId5"/>
                        </a:rPr>
                        <a:t>UsbEndpoint</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Represents an interface endpoint, which is a communication channel for this interface. An interface can have one or more endpoints, and usually has input and output endpoints for two-way communication with the device.</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624951">
                <a:tc>
                  <a:txBody>
                    <a:bodyPr/>
                    <a:lstStyle/>
                    <a:p>
                      <a:pPr algn="l" fontAlgn="t"/>
                      <a:r>
                        <a:rPr lang="en-US" sz="1800" u="none" strike="noStrike">
                          <a:solidFill>
                            <a:srgbClr val="258AAF"/>
                          </a:solidFill>
                          <a:effectLst/>
                          <a:hlinkClick r:id="rId6"/>
                        </a:rPr>
                        <a:t>UsbDeviceConnection</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Represents a connection to the device, which transfers data on endpoints. This class allows you to send data back and forth sychronously or asynchronously.</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506539">
                <a:tc>
                  <a:txBody>
                    <a:bodyPr/>
                    <a:lstStyle/>
                    <a:p>
                      <a:pPr algn="l" fontAlgn="t"/>
                      <a:r>
                        <a:rPr lang="en-US" sz="1800" u="none" strike="noStrike">
                          <a:solidFill>
                            <a:srgbClr val="258AAF"/>
                          </a:solidFill>
                          <a:effectLst/>
                          <a:hlinkClick r:id="rId7"/>
                        </a:rPr>
                        <a:t>UsbRequest</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a:effectLst/>
                        </a:rPr>
                        <a:t>Represents an asynchronous request to communicate with a device through a</a:t>
                      </a:r>
                      <a:r>
                        <a:rPr lang="en-US" sz="1800" u="none" strike="noStrike">
                          <a:solidFill>
                            <a:srgbClr val="258AAF"/>
                          </a:solidFill>
                          <a:effectLst/>
                          <a:hlinkClick r:id="rId6"/>
                        </a:rPr>
                        <a:t>UsbDeviceConnection</a:t>
                      </a:r>
                      <a:r>
                        <a:rPr lang="en-US" sz="1800">
                          <a:effectLst/>
                        </a:rPr>
                        <a:t>.</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r h="506539">
                <a:tc>
                  <a:txBody>
                    <a:bodyPr/>
                    <a:lstStyle/>
                    <a:p>
                      <a:pPr algn="l" fontAlgn="t"/>
                      <a:r>
                        <a:rPr lang="en-US" sz="1800" u="none" strike="noStrike">
                          <a:solidFill>
                            <a:srgbClr val="258AAF"/>
                          </a:solidFill>
                          <a:effectLst/>
                          <a:hlinkClick r:id="rId8"/>
                        </a:rPr>
                        <a:t>UsbConstants</a:t>
                      </a:r>
                      <a:endParaRPr lang="en-US" sz="1800">
                        <a:effectLst/>
                      </a:endParaRP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c>
                  <a:txBody>
                    <a:bodyPr/>
                    <a:lstStyle/>
                    <a:p>
                      <a:pPr algn="l" fontAlgn="t"/>
                      <a:r>
                        <a:rPr lang="en-US" sz="1800" dirty="0">
                          <a:effectLst/>
                        </a:rPr>
                        <a:t>Defines USB constants that correspond to definitions in </a:t>
                      </a:r>
                      <a:r>
                        <a:rPr lang="en-US" sz="1800" dirty="0" err="1">
                          <a:effectLst/>
                        </a:rPr>
                        <a:t>linux</a:t>
                      </a:r>
                      <a:r>
                        <a:rPr lang="en-US" sz="1800" dirty="0">
                          <a:effectLst/>
                        </a:rPr>
                        <a:t>/</a:t>
                      </a:r>
                      <a:r>
                        <a:rPr lang="en-US" sz="1800" dirty="0" err="1">
                          <a:effectLst/>
                        </a:rPr>
                        <a:t>usb</a:t>
                      </a:r>
                      <a:r>
                        <a:rPr lang="en-US" sz="1800" dirty="0">
                          <a:effectLst/>
                        </a:rPr>
                        <a:t>/ch9.h of the Linux kernel.</a:t>
                      </a:r>
                    </a:p>
                  </a:txBody>
                  <a:tcPr marL="49338" marR="49338" marT="16446" marB="16446">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7F7F7"/>
                    </a:solidFill>
                  </a:tcPr>
                </a:tc>
              </a:tr>
            </a:tbl>
          </a:graphicData>
        </a:graphic>
      </p:graphicFrame>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252</a:t>
            </a:fld>
            <a:endParaRPr lang="zh-TW" altLang="en-US"/>
          </a:p>
        </p:txBody>
      </p:sp>
    </p:spTree>
    <p:extLst>
      <p:ext uri="{BB962C8B-B14F-4D97-AF65-F5344CB8AC3E}">
        <p14:creationId xmlns:p14="http://schemas.microsoft.com/office/powerpoint/2010/main" xmlns="" val="123117154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Android Manifest </a:t>
            </a:r>
            <a:r>
              <a:rPr lang="en-US" altLang="zh-TW" b="1" dirty="0" smtClean="0"/>
              <a:t>Requirements</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&lt;manifest ...&gt;</a:t>
            </a:r>
          </a:p>
          <a:p>
            <a:r>
              <a:rPr lang="en-US" altLang="zh-TW" dirty="0"/>
              <a:t>    &lt;uses-feature </a:t>
            </a:r>
            <a:r>
              <a:rPr lang="en-US" altLang="zh-TW" dirty="0" err="1"/>
              <a:t>android:name</a:t>
            </a:r>
            <a:r>
              <a:rPr lang="en-US" altLang="zh-TW" dirty="0"/>
              <a:t>="</a:t>
            </a:r>
            <a:r>
              <a:rPr lang="en-US" altLang="zh-TW" dirty="0" err="1"/>
              <a:t>android.hardware.usb.host</a:t>
            </a:r>
            <a:r>
              <a:rPr lang="en-US" altLang="zh-TW" dirty="0"/>
              <a:t>" /&gt;</a:t>
            </a:r>
          </a:p>
          <a:p>
            <a:r>
              <a:rPr lang="en-US" altLang="zh-TW" dirty="0"/>
              <a:t>    &lt;uses-</a:t>
            </a:r>
            <a:r>
              <a:rPr lang="en-US" altLang="zh-TW" dirty="0" err="1"/>
              <a:t>sdk</a:t>
            </a:r>
            <a:r>
              <a:rPr lang="en-US" altLang="zh-TW" dirty="0"/>
              <a:t> </a:t>
            </a:r>
            <a:r>
              <a:rPr lang="en-US" altLang="zh-TW" dirty="0" err="1"/>
              <a:t>android:minSdkVersion</a:t>
            </a:r>
            <a:r>
              <a:rPr lang="en-US" altLang="zh-TW" dirty="0"/>
              <a:t>="12" /&gt;</a:t>
            </a:r>
          </a:p>
          <a:p>
            <a:r>
              <a:rPr lang="en-US" altLang="zh-TW" dirty="0"/>
              <a:t>    ...</a:t>
            </a:r>
          </a:p>
          <a:p>
            <a:r>
              <a:rPr lang="en-US" altLang="zh-TW" dirty="0"/>
              <a:t>    &lt;application&gt;</a:t>
            </a:r>
          </a:p>
          <a:p>
            <a:r>
              <a:rPr lang="en-US" altLang="zh-TW" dirty="0"/>
              <a:t>        &lt;activity ...&gt;</a:t>
            </a:r>
          </a:p>
          <a:p>
            <a:r>
              <a:rPr lang="en-US" altLang="zh-TW" dirty="0"/>
              <a:t>            ...</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android.hardware.usb.action.USB_DEVICE_ATTACHED</a:t>
            </a:r>
            <a:r>
              <a:rPr lang="en-US" altLang="zh-TW" dirty="0"/>
              <a:t>" /&gt;</a:t>
            </a:r>
          </a:p>
          <a:p>
            <a:r>
              <a:rPr lang="en-US" altLang="zh-TW" dirty="0"/>
              <a:t>            &lt;/intent-filter&gt;</a:t>
            </a:r>
          </a:p>
          <a:p>
            <a:endParaRPr lang="en-US" altLang="zh-TW" dirty="0"/>
          </a:p>
          <a:p>
            <a:r>
              <a:rPr lang="en-US" altLang="zh-TW" dirty="0"/>
              <a:t>            &lt;meta-data </a:t>
            </a:r>
            <a:r>
              <a:rPr lang="en-US" altLang="zh-TW" dirty="0" err="1"/>
              <a:t>android:name</a:t>
            </a:r>
            <a:r>
              <a:rPr lang="en-US" altLang="zh-TW" dirty="0"/>
              <a:t>="</a:t>
            </a:r>
            <a:r>
              <a:rPr lang="en-US" altLang="zh-TW" dirty="0" err="1"/>
              <a:t>android.hardware.usb.action.USB_DEVICE_ATTACHED</a:t>
            </a:r>
            <a:r>
              <a:rPr lang="en-US" altLang="zh-TW" dirty="0"/>
              <a:t>"</a:t>
            </a:r>
          </a:p>
          <a:p>
            <a:r>
              <a:rPr lang="en-US" altLang="zh-TW" dirty="0"/>
              <a:t>                </a:t>
            </a:r>
            <a:r>
              <a:rPr lang="en-US" altLang="zh-TW" dirty="0" err="1"/>
              <a:t>android:resource</a:t>
            </a:r>
            <a:r>
              <a:rPr lang="en-US" altLang="zh-TW" dirty="0"/>
              <a:t>="@xml/</a:t>
            </a:r>
            <a:r>
              <a:rPr lang="en-US" altLang="zh-TW" dirty="0" err="1"/>
              <a:t>device_filter</a:t>
            </a:r>
            <a:r>
              <a:rPr lang="en-US" altLang="zh-TW" dirty="0"/>
              <a:t>" /&gt;</a:t>
            </a:r>
          </a:p>
          <a:p>
            <a:r>
              <a:rPr lang="en-US" altLang="zh-TW" dirty="0"/>
              <a:t>        &lt;/activity&gt;</a:t>
            </a:r>
          </a:p>
          <a:p>
            <a:r>
              <a:rPr lang="en-US" altLang="zh-TW" dirty="0"/>
              <a:t>    &lt;/application&gt;</a:t>
            </a:r>
          </a:p>
          <a:p>
            <a:r>
              <a:rPr lang="en-US" altLang="zh-TW" dirty="0"/>
              <a:t>&lt;/manifest&gt;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253</a:t>
            </a:fld>
            <a:endParaRPr lang="zh-TW" altLang="en-US"/>
          </a:p>
        </p:txBody>
      </p:sp>
    </p:spTree>
    <p:extLst>
      <p:ext uri="{BB962C8B-B14F-4D97-AF65-F5344CB8AC3E}">
        <p14:creationId xmlns:p14="http://schemas.microsoft.com/office/powerpoint/2010/main" xmlns="" val="119907107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resource file </a:t>
            </a:r>
            <a:endParaRPr lang="zh-TW" altLang="en-US" dirty="0"/>
          </a:p>
        </p:txBody>
      </p:sp>
      <p:sp>
        <p:nvSpPr>
          <p:cNvPr id="3" name="內容版面配置區 2"/>
          <p:cNvSpPr>
            <a:spLocks noGrp="1"/>
          </p:cNvSpPr>
          <p:nvPr>
            <p:ph idx="1"/>
          </p:nvPr>
        </p:nvSpPr>
        <p:spPr/>
        <p:txBody>
          <a:bodyPr/>
          <a:lstStyle/>
          <a:p>
            <a:r>
              <a:rPr lang="en-US" altLang="zh-TW" dirty="0"/>
              <a:t>res/xml/device_filter.xml </a:t>
            </a:r>
            <a:endParaRPr lang="en-US" altLang="zh-TW" dirty="0" smtClean="0"/>
          </a:p>
          <a:p>
            <a:r>
              <a:rPr lang="en-US" altLang="zh-TW" dirty="0"/>
              <a:t>&lt;?xml version="1.0" encoding="utf-8"?&gt;</a:t>
            </a:r>
          </a:p>
          <a:p>
            <a:r>
              <a:rPr lang="en-US" altLang="zh-TW" dirty="0" smtClean="0"/>
              <a:t>&lt;</a:t>
            </a:r>
            <a:r>
              <a:rPr lang="en-US" altLang="zh-TW" dirty="0"/>
              <a:t>resources&gt;</a:t>
            </a:r>
          </a:p>
          <a:p>
            <a:r>
              <a:rPr lang="en-US" altLang="zh-TW" dirty="0"/>
              <a:t>    &lt;</a:t>
            </a:r>
            <a:r>
              <a:rPr lang="en-US" altLang="zh-TW" dirty="0" err="1"/>
              <a:t>usb</a:t>
            </a:r>
            <a:r>
              <a:rPr lang="en-US" altLang="zh-TW" dirty="0"/>
              <a:t>-device vendor-id="1234" product-id="5678" class="255" subclass="66" protocol="1" /&gt;</a:t>
            </a:r>
          </a:p>
          <a:p>
            <a:r>
              <a:rPr lang="en-US" altLang="zh-TW" dirty="0"/>
              <a:t>&lt;/resources&gt;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254</a:t>
            </a:fld>
            <a:endParaRPr lang="zh-TW" altLang="en-US"/>
          </a:p>
        </p:txBody>
      </p:sp>
    </p:spTree>
    <p:extLst>
      <p:ext uri="{BB962C8B-B14F-4D97-AF65-F5344CB8AC3E}">
        <p14:creationId xmlns:p14="http://schemas.microsoft.com/office/powerpoint/2010/main" xmlns="" val="144623820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Working with </a:t>
            </a:r>
            <a:r>
              <a:rPr lang="en-US" altLang="zh-TW" b="1" dirty="0" smtClean="0"/>
              <a:t>Devices</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Discover connected USB devices by using an intent filter to be notified when the user connects a USB device or by enumerating USB devices that are already connected.</a:t>
            </a:r>
          </a:p>
          <a:p>
            <a:r>
              <a:rPr lang="en-US" altLang="zh-TW" dirty="0"/>
              <a:t>Ask the user for permission to connect to the USB device, if not already obtained.</a:t>
            </a:r>
          </a:p>
          <a:p>
            <a:r>
              <a:rPr lang="en-US" altLang="zh-TW" dirty="0"/>
              <a:t>Communicate with the USB device by reading and writing data on the appropriate interface endpoints.</a:t>
            </a:r>
          </a:p>
          <a:p>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255</a:t>
            </a:fld>
            <a:endParaRPr lang="zh-TW" altLang="en-US"/>
          </a:p>
        </p:txBody>
      </p:sp>
    </p:spTree>
    <p:extLst>
      <p:ext uri="{BB962C8B-B14F-4D97-AF65-F5344CB8AC3E}">
        <p14:creationId xmlns:p14="http://schemas.microsoft.com/office/powerpoint/2010/main" xmlns="" val="299206501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intent </a:t>
            </a:r>
            <a:r>
              <a:rPr lang="en-US" altLang="zh-TW" dirty="0" smtClean="0"/>
              <a:t>filter</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&lt;activity ...&gt;</a:t>
            </a:r>
          </a:p>
          <a:p>
            <a:r>
              <a:rPr lang="en-US" altLang="zh-TW" dirty="0"/>
              <a:t>...</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android.hardware.usb.action.USB_DEVICE_ATTACHED</a:t>
            </a:r>
            <a:r>
              <a:rPr lang="en-US" altLang="zh-TW" dirty="0"/>
              <a:t>" /&gt;</a:t>
            </a:r>
          </a:p>
          <a:p>
            <a:r>
              <a:rPr lang="en-US" altLang="zh-TW" dirty="0"/>
              <a:t>    &lt;/intent-filter&gt;</a:t>
            </a:r>
          </a:p>
          <a:p>
            <a:endParaRPr lang="en-US" altLang="zh-TW" dirty="0"/>
          </a:p>
          <a:p>
            <a:r>
              <a:rPr lang="en-US" altLang="zh-TW" dirty="0"/>
              <a:t>    &lt;meta-data </a:t>
            </a:r>
            <a:r>
              <a:rPr lang="en-US" altLang="zh-TW" dirty="0" err="1"/>
              <a:t>android:name</a:t>
            </a:r>
            <a:r>
              <a:rPr lang="en-US" altLang="zh-TW" dirty="0"/>
              <a:t>="</a:t>
            </a:r>
            <a:r>
              <a:rPr lang="en-US" altLang="zh-TW" dirty="0" err="1"/>
              <a:t>android.hardware.usb.action.USB_DEVICE_ATTACHED</a:t>
            </a:r>
            <a:r>
              <a:rPr lang="en-US" altLang="zh-TW" dirty="0"/>
              <a:t>"</a:t>
            </a:r>
          </a:p>
          <a:p>
            <a:r>
              <a:rPr lang="en-US" altLang="zh-TW" dirty="0"/>
              <a:t>        </a:t>
            </a:r>
            <a:r>
              <a:rPr lang="en-US" altLang="zh-TW" dirty="0" err="1"/>
              <a:t>android:resource</a:t>
            </a:r>
            <a:r>
              <a:rPr lang="en-US" altLang="zh-TW" dirty="0"/>
              <a:t>="@xml/</a:t>
            </a:r>
            <a:r>
              <a:rPr lang="en-US" altLang="zh-TW" dirty="0" err="1"/>
              <a:t>device_filter</a:t>
            </a:r>
            <a:r>
              <a:rPr lang="en-US" altLang="zh-TW" dirty="0"/>
              <a:t>" /&gt;</a:t>
            </a:r>
          </a:p>
          <a:p>
            <a:r>
              <a:rPr lang="en-US" altLang="zh-TW" dirty="0"/>
              <a:t>&lt;/activity&gt;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256</a:t>
            </a:fld>
            <a:endParaRPr lang="zh-TW" altLang="en-US"/>
          </a:p>
        </p:txBody>
      </p:sp>
    </p:spTree>
    <p:extLst>
      <p:ext uri="{BB962C8B-B14F-4D97-AF65-F5344CB8AC3E}">
        <p14:creationId xmlns:p14="http://schemas.microsoft.com/office/powerpoint/2010/main" xmlns="" val="15309427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&lt;?xml version="1.0" encoding="utf-8"?&gt;</a:t>
            </a:r>
          </a:p>
          <a:p>
            <a:endParaRPr lang="en-US" altLang="zh-TW" dirty="0"/>
          </a:p>
          <a:p>
            <a:r>
              <a:rPr lang="en-US" altLang="zh-TW" dirty="0"/>
              <a:t>&lt;resources&gt;</a:t>
            </a:r>
          </a:p>
          <a:p>
            <a:r>
              <a:rPr lang="en-US" altLang="zh-TW" dirty="0"/>
              <a:t>    &lt;</a:t>
            </a:r>
            <a:r>
              <a:rPr lang="en-US" altLang="zh-TW" dirty="0" err="1"/>
              <a:t>usb</a:t>
            </a:r>
            <a:r>
              <a:rPr lang="en-US" altLang="zh-TW" dirty="0"/>
              <a:t>-device vendor-id="1234" product-id="5678" /&gt;</a:t>
            </a:r>
          </a:p>
          <a:p>
            <a:r>
              <a:rPr lang="en-US" altLang="zh-TW" dirty="0"/>
              <a:t>&lt;/resources&gt;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257</a:t>
            </a:fld>
            <a:endParaRPr lang="zh-TW" altLang="en-US"/>
          </a:p>
        </p:txBody>
      </p:sp>
    </p:spTree>
    <p:extLst>
      <p:ext uri="{BB962C8B-B14F-4D97-AF65-F5344CB8AC3E}">
        <p14:creationId xmlns:p14="http://schemas.microsoft.com/office/powerpoint/2010/main" xmlns="" val="222386069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err="1"/>
              <a:t>UsbDevice</a:t>
            </a:r>
            <a:r>
              <a:rPr lang="en-US" altLang="zh-TW" dirty="0"/>
              <a:t> device = (</a:t>
            </a:r>
            <a:r>
              <a:rPr lang="en-US" altLang="zh-TW" dirty="0" err="1"/>
              <a:t>UsbDevice</a:t>
            </a:r>
            <a:r>
              <a:rPr lang="en-US" altLang="zh-TW" dirty="0"/>
              <a:t>) </a:t>
            </a:r>
            <a:r>
              <a:rPr lang="en-US" altLang="zh-TW" dirty="0" err="1"/>
              <a:t>intent.getParcelableExtra</a:t>
            </a:r>
            <a:r>
              <a:rPr lang="en-US" altLang="zh-TW" dirty="0"/>
              <a:t>(</a:t>
            </a:r>
            <a:r>
              <a:rPr lang="en-US" altLang="zh-TW" dirty="0" err="1"/>
              <a:t>UsbManager.EXTRA_DEVICE</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258</a:t>
            </a:fld>
            <a:endParaRPr lang="zh-TW" altLang="en-US"/>
          </a:p>
        </p:txBody>
      </p:sp>
    </p:spTree>
    <p:extLst>
      <p:ext uri="{BB962C8B-B14F-4D97-AF65-F5344CB8AC3E}">
        <p14:creationId xmlns:p14="http://schemas.microsoft.com/office/powerpoint/2010/main" xmlns="" val="346280037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Enumerating </a:t>
            </a:r>
            <a:r>
              <a:rPr lang="en-US" altLang="zh-TW" b="1" dirty="0" smtClean="0"/>
              <a:t>devices</a:t>
            </a:r>
            <a:endParaRPr lang="zh-TW" altLang="en-US" dirty="0"/>
          </a:p>
        </p:txBody>
      </p:sp>
      <p:sp>
        <p:nvSpPr>
          <p:cNvPr id="3" name="內容版面配置區 2"/>
          <p:cNvSpPr>
            <a:spLocks noGrp="1"/>
          </p:cNvSpPr>
          <p:nvPr>
            <p:ph idx="1"/>
          </p:nvPr>
        </p:nvSpPr>
        <p:spPr/>
        <p:txBody>
          <a:bodyPr/>
          <a:lstStyle/>
          <a:p>
            <a:r>
              <a:rPr lang="en-US" altLang="zh-TW" dirty="0" err="1"/>
              <a:t>UsbManager</a:t>
            </a:r>
            <a:r>
              <a:rPr lang="en-US" altLang="zh-TW" dirty="0"/>
              <a:t> manager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a:t>);</a:t>
            </a:r>
          </a:p>
          <a:p>
            <a:r>
              <a:rPr lang="en-US" altLang="zh-TW" dirty="0"/>
              <a:t>...  </a:t>
            </a:r>
          </a:p>
          <a:p>
            <a:r>
              <a:rPr lang="en-US" altLang="zh-TW" dirty="0" err="1"/>
              <a:t>HashMap</a:t>
            </a:r>
            <a:r>
              <a:rPr lang="en-US" altLang="zh-TW" dirty="0"/>
              <a:t>&lt;String, </a:t>
            </a:r>
            <a:r>
              <a:rPr lang="en-US" altLang="zh-TW" dirty="0" err="1"/>
              <a:t>UsbDevice</a:t>
            </a:r>
            <a:r>
              <a:rPr lang="en-US" altLang="zh-TW" dirty="0"/>
              <a:t>&gt; </a:t>
            </a:r>
            <a:r>
              <a:rPr lang="en-US" altLang="zh-TW" dirty="0" err="1"/>
              <a:t>deviceList</a:t>
            </a:r>
            <a:r>
              <a:rPr lang="en-US" altLang="zh-TW" dirty="0"/>
              <a:t> = </a:t>
            </a:r>
            <a:r>
              <a:rPr lang="en-US" altLang="zh-TW" dirty="0" err="1"/>
              <a:t>manager.getDeviceList</a:t>
            </a:r>
            <a:r>
              <a:rPr lang="en-US" altLang="zh-TW" dirty="0"/>
              <a:t>();</a:t>
            </a:r>
          </a:p>
          <a:p>
            <a:r>
              <a:rPr lang="en-US" altLang="zh-TW" dirty="0" err="1"/>
              <a:t>UsbDevice</a:t>
            </a:r>
            <a:r>
              <a:rPr lang="en-US" altLang="zh-TW" dirty="0"/>
              <a:t> device = </a:t>
            </a:r>
            <a:r>
              <a:rPr lang="en-US" altLang="zh-TW" dirty="0" err="1"/>
              <a:t>deviceList.get</a:t>
            </a:r>
            <a:r>
              <a:rPr lang="en-US" altLang="zh-TW" dirty="0"/>
              <a:t>("</a:t>
            </a:r>
            <a:r>
              <a:rPr lang="en-US" altLang="zh-TW" dirty="0" err="1"/>
              <a:t>deviceName</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259</a:t>
            </a:fld>
            <a:endParaRPr lang="zh-TW" altLang="en-US"/>
          </a:p>
        </p:txBody>
      </p:sp>
    </p:spTree>
    <p:extLst>
      <p:ext uri="{BB962C8B-B14F-4D97-AF65-F5344CB8AC3E}">
        <p14:creationId xmlns:p14="http://schemas.microsoft.com/office/powerpoint/2010/main" xmlns="" val="426929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42496"/>
            <a:ext cx="8229600" cy="4441371"/>
          </a:xfrm>
          <a:prstGeom prst="rect">
            <a:avLst/>
          </a:prstGeom>
        </p:spPr>
      </p:pic>
    </p:spTree>
    <p:extLst>
      <p:ext uri="{BB962C8B-B14F-4D97-AF65-F5344CB8AC3E}">
        <p14:creationId xmlns:p14="http://schemas.microsoft.com/office/powerpoint/2010/main" xmlns="" val="136105208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85000" lnSpcReduction="20000"/>
          </a:bodyPr>
          <a:lstStyle/>
          <a:p>
            <a:r>
              <a:rPr lang="en-US" altLang="zh-TW" dirty="0" err="1"/>
              <a:t>UsbManager</a:t>
            </a:r>
            <a:r>
              <a:rPr lang="en-US" altLang="zh-TW" dirty="0"/>
              <a:t> manager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a:t>);</a:t>
            </a:r>
          </a:p>
          <a:p>
            <a:r>
              <a:rPr lang="en-US" altLang="zh-TW" dirty="0"/>
              <a:t>...</a:t>
            </a:r>
          </a:p>
          <a:p>
            <a:r>
              <a:rPr lang="en-US" altLang="zh-TW" dirty="0" err="1"/>
              <a:t>HashMap</a:t>
            </a:r>
            <a:r>
              <a:rPr lang="en-US" altLang="zh-TW" dirty="0"/>
              <a:t>&lt;String, </a:t>
            </a:r>
            <a:r>
              <a:rPr lang="en-US" altLang="zh-TW" dirty="0" err="1"/>
              <a:t>UsbDevice</a:t>
            </a:r>
            <a:r>
              <a:rPr lang="en-US" altLang="zh-TW" dirty="0"/>
              <a:t>&gt; </a:t>
            </a:r>
            <a:r>
              <a:rPr lang="en-US" altLang="zh-TW" dirty="0" err="1"/>
              <a:t>deviceList</a:t>
            </a:r>
            <a:r>
              <a:rPr lang="en-US" altLang="zh-TW" dirty="0"/>
              <a:t> = </a:t>
            </a:r>
            <a:r>
              <a:rPr lang="en-US" altLang="zh-TW" dirty="0" err="1"/>
              <a:t>manager.getDeviceList</a:t>
            </a:r>
            <a:r>
              <a:rPr lang="en-US" altLang="zh-TW" dirty="0"/>
              <a:t>();</a:t>
            </a:r>
          </a:p>
          <a:p>
            <a:r>
              <a:rPr lang="en-US" altLang="zh-TW" dirty="0"/>
              <a:t>Iterator&lt;</a:t>
            </a:r>
            <a:r>
              <a:rPr lang="en-US" altLang="zh-TW" dirty="0" err="1"/>
              <a:t>UsbDevice</a:t>
            </a:r>
            <a:r>
              <a:rPr lang="en-US" altLang="zh-TW" dirty="0"/>
              <a:t>&gt; </a:t>
            </a:r>
            <a:r>
              <a:rPr lang="en-US" altLang="zh-TW" dirty="0" err="1"/>
              <a:t>deviceIterator</a:t>
            </a:r>
            <a:r>
              <a:rPr lang="en-US" altLang="zh-TW" dirty="0"/>
              <a:t> = </a:t>
            </a:r>
            <a:r>
              <a:rPr lang="en-US" altLang="zh-TW" dirty="0" err="1"/>
              <a:t>deviceList.values</a:t>
            </a:r>
            <a:r>
              <a:rPr lang="en-US" altLang="zh-TW" dirty="0"/>
              <a:t>().iterator();</a:t>
            </a:r>
          </a:p>
          <a:p>
            <a:r>
              <a:rPr lang="en-US" altLang="zh-TW" dirty="0"/>
              <a:t>while(</a:t>
            </a:r>
            <a:r>
              <a:rPr lang="en-US" altLang="zh-TW" dirty="0" err="1"/>
              <a:t>deviceIterator.hasNext</a:t>
            </a:r>
            <a:r>
              <a:rPr lang="en-US" altLang="zh-TW" dirty="0"/>
              <a:t>()){</a:t>
            </a:r>
          </a:p>
          <a:p>
            <a:r>
              <a:rPr lang="en-US" altLang="zh-TW" dirty="0"/>
              <a:t>    </a:t>
            </a:r>
            <a:r>
              <a:rPr lang="en-US" altLang="zh-TW" dirty="0" err="1"/>
              <a:t>UsbDevice</a:t>
            </a:r>
            <a:r>
              <a:rPr lang="en-US" altLang="zh-TW" dirty="0"/>
              <a:t> device = </a:t>
            </a:r>
            <a:r>
              <a:rPr lang="en-US" altLang="zh-TW" dirty="0" err="1"/>
              <a:t>deviceIterator.next</a:t>
            </a:r>
            <a:r>
              <a:rPr lang="en-US" altLang="zh-TW" dirty="0"/>
              <a:t>()</a:t>
            </a:r>
          </a:p>
          <a:p>
            <a:r>
              <a:rPr lang="en-US" altLang="zh-TW" dirty="0"/>
              <a:t>    //your code</a:t>
            </a:r>
          </a:p>
          <a:p>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260</a:t>
            </a:fld>
            <a:endParaRPr lang="zh-TW" altLang="en-US"/>
          </a:p>
        </p:txBody>
      </p:sp>
    </p:spTree>
    <p:extLst>
      <p:ext uri="{BB962C8B-B14F-4D97-AF65-F5344CB8AC3E}">
        <p14:creationId xmlns:p14="http://schemas.microsoft.com/office/powerpoint/2010/main" xmlns="" val="4161726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Communicating with an </a:t>
            </a:r>
            <a:r>
              <a:rPr lang="en-US" altLang="zh-TW" b="1" dirty="0" smtClean="0"/>
              <a:t>accessory</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err="1"/>
              <a:t>UsbAccessory</a:t>
            </a:r>
            <a:r>
              <a:rPr lang="en-US" altLang="zh-TW" dirty="0"/>
              <a:t> </a:t>
            </a:r>
            <a:r>
              <a:rPr lang="en-US" altLang="zh-TW" dirty="0" err="1"/>
              <a:t>mAccessory</a:t>
            </a:r>
            <a:r>
              <a:rPr lang="en-US" altLang="zh-TW" dirty="0"/>
              <a:t>;</a:t>
            </a:r>
          </a:p>
          <a:p>
            <a:r>
              <a:rPr lang="en-US" altLang="zh-TW" dirty="0" err="1"/>
              <a:t>ParcelFileDescriptor</a:t>
            </a:r>
            <a:r>
              <a:rPr lang="en-US" altLang="zh-TW" dirty="0"/>
              <a:t> </a:t>
            </a:r>
            <a:r>
              <a:rPr lang="en-US" altLang="zh-TW" dirty="0" err="1"/>
              <a:t>mFileDescriptor</a:t>
            </a:r>
            <a:r>
              <a:rPr lang="en-US" altLang="zh-TW" dirty="0"/>
              <a:t>;</a:t>
            </a:r>
          </a:p>
          <a:p>
            <a:r>
              <a:rPr lang="en-US" altLang="zh-TW" dirty="0" err="1"/>
              <a:t>FileInputStream</a:t>
            </a:r>
            <a:r>
              <a:rPr lang="en-US" altLang="zh-TW" dirty="0"/>
              <a:t> </a:t>
            </a:r>
            <a:r>
              <a:rPr lang="en-US" altLang="zh-TW" dirty="0" err="1"/>
              <a:t>mInputStream</a:t>
            </a:r>
            <a:r>
              <a:rPr lang="en-US" altLang="zh-TW" dirty="0"/>
              <a:t>;</a:t>
            </a:r>
          </a:p>
          <a:p>
            <a:r>
              <a:rPr lang="en-US" altLang="zh-TW" dirty="0" err="1"/>
              <a:t>FileOutputStream</a:t>
            </a:r>
            <a:r>
              <a:rPr lang="en-US" altLang="zh-TW" dirty="0"/>
              <a:t> </a:t>
            </a:r>
            <a:r>
              <a:rPr lang="en-US" altLang="zh-TW" dirty="0" err="1"/>
              <a:t>mOutputStream</a:t>
            </a:r>
            <a:r>
              <a:rPr lang="en-US" altLang="zh-TW" dirty="0"/>
              <a:t>;</a:t>
            </a:r>
          </a:p>
          <a:p>
            <a:endParaRPr lang="en-US" altLang="zh-TW" dirty="0"/>
          </a:p>
          <a:p>
            <a:r>
              <a:rPr lang="en-US" altLang="zh-TW" dirty="0"/>
              <a:t>...</a:t>
            </a:r>
          </a:p>
          <a:p>
            <a:endParaRPr lang="en-US" altLang="zh-TW" dirty="0"/>
          </a:p>
          <a:p>
            <a:r>
              <a:rPr lang="en-US" altLang="zh-TW" dirty="0"/>
              <a:t>private void </a:t>
            </a:r>
            <a:r>
              <a:rPr lang="en-US" altLang="zh-TW" dirty="0" err="1"/>
              <a:t>openAccessory</a:t>
            </a:r>
            <a:r>
              <a:rPr lang="en-US" altLang="zh-TW" dirty="0"/>
              <a:t>() {</a:t>
            </a:r>
          </a:p>
          <a:p>
            <a:r>
              <a:rPr lang="en-US" altLang="zh-TW" dirty="0"/>
              <a:t>    </a:t>
            </a:r>
            <a:r>
              <a:rPr lang="en-US" altLang="zh-TW" dirty="0" err="1"/>
              <a:t>Log.d</a:t>
            </a:r>
            <a:r>
              <a:rPr lang="en-US" altLang="zh-TW" dirty="0"/>
              <a:t>(TAG, "</a:t>
            </a:r>
            <a:r>
              <a:rPr lang="en-US" altLang="zh-TW" dirty="0" err="1"/>
              <a:t>openAccessory</a:t>
            </a:r>
            <a:r>
              <a:rPr lang="en-US" altLang="zh-TW" dirty="0"/>
              <a:t>: " + accessory);</a:t>
            </a:r>
          </a:p>
          <a:p>
            <a:r>
              <a:rPr lang="en-US" altLang="zh-TW" dirty="0"/>
              <a:t>    </a:t>
            </a:r>
            <a:r>
              <a:rPr lang="en-US" altLang="zh-TW" dirty="0" err="1"/>
              <a:t>mFileDescriptor</a:t>
            </a:r>
            <a:r>
              <a:rPr lang="en-US" altLang="zh-TW" dirty="0"/>
              <a:t> = </a:t>
            </a:r>
            <a:r>
              <a:rPr lang="en-US" altLang="zh-TW" dirty="0" err="1"/>
              <a:t>mUsbManager.openAccessory</a:t>
            </a:r>
            <a:r>
              <a:rPr lang="en-US" altLang="zh-TW" dirty="0"/>
              <a:t>(</a:t>
            </a:r>
            <a:r>
              <a:rPr lang="en-US" altLang="zh-TW" dirty="0" err="1"/>
              <a:t>mAccessory</a:t>
            </a:r>
            <a:r>
              <a:rPr lang="en-US" altLang="zh-TW" dirty="0"/>
              <a:t>);</a:t>
            </a:r>
          </a:p>
          <a:p>
            <a:r>
              <a:rPr lang="en-US" altLang="zh-TW" dirty="0"/>
              <a:t>    if (</a:t>
            </a:r>
            <a:r>
              <a:rPr lang="en-US" altLang="zh-TW" dirty="0" err="1"/>
              <a:t>mFileDescriptor</a:t>
            </a:r>
            <a:r>
              <a:rPr lang="en-US" altLang="zh-TW" dirty="0"/>
              <a:t> != null) {</a:t>
            </a:r>
          </a:p>
          <a:p>
            <a:r>
              <a:rPr lang="en-US" altLang="zh-TW" dirty="0"/>
              <a:t>        </a:t>
            </a:r>
            <a:r>
              <a:rPr lang="en-US" altLang="zh-TW" dirty="0" err="1"/>
              <a:t>FileDescriptor</a:t>
            </a:r>
            <a:r>
              <a:rPr lang="en-US" altLang="zh-TW" dirty="0"/>
              <a:t> </a:t>
            </a:r>
            <a:r>
              <a:rPr lang="en-US" altLang="zh-TW" dirty="0" err="1"/>
              <a:t>fd</a:t>
            </a:r>
            <a:r>
              <a:rPr lang="en-US" altLang="zh-TW" dirty="0"/>
              <a:t> = </a:t>
            </a:r>
            <a:r>
              <a:rPr lang="en-US" altLang="zh-TW" dirty="0" err="1"/>
              <a:t>mFileDescriptor.getFileDescriptor</a:t>
            </a:r>
            <a:r>
              <a:rPr lang="en-US" altLang="zh-TW" dirty="0"/>
              <a:t>();</a:t>
            </a:r>
          </a:p>
          <a:p>
            <a:r>
              <a:rPr lang="en-US" altLang="zh-TW" dirty="0"/>
              <a:t>        </a:t>
            </a:r>
            <a:r>
              <a:rPr lang="en-US" altLang="zh-TW" dirty="0" err="1"/>
              <a:t>mInputStream</a:t>
            </a:r>
            <a:r>
              <a:rPr lang="en-US" altLang="zh-TW" dirty="0"/>
              <a:t> = new </a:t>
            </a:r>
            <a:r>
              <a:rPr lang="en-US" altLang="zh-TW" dirty="0" err="1"/>
              <a:t>FileInputStream</a:t>
            </a:r>
            <a:r>
              <a:rPr lang="en-US" altLang="zh-TW" dirty="0"/>
              <a:t>(</a:t>
            </a:r>
            <a:r>
              <a:rPr lang="en-US" altLang="zh-TW" dirty="0" err="1"/>
              <a:t>fd</a:t>
            </a:r>
            <a:r>
              <a:rPr lang="en-US" altLang="zh-TW" dirty="0"/>
              <a:t>);</a:t>
            </a:r>
          </a:p>
          <a:p>
            <a:r>
              <a:rPr lang="en-US" altLang="zh-TW" dirty="0"/>
              <a:t>        </a:t>
            </a:r>
            <a:r>
              <a:rPr lang="en-US" altLang="zh-TW" dirty="0" err="1"/>
              <a:t>mOutputStream</a:t>
            </a:r>
            <a:r>
              <a:rPr lang="en-US" altLang="zh-TW" dirty="0"/>
              <a:t> = new </a:t>
            </a:r>
            <a:r>
              <a:rPr lang="en-US" altLang="zh-TW" dirty="0" err="1"/>
              <a:t>FileOutputStream</a:t>
            </a:r>
            <a:r>
              <a:rPr lang="en-US" altLang="zh-TW" dirty="0"/>
              <a:t>(</a:t>
            </a:r>
            <a:r>
              <a:rPr lang="en-US" altLang="zh-TW" dirty="0" err="1"/>
              <a:t>fd</a:t>
            </a:r>
            <a:r>
              <a:rPr lang="en-US" altLang="zh-TW" dirty="0"/>
              <a:t>);</a:t>
            </a:r>
          </a:p>
          <a:p>
            <a:r>
              <a:rPr lang="en-US" altLang="zh-TW" dirty="0"/>
              <a:t>        Thread </a:t>
            </a:r>
            <a:r>
              <a:rPr lang="en-US" altLang="zh-TW" dirty="0" err="1"/>
              <a:t>thread</a:t>
            </a:r>
            <a:r>
              <a:rPr lang="en-US" altLang="zh-TW" dirty="0"/>
              <a:t> = new Thread(null, this, "</a:t>
            </a:r>
            <a:r>
              <a:rPr lang="en-US" altLang="zh-TW" dirty="0" err="1"/>
              <a:t>AccessoryThread</a:t>
            </a:r>
            <a:r>
              <a:rPr lang="en-US" altLang="zh-TW" dirty="0"/>
              <a:t>");</a:t>
            </a:r>
          </a:p>
          <a:p>
            <a:r>
              <a:rPr lang="en-US" altLang="zh-TW" dirty="0"/>
              <a:t>        </a:t>
            </a:r>
            <a:r>
              <a:rPr lang="en-US" altLang="zh-TW" dirty="0" err="1"/>
              <a:t>thread.start</a:t>
            </a:r>
            <a:r>
              <a:rPr lang="en-US" altLang="zh-TW" dirty="0"/>
              <a:t>();</a:t>
            </a:r>
          </a:p>
          <a:p>
            <a:r>
              <a:rPr lang="en-US" altLang="zh-TW" dirty="0"/>
              <a:t>    }</a:t>
            </a:r>
          </a:p>
          <a:p>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261</a:t>
            </a:fld>
            <a:endParaRPr lang="zh-TW" altLang="en-US"/>
          </a:p>
        </p:txBody>
      </p:sp>
    </p:spTree>
    <p:extLst>
      <p:ext uri="{BB962C8B-B14F-4D97-AF65-F5344CB8AC3E}">
        <p14:creationId xmlns:p14="http://schemas.microsoft.com/office/powerpoint/2010/main" xmlns="" val="237343277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t>Obtaining permission to communicate with a </a:t>
            </a:r>
            <a:r>
              <a:rPr lang="en-US" altLang="zh-TW" b="1" dirty="0" smtClean="0"/>
              <a:t>device</a:t>
            </a:r>
            <a:endParaRPr lang="zh-TW" altLang="en-US" dirty="0"/>
          </a:p>
        </p:txBody>
      </p:sp>
      <p:sp>
        <p:nvSpPr>
          <p:cNvPr id="3" name="內容版面配置區 2"/>
          <p:cNvSpPr>
            <a:spLocks noGrp="1"/>
          </p:cNvSpPr>
          <p:nvPr>
            <p:ph idx="1"/>
          </p:nvPr>
        </p:nvSpPr>
        <p:spPr/>
        <p:txBody>
          <a:bodyPr>
            <a:normAutofit fontScale="40000" lnSpcReduction="20000"/>
          </a:bodyPr>
          <a:lstStyle/>
          <a:p>
            <a:r>
              <a:rPr lang="en-US" altLang="zh-TW" dirty="0"/>
              <a:t>private static final String ACTION_USB_PERMISSION =</a:t>
            </a:r>
          </a:p>
          <a:p>
            <a:r>
              <a:rPr lang="en-US" altLang="zh-TW" dirty="0"/>
              <a:t>    "</a:t>
            </a:r>
            <a:r>
              <a:rPr lang="en-US" altLang="zh-TW" dirty="0" err="1"/>
              <a:t>com.android.example.USB_PERMISSION</a:t>
            </a:r>
            <a:r>
              <a:rPr lang="en-US" altLang="zh-TW" dirty="0"/>
              <a:t>";</a:t>
            </a:r>
          </a:p>
          <a:p>
            <a:r>
              <a:rPr lang="en-US" altLang="zh-TW" dirty="0"/>
              <a:t>private final </a:t>
            </a:r>
            <a:r>
              <a:rPr lang="en-US" altLang="zh-TW" dirty="0" err="1"/>
              <a:t>BroadcastReceiver</a:t>
            </a:r>
            <a:r>
              <a:rPr lang="en-US" altLang="zh-TW" dirty="0"/>
              <a:t> </a:t>
            </a:r>
            <a:r>
              <a:rPr lang="en-US" altLang="zh-TW" dirty="0" err="1"/>
              <a:t>mUsbReceiver</a:t>
            </a:r>
            <a:r>
              <a:rPr lang="en-US" altLang="zh-TW" dirty="0"/>
              <a:t> = new </a:t>
            </a:r>
            <a:r>
              <a:rPr lang="en-US" altLang="zh-TW" dirty="0" err="1"/>
              <a:t>BroadcastReceiver</a:t>
            </a:r>
            <a:r>
              <a:rPr lang="en-US" altLang="zh-TW" dirty="0"/>
              <a:t>() {</a:t>
            </a:r>
          </a:p>
          <a:p>
            <a:endParaRPr lang="en-US" altLang="zh-TW" dirty="0"/>
          </a:p>
          <a:p>
            <a:r>
              <a:rPr lang="en-US" altLang="zh-TW" dirty="0"/>
              <a:t>    public void </a:t>
            </a:r>
            <a:r>
              <a:rPr lang="en-US" altLang="zh-TW" dirty="0" err="1"/>
              <a:t>onReceive</a:t>
            </a:r>
            <a:r>
              <a:rPr lang="en-US" altLang="zh-TW" dirty="0"/>
              <a:t>(Context </a:t>
            </a:r>
            <a:r>
              <a:rPr lang="en-US" altLang="zh-TW" dirty="0" err="1"/>
              <a:t>context</a:t>
            </a:r>
            <a:r>
              <a:rPr lang="en-US" altLang="zh-TW" dirty="0"/>
              <a:t>, Intent intent) {</a:t>
            </a:r>
          </a:p>
          <a:p>
            <a:r>
              <a:rPr lang="en-US" altLang="zh-TW" dirty="0"/>
              <a:t>        String action = </a:t>
            </a:r>
            <a:r>
              <a:rPr lang="en-US" altLang="zh-TW" dirty="0" err="1"/>
              <a:t>intent.getAction</a:t>
            </a:r>
            <a:r>
              <a:rPr lang="en-US" altLang="zh-TW" dirty="0"/>
              <a:t>();</a:t>
            </a:r>
          </a:p>
          <a:p>
            <a:r>
              <a:rPr lang="en-US" altLang="zh-TW" dirty="0"/>
              <a:t>        if (</a:t>
            </a:r>
            <a:r>
              <a:rPr lang="en-US" altLang="zh-TW" dirty="0" err="1"/>
              <a:t>ACTION_USB_PERMISSION.equals</a:t>
            </a:r>
            <a:r>
              <a:rPr lang="en-US" altLang="zh-TW" dirty="0"/>
              <a:t>(action)) {</a:t>
            </a:r>
          </a:p>
          <a:p>
            <a:r>
              <a:rPr lang="en-US" altLang="zh-TW" dirty="0"/>
              <a:t>            synchronized (this) {</a:t>
            </a:r>
          </a:p>
          <a:p>
            <a:r>
              <a:rPr lang="en-US" altLang="zh-TW" dirty="0"/>
              <a:t>                </a:t>
            </a:r>
            <a:r>
              <a:rPr lang="en-US" altLang="zh-TW" dirty="0" err="1"/>
              <a:t>UsbDevice</a:t>
            </a:r>
            <a:r>
              <a:rPr lang="en-US" altLang="zh-TW" dirty="0"/>
              <a:t> device = (</a:t>
            </a:r>
            <a:r>
              <a:rPr lang="en-US" altLang="zh-TW" dirty="0" err="1"/>
              <a:t>UsbDevice</a:t>
            </a:r>
            <a:r>
              <a:rPr lang="en-US" altLang="zh-TW" dirty="0"/>
              <a:t>)</a:t>
            </a:r>
            <a:r>
              <a:rPr lang="en-US" altLang="zh-TW" dirty="0" err="1"/>
              <a:t>intent.getParcelableExtra</a:t>
            </a:r>
            <a:r>
              <a:rPr lang="en-US" altLang="zh-TW" dirty="0"/>
              <a:t>(</a:t>
            </a:r>
            <a:r>
              <a:rPr lang="en-US" altLang="zh-TW" dirty="0" err="1"/>
              <a:t>UsbManager.EXTRA_DEVICE</a:t>
            </a:r>
            <a:r>
              <a:rPr lang="en-US" altLang="zh-TW" dirty="0"/>
              <a:t>);</a:t>
            </a:r>
          </a:p>
          <a:p>
            <a:endParaRPr lang="en-US" altLang="zh-TW" dirty="0"/>
          </a:p>
          <a:p>
            <a:r>
              <a:rPr lang="en-US" altLang="zh-TW" dirty="0"/>
              <a:t>                if (</a:t>
            </a:r>
            <a:r>
              <a:rPr lang="en-US" altLang="zh-TW" dirty="0" err="1"/>
              <a:t>intent.getBooleanExtra</a:t>
            </a:r>
            <a:r>
              <a:rPr lang="en-US" altLang="zh-TW" dirty="0"/>
              <a:t>(</a:t>
            </a:r>
            <a:r>
              <a:rPr lang="en-US" altLang="zh-TW" dirty="0" err="1"/>
              <a:t>UsbManager.EXTRA_PERMISSION_GRANTED</a:t>
            </a:r>
            <a:r>
              <a:rPr lang="en-US" altLang="zh-TW" dirty="0"/>
              <a:t>, false)) {</a:t>
            </a:r>
          </a:p>
          <a:p>
            <a:r>
              <a:rPr lang="en-US" altLang="zh-TW" dirty="0"/>
              <a:t>                    if(device != null){</a:t>
            </a:r>
          </a:p>
          <a:p>
            <a:r>
              <a:rPr lang="en-US" altLang="zh-TW" dirty="0"/>
              <a:t>                      //call method to set up device communication</a:t>
            </a:r>
          </a:p>
          <a:p>
            <a:r>
              <a:rPr lang="en-US" altLang="zh-TW" dirty="0"/>
              <a:t>                   }</a:t>
            </a:r>
          </a:p>
          <a:p>
            <a:r>
              <a:rPr lang="en-US" altLang="zh-TW" dirty="0"/>
              <a:t>                } </a:t>
            </a:r>
          </a:p>
          <a:p>
            <a:r>
              <a:rPr lang="en-US" altLang="zh-TW" dirty="0"/>
              <a:t>                else {</a:t>
            </a:r>
          </a:p>
          <a:p>
            <a:r>
              <a:rPr lang="en-US" altLang="zh-TW" dirty="0"/>
              <a:t>                    </a:t>
            </a:r>
            <a:r>
              <a:rPr lang="en-US" altLang="zh-TW" dirty="0" err="1"/>
              <a:t>Log.d</a:t>
            </a:r>
            <a:r>
              <a:rPr lang="en-US" altLang="zh-TW" dirty="0"/>
              <a:t>(TAG, "permission denied for device " + device);</a:t>
            </a:r>
          </a:p>
          <a:p>
            <a:r>
              <a:rPr lang="en-US" altLang="zh-TW" dirty="0"/>
              <a:t>                }</a:t>
            </a:r>
          </a:p>
          <a:p>
            <a:r>
              <a:rPr lang="en-US" altLang="zh-TW" dirty="0"/>
              <a:t>            }</a:t>
            </a:r>
          </a:p>
          <a:p>
            <a:r>
              <a:rPr lang="en-US" altLang="zh-TW" dirty="0"/>
              <a:t>        }</a:t>
            </a:r>
          </a:p>
          <a:p>
            <a:r>
              <a:rPr lang="en-US" altLang="zh-TW" dirty="0"/>
              <a:t>    }</a:t>
            </a:r>
          </a:p>
          <a:p>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262</a:t>
            </a:fld>
            <a:endParaRPr lang="zh-TW" altLang="en-US"/>
          </a:p>
        </p:txBody>
      </p:sp>
    </p:spTree>
    <p:extLst>
      <p:ext uri="{BB962C8B-B14F-4D97-AF65-F5344CB8AC3E}">
        <p14:creationId xmlns:p14="http://schemas.microsoft.com/office/powerpoint/2010/main" xmlns="" val="262744802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To register the broadcast receiver, add this in your </a:t>
            </a:r>
            <a:r>
              <a:rPr lang="en-US" altLang="zh-TW" dirty="0" err="1"/>
              <a:t>onCreate</a:t>
            </a:r>
            <a:r>
              <a:rPr lang="en-US" altLang="zh-TW" dirty="0"/>
              <a:t>() method</a:t>
            </a:r>
            <a:endParaRPr lang="zh-TW" altLang="en-US" dirty="0"/>
          </a:p>
        </p:txBody>
      </p:sp>
      <p:sp>
        <p:nvSpPr>
          <p:cNvPr id="3" name="內容版面配置區 2"/>
          <p:cNvSpPr>
            <a:spLocks noGrp="1"/>
          </p:cNvSpPr>
          <p:nvPr>
            <p:ph idx="1"/>
          </p:nvPr>
        </p:nvSpPr>
        <p:spPr/>
        <p:txBody>
          <a:bodyPr>
            <a:normAutofit fontScale="85000" lnSpcReduction="10000"/>
          </a:bodyPr>
          <a:lstStyle/>
          <a:p>
            <a:r>
              <a:rPr lang="en-US" altLang="zh-TW" dirty="0" err="1"/>
              <a:t>UsbManager</a:t>
            </a:r>
            <a:r>
              <a:rPr lang="en-US" altLang="zh-TW" dirty="0"/>
              <a:t> </a:t>
            </a:r>
            <a:r>
              <a:rPr lang="en-US" altLang="zh-TW" dirty="0" err="1"/>
              <a:t>mUsbManager</a:t>
            </a:r>
            <a:r>
              <a:rPr lang="en-US" altLang="zh-TW" dirty="0"/>
              <a:t> = (</a:t>
            </a:r>
            <a:r>
              <a:rPr lang="en-US" altLang="zh-TW" dirty="0" err="1"/>
              <a:t>UsbManager</a:t>
            </a:r>
            <a:r>
              <a:rPr lang="en-US" altLang="zh-TW" dirty="0"/>
              <a:t>) </a:t>
            </a:r>
            <a:r>
              <a:rPr lang="en-US" altLang="zh-TW" dirty="0" err="1"/>
              <a:t>getSystemService</a:t>
            </a:r>
            <a:r>
              <a:rPr lang="en-US" altLang="zh-TW" dirty="0"/>
              <a:t>(</a:t>
            </a:r>
            <a:r>
              <a:rPr lang="en-US" altLang="zh-TW" dirty="0" err="1"/>
              <a:t>Context.USB_SERVICE</a:t>
            </a:r>
            <a:r>
              <a:rPr lang="en-US" altLang="zh-TW" dirty="0"/>
              <a:t>);</a:t>
            </a:r>
          </a:p>
          <a:p>
            <a:r>
              <a:rPr lang="en-US" altLang="zh-TW" dirty="0"/>
              <a:t>private static final String ACTION_USB_PERMISSION =</a:t>
            </a:r>
          </a:p>
          <a:p>
            <a:r>
              <a:rPr lang="en-US" altLang="zh-TW" dirty="0"/>
              <a:t>    "</a:t>
            </a:r>
            <a:r>
              <a:rPr lang="en-US" altLang="zh-TW" dirty="0" err="1"/>
              <a:t>com.android.example.USB_PERMISSION</a:t>
            </a:r>
            <a:r>
              <a:rPr lang="en-US" altLang="zh-TW" dirty="0"/>
              <a:t>";</a:t>
            </a:r>
          </a:p>
          <a:p>
            <a:r>
              <a:rPr lang="en-US" altLang="zh-TW" dirty="0"/>
              <a:t>...</a:t>
            </a:r>
          </a:p>
          <a:p>
            <a:r>
              <a:rPr lang="en-US" altLang="zh-TW" dirty="0" err="1"/>
              <a:t>mPermissionIntent</a:t>
            </a:r>
            <a:r>
              <a:rPr lang="en-US" altLang="zh-TW" dirty="0"/>
              <a:t> = </a:t>
            </a:r>
            <a:r>
              <a:rPr lang="en-US" altLang="zh-TW" dirty="0" err="1"/>
              <a:t>PendingIntent.getBroadcast</a:t>
            </a:r>
            <a:r>
              <a:rPr lang="en-US" altLang="zh-TW" dirty="0"/>
              <a:t>(this, 0, new Intent(ACTION_USB_PERMISSION), 0);</a:t>
            </a:r>
          </a:p>
          <a:p>
            <a:r>
              <a:rPr lang="en-US" altLang="zh-TW" dirty="0" err="1"/>
              <a:t>IntentFilter</a:t>
            </a:r>
            <a:r>
              <a:rPr lang="en-US" altLang="zh-TW" dirty="0"/>
              <a:t> filter = new </a:t>
            </a:r>
            <a:r>
              <a:rPr lang="en-US" altLang="zh-TW" dirty="0" err="1"/>
              <a:t>IntentFilter</a:t>
            </a:r>
            <a:r>
              <a:rPr lang="en-US" altLang="zh-TW" dirty="0"/>
              <a:t>(ACTION_USB_PERMISSION);</a:t>
            </a:r>
          </a:p>
          <a:p>
            <a:r>
              <a:rPr lang="en-US" altLang="zh-TW" dirty="0" err="1"/>
              <a:t>registerReceiver</a:t>
            </a:r>
            <a:r>
              <a:rPr lang="en-US" altLang="zh-TW" dirty="0"/>
              <a:t>(</a:t>
            </a:r>
            <a:r>
              <a:rPr lang="en-US" altLang="zh-TW" dirty="0" err="1"/>
              <a:t>mUsbReceiver</a:t>
            </a:r>
            <a:r>
              <a:rPr lang="en-US" altLang="zh-TW" dirty="0"/>
              <a:t>, filter);</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263</a:t>
            </a:fld>
            <a:endParaRPr lang="zh-TW" altLang="en-US"/>
          </a:p>
        </p:txBody>
      </p:sp>
    </p:spTree>
    <p:extLst>
      <p:ext uri="{BB962C8B-B14F-4D97-AF65-F5344CB8AC3E}">
        <p14:creationId xmlns:p14="http://schemas.microsoft.com/office/powerpoint/2010/main" xmlns="" val="249014535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display </a:t>
            </a:r>
            <a:r>
              <a:rPr lang="en-US" altLang="zh-TW" dirty="0"/>
              <a:t>the dialog that asks users for permission to connect to the device, </a:t>
            </a:r>
            <a:endParaRPr lang="zh-TW" altLang="en-US" dirty="0"/>
          </a:p>
        </p:txBody>
      </p:sp>
      <p:sp>
        <p:nvSpPr>
          <p:cNvPr id="3" name="內容版面配置區 2"/>
          <p:cNvSpPr>
            <a:spLocks noGrp="1"/>
          </p:cNvSpPr>
          <p:nvPr>
            <p:ph idx="1"/>
          </p:nvPr>
        </p:nvSpPr>
        <p:spPr/>
        <p:txBody>
          <a:bodyPr/>
          <a:lstStyle/>
          <a:p>
            <a:r>
              <a:rPr lang="en-US" altLang="zh-TW" dirty="0" err="1"/>
              <a:t>UsbDevice</a:t>
            </a:r>
            <a:r>
              <a:rPr lang="en-US" altLang="zh-TW" dirty="0"/>
              <a:t> device; ... </a:t>
            </a:r>
            <a:r>
              <a:rPr lang="en-US" altLang="zh-TW" dirty="0" err="1"/>
              <a:t>mUsbManager.requestPermission</a:t>
            </a:r>
            <a:r>
              <a:rPr lang="en-US" altLang="zh-TW" dirty="0"/>
              <a:t>(device, </a:t>
            </a:r>
            <a:r>
              <a:rPr lang="en-US" altLang="zh-TW" dirty="0" err="1"/>
              <a:t>mPermissionIntent</a:t>
            </a:r>
            <a:r>
              <a:rPr lang="en-US" altLang="zh-TW" dirty="0"/>
              <a: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264</a:t>
            </a:fld>
            <a:endParaRPr lang="zh-TW" altLang="en-US"/>
          </a:p>
        </p:txBody>
      </p:sp>
    </p:spTree>
    <p:extLst>
      <p:ext uri="{BB962C8B-B14F-4D97-AF65-F5344CB8AC3E}">
        <p14:creationId xmlns:p14="http://schemas.microsoft.com/office/powerpoint/2010/main" xmlns="" val="425362677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Communicating with a </a:t>
            </a:r>
            <a:r>
              <a:rPr lang="en-US" altLang="zh-TW" b="1" dirty="0" smtClean="0"/>
              <a:t>device</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dirty="0"/>
              <a:t>Check a </a:t>
            </a:r>
            <a:r>
              <a:rPr lang="en-US" altLang="zh-TW" dirty="0" err="1">
                <a:hlinkClick r:id="rId2"/>
              </a:rPr>
              <a:t>UsbDevice</a:t>
            </a:r>
            <a:r>
              <a:rPr lang="en-US" altLang="zh-TW" dirty="0"/>
              <a:t> object's attributes, such as product ID, vendor ID, or device class to figure out whether or not you want to communicate with the device.</a:t>
            </a:r>
          </a:p>
          <a:p>
            <a:r>
              <a:rPr lang="en-US" altLang="zh-TW" dirty="0"/>
              <a:t>When you are certain that you want to communicate with the device, find the appropriate </a:t>
            </a:r>
            <a:r>
              <a:rPr lang="en-US" altLang="zh-TW" dirty="0" err="1">
                <a:hlinkClick r:id="rId3"/>
              </a:rPr>
              <a:t>UsbInterface</a:t>
            </a:r>
            <a:r>
              <a:rPr lang="en-US" altLang="zh-TW" dirty="0"/>
              <a:t> that you want to use to communicate along with the appropriate </a:t>
            </a:r>
            <a:r>
              <a:rPr lang="en-US" altLang="zh-TW" dirty="0" err="1">
                <a:hlinkClick r:id="rId4"/>
              </a:rPr>
              <a:t>UsbEndpoint</a:t>
            </a:r>
            <a:r>
              <a:rPr lang="en-US" altLang="zh-TW" dirty="0"/>
              <a:t> of that interface. Interfaces can have one or more endpoints, and commonly will have an input and output endpoint for two-way communication.</a:t>
            </a:r>
          </a:p>
          <a:p>
            <a:r>
              <a:rPr lang="en-US" altLang="zh-TW" dirty="0"/>
              <a:t>When you find the correct endpoint, open a </a:t>
            </a:r>
            <a:r>
              <a:rPr lang="en-US" altLang="zh-TW" dirty="0" err="1">
                <a:hlinkClick r:id="rId5"/>
              </a:rPr>
              <a:t>UsbDeviceConnection</a:t>
            </a:r>
            <a:r>
              <a:rPr lang="en-US" altLang="zh-TW" dirty="0"/>
              <a:t> on that endpoint.</a:t>
            </a:r>
          </a:p>
          <a:p>
            <a:r>
              <a:rPr lang="en-US" altLang="zh-TW" dirty="0"/>
              <a:t>Supply the data that you want to transmit on the endpoint with the </a:t>
            </a:r>
            <a:r>
              <a:rPr lang="en-US" altLang="zh-TW" dirty="0" err="1">
                <a:hlinkClick r:id="rId5"/>
              </a:rPr>
              <a:t>bulkTransfer</a:t>
            </a:r>
            <a:r>
              <a:rPr lang="en-US" altLang="zh-TW" dirty="0">
                <a:hlinkClick r:id="rId5"/>
              </a:rPr>
              <a:t>()</a:t>
            </a:r>
            <a:r>
              <a:rPr lang="en-US" altLang="zh-TW" dirty="0"/>
              <a:t> </a:t>
            </a:r>
            <a:r>
              <a:rPr lang="en-US" altLang="zh-TW" dirty="0" err="1"/>
              <a:t>or</a:t>
            </a:r>
            <a:r>
              <a:rPr lang="en-US" altLang="zh-TW" dirty="0" err="1">
                <a:hlinkClick r:id="rId5"/>
              </a:rPr>
              <a:t>controlTransfer</a:t>
            </a:r>
            <a:r>
              <a:rPr lang="en-US" altLang="zh-TW" dirty="0">
                <a:hlinkClick r:id="rId5"/>
              </a:rPr>
              <a:t>()</a:t>
            </a:r>
            <a:r>
              <a:rPr lang="en-US" altLang="zh-TW" dirty="0"/>
              <a:t> method. You should carry out this step in another thread to prevent blocking the main UI thread. For more information about using threads in Android, see </a:t>
            </a:r>
            <a:r>
              <a:rPr lang="en-US" altLang="zh-TW" dirty="0">
                <a:hlinkClick r:id="rId6"/>
              </a:rPr>
              <a:t>Processes and Threads</a:t>
            </a:r>
            <a:r>
              <a:rPr lang="en-US" altLang="zh-TW" dirty="0"/>
              <a:t>.</a:t>
            </a:r>
          </a:p>
          <a:p>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265</a:t>
            </a:fld>
            <a:endParaRPr lang="zh-TW" altLang="en-US"/>
          </a:p>
        </p:txBody>
      </p:sp>
    </p:spTree>
    <p:extLst>
      <p:ext uri="{BB962C8B-B14F-4D97-AF65-F5344CB8AC3E}">
        <p14:creationId xmlns:p14="http://schemas.microsoft.com/office/powerpoint/2010/main" xmlns="" val="367972324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0000" lnSpcReduction="20000"/>
          </a:bodyPr>
          <a:lstStyle/>
          <a:p>
            <a:r>
              <a:rPr lang="en-US" altLang="zh-TW" dirty="0"/>
              <a:t>private Byte[] bytes</a:t>
            </a:r>
          </a:p>
          <a:p>
            <a:r>
              <a:rPr lang="en-US" altLang="zh-TW" dirty="0"/>
              <a:t>private static </a:t>
            </a:r>
            <a:r>
              <a:rPr lang="en-US" altLang="zh-TW" dirty="0" err="1"/>
              <a:t>int</a:t>
            </a:r>
            <a:r>
              <a:rPr lang="en-US" altLang="zh-TW" dirty="0"/>
              <a:t> TIMEOUT = 0;</a:t>
            </a:r>
          </a:p>
          <a:p>
            <a:r>
              <a:rPr lang="en-US" altLang="zh-TW" dirty="0"/>
              <a:t>private </a:t>
            </a:r>
            <a:r>
              <a:rPr lang="en-US" altLang="zh-TW" dirty="0" err="1"/>
              <a:t>boolean</a:t>
            </a:r>
            <a:r>
              <a:rPr lang="en-US" altLang="zh-TW" dirty="0"/>
              <a:t> </a:t>
            </a:r>
            <a:r>
              <a:rPr lang="en-US" altLang="zh-TW" dirty="0" err="1"/>
              <a:t>forceClaim</a:t>
            </a:r>
            <a:r>
              <a:rPr lang="en-US" altLang="zh-TW" dirty="0"/>
              <a:t> = true;</a:t>
            </a:r>
          </a:p>
          <a:p>
            <a:endParaRPr lang="en-US" altLang="zh-TW" dirty="0"/>
          </a:p>
          <a:p>
            <a:r>
              <a:rPr lang="en-US" altLang="zh-TW" dirty="0"/>
              <a:t>...</a:t>
            </a:r>
          </a:p>
          <a:p>
            <a:endParaRPr lang="en-US" altLang="zh-TW" dirty="0"/>
          </a:p>
          <a:p>
            <a:r>
              <a:rPr lang="en-US" altLang="zh-TW" dirty="0" err="1"/>
              <a:t>UsbInterface</a:t>
            </a:r>
            <a:r>
              <a:rPr lang="en-US" altLang="zh-TW" dirty="0"/>
              <a:t> </a:t>
            </a:r>
            <a:r>
              <a:rPr lang="en-US" altLang="zh-TW" dirty="0" err="1"/>
              <a:t>intf</a:t>
            </a:r>
            <a:r>
              <a:rPr lang="en-US" altLang="zh-TW" dirty="0"/>
              <a:t> = </a:t>
            </a:r>
            <a:r>
              <a:rPr lang="en-US" altLang="zh-TW" dirty="0" err="1"/>
              <a:t>device.getInterface</a:t>
            </a:r>
            <a:r>
              <a:rPr lang="en-US" altLang="zh-TW" dirty="0"/>
              <a:t>(0);</a:t>
            </a:r>
          </a:p>
          <a:p>
            <a:r>
              <a:rPr lang="en-US" altLang="zh-TW" dirty="0" err="1"/>
              <a:t>UsbEndpoint</a:t>
            </a:r>
            <a:r>
              <a:rPr lang="en-US" altLang="zh-TW" dirty="0"/>
              <a:t> endpoint = </a:t>
            </a:r>
            <a:r>
              <a:rPr lang="en-US" altLang="zh-TW" dirty="0" err="1"/>
              <a:t>intf.getEndpoint</a:t>
            </a:r>
            <a:r>
              <a:rPr lang="en-US" altLang="zh-TW" dirty="0"/>
              <a:t>(0);</a:t>
            </a:r>
          </a:p>
          <a:p>
            <a:r>
              <a:rPr lang="en-US" altLang="zh-TW" dirty="0" err="1"/>
              <a:t>UsbDeviceConnection</a:t>
            </a:r>
            <a:r>
              <a:rPr lang="en-US" altLang="zh-TW" dirty="0"/>
              <a:t> connection = </a:t>
            </a:r>
            <a:r>
              <a:rPr lang="en-US" altLang="zh-TW" dirty="0" err="1"/>
              <a:t>mUsbManager.openDevice</a:t>
            </a:r>
            <a:r>
              <a:rPr lang="en-US" altLang="zh-TW" dirty="0"/>
              <a:t>(device); </a:t>
            </a:r>
          </a:p>
          <a:p>
            <a:r>
              <a:rPr lang="en-US" altLang="zh-TW" dirty="0" err="1"/>
              <a:t>connection.claimInterface</a:t>
            </a:r>
            <a:r>
              <a:rPr lang="en-US" altLang="zh-TW" dirty="0"/>
              <a:t>(</a:t>
            </a:r>
            <a:r>
              <a:rPr lang="en-US" altLang="zh-TW" dirty="0" err="1"/>
              <a:t>intf</a:t>
            </a:r>
            <a:r>
              <a:rPr lang="en-US" altLang="zh-TW" dirty="0"/>
              <a:t>, </a:t>
            </a:r>
            <a:r>
              <a:rPr lang="en-US" altLang="zh-TW" dirty="0" err="1"/>
              <a:t>forceClaim</a:t>
            </a:r>
            <a:r>
              <a:rPr lang="en-US" altLang="zh-TW" dirty="0"/>
              <a:t>);</a:t>
            </a:r>
          </a:p>
          <a:p>
            <a:r>
              <a:rPr lang="en-US" altLang="zh-TW" dirty="0" err="1"/>
              <a:t>connection.bulkTransfer</a:t>
            </a:r>
            <a:r>
              <a:rPr lang="en-US" altLang="zh-TW" dirty="0"/>
              <a:t>(endpoint, bytes, </a:t>
            </a:r>
            <a:r>
              <a:rPr lang="en-US" altLang="zh-TW" dirty="0" err="1"/>
              <a:t>bytes.length</a:t>
            </a:r>
            <a:r>
              <a:rPr lang="en-US" altLang="zh-TW" dirty="0"/>
              <a:t>, TIMEOUT); //do in another </a:t>
            </a:r>
            <a:r>
              <a:rPr lang="en-US" altLang="zh-TW" dirty="0" err="1"/>
              <a:t>thre</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266</a:t>
            </a:fld>
            <a:endParaRPr lang="zh-TW" altLang="en-US"/>
          </a:p>
        </p:txBody>
      </p:sp>
    </p:spTree>
    <p:extLst>
      <p:ext uri="{BB962C8B-B14F-4D97-AF65-F5344CB8AC3E}">
        <p14:creationId xmlns:p14="http://schemas.microsoft.com/office/powerpoint/2010/main" xmlns="" val="272288240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t>Terminating communication with a </a:t>
            </a:r>
            <a:r>
              <a:rPr lang="en-US" altLang="zh-TW" b="1" dirty="0" smtClean="0"/>
              <a:t>device</a:t>
            </a:r>
            <a:endParaRPr lang="zh-TW" altLang="en-US" dirty="0"/>
          </a:p>
        </p:txBody>
      </p:sp>
      <p:sp>
        <p:nvSpPr>
          <p:cNvPr id="3" name="內容版面配置區 2"/>
          <p:cNvSpPr>
            <a:spLocks noGrp="1"/>
          </p:cNvSpPr>
          <p:nvPr>
            <p:ph idx="1"/>
          </p:nvPr>
        </p:nvSpPr>
        <p:spPr/>
        <p:txBody>
          <a:bodyPr>
            <a:normAutofit fontScale="85000" lnSpcReduction="10000"/>
          </a:bodyPr>
          <a:lstStyle/>
          <a:p>
            <a:r>
              <a:rPr lang="en-US" altLang="zh-TW" dirty="0" err="1"/>
              <a:t>BroadcastReceiver</a:t>
            </a:r>
            <a:r>
              <a:rPr lang="en-US" altLang="zh-TW" dirty="0"/>
              <a:t> </a:t>
            </a:r>
            <a:r>
              <a:rPr lang="en-US" altLang="zh-TW" dirty="0" err="1"/>
              <a:t>mUsbReceiver</a:t>
            </a:r>
            <a:r>
              <a:rPr lang="en-US" altLang="zh-TW" dirty="0"/>
              <a:t> = new </a:t>
            </a:r>
            <a:r>
              <a:rPr lang="en-US" altLang="zh-TW" dirty="0" err="1"/>
              <a:t>BroadcastReceiver</a:t>
            </a:r>
            <a:r>
              <a:rPr lang="en-US" altLang="zh-TW" dirty="0"/>
              <a:t>() { public void </a:t>
            </a:r>
            <a:r>
              <a:rPr lang="en-US" altLang="zh-TW" dirty="0" err="1"/>
              <a:t>onReceive</a:t>
            </a:r>
            <a:r>
              <a:rPr lang="en-US" altLang="zh-TW" dirty="0"/>
              <a:t>(Context </a:t>
            </a:r>
            <a:r>
              <a:rPr lang="en-US" altLang="zh-TW" dirty="0" err="1"/>
              <a:t>context</a:t>
            </a:r>
            <a:r>
              <a:rPr lang="en-US" altLang="zh-TW" dirty="0"/>
              <a:t>, Intent intent) { String action = </a:t>
            </a:r>
            <a:r>
              <a:rPr lang="en-US" altLang="zh-TW" dirty="0" err="1"/>
              <a:t>intent.getAction</a:t>
            </a:r>
            <a:r>
              <a:rPr lang="en-US" altLang="zh-TW" dirty="0" smtClean="0"/>
              <a:t>();</a:t>
            </a:r>
          </a:p>
          <a:p>
            <a:r>
              <a:rPr lang="en-US" altLang="zh-TW" dirty="0" smtClean="0"/>
              <a:t> </a:t>
            </a:r>
            <a:r>
              <a:rPr lang="en-US" altLang="zh-TW" dirty="0"/>
              <a:t>if (</a:t>
            </a:r>
            <a:r>
              <a:rPr lang="en-US" altLang="zh-TW" dirty="0" err="1"/>
              <a:t>UsbManager.ACTION_USB_DEVICE_DETACHED.equals</a:t>
            </a:r>
            <a:r>
              <a:rPr lang="en-US" altLang="zh-TW" dirty="0"/>
              <a:t>(action)) { </a:t>
            </a:r>
            <a:r>
              <a:rPr lang="en-US" altLang="zh-TW" dirty="0" err="1"/>
              <a:t>UsbDevice</a:t>
            </a:r>
            <a:r>
              <a:rPr lang="en-US" altLang="zh-TW" dirty="0"/>
              <a:t> device = (</a:t>
            </a:r>
            <a:r>
              <a:rPr lang="en-US" altLang="zh-TW" dirty="0" err="1"/>
              <a:t>UsbDevice</a:t>
            </a:r>
            <a:r>
              <a:rPr lang="en-US" altLang="zh-TW" dirty="0"/>
              <a:t>)</a:t>
            </a:r>
            <a:r>
              <a:rPr lang="en-US" altLang="zh-TW" dirty="0" err="1"/>
              <a:t>intent.getParcelableExtra</a:t>
            </a:r>
            <a:r>
              <a:rPr lang="en-US" altLang="zh-TW" dirty="0"/>
              <a:t>(</a:t>
            </a:r>
            <a:r>
              <a:rPr lang="en-US" altLang="zh-TW" dirty="0" err="1"/>
              <a:t>UsbManager.EXTRA_DEVICE</a:t>
            </a:r>
            <a:r>
              <a:rPr lang="en-US" altLang="zh-TW" dirty="0" smtClean="0"/>
              <a:t>);</a:t>
            </a:r>
          </a:p>
          <a:p>
            <a:r>
              <a:rPr lang="en-US" altLang="zh-TW" dirty="0" smtClean="0"/>
              <a:t> </a:t>
            </a:r>
            <a:r>
              <a:rPr lang="en-US" altLang="zh-TW" dirty="0"/>
              <a:t>if (device != null) { // call your method that cleans up and closes communication with the device } } } };</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267</a:t>
            </a:fld>
            <a:endParaRPr lang="zh-TW" altLang="en-US"/>
          </a:p>
        </p:txBody>
      </p:sp>
    </p:spTree>
    <p:extLst>
      <p:ext uri="{BB962C8B-B14F-4D97-AF65-F5344CB8AC3E}">
        <p14:creationId xmlns:p14="http://schemas.microsoft.com/office/powerpoint/2010/main" xmlns="" val="68384685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&lt;?xml version=</a:t>
            </a:r>
            <a:r>
              <a:rPr lang="en-US" altLang="zh-TW" i="1" dirty="0"/>
              <a:t>"1.0" encoding="utf-8"?&gt;</a:t>
            </a:r>
          </a:p>
          <a:p>
            <a:r>
              <a:rPr lang="en-US" altLang="zh-TW" dirty="0"/>
              <a:t>&lt;manifest </a:t>
            </a:r>
            <a:r>
              <a:rPr lang="en-US" altLang="zh-TW" dirty="0" err="1"/>
              <a:t>xmlns:android</a:t>
            </a:r>
            <a:r>
              <a:rPr lang="en-US" altLang="zh-TW" dirty="0"/>
              <a:t>=</a:t>
            </a:r>
            <a:r>
              <a:rPr lang="en-US" altLang="zh-TW" i="1" dirty="0"/>
              <a:t>"http://schemas.android.com/</a:t>
            </a:r>
            <a:r>
              <a:rPr lang="en-US" altLang="zh-TW" i="1" dirty="0" err="1"/>
              <a:t>apk</a:t>
            </a:r>
            <a:r>
              <a:rPr lang="en-US" altLang="zh-TW" i="1" dirty="0"/>
              <a:t>/res/android"</a:t>
            </a:r>
          </a:p>
          <a:p>
            <a:r>
              <a:rPr lang="en-US" altLang="zh-TW" dirty="0"/>
              <a:t>    package=</a:t>
            </a:r>
            <a:r>
              <a:rPr lang="en-US" altLang="zh-TW" i="1" dirty="0"/>
              <a:t>"</a:t>
            </a:r>
            <a:r>
              <a:rPr lang="en-US" altLang="zh-TW" i="1" dirty="0" err="1"/>
              <a:t>wp.demo</a:t>
            </a:r>
            <a:r>
              <a:rPr lang="en-US" altLang="zh-TW" i="1" dirty="0"/>
              <a:t>"</a:t>
            </a:r>
          </a:p>
          <a:p>
            <a:r>
              <a:rPr lang="en-US" altLang="zh-TW" dirty="0"/>
              <a:t>    </a:t>
            </a:r>
            <a:r>
              <a:rPr lang="en-US" altLang="zh-TW" dirty="0" err="1"/>
              <a:t>android:versionCode</a:t>
            </a:r>
            <a:r>
              <a:rPr lang="en-US" altLang="zh-TW" dirty="0"/>
              <a:t>=</a:t>
            </a:r>
            <a:r>
              <a:rPr lang="en-US" altLang="zh-TW" i="1" dirty="0"/>
              <a:t>"1"</a:t>
            </a:r>
          </a:p>
          <a:p>
            <a:r>
              <a:rPr lang="en-US" altLang="zh-TW" dirty="0"/>
              <a:t>    </a:t>
            </a:r>
            <a:r>
              <a:rPr lang="en-US" altLang="zh-TW" dirty="0" err="1"/>
              <a:t>android:versionName</a:t>
            </a:r>
            <a:r>
              <a:rPr lang="en-US" altLang="zh-TW" dirty="0"/>
              <a:t>=</a:t>
            </a:r>
            <a:r>
              <a:rPr lang="en-US" altLang="zh-TW" i="1" dirty="0"/>
              <a:t>"1.0" &gt;</a:t>
            </a:r>
          </a:p>
          <a:p>
            <a:r>
              <a:rPr lang="en-US" altLang="zh-TW" dirty="0"/>
              <a:t>    &lt;uses-feature </a:t>
            </a:r>
            <a:r>
              <a:rPr lang="en-US" altLang="zh-TW" dirty="0" err="1"/>
              <a:t>android:name</a:t>
            </a:r>
            <a:r>
              <a:rPr lang="en-US" altLang="zh-TW" dirty="0"/>
              <a:t>=</a:t>
            </a:r>
            <a:r>
              <a:rPr lang="en-US" altLang="zh-TW" i="1" dirty="0"/>
              <a:t>"</a:t>
            </a:r>
            <a:r>
              <a:rPr lang="en-US" altLang="zh-TW" i="1" dirty="0" err="1"/>
              <a:t>android.hardware.usb.host</a:t>
            </a:r>
            <a:r>
              <a:rPr lang="en-US" altLang="zh-TW" i="1" dirty="0"/>
              <a:t>" /&gt;</a:t>
            </a:r>
          </a:p>
          <a:p>
            <a:r>
              <a:rPr lang="zh-TW" altLang="en-US" dirty="0"/>
              <a:t>    </a:t>
            </a:r>
          </a:p>
          <a:p>
            <a:r>
              <a:rPr lang="en-US" altLang="zh-TW" dirty="0"/>
              <a:t>    &lt;uses-</a:t>
            </a:r>
            <a:r>
              <a:rPr lang="en-US" altLang="zh-TW" dirty="0" err="1"/>
              <a:t>sdk</a:t>
            </a:r>
            <a:r>
              <a:rPr lang="en-US" altLang="zh-TW" dirty="0"/>
              <a:t> </a:t>
            </a:r>
            <a:r>
              <a:rPr lang="en-US" altLang="zh-TW" dirty="0" err="1"/>
              <a:t>android:minSdkVersion</a:t>
            </a:r>
            <a:r>
              <a:rPr lang="en-US" altLang="zh-TW" dirty="0"/>
              <a:t>=</a:t>
            </a:r>
            <a:r>
              <a:rPr lang="en-US" altLang="zh-TW" i="1" dirty="0"/>
              <a:t>"14" /&gt;</a:t>
            </a:r>
          </a:p>
          <a:p>
            <a:endParaRPr lang="zh-TW" altLang="en-US" dirty="0"/>
          </a:p>
          <a:p>
            <a:r>
              <a:rPr lang="en-US" altLang="zh-TW" dirty="0"/>
              <a:t>    &lt;application</a:t>
            </a:r>
          </a:p>
          <a:p>
            <a:r>
              <a:rPr lang="en-US" altLang="zh-TW" dirty="0"/>
              <a:t>        </a:t>
            </a:r>
            <a:r>
              <a:rPr lang="en-US" altLang="zh-TW" dirty="0" err="1"/>
              <a:t>android:icon</a:t>
            </a:r>
            <a:r>
              <a:rPr lang="en-US" altLang="zh-TW" dirty="0"/>
              <a:t>=</a:t>
            </a:r>
            <a:r>
              <a:rPr lang="en-US" altLang="zh-TW" i="1" dirty="0"/>
              <a:t>"@</a:t>
            </a:r>
            <a:r>
              <a:rPr lang="en-US" altLang="zh-TW" i="1" dirty="0" err="1"/>
              <a:t>drawable</a:t>
            </a:r>
            <a:r>
              <a:rPr lang="en-US" altLang="zh-TW" i="1" dirty="0"/>
              <a:t>/</a:t>
            </a:r>
            <a:r>
              <a:rPr lang="en-US" altLang="zh-TW" i="1" dirty="0" err="1"/>
              <a:t>ic_launcher</a:t>
            </a:r>
            <a:r>
              <a:rPr lang="en-US" altLang="zh-TW" i="1" dirty="0"/>
              <a:t>"</a:t>
            </a:r>
          </a:p>
          <a:p>
            <a:r>
              <a:rPr lang="en-US" altLang="zh-TW" dirty="0"/>
              <a:t>        </a:t>
            </a:r>
            <a:r>
              <a:rPr lang="en-US" altLang="zh-TW" dirty="0" err="1"/>
              <a:t>android:label</a:t>
            </a:r>
            <a:r>
              <a:rPr lang="en-US" altLang="zh-TW" dirty="0"/>
              <a:t>=</a:t>
            </a:r>
            <a:r>
              <a:rPr lang="en-US" altLang="zh-TW" i="1" dirty="0"/>
              <a:t>"@string/</a:t>
            </a:r>
            <a:r>
              <a:rPr lang="en-US" altLang="zh-TW" i="1" dirty="0" err="1"/>
              <a:t>app_name</a:t>
            </a:r>
            <a:r>
              <a:rPr lang="en-US" altLang="zh-TW" i="1" dirty="0"/>
              <a:t>" &gt;</a:t>
            </a:r>
          </a:p>
          <a:p>
            <a:r>
              <a:rPr lang="en-US" altLang="zh-TW" dirty="0"/>
              <a:t>        &lt;activity</a:t>
            </a:r>
          </a:p>
          <a:p>
            <a:r>
              <a:rPr lang="en-US" altLang="zh-TW" dirty="0"/>
              <a:t>            </a:t>
            </a:r>
            <a:r>
              <a:rPr lang="en-US" altLang="zh-TW" dirty="0" err="1"/>
              <a:t>android:name</a:t>
            </a:r>
            <a:r>
              <a:rPr lang="en-US" altLang="zh-TW" dirty="0"/>
              <a:t>=</a:t>
            </a:r>
            <a:r>
              <a:rPr lang="en-US" altLang="zh-TW" i="1" dirty="0"/>
              <a:t>".</a:t>
            </a:r>
            <a:r>
              <a:rPr lang="en-US" altLang="zh-TW" i="1" dirty="0" err="1"/>
              <a:t>DemoadkActivity</a:t>
            </a:r>
            <a:r>
              <a:rPr lang="en-US" altLang="zh-TW" i="1" dirty="0"/>
              <a:t>"</a:t>
            </a:r>
          </a:p>
          <a:p>
            <a:r>
              <a:rPr lang="en-US" altLang="zh-TW" dirty="0"/>
              <a:t>            </a:t>
            </a:r>
            <a:r>
              <a:rPr lang="en-US" altLang="zh-TW" dirty="0" err="1"/>
              <a:t>android:label</a:t>
            </a:r>
            <a:r>
              <a:rPr lang="en-US" altLang="zh-TW" dirty="0"/>
              <a:t>=</a:t>
            </a:r>
            <a:r>
              <a:rPr lang="en-US" altLang="zh-TW" i="1" dirty="0"/>
              <a:t>"@string/</a:t>
            </a:r>
            <a:r>
              <a:rPr lang="en-US" altLang="zh-TW" i="1" dirty="0" err="1"/>
              <a:t>app_name</a:t>
            </a:r>
            <a:r>
              <a:rPr lang="en-US" altLang="zh-TW" i="1" dirty="0"/>
              <a:t>" &gt;</a:t>
            </a:r>
          </a:p>
          <a:p>
            <a:r>
              <a:rPr lang="en-US" altLang="zh-TW" dirty="0"/>
              <a:t>            &lt;intent-filter&gt;</a:t>
            </a:r>
          </a:p>
          <a:p>
            <a:r>
              <a:rPr lang="en-US" altLang="zh-TW" dirty="0"/>
              <a:t>                &lt;action </a:t>
            </a:r>
            <a:r>
              <a:rPr lang="en-US" altLang="zh-TW" dirty="0" err="1"/>
              <a:t>android:name</a:t>
            </a:r>
            <a:r>
              <a:rPr lang="en-US" altLang="zh-TW" dirty="0"/>
              <a:t>=</a:t>
            </a:r>
            <a:r>
              <a:rPr lang="en-US" altLang="zh-TW" i="1" dirty="0"/>
              <a:t>"</a:t>
            </a:r>
            <a:r>
              <a:rPr lang="en-US" altLang="zh-TW" i="1" dirty="0" err="1"/>
              <a:t>android.intent.action.MAIN</a:t>
            </a:r>
            <a:r>
              <a:rPr lang="en-US" altLang="zh-TW" i="1" dirty="0"/>
              <a:t>" /&gt;</a:t>
            </a:r>
          </a:p>
          <a:p>
            <a:endParaRPr lang="zh-TW" altLang="en-US" dirty="0"/>
          </a:p>
          <a:p>
            <a:r>
              <a:rPr lang="en-US" altLang="zh-TW" dirty="0"/>
              <a:t>                &lt;category </a:t>
            </a:r>
            <a:r>
              <a:rPr lang="en-US" altLang="zh-TW" dirty="0" err="1"/>
              <a:t>android:name</a:t>
            </a:r>
            <a:r>
              <a:rPr lang="en-US" altLang="zh-TW" dirty="0"/>
              <a:t>=</a:t>
            </a:r>
            <a:r>
              <a:rPr lang="en-US" altLang="zh-TW" i="1" dirty="0"/>
              <a:t>"</a:t>
            </a:r>
            <a:r>
              <a:rPr lang="en-US" altLang="zh-TW" i="1" dirty="0" err="1"/>
              <a:t>android.intent.category.LAUNCHER</a:t>
            </a:r>
            <a:r>
              <a:rPr lang="en-US" altLang="zh-TW" i="1" dirty="0"/>
              <a:t>" /&gt;</a:t>
            </a:r>
          </a:p>
          <a:p>
            <a:r>
              <a:rPr lang="en-US" altLang="zh-TW" dirty="0"/>
              <a:t>            &lt;/intent-filter&gt;</a:t>
            </a:r>
          </a:p>
          <a:p>
            <a:r>
              <a:rPr lang="en-US" altLang="zh-TW" dirty="0"/>
              <a:t>            &lt;intent-filter&gt;</a:t>
            </a:r>
          </a:p>
          <a:p>
            <a:r>
              <a:rPr lang="en-US" altLang="zh-TW" dirty="0"/>
              <a:t>                &lt;action </a:t>
            </a:r>
            <a:r>
              <a:rPr lang="en-US" altLang="zh-TW" dirty="0" err="1"/>
              <a:t>android:name</a:t>
            </a:r>
            <a:r>
              <a:rPr lang="en-US" altLang="zh-TW" dirty="0"/>
              <a:t>=</a:t>
            </a:r>
            <a:r>
              <a:rPr lang="en-US" altLang="zh-TW" i="1" dirty="0"/>
              <a:t>"</a:t>
            </a:r>
            <a:r>
              <a:rPr lang="en-US" altLang="zh-TW" i="1" dirty="0" err="1"/>
              <a:t>android.hardware.usb.action.USB_DEVICE_ATTACHED</a:t>
            </a:r>
            <a:r>
              <a:rPr lang="en-US" altLang="zh-TW" i="1" dirty="0"/>
              <a:t>" /&gt;</a:t>
            </a:r>
          </a:p>
          <a:p>
            <a:r>
              <a:rPr lang="en-US" altLang="zh-TW" dirty="0"/>
              <a:t>            &lt;/intent-filter&gt;</a:t>
            </a:r>
          </a:p>
          <a:p>
            <a:endParaRPr lang="zh-TW" altLang="en-US" dirty="0"/>
          </a:p>
          <a:p>
            <a:r>
              <a:rPr lang="en-US" altLang="zh-TW" dirty="0"/>
              <a:t>            &lt;meta-data </a:t>
            </a:r>
            <a:r>
              <a:rPr lang="en-US" altLang="zh-TW" dirty="0" err="1"/>
              <a:t>android:name</a:t>
            </a:r>
            <a:r>
              <a:rPr lang="en-US" altLang="zh-TW" dirty="0"/>
              <a:t>=</a:t>
            </a:r>
            <a:r>
              <a:rPr lang="en-US" altLang="zh-TW" i="1" dirty="0"/>
              <a:t>"</a:t>
            </a:r>
            <a:r>
              <a:rPr lang="en-US" altLang="zh-TW" i="1" dirty="0" err="1"/>
              <a:t>android.hardware.usb.action.USB_DEVICE_ATTACHED</a:t>
            </a:r>
            <a:r>
              <a:rPr lang="en-US" altLang="zh-TW" i="1" dirty="0"/>
              <a:t>"</a:t>
            </a:r>
          </a:p>
          <a:p>
            <a:r>
              <a:rPr lang="en-US" altLang="zh-TW" dirty="0"/>
              <a:t>                </a:t>
            </a:r>
            <a:r>
              <a:rPr lang="en-US" altLang="zh-TW" dirty="0" err="1"/>
              <a:t>android:resource</a:t>
            </a:r>
            <a:r>
              <a:rPr lang="en-US" altLang="zh-TW" dirty="0"/>
              <a:t>=</a:t>
            </a:r>
            <a:r>
              <a:rPr lang="en-US" altLang="zh-TW" i="1" dirty="0"/>
              <a:t>"@xml/</a:t>
            </a:r>
            <a:r>
              <a:rPr lang="en-US" altLang="zh-TW" i="1" dirty="0" err="1"/>
              <a:t>device_filter</a:t>
            </a:r>
            <a:r>
              <a:rPr lang="en-US" altLang="zh-TW" i="1" dirty="0"/>
              <a:t>" /&gt;</a:t>
            </a:r>
          </a:p>
          <a:p>
            <a:r>
              <a:rPr lang="en-US" altLang="zh-TW" dirty="0"/>
              <a:t>        &lt;/activity&gt;</a:t>
            </a:r>
          </a:p>
          <a:p>
            <a:r>
              <a:rPr lang="en-US" altLang="zh-TW" dirty="0"/>
              <a:t>    &lt;/application&gt;</a:t>
            </a:r>
          </a:p>
          <a:p>
            <a:endParaRPr lang="zh-TW" altLang="en-US" dirty="0"/>
          </a:p>
          <a:p>
            <a:r>
              <a:rPr lang="en-US" altLang="zh-TW" dirty="0"/>
              <a:t>&lt;/manifest&gt;</a:t>
            </a:r>
            <a:endParaRPr lang="zh-TW" altLang="en-US" dirty="0"/>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268</a:t>
            </a:fld>
            <a:endParaRPr lang="zh-TW" altLang="en-US"/>
          </a:p>
        </p:txBody>
      </p:sp>
    </p:spTree>
    <p:extLst>
      <p:ext uri="{BB962C8B-B14F-4D97-AF65-F5344CB8AC3E}">
        <p14:creationId xmlns:p14="http://schemas.microsoft.com/office/powerpoint/2010/main" xmlns="" val="17178391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50A5AA3D-58E0-4C8E-AD68-1CDAB8A9B119}"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269</a:t>
            </a:fld>
            <a:endParaRPr lang="zh-TW"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0572" r="26144" b="20160"/>
          <a:stretch/>
        </p:blipFill>
        <p:spPr bwMode="auto">
          <a:xfrm>
            <a:off x="1115616" y="1124744"/>
            <a:ext cx="6932815" cy="553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9128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idx="4294967295"/>
          </p:nvPr>
        </p:nvSpPr>
        <p:spPr/>
        <p:txBody>
          <a:bodyPr/>
          <a:lstStyle/>
          <a:p>
            <a:pPr eaLnBrk="1" hangingPunct="1"/>
            <a:r>
              <a:rPr lang="en-US" altLang="zh-TW" dirty="0" smtClean="0"/>
              <a:t>Introduction to Java</a:t>
            </a:r>
            <a:endParaRPr lang="zh-TW" altLang="en-US" dirty="0" smtClean="0"/>
          </a:p>
        </p:txBody>
      </p:sp>
      <p:pic>
        <p:nvPicPr>
          <p:cNvPr id="45059" name="圖片 4" descr="Star7.bmp"/>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9613" y="2060575"/>
            <a:ext cx="5495925"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日期版面配置區 6"/>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8409A87-6671-4EEB-8F37-C7EB43F9A931}" type="datetime1">
              <a:rPr lang="zh-TW" altLang="en-US" sz="1400"/>
              <a:pPr eaLnBrk="1" hangingPunct="1"/>
              <a:t>2017/3/20</a:t>
            </a:fld>
            <a:endParaRPr lang="en-US" altLang="zh-TW" sz="1400"/>
          </a:p>
        </p:txBody>
      </p:sp>
      <p:sp>
        <p:nvSpPr>
          <p:cNvPr id="45061" name="投影片編號版面配置區 7"/>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FB7742F-1967-4B3D-8822-D25038FF8650}" type="slidenum">
              <a:rPr lang="en-US" altLang="zh-TW" sz="1400"/>
              <a:pPr algn="r" eaLnBrk="1" hangingPunct="1"/>
              <a:t>27</a:t>
            </a:fld>
            <a:endParaRPr lang="en-US" altLang="zh-TW" sz="1400"/>
          </a:p>
        </p:txBody>
      </p:sp>
      <p:sp>
        <p:nvSpPr>
          <p:cNvPr id="45062" name="頁尾版面配置區 8"/>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1400"/>
              <a:t>Wen-Pinn Fang</a:t>
            </a:r>
          </a:p>
        </p:txBody>
      </p:sp>
    </p:spTree>
    <p:extLst>
      <p:ext uri="{BB962C8B-B14F-4D97-AF65-F5344CB8AC3E}">
        <p14:creationId xmlns:p14="http://schemas.microsoft.com/office/powerpoint/2010/main" xmlns="" val="691428949"/>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zh-TW" altLang="en-US" dirty="0" smtClean="0"/>
              <a:t>測試與發布 </a:t>
            </a:r>
            <a:r>
              <a:rPr lang="en-US" altLang="zh-TW" dirty="0" smtClean="0"/>
              <a:t>(</a:t>
            </a:r>
            <a:r>
              <a:rPr lang="en-US" altLang="zh-TW" dirty="0" err="1" smtClean="0"/>
              <a:t>apk</a:t>
            </a:r>
            <a:r>
              <a:rPr lang="en-US" altLang="zh-TW" dirty="0" smtClean="0"/>
              <a:t>)</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19338937"/>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p:nvPr>
        </p:nvSpPr>
        <p:spPr/>
        <p:txBody>
          <a:bodyPr/>
          <a:lstStyle/>
          <a:p>
            <a:r>
              <a:rPr lang="en-US" altLang="zh-TW" smtClean="0"/>
              <a:t>Make APK</a:t>
            </a:r>
            <a:endParaRPr lang="zh-TW" altLang="en-US" smtClean="0"/>
          </a:p>
        </p:txBody>
      </p:sp>
      <p:pic>
        <p:nvPicPr>
          <p:cNvPr id="136195" name="Picture 2"/>
          <p:cNvPicPr>
            <a:picLocks noGrp="1" noChangeAspect="1" noChangeArrowheads="1"/>
          </p:cNvPicPr>
          <p:nvPr>
            <p:ph idx="1"/>
          </p:nvPr>
        </p:nvPicPr>
        <p:blipFill>
          <a:blip r:embed="rId2" cstate="print"/>
          <a:srcRect/>
          <a:stretch>
            <a:fillRect/>
          </a:stretch>
        </p:blipFill>
        <p:spPr>
          <a:xfrm>
            <a:off x="1670050" y="1600200"/>
            <a:ext cx="5803900" cy="4525963"/>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271</a:t>
            </a:fld>
            <a:endParaRPr lang="zh-TW" altLang="en-US"/>
          </a:p>
        </p:txBody>
      </p:sp>
    </p:spTree>
    <p:extLst>
      <p:ext uri="{BB962C8B-B14F-4D97-AF65-F5344CB8AC3E}">
        <p14:creationId xmlns:p14="http://schemas.microsoft.com/office/powerpoint/2010/main" xmlns="" val="107401675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title"/>
          </p:nvPr>
        </p:nvSpPr>
        <p:spPr/>
        <p:txBody>
          <a:bodyPr/>
          <a:lstStyle/>
          <a:p>
            <a:endParaRPr lang="zh-TW" altLang="en-US" smtClean="0"/>
          </a:p>
        </p:txBody>
      </p:sp>
      <p:pic>
        <p:nvPicPr>
          <p:cNvPr id="137219" name="Picture 2"/>
          <p:cNvPicPr>
            <a:picLocks noGrp="1" noChangeAspect="1" noChangeArrowheads="1"/>
          </p:cNvPicPr>
          <p:nvPr>
            <p:ph idx="1"/>
          </p:nvPr>
        </p:nvPicPr>
        <p:blipFill>
          <a:blip r:embed="rId2" cstate="print"/>
          <a:srcRect/>
          <a:stretch>
            <a:fillRect/>
          </a:stretch>
        </p:blipFill>
        <p:spPr>
          <a:xfrm>
            <a:off x="2071688" y="1747838"/>
            <a:ext cx="5000625" cy="4229100"/>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272</a:t>
            </a:fld>
            <a:endParaRPr lang="zh-TW" altLang="en-US"/>
          </a:p>
        </p:txBody>
      </p:sp>
    </p:spTree>
    <p:extLst>
      <p:ext uri="{BB962C8B-B14F-4D97-AF65-F5344CB8AC3E}">
        <p14:creationId xmlns:p14="http://schemas.microsoft.com/office/powerpoint/2010/main" xmlns="" val="161418302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標題 1"/>
          <p:cNvSpPr>
            <a:spLocks noGrp="1"/>
          </p:cNvSpPr>
          <p:nvPr>
            <p:ph type="title"/>
          </p:nvPr>
        </p:nvSpPr>
        <p:spPr/>
        <p:txBody>
          <a:bodyPr/>
          <a:lstStyle/>
          <a:p>
            <a:endParaRPr lang="zh-TW" altLang="en-US" smtClean="0"/>
          </a:p>
        </p:txBody>
      </p:sp>
      <p:pic>
        <p:nvPicPr>
          <p:cNvPr id="138243" name="Picture 3"/>
          <p:cNvPicPr>
            <a:picLocks noGrp="1" noChangeAspect="1" noChangeArrowheads="1"/>
          </p:cNvPicPr>
          <p:nvPr>
            <p:ph idx="1"/>
          </p:nvPr>
        </p:nvPicPr>
        <p:blipFill>
          <a:blip r:embed="rId2" cstate="print"/>
          <a:srcRect/>
          <a:stretch>
            <a:fillRect/>
          </a:stretch>
        </p:blipFill>
        <p:spPr>
          <a:xfrm>
            <a:off x="2071688" y="1747838"/>
            <a:ext cx="5000625" cy="4229100"/>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273</a:t>
            </a:fld>
            <a:endParaRPr lang="zh-TW" altLang="en-US"/>
          </a:p>
        </p:txBody>
      </p:sp>
    </p:spTree>
    <p:extLst>
      <p:ext uri="{BB962C8B-B14F-4D97-AF65-F5344CB8AC3E}">
        <p14:creationId xmlns:p14="http://schemas.microsoft.com/office/powerpoint/2010/main" xmlns="" val="154193657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標題 1"/>
          <p:cNvSpPr>
            <a:spLocks noGrp="1"/>
          </p:cNvSpPr>
          <p:nvPr>
            <p:ph type="title"/>
          </p:nvPr>
        </p:nvSpPr>
        <p:spPr/>
        <p:txBody>
          <a:bodyPr/>
          <a:lstStyle/>
          <a:p>
            <a:endParaRPr lang="zh-TW" altLang="en-US" smtClean="0"/>
          </a:p>
        </p:txBody>
      </p:sp>
      <p:pic>
        <p:nvPicPr>
          <p:cNvPr id="139267" name="Picture 2"/>
          <p:cNvPicPr>
            <a:picLocks noGrp="1" noChangeAspect="1" noChangeArrowheads="1"/>
          </p:cNvPicPr>
          <p:nvPr>
            <p:ph idx="1"/>
          </p:nvPr>
        </p:nvPicPr>
        <p:blipFill>
          <a:blip r:embed="rId2" cstate="print"/>
          <a:srcRect/>
          <a:stretch>
            <a:fillRect/>
          </a:stretch>
        </p:blipFill>
        <p:spPr>
          <a:xfrm>
            <a:off x="2071688" y="1747838"/>
            <a:ext cx="5000625" cy="4229100"/>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274</a:t>
            </a:fld>
            <a:endParaRPr lang="zh-TW" altLang="en-US"/>
          </a:p>
        </p:txBody>
      </p:sp>
    </p:spTree>
    <p:extLst>
      <p:ext uri="{BB962C8B-B14F-4D97-AF65-F5344CB8AC3E}">
        <p14:creationId xmlns:p14="http://schemas.microsoft.com/office/powerpoint/2010/main" xmlns="" val="369034492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p:txBody>
          <a:bodyPr/>
          <a:lstStyle/>
          <a:p>
            <a:pPr eaLnBrk="1" hangingPunct="1"/>
            <a:endParaRPr lang="zh-TW" altLang="en-US" smtClean="0"/>
          </a:p>
        </p:txBody>
      </p:sp>
      <p:pic>
        <p:nvPicPr>
          <p:cNvPr id="140291" name="Picture 2"/>
          <p:cNvPicPr>
            <a:picLocks noGrp="1" noChangeAspect="1" noChangeArrowheads="1"/>
          </p:cNvPicPr>
          <p:nvPr>
            <p:ph idx="1"/>
          </p:nvPr>
        </p:nvPicPr>
        <p:blipFill>
          <a:blip r:embed="rId2" cstate="print"/>
          <a:srcRect/>
          <a:stretch>
            <a:fillRect/>
          </a:stretch>
        </p:blipFill>
        <p:spPr>
          <a:xfrm>
            <a:off x="2411413" y="1600200"/>
            <a:ext cx="4321175" cy="4525963"/>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275</a:t>
            </a:fld>
            <a:endParaRPr lang="zh-TW" altLang="en-US"/>
          </a:p>
        </p:txBody>
      </p:sp>
    </p:spTree>
    <p:extLst>
      <p:ext uri="{BB962C8B-B14F-4D97-AF65-F5344CB8AC3E}">
        <p14:creationId xmlns:p14="http://schemas.microsoft.com/office/powerpoint/2010/main" xmlns="" val="3004721543"/>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p:cNvSpPr>
            <a:spLocks noGrp="1"/>
          </p:cNvSpPr>
          <p:nvPr>
            <p:ph type="title"/>
          </p:nvPr>
        </p:nvSpPr>
        <p:spPr/>
        <p:txBody>
          <a:bodyPr/>
          <a:lstStyle/>
          <a:p>
            <a:pPr eaLnBrk="1" hangingPunct="1"/>
            <a:endParaRPr lang="zh-TW" altLang="en-US" smtClean="0"/>
          </a:p>
        </p:txBody>
      </p:sp>
      <p:pic>
        <p:nvPicPr>
          <p:cNvPr id="141315" name="Picture 2"/>
          <p:cNvPicPr>
            <a:picLocks noGrp="1" noChangeAspect="1" noChangeArrowheads="1"/>
          </p:cNvPicPr>
          <p:nvPr>
            <p:ph idx="1"/>
          </p:nvPr>
        </p:nvPicPr>
        <p:blipFill>
          <a:blip r:embed="rId2" cstate="print"/>
          <a:srcRect/>
          <a:stretch>
            <a:fillRect/>
          </a:stretch>
        </p:blipFill>
        <p:spPr>
          <a:xfrm>
            <a:off x="2451100" y="1600200"/>
            <a:ext cx="4241800" cy="4525963"/>
          </a:xfrm>
          <a:noFill/>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276</a:t>
            </a:fld>
            <a:endParaRPr lang="zh-TW" altLang="en-US"/>
          </a:p>
        </p:txBody>
      </p:sp>
    </p:spTree>
    <p:extLst>
      <p:ext uri="{BB962C8B-B14F-4D97-AF65-F5344CB8AC3E}">
        <p14:creationId xmlns:p14="http://schemas.microsoft.com/office/powerpoint/2010/main" xmlns="" val="176276023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Developer console</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052736"/>
            <a:ext cx="8172400" cy="5589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34565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1988840"/>
            <a:ext cx="7522862" cy="4009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5821986"/>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1556792"/>
            <a:ext cx="6372200" cy="5089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99409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idx="4294967295"/>
          </p:nvPr>
        </p:nvSpPr>
        <p:spPr/>
        <p:txBody>
          <a:bodyPr/>
          <a:lstStyle/>
          <a:p>
            <a:pPr eaLnBrk="1" hangingPunct="1"/>
            <a:r>
              <a:rPr lang="en-US" altLang="zh-TW" smtClean="0"/>
              <a:t>Java </a:t>
            </a:r>
            <a:r>
              <a:rPr lang="zh-TW" altLang="en-US" smtClean="0"/>
              <a:t>簡介</a:t>
            </a:r>
          </a:p>
        </p:txBody>
      </p:sp>
      <p:sp>
        <p:nvSpPr>
          <p:cNvPr id="46083" name="內容版面配置區 2"/>
          <p:cNvSpPr>
            <a:spLocks noGrp="1"/>
          </p:cNvSpPr>
          <p:nvPr>
            <p:ph idx="4294967295"/>
          </p:nvPr>
        </p:nvSpPr>
        <p:spPr/>
        <p:txBody>
          <a:bodyPr/>
          <a:lstStyle/>
          <a:p>
            <a:pPr algn="just" eaLnBrk="1" hangingPunct="1"/>
            <a:r>
              <a:rPr lang="en-US" altLang="zh-TW" smtClean="0"/>
              <a:t>James Gosling</a:t>
            </a:r>
            <a:r>
              <a:rPr lang="zh-TW" altLang="en-US" smtClean="0"/>
              <a:t>辦公室的窗外，正好有一棵橡樹</a:t>
            </a:r>
            <a:r>
              <a:rPr lang="en-US" altLang="zh-TW" smtClean="0"/>
              <a:t>(Oak)</a:t>
            </a:r>
          </a:p>
          <a:p>
            <a:pPr algn="just" eaLnBrk="1" hangingPunct="1"/>
            <a:r>
              <a:rPr lang="en-US" altLang="zh-TW" smtClean="0"/>
              <a:t>Oak</a:t>
            </a:r>
            <a:r>
              <a:rPr lang="zh-TW" altLang="en-US" smtClean="0"/>
              <a:t>具備安全性、網路通訊、物件導向、</a:t>
            </a:r>
            <a:r>
              <a:rPr lang="en-US" altLang="zh-TW" smtClean="0"/>
              <a:t>Garbage Collected</a:t>
            </a:r>
            <a:r>
              <a:rPr lang="zh-TW" altLang="en-US" smtClean="0"/>
              <a:t>、多執行緒等等。</a:t>
            </a:r>
          </a:p>
          <a:p>
            <a:pPr algn="just" eaLnBrk="1" hangingPunct="1"/>
            <a:r>
              <a:rPr lang="en-US" altLang="zh-TW" smtClean="0"/>
              <a:t>Oak</a:t>
            </a:r>
            <a:r>
              <a:rPr lang="zh-TW" altLang="en-US" smtClean="0"/>
              <a:t>主要的目的是撰寫在</a:t>
            </a:r>
            <a:r>
              <a:rPr lang="en-US" altLang="zh-TW" smtClean="0"/>
              <a:t>star 7</a:t>
            </a:r>
            <a:r>
              <a:rPr lang="zh-TW" altLang="en-US" smtClean="0"/>
              <a:t>上的應用程式。</a:t>
            </a:r>
          </a:p>
          <a:p>
            <a:pPr algn="just" eaLnBrk="1" hangingPunct="1"/>
            <a:endParaRPr lang="zh-TW" altLang="en-US" smtClean="0"/>
          </a:p>
          <a:p>
            <a:pPr eaLnBrk="1" hangingPunct="1"/>
            <a:endParaRPr lang="en-US" altLang="zh-TW" smtClean="0"/>
          </a:p>
        </p:txBody>
      </p:sp>
      <p:sp>
        <p:nvSpPr>
          <p:cNvPr id="46084" name="日期版面配置區 6"/>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94F3747-8321-4C32-96C6-8952F67DCA38}" type="datetime1">
              <a:rPr lang="zh-TW" altLang="en-US" sz="1400"/>
              <a:pPr eaLnBrk="1" hangingPunct="1"/>
              <a:t>2017/3/20</a:t>
            </a:fld>
            <a:endParaRPr lang="en-US" altLang="zh-TW" sz="1400"/>
          </a:p>
        </p:txBody>
      </p:sp>
      <p:sp>
        <p:nvSpPr>
          <p:cNvPr id="46085" name="投影片編號版面配置區 7"/>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133C202-A8B9-4AC5-A874-E798B2AC927D}" type="slidenum">
              <a:rPr lang="en-US" altLang="zh-TW" sz="1400"/>
              <a:pPr algn="r" eaLnBrk="1" hangingPunct="1"/>
              <a:t>28</a:t>
            </a:fld>
            <a:endParaRPr lang="en-US" altLang="zh-TW" sz="1400"/>
          </a:p>
        </p:txBody>
      </p:sp>
      <p:sp>
        <p:nvSpPr>
          <p:cNvPr id="46086" name="頁尾版面配置區 8"/>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1400"/>
              <a:t>Wen-Pinn Fang</a:t>
            </a:r>
          </a:p>
        </p:txBody>
      </p:sp>
    </p:spTree>
    <p:extLst>
      <p:ext uri="{BB962C8B-B14F-4D97-AF65-F5344CB8AC3E}">
        <p14:creationId xmlns:p14="http://schemas.microsoft.com/office/powerpoint/2010/main" xmlns="" val="240625883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772816"/>
            <a:ext cx="8028384" cy="42786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4302550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4" name="內容版面配置區 3"/>
          <p:cNvSpPr>
            <a:spLocks noGrp="1"/>
          </p:cNvSpPr>
          <p:nvPr>
            <p:ph idx="1"/>
          </p:nvPr>
        </p:nvSpPr>
        <p:spPr/>
        <p:txBody>
          <a:bodyPr/>
          <a:lstStyle/>
          <a:p>
            <a:r>
              <a:rPr lang="en-US" altLang="zh-TW" dirty="0"/>
              <a:t>http://developer.android.com/guide/practices/screens_support.html</a:t>
            </a:r>
            <a:endParaRPr lang="zh-TW" altLang="en-US" dirty="0"/>
          </a:p>
        </p:txBody>
      </p:sp>
    </p:spTree>
    <p:extLst>
      <p:ext uri="{BB962C8B-B14F-4D97-AF65-F5344CB8AC3E}">
        <p14:creationId xmlns:p14="http://schemas.microsoft.com/office/powerpoint/2010/main" xmlns="" val="170601336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pPr marL="514350" indent="-514350"/>
            <a:r>
              <a:rPr lang="zh-TW" altLang="en-US" dirty="0" smtClean="0"/>
              <a:t>實際演練</a:t>
            </a:r>
            <a:r>
              <a:rPr lang="en-US" altLang="zh-TW" dirty="0" smtClean="0"/>
              <a:t>(google </a:t>
            </a:r>
            <a:r>
              <a:rPr lang="en-US" altLang="zh-TW" dirty="0" err="1" smtClean="0"/>
              <a:t>api</a:t>
            </a:r>
            <a:r>
              <a:rPr lang="en-US" altLang="zh-TW" dirty="0" smtClean="0"/>
              <a:t> / </a:t>
            </a:r>
            <a:r>
              <a:rPr lang="en-US" altLang="zh-TW" dirty="0" err="1" smtClean="0"/>
              <a:t>facebook</a:t>
            </a:r>
            <a:r>
              <a:rPr lang="en-US" altLang="zh-TW" dirty="0" smtClean="0"/>
              <a:t> </a:t>
            </a:r>
            <a:r>
              <a:rPr lang="en-US" altLang="zh-TW" dirty="0" err="1" smtClean="0"/>
              <a:t>api</a:t>
            </a:r>
            <a:r>
              <a:rPr lang="en-US" altLang="zh-TW" dirty="0" smtClean="0"/>
              <a:t>/ad)</a:t>
            </a:r>
            <a:r>
              <a:rPr lang="zh-TW" altLang="en-US" dirty="0" smtClean="0"/>
              <a:t/>
            </a:r>
            <a:br>
              <a:rPr lang="zh-TW" altLang="en-US" dirty="0" smtClean="0"/>
            </a:b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1933893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6690345-C727-4EF9-A2CC-075FA8541D69}" type="slidenum">
              <a:rPr lang="en-US" altLang="zh-TW" smtClean="0"/>
              <a:pPr eaLnBrk="1" hangingPunct="1"/>
              <a:t>283</a:t>
            </a:fld>
            <a:endParaRPr lang="en-US" altLang="zh-TW" smtClean="0"/>
          </a:p>
        </p:txBody>
      </p:sp>
      <p:sp>
        <p:nvSpPr>
          <p:cNvPr id="124931" name="Rectangle 4"/>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Google地圖</a:t>
            </a:r>
            <a:r>
              <a:rPr lang="zh-TW" altLang="en-US" smtClean="0">
                <a:ea typeface="標楷體" pitchFamily="65" charset="-120"/>
              </a:rPr>
              <a:t>服務的功能</a:t>
            </a:r>
            <a:endParaRPr lang="en-US" altLang="zh-TW" smtClean="0">
              <a:ea typeface="標楷體" pitchFamily="65" charset="-120"/>
            </a:endParaRPr>
          </a:p>
        </p:txBody>
      </p:sp>
      <p:sp>
        <p:nvSpPr>
          <p:cNvPr id="124932" name="Rectangle 11"/>
          <p:cNvSpPr>
            <a:spLocks noGrp="1" noChangeArrowheads="1"/>
          </p:cNvSpPr>
          <p:nvPr>
            <p:ph type="body" idx="1"/>
          </p:nvPr>
        </p:nvSpPr>
        <p:spPr>
          <a:xfrm>
            <a:off x="685800" y="1295400"/>
            <a:ext cx="4191000" cy="4648200"/>
          </a:xfrm>
          <a:noFill/>
        </p:spPr>
        <p:txBody>
          <a:bodyPr/>
          <a:lstStyle/>
          <a:p>
            <a:pPr marL="571500" indent="-571500" eaLnBrk="1" hangingPunct="1"/>
            <a:r>
              <a:rPr kumimoji="0" lang="zh-TW" altLang="en-US" sz="2900" smtClean="0">
                <a:solidFill>
                  <a:schemeClr val="tx2"/>
                </a:solidFill>
                <a:latin typeface="Times New Roman" pitchFamily="18" charset="0"/>
                <a:ea typeface="標楷體" pitchFamily="65" charset="-120"/>
              </a:rPr>
              <a:t>線條式街道圖</a:t>
            </a:r>
          </a:p>
          <a:p>
            <a:pPr marL="571500" indent="-571500" eaLnBrk="1" hangingPunct="1"/>
            <a:r>
              <a:rPr kumimoji="0" lang="zh-TW" altLang="en-US" sz="2900" smtClean="0">
                <a:solidFill>
                  <a:schemeClr val="tx2"/>
                </a:solidFill>
                <a:latin typeface="Times New Roman" pitchFamily="18" charset="0"/>
                <a:ea typeface="標楷體" pitchFamily="65" charset="-120"/>
              </a:rPr>
              <a:t>衛星影像地圖</a:t>
            </a:r>
          </a:p>
          <a:p>
            <a:pPr marL="571500" indent="-571500" eaLnBrk="1" hangingPunct="1"/>
            <a:r>
              <a:rPr kumimoji="0" lang="zh-TW" altLang="en-US" sz="2900" smtClean="0">
                <a:solidFill>
                  <a:schemeClr val="tx2"/>
                </a:solidFill>
                <a:latin typeface="Times New Roman" pitchFamily="18" charset="0"/>
                <a:ea typeface="標楷體" pitchFamily="65" charset="-120"/>
              </a:rPr>
              <a:t>放大縮小</a:t>
            </a:r>
          </a:p>
          <a:p>
            <a:pPr marL="571500" indent="-571500" eaLnBrk="1" hangingPunct="1"/>
            <a:r>
              <a:rPr kumimoji="0" lang="zh-TW" altLang="en-US" sz="2900" smtClean="0">
                <a:solidFill>
                  <a:schemeClr val="tx2"/>
                </a:solidFill>
                <a:latin typeface="Times New Roman" pitchFamily="18" charset="0"/>
                <a:ea typeface="標楷體" pitchFamily="65" charset="-120"/>
              </a:rPr>
              <a:t>可以在地圖上加標示</a:t>
            </a:r>
          </a:p>
          <a:p>
            <a:pPr marL="571500" indent="-571500" eaLnBrk="1" hangingPunct="1"/>
            <a:r>
              <a:rPr kumimoji="0" lang="zh-TW" altLang="en-US" sz="2900" smtClean="0">
                <a:solidFill>
                  <a:schemeClr val="tx2"/>
                </a:solidFill>
                <a:latin typeface="Times New Roman" pitchFamily="18" charset="0"/>
                <a:ea typeface="標楷體" pitchFamily="65" charset="-120"/>
              </a:rPr>
              <a:t>可用經緯度定位</a:t>
            </a:r>
          </a:p>
          <a:p>
            <a:pPr marL="571500" indent="-571500" eaLnBrk="1" hangingPunct="1"/>
            <a:r>
              <a:rPr kumimoji="0" lang="zh-TW" altLang="en-US" sz="2900" smtClean="0">
                <a:solidFill>
                  <a:schemeClr val="tx2"/>
                </a:solidFill>
                <a:latin typeface="Times New Roman" pitchFamily="18" charset="0"/>
                <a:ea typeface="標楷體" pitchFamily="65" charset="-120"/>
              </a:rPr>
              <a:t>路徑規劃</a:t>
            </a:r>
          </a:p>
          <a:p>
            <a:pPr marL="571500" indent="-571500" eaLnBrk="1" hangingPunct="1"/>
            <a:r>
              <a:rPr kumimoji="0" lang="en-US" altLang="zh-TW" sz="2900" smtClean="0">
                <a:solidFill>
                  <a:schemeClr val="tx2"/>
                </a:solidFill>
                <a:latin typeface="Times New Roman" pitchFamily="18" charset="0"/>
                <a:ea typeface="標楷體" pitchFamily="65" charset="-120"/>
              </a:rPr>
              <a:t>3D</a:t>
            </a:r>
            <a:r>
              <a:rPr kumimoji="0" lang="zh-TW" altLang="en-US" sz="2900" smtClean="0">
                <a:solidFill>
                  <a:schemeClr val="tx2"/>
                </a:solidFill>
                <a:latin typeface="Times New Roman" pitchFamily="18" charset="0"/>
                <a:ea typeface="標楷體" pitchFamily="65" charset="-120"/>
              </a:rPr>
              <a:t>地圖</a:t>
            </a:r>
            <a:endParaRPr kumimoji="0" lang="zh-TW" altLang="en-US" sz="2900" smtClean="0">
              <a:solidFill>
                <a:srgbClr val="FF0000"/>
              </a:solidFill>
              <a:latin typeface="Times New Roman" pitchFamily="18" charset="0"/>
              <a:ea typeface="標楷體" pitchFamily="65" charset="-120"/>
            </a:endParaRPr>
          </a:p>
        </p:txBody>
      </p:sp>
      <p:pic>
        <p:nvPicPr>
          <p:cNvPr id="124933"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1143000"/>
            <a:ext cx="187325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1800" y="1143000"/>
            <a:ext cx="187325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3886200"/>
            <a:ext cx="396240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8479127"/>
      </p:ext>
    </p:ext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Google Play Services</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120382" y="1600200"/>
            <a:ext cx="6903236" cy="4525963"/>
          </a:xfrm>
          <a:prstGeom prst="rect">
            <a:avLst/>
          </a:prstGeom>
        </p:spPr>
      </p:pic>
    </p:spTree>
    <p:extLst>
      <p:ext uri="{BB962C8B-B14F-4D97-AF65-F5344CB8AC3E}">
        <p14:creationId xmlns:p14="http://schemas.microsoft.com/office/powerpoint/2010/main" xmlns="" val="190242033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182045609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46911936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409602207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124456763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1866588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idx="4294967295"/>
          </p:nvPr>
        </p:nvSpPr>
        <p:spPr/>
        <p:txBody>
          <a:bodyPr/>
          <a:lstStyle/>
          <a:p>
            <a:pPr eaLnBrk="1" hangingPunct="1"/>
            <a:r>
              <a:rPr lang="en-US" altLang="zh-TW" smtClean="0"/>
              <a:t>Java </a:t>
            </a:r>
            <a:r>
              <a:rPr lang="zh-TW" altLang="en-US" smtClean="0"/>
              <a:t>簡介</a:t>
            </a:r>
          </a:p>
        </p:txBody>
      </p:sp>
      <p:sp>
        <p:nvSpPr>
          <p:cNvPr id="47107" name="內容版面配置區 2"/>
          <p:cNvSpPr>
            <a:spLocks noGrp="1"/>
          </p:cNvSpPr>
          <p:nvPr>
            <p:ph idx="4294967295"/>
          </p:nvPr>
        </p:nvSpPr>
        <p:spPr/>
        <p:txBody>
          <a:bodyPr/>
          <a:lstStyle/>
          <a:p>
            <a:pPr marL="0" algn="just" eaLnBrk="1" hangingPunct="1">
              <a:buFontTx/>
              <a:buNone/>
            </a:pPr>
            <a:r>
              <a:rPr lang="en-US" altLang="zh-TW" smtClean="0"/>
              <a:t>Star 7</a:t>
            </a:r>
            <a:r>
              <a:rPr lang="zh-TW" altLang="en-US" smtClean="0"/>
              <a:t>不被當時的消費性市場所接受。</a:t>
            </a:r>
          </a:p>
          <a:p>
            <a:pPr marL="0" algn="just" eaLnBrk="1" hangingPunct="1">
              <a:buFontTx/>
              <a:buNone/>
            </a:pPr>
            <a:r>
              <a:rPr lang="zh-TW" altLang="en-US" smtClean="0"/>
              <a:t>當小組快要被</a:t>
            </a:r>
            <a:r>
              <a:rPr lang="en-US" altLang="zh-TW" smtClean="0"/>
              <a:t>SUN</a:t>
            </a:r>
            <a:r>
              <a:rPr lang="zh-TW" altLang="en-US" smtClean="0"/>
              <a:t>裁撤時，全世界第一個全球資訊網瀏覽器</a:t>
            </a:r>
            <a:r>
              <a:rPr lang="en-US" altLang="zh-TW" smtClean="0"/>
              <a:t>--Mosaic</a:t>
            </a:r>
            <a:r>
              <a:rPr lang="zh-TW" altLang="en-US" smtClean="0"/>
              <a:t>誕生了。</a:t>
            </a:r>
          </a:p>
          <a:p>
            <a:pPr marL="0" eaLnBrk="1" hangingPunct="1"/>
            <a:endParaRPr lang="en-US" altLang="zh-TW" smtClean="0"/>
          </a:p>
        </p:txBody>
      </p:sp>
      <p:sp>
        <p:nvSpPr>
          <p:cNvPr id="47108" name="日期版面配置區 6"/>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38E126F-3D5E-41AD-A5BB-A4426EF6C0C7}" type="datetime1">
              <a:rPr lang="zh-TW" altLang="en-US" sz="1400"/>
              <a:pPr eaLnBrk="1" hangingPunct="1"/>
              <a:t>2017/3/20</a:t>
            </a:fld>
            <a:endParaRPr lang="en-US" altLang="zh-TW" sz="1400"/>
          </a:p>
        </p:txBody>
      </p:sp>
      <p:sp>
        <p:nvSpPr>
          <p:cNvPr id="47109" name="投影片編號版面配置區 7"/>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E18891BB-5897-4EB0-847E-78B98A5C4B0F}" type="slidenum">
              <a:rPr lang="en-US" altLang="zh-TW" sz="1400"/>
              <a:pPr algn="r" eaLnBrk="1" hangingPunct="1"/>
              <a:t>29</a:t>
            </a:fld>
            <a:endParaRPr lang="en-US" altLang="zh-TW" sz="1400"/>
          </a:p>
        </p:txBody>
      </p:sp>
      <p:sp>
        <p:nvSpPr>
          <p:cNvPr id="47110" name="頁尾版面配置區 8"/>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1400"/>
              <a:t>Wen-Pinn Fang</a:t>
            </a:r>
          </a:p>
        </p:txBody>
      </p:sp>
    </p:spTree>
    <p:extLst>
      <p:ext uri="{BB962C8B-B14F-4D97-AF65-F5344CB8AC3E}">
        <p14:creationId xmlns:p14="http://schemas.microsoft.com/office/powerpoint/2010/main" xmlns="" val="113294585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3929242880"/>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3300632856"/>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135011855"/>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189940082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21561248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165203140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34640353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3902804408"/>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157611095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600200"/>
            <a:ext cx="4186808" cy="4525963"/>
          </a:xfrm>
        </p:spPr>
        <p:txBody>
          <a:bodyPr>
            <a:normAutofit fontScale="32500" lnSpcReduction="20000"/>
          </a:bodyPr>
          <a:lstStyle/>
          <a:p>
            <a:r>
              <a:rPr lang="en-US" altLang="zh-TW" dirty="0" smtClean="0"/>
              <a:t>public </a:t>
            </a:r>
            <a:r>
              <a:rPr lang="en-US" altLang="zh-TW" dirty="0"/>
              <a:t>class </a:t>
            </a:r>
            <a:r>
              <a:rPr lang="en-US" altLang="zh-TW" dirty="0" err="1"/>
              <a:t>MapsActivity</a:t>
            </a:r>
            <a:r>
              <a:rPr lang="en-US" altLang="zh-TW" dirty="0"/>
              <a:t> extends </a:t>
            </a:r>
            <a:r>
              <a:rPr lang="en-US" altLang="zh-TW" dirty="0" err="1"/>
              <a:t>FragmentActivity</a:t>
            </a:r>
            <a:r>
              <a:rPr lang="en-US" altLang="zh-TW" dirty="0"/>
              <a:t> {</a:t>
            </a:r>
          </a:p>
          <a:p>
            <a:endParaRPr lang="en-US" altLang="zh-TW" dirty="0"/>
          </a:p>
          <a:p>
            <a:r>
              <a:rPr lang="en-US" altLang="zh-TW" dirty="0"/>
              <a:t>    private </a:t>
            </a:r>
            <a:r>
              <a:rPr lang="en-US" altLang="zh-TW" dirty="0" err="1"/>
              <a:t>GoogleMap</a:t>
            </a:r>
            <a:r>
              <a:rPr lang="en-US" altLang="zh-TW" dirty="0"/>
              <a:t> </a:t>
            </a:r>
            <a:r>
              <a:rPr lang="en-US" altLang="zh-TW" dirty="0" err="1"/>
              <a:t>mMap</a:t>
            </a:r>
            <a:r>
              <a:rPr lang="en-US" altLang="zh-TW" dirty="0"/>
              <a:t>; // Might be null if Google Play services APK is not available.</a:t>
            </a:r>
          </a:p>
          <a:p>
            <a:endParaRPr lang="en-US" altLang="zh-TW" dirty="0"/>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R.layout.activity_maps</a:t>
            </a:r>
            <a:r>
              <a:rPr lang="en-US" altLang="zh-TW" dirty="0"/>
              <a:t>);</a:t>
            </a:r>
          </a:p>
          <a:p>
            <a:r>
              <a:rPr lang="en-US" altLang="zh-TW" dirty="0"/>
              <a:t>        </a:t>
            </a:r>
            <a:r>
              <a:rPr lang="en-US" altLang="zh-TW" dirty="0" err="1"/>
              <a:t>setUpMapIfNeeded</a:t>
            </a:r>
            <a:r>
              <a:rPr lang="en-US" altLang="zh-TW" dirty="0"/>
              <a:t>();</a:t>
            </a:r>
          </a:p>
          <a:p>
            <a:r>
              <a:rPr lang="en-US" altLang="zh-TW" dirty="0"/>
              <a:t>        </a:t>
            </a:r>
            <a:r>
              <a:rPr lang="en-US" altLang="zh-TW" dirty="0" err="1"/>
              <a:t>LatLng</a:t>
            </a:r>
            <a:r>
              <a:rPr lang="en-US" altLang="zh-TW" dirty="0"/>
              <a:t> place = new </a:t>
            </a:r>
            <a:r>
              <a:rPr lang="en-US" altLang="zh-TW" dirty="0" err="1"/>
              <a:t>LatLng</a:t>
            </a:r>
            <a:r>
              <a:rPr lang="en-US" altLang="zh-TW" dirty="0"/>
              <a:t>(25.033408, 121.564099);</a:t>
            </a:r>
          </a:p>
          <a:p>
            <a:r>
              <a:rPr lang="en-US" altLang="zh-TW" dirty="0"/>
              <a:t>        </a:t>
            </a:r>
            <a:r>
              <a:rPr lang="en-US" altLang="zh-TW" dirty="0" err="1"/>
              <a:t>CameraPosition</a:t>
            </a:r>
            <a:r>
              <a:rPr lang="en-US" altLang="zh-TW" dirty="0"/>
              <a:t> </a:t>
            </a:r>
            <a:r>
              <a:rPr lang="en-US" altLang="zh-TW" dirty="0" err="1"/>
              <a:t>cameraPosition</a:t>
            </a:r>
            <a:r>
              <a:rPr lang="en-US" altLang="zh-TW" dirty="0"/>
              <a:t> =</a:t>
            </a:r>
          </a:p>
          <a:p>
            <a:r>
              <a:rPr lang="en-US" altLang="zh-TW" dirty="0"/>
              <a:t>                new </a:t>
            </a:r>
            <a:r>
              <a:rPr lang="en-US" altLang="zh-TW" dirty="0" err="1"/>
              <a:t>CameraPosition.Builder</a:t>
            </a:r>
            <a:r>
              <a:rPr lang="en-US" altLang="zh-TW" dirty="0"/>
              <a:t>()</a:t>
            </a:r>
          </a:p>
          <a:p>
            <a:r>
              <a:rPr lang="en-US" altLang="zh-TW" dirty="0"/>
              <a:t>                        .target(place)</a:t>
            </a:r>
          </a:p>
          <a:p>
            <a:r>
              <a:rPr lang="en-US" altLang="zh-TW" dirty="0"/>
              <a:t>                        .zoom(17)</a:t>
            </a:r>
          </a:p>
          <a:p>
            <a:r>
              <a:rPr lang="en-US" altLang="zh-TW" dirty="0"/>
              <a:t>                        .build();</a:t>
            </a:r>
          </a:p>
          <a:p>
            <a:r>
              <a:rPr lang="en-US" altLang="zh-TW" dirty="0" err="1" smtClean="0"/>
              <a:t>mMap.animateCamera</a:t>
            </a:r>
            <a:r>
              <a:rPr lang="en-US" altLang="zh-TW" dirty="0" smtClean="0"/>
              <a:t>(</a:t>
            </a:r>
            <a:r>
              <a:rPr lang="en-US" altLang="zh-TW" dirty="0" err="1" smtClean="0"/>
              <a:t>CameraUpdateFactory.newCameraPosition</a:t>
            </a:r>
            <a:r>
              <a:rPr lang="en-US" altLang="zh-TW" dirty="0" smtClean="0"/>
              <a:t>(</a:t>
            </a:r>
            <a:r>
              <a:rPr lang="en-US" altLang="zh-TW" dirty="0" err="1" smtClean="0"/>
              <a:t>cameraPosition</a:t>
            </a:r>
            <a:r>
              <a:rPr lang="en-US" altLang="zh-TW" dirty="0"/>
              <a:t>));</a:t>
            </a:r>
          </a:p>
          <a:p>
            <a:r>
              <a:rPr lang="en-US" altLang="zh-TW" dirty="0"/>
              <a:t>        </a:t>
            </a:r>
            <a:r>
              <a:rPr lang="en-US" altLang="zh-TW" dirty="0" err="1"/>
              <a:t>BitmapDescriptor</a:t>
            </a:r>
            <a:r>
              <a:rPr lang="en-US" altLang="zh-TW" dirty="0"/>
              <a:t> icon =</a:t>
            </a:r>
          </a:p>
          <a:p>
            <a:r>
              <a:rPr lang="en-US" altLang="zh-TW" dirty="0"/>
              <a:t>                </a:t>
            </a:r>
            <a:r>
              <a:rPr lang="en-US" altLang="zh-TW" dirty="0" err="1"/>
              <a:t>BitmapDescriptorFactory.fromResource</a:t>
            </a:r>
            <a:r>
              <a:rPr lang="en-US" altLang="zh-TW" dirty="0"/>
              <a:t>(</a:t>
            </a:r>
            <a:r>
              <a:rPr lang="en-US" altLang="zh-TW" dirty="0" err="1"/>
              <a:t>R.mipmap.ic_launcher</a:t>
            </a:r>
            <a:r>
              <a:rPr lang="en-US" altLang="zh-TW" dirty="0" smtClean="0"/>
              <a:t>);</a:t>
            </a:r>
            <a:endParaRPr lang="en-US" altLang="zh-TW" dirty="0"/>
          </a:p>
          <a:p>
            <a:r>
              <a:rPr lang="en-US" altLang="zh-TW" dirty="0"/>
              <a:t>        </a:t>
            </a:r>
            <a:r>
              <a:rPr lang="en-US" altLang="zh-TW" dirty="0" err="1"/>
              <a:t>MarkerOptions</a:t>
            </a:r>
            <a:r>
              <a:rPr lang="en-US" altLang="zh-TW" dirty="0"/>
              <a:t> </a:t>
            </a:r>
            <a:r>
              <a:rPr lang="en-US" altLang="zh-TW" dirty="0" err="1"/>
              <a:t>markerOptions</a:t>
            </a:r>
            <a:r>
              <a:rPr lang="en-US" altLang="zh-TW" dirty="0"/>
              <a:t> = new </a:t>
            </a:r>
            <a:r>
              <a:rPr lang="en-US" altLang="zh-TW" dirty="0" err="1"/>
              <a:t>MarkerOptions</a:t>
            </a:r>
            <a:r>
              <a:rPr lang="en-US" altLang="zh-TW" dirty="0" smtClean="0"/>
              <a:t>();</a:t>
            </a:r>
            <a:endParaRPr lang="en-US" altLang="zh-TW" dirty="0"/>
          </a:p>
          <a:p>
            <a:r>
              <a:rPr lang="en-US" altLang="zh-TW" dirty="0"/>
              <a:t>        </a:t>
            </a:r>
            <a:r>
              <a:rPr lang="en-US" altLang="zh-TW" dirty="0" err="1"/>
              <a:t>markerOptions.position</a:t>
            </a:r>
            <a:r>
              <a:rPr lang="en-US" altLang="zh-TW" dirty="0"/>
              <a:t>(place</a:t>
            </a:r>
            <a:r>
              <a:rPr lang="en-US" altLang="zh-TW" dirty="0" smtClean="0"/>
              <a:t>) </a:t>
            </a:r>
            <a:r>
              <a:rPr lang="en-US" altLang="zh-TW" dirty="0"/>
              <a:t>.title("test")</a:t>
            </a:r>
          </a:p>
          <a:p>
            <a:r>
              <a:rPr lang="en-US" altLang="zh-TW" dirty="0"/>
              <a:t>                .snippet("so easy")</a:t>
            </a:r>
          </a:p>
          <a:p>
            <a:r>
              <a:rPr lang="en-US" altLang="zh-TW" dirty="0"/>
              <a:t>                .icon(icon);</a:t>
            </a:r>
          </a:p>
          <a:p>
            <a:r>
              <a:rPr lang="en-US" altLang="zh-TW" dirty="0" smtClean="0"/>
              <a:t>        </a:t>
            </a:r>
            <a:r>
              <a:rPr lang="en-US" altLang="zh-TW" dirty="0" err="1"/>
              <a:t>mMap.addMarker</a:t>
            </a:r>
            <a:r>
              <a:rPr lang="en-US" altLang="zh-TW" dirty="0"/>
              <a:t>(</a:t>
            </a:r>
            <a:r>
              <a:rPr lang="en-US" altLang="zh-TW" dirty="0" err="1"/>
              <a:t>markerOptions</a:t>
            </a:r>
            <a:r>
              <a:rPr lang="en-US" altLang="zh-TW" dirty="0"/>
              <a:t>);</a:t>
            </a:r>
          </a:p>
          <a:p>
            <a:endParaRPr lang="en-US" altLang="zh-TW" dirty="0"/>
          </a:p>
          <a:p>
            <a:r>
              <a:rPr lang="en-US" altLang="zh-TW" dirty="0"/>
              <a:t>    </a:t>
            </a:r>
            <a:r>
              <a:rPr lang="en-US" altLang="zh-TW" dirty="0" smtClean="0"/>
              <a:t>}</a:t>
            </a:r>
            <a:endParaRPr lang="en-US" altLang="zh-TW" dirty="0"/>
          </a:p>
        </p:txBody>
      </p:sp>
      <p:sp>
        <p:nvSpPr>
          <p:cNvPr id="4" name="內容版面配置區 2"/>
          <p:cNvSpPr txBox="1">
            <a:spLocks/>
          </p:cNvSpPr>
          <p:nvPr/>
        </p:nvSpPr>
        <p:spPr>
          <a:xfrm>
            <a:off x="4788024" y="1600199"/>
            <a:ext cx="4186808" cy="4525963"/>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mtClean="0"/>
              <a:t>@</a:t>
            </a:r>
            <a:r>
              <a:rPr lang="en-US" altLang="zh-TW" dirty="0" smtClean="0"/>
              <a:t>Override</a:t>
            </a:r>
          </a:p>
          <a:p>
            <a:r>
              <a:rPr lang="en-US" altLang="zh-TW" dirty="0" smtClean="0"/>
              <a:t>    protected void </a:t>
            </a:r>
            <a:r>
              <a:rPr lang="en-US" altLang="zh-TW" dirty="0" err="1" smtClean="0"/>
              <a:t>onResume</a:t>
            </a:r>
            <a:r>
              <a:rPr lang="en-US" altLang="zh-TW" dirty="0" smtClean="0"/>
              <a:t>() {</a:t>
            </a:r>
          </a:p>
          <a:p>
            <a:r>
              <a:rPr lang="en-US" altLang="zh-TW" dirty="0" smtClean="0"/>
              <a:t>        </a:t>
            </a:r>
            <a:r>
              <a:rPr lang="en-US" altLang="zh-TW" dirty="0" err="1" smtClean="0"/>
              <a:t>super.onResume</a:t>
            </a:r>
            <a:r>
              <a:rPr lang="en-US" altLang="zh-TW" dirty="0" smtClean="0"/>
              <a:t>();</a:t>
            </a:r>
          </a:p>
          <a:p>
            <a:r>
              <a:rPr lang="en-US" altLang="zh-TW" dirty="0" smtClean="0"/>
              <a:t>        </a:t>
            </a:r>
            <a:r>
              <a:rPr lang="en-US" altLang="zh-TW" dirty="0" err="1" smtClean="0"/>
              <a:t>setUpMapIfNeeded</a:t>
            </a:r>
            <a:r>
              <a:rPr lang="en-US" altLang="zh-TW" dirty="0" smtClean="0"/>
              <a:t>();</a:t>
            </a:r>
          </a:p>
          <a:p>
            <a:r>
              <a:rPr lang="en-US" altLang="zh-TW" dirty="0" smtClean="0"/>
              <a:t>    }</a:t>
            </a:r>
          </a:p>
          <a:p>
            <a:r>
              <a:rPr lang="en-US" altLang="zh-TW" dirty="0" smtClean="0"/>
              <a:t>private void </a:t>
            </a:r>
            <a:r>
              <a:rPr lang="en-US" altLang="zh-TW" dirty="0" err="1" smtClean="0"/>
              <a:t>setUpMapIfNeeded</a:t>
            </a:r>
            <a:r>
              <a:rPr lang="en-US" altLang="zh-TW" dirty="0" smtClean="0"/>
              <a:t>() {</a:t>
            </a:r>
          </a:p>
          <a:p>
            <a:r>
              <a:rPr lang="en-US" altLang="zh-TW" dirty="0" smtClean="0"/>
              <a:t>        // Do a null check to confirm that we have not already instantiated the map.</a:t>
            </a:r>
          </a:p>
          <a:p>
            <a:r>
              <a:rPr lang="en-US" altLang="zh-TW" dirty="0" smtClean="0"/>
              <a:t>        if (</a:t>
            </a:r>
            <a:r>
              <a:rPr lang="en-US" altLang="zh-TW" dirty="0" err="1" smtClean="0"/>
              <a:t>mMap</a:t>
            </a:r>
            <a:r>
              <a:rPr lang="en-US" altLang="zh-TW" dirty="0" smtClean="0"/>
              <a:t> == null) {</a:t>
            </a:r>
          </a:p>
          <a:p>
            <a:r>
              <a:rPr lang="en-US" altLang="zh-TW" dirty="0" smtClean="0"/>
              <a:t>            // Try to obtain the map from the </a:t>
            </a:r>
            <a:r>
              <a:rPr lang="en-US" altLang="zh-TW" dirty="0" err="1" smtClean="0"/>
              <a:t>SupportMapFragment</a:t>
            </a:r>
            <a:r>
              <a:rPr lang="en-US" altLang="zh-TW" dirty="0" smtClean="0"/>
              <a:t>.</a:t>
            </a:r>
          </a:p>
          <a:p>
            <a:r>
              <a:rPr lang="en-US" altLang="zh-TW" dirty="0" smtClean="0"/>
              <a:t>            </a:t>
            </a:r>
            <a:r>
              <a:rPr lang="en-US" altLang="zh-TW" dirty="0" err="1" smtClean="0"/>
              <a:t>mMap</a:t>
            </a:r>
            <a:r>
              <a:rPr lang="en-US" altLang="zh-TW" dirty="0" smtClean="0"/>
              <a:t> = ((</a:t>
            </a:r>
            <a:r>
              <a:rPr lang="en-US" altLang="zh-TW" dirty="0" err="1" smtClean="0"/>
              <a:t>SupportMapFragment</a:t>
            </a:r>
            <a:r>
              <a:rPr lang="en-US" altLang="zh-TW" dirty="0" smtClean="0"/>
              <a:t>) </a:t>
            </a:r>
            <a:r>
              <a:rPr lang="en-US" altLang="zh-TW" dirty="0" err="1" smtClean="0"/>
              <a:t>getSupportFragmentManager</a:t>
            </a:r>
            <a:r>
              <a:rPr lang="en-US" altLang="zh-TW" dirty="0" smtClean="0"/>
              <a:t>().</a:t>
            </a:r>
            <a:r>
              <a:rPr lang="en-US" altLang="zh-TW" dirty="0" err="1" smtClean="0"/>
              <a:t>findFragmentById</a:t>
            </a:r>
            <a:r>
              <a:rPr lang="en-US" altLang="zh-TW" dirty="0" smtClean="0"/>
              <a:t>(</a:t>
            </a:r>
            <a:r>
              <a:rPr lang="en-US" altLang="zh-TW" dirty="0" err="1" smtClean="0"/>
              <a:t>R.id.map</a:t>
            </a:r>
            <a:r>
              <a:rPr lang="en-US" altLang="zh-TW" dirty="0" smtClean="0"/>
              <a:t>))</a:t>
            </a:r>
          </a:p>
          <a:p>
            <a:r>
              <a:rPr lang="en-US" altLang="zh-TW" dirty="0" smtClean="0"/>
              <a:t>                    .</a:t>
            </a:r>
            <a:r>
              <a:rPr lang="en-US" altLang="zh-TW" dirty="0" err="1" smtClean="0"/>
              <a:t>getMap</a:t>
            </a:r>
            <a:r>
              <a:rPr lang="en-US" altLang="zh-TW" dirty="0" smtClean="0"/>
              <a:t>();</a:t>
            </a:r>
          </a:p>
          <a:p>
            <a:r>
              <a:rPr lang="en-US" altLang="zh-TW" dirty="0" smtClean="0"/>
              <a:t>            // Check if we were successful in obtaining the map.</a:t>
            </a:r>
          </a:p>
          <a:p>
            <a:r>
              <a:rPr lang="en-US" altLang="zh-TW" dirty="0" smtClean="0"/>
              <a:t>            if (</a:t>
            </a:r>
            <a:r>
              <a:rPr lang="en-US" altLang="zh-TW" dirty="0" err="1" smtClean="0"/>
              <a:t>mMap</a:t>
            </a:r>
            <a:r>
              <a:rPr lang="en-US" altLang="zh-TW" dirty="0" smtClean="0"/>
              <a:t> != null) {</a:t>
            </a:r>
          </a:p>
          <a:p>
            <a:r>
              <a:rPr lang="en-US" altLang="zh-TW" dirty="0" smtClean="0"/>
              <a:t>                </a:t>
            </a:r>
            <a:r>
              <a:rPr lang="en-US" altLang="zh-TW" dirty="0" err="1" smtClean="0"/>
              <a:t>setUpMap</a:t>
            </a:r>
            <a:r>
              <a:rPr lang="en-US" altLang="zh-TW" dirty="0" smtClean="0"/>
              <a:t>();</a:t>
            </a:r>
          </a:p>
          <a:p>
            <a:r>
              <a:rPr lang="en-US" altLang="zh-TW" dirty="0" smtClean="0"/>
              <a:t>            }</a:t>
            </a:r>
          </a:p>
          <a:p>
            <a:r>
              <a:rPr lang="en-US" altLang="zh-TW" dirty="0" smtClean="0"/>
              <a:t>        }</a:t>
            </a:r>
          </a:p>
          <a:p>
            <a:r>
              <a:rPr lang="en-US" altLang="zh-TW" dirty="0" smtClean="0"/>
              <a:t>    }</a:t>
            </a:r>
          </a:p>
          <a:p>
            <a:endParaRPr lang="en-US" altLang="zh-TW" dirty="0" smtClean="0"/>
          </a:p>
          <a:p>
            <a:r>
              <a:rPr lang="en-US" altLang="zh-TW" dirty="0" smtClean="0"/>
              <a:t>private void </a:t>
            </a:r>
            <a:r>
              <a:rPr lang="en-US" altLang="zh-TW" dirty="0" err="1" smtClean="0"/>
              <a:t>setUpMap</a:t>
            </a:r>
            <a:r>
              <a:rPr lang="en-US" altLang="zh-TW" dirty="0" smtClean="0"/>
              <a:t>() {</a:t>
            </a:r>
          </a:p>
          <a:p>
            <a:r>
              <a:rPr lang="en-US" altLang="zh-TW" dirty="0" smtClean="0"/>
              <a:t>        </a:t>
            </a:r>
            <a:r>
              <a:rPr lang="en-US" altLang="zh-TW" dirty="0" err="1" smtClean="0"/>
              <a:t>mMap.addMarker</a:t>
            </a:r>
            <a:r>
              <a:rPr lang="en-US" altLang="zh-TW" dirty="0" smtClean="0"/>
              <a:t>(new </a:t>
            </a:r>
            <a:r>
              <a:rPr lang="en-US" altLang="zh-TW" dirty="0" err="1" smtClean="0"/>
              <a:t>MarkerOptions</a:t>
            </a:r>
            <a:r>
              <a:rPr lang="en-US" altLang="zh-TW" dirty="0" smtClean="0"/>
              <a:t>().position(new </a:t>
            </a:r>
            <a:r>
              <a:rPr lang="en-US" altLang="zh-TW" dirty="0" err="1" smtClean="0"/>
              <a:t>LatLng</a:t>
            </a:r>
            <a:r>
              <a:rPr lang="en-US" altLang="zh-TW" dirty="0" smtClean="0"/>
              <a:t>(0, 0)).title("Marker"));</a:t>
            </a:r>
          </a:p>
          <a:p>
            <a:r>
              <a:rPr lang="en-US" altLang="zh-TW" dirty="0" smtClean="0"/>
              <a:t>    }</a:t>
            </a:r>
          </a:p>
          <a:p>
            <a:r>
              <a:rPr lang="en-US" altLang="zh-TW" dirty="0" smtClean="0"/>
              <a:t>}</a:t>
            </a:r>
          </a:p>
          <a:p>
            <a:endParaRPr lang="zh-TW" altLang="en-US" dirty="0"/>
          </a:p>
        </p:txBody>
      </p:sp>
    </p:spTree>
    <p:extLst>
      <p:ext uri="{BB962C8B-B14F-4D97-AF65-F5344CB8AC3E}">
        <p14:creationId xmlns:p14="http://schemas.microsoft.com/office/powerpoint/2010/main" xmlns="" val="3648904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framework</a:t>
            </a:r>
            <a:endParaRPr lang="zh-TW" altLang="en-US" dirty="0"/>
          </a:p>
        </p:txBody>
      </p:sp>
      <p:sp>
        <p:nvSpPr>
          <p:cNvPr id="4" name="文字版面配置區 3"/>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2300542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idx="4294967295"/>
          </p:nvPr>
        </p:nvSpPr>
        <p:spPr/>
        <p:txBody>
          <a:bodyPr/>
          <a:lstStyle/>
          <a:p>
            <a:pPr eaLnBrk="1" hangingPunct="1"/>
            <a:r>
              <a:rPr lang="en-US" altLang="zh-TW" smtClean="0"/>
              <a:t>Java </a:t>
            </a:r>
            <a:r>
              <a:rPr lang="zh-TW" altLang="en-US" smtClean="0"/>
              <a:t>簡介</a:t>
            </a:r>
          </a:p>
        </p:txBody>
      </p:sp>
      <p:sp>
        <p:nvSpPr>
          <p:cNvPr id="48131" name="內容版面配置區 2"/>
          <p:cNvSpPr>
            <a:spLocks noGrp="1"/>
          </p:cNvSpPr>
          <p:nvPr>
            <p:ph idx="4294967295"/>
          </p:nvPr>
        </p:nvSpPr>
        <p:spPr/>
        <p:txBody>
          <a:bodyPr/>
          <a:lstStyle/>
          <a:p>
            <a:pPr marL="0" algn="just" eaLnBrk="1" hangingPunct="1">
              <a:buFontTx/>
              <a:buNone/>
            </a:pPr>
            <a:r>
              <a:rPr lang="en-US" altLang="zh-TW" dirty="0" smtClean="0"/>
              <a:t>Java</a:t>
            </a:r>
            <a:r>
              <a:rPr lang="zh-TW" altLang="en-US" dirty="0" smtClean="0"/>
              <a:t>就以它優異的功能，在全球資訊網的平台上撰寫高互動性的網頁程式，我們稱為</a:t>
            </a:r>
            <a:r>
              <a:rPr lang="en-US" altLang="zh-TW" dirty="0" smtClean="0"/>
              <a:t>Applet</a:t>
            </a:r>
            <a:r>
              <a:rPr lang="zh-TW" altLang="en-US" dirty="0" smtClean="0"/>
              <a:t>。</a:t>
            </a:r>
          </a:p>
          <a:p>
            <a:pPr marL="0" algn="just" eaLnBrk="1" hangingPunct="1">
              <a:buFontTx/>
              <a:buNone/>
            </a:pPr>
            <a:r>
              <a:rPr lang="zh-TW" altLang="en-US" dirty="0" smtClean="0"/>
              <a:t>因為那時沒有其它的程式語言能夠做到，所以原本坐以待斃的</a:t>
            </a:r>
            <a:r>
              <a:rPr lang="en-US" altLang="zh-TW" dirty="0" smtClean="0"/>
              <a:t>Java</a:t>
            </a:r>
            <a:r>
              <a:rPr lang="zh-TW" altLang="en-US" dirty="0" smtClean="0"/>
              <a:t>，又在全球資訊網上開啟了另一片天空。在</a:t>
            </a:r>
            <a:r>
              <a:rPr lang="en-US" altLang="zh-TW" dirty="0" smtClean="0"/>
              <a:t>1995</a:t>
            </a:r>
            <a:r>
              <a:rPr lang="zh-TW" altLang="en-US" dirty="0" smtClean="0"/>
              <a:t>年</a:t>
            </a:r>
            <a:r>
              <a:rPr lang="en-US" altLang="zh-TW" dirty="0" smtClean="0"/>
              <a:t>5</a:t>
            </a:r>
            <a:r>
              <a:rPr lang="zh-TW" altLang="en-US" dirty="0" smtClean="0"/>
              <a:t>月</a:t>
            </a:r>
            <a:r>
              <a:rPr lang="en-US" altLang="zh-TW" dirty="0" smtClean="0"/>
              <a:t>23 </a:t>
            </a:r>
            <a:r>
              <a:rPr lang="zh-TW" altLang="en-US" dirty="0" smtClean="0"/>
              <a:t>號，</a:t>
            </a:r>
            <a:r>
              <a:rPr lang="en-US" altLang="zh-TW" dirty="0" smtClean="0"/>
              <a:t>JDK(Java Development Kits)1.0a2</a:t>
            </a:r>
            <a:r>
              <a:rPr lang="zh-TW" altLang="en-US" dirty="0" smtClean="0"/>
              <a:t>版本正式對外發表。</a:t>
            </a:r>
          </a:p>
          <a:p>
            <a:pPr marL="0" algn="just" eaLnBrk="1" hangingPunct="1"/>
            <a:endParaRPr lang="en-US" altLang="zh-TW" dirty="0" smtClean="0"/>
          </a:p>
        </p:txBody>
      </p:sp>
      <p:sp>
        <p:nvSpPr>
          <p:cNvPr id="48132" name="日期版面配置區 6"/>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ABC8891-7527-4CB1-BFA8-BDB6CCED7723}" type="datetime1">
              <a:rPr lang="zh-TW" altLang="en-US" sz="1400"/>
              <a:pPr eaLnBrk="1" hangingPunct="1"/>
              <a:t>2017/3/20</a:t>
            </a:fld>
            <a:endParaRPr lang="en-US" altLang="zh-TW" sz="1400"/>
          </a:p>
        </p:txBody>
      </p:sp>
      <p:sp>
        <p:nvSpPr>
          <p:cNvPr id="48133" name="投影片編號版面配置區 7"/>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E55AC53-5AB6-47B1-AC5A-845663AD324E}" type="slidenum">
              <a:rPr lang="en-US" altLang="zh-TW" sz="1400"/>
              <a:pPr algn="r" eaLnBrk="1" hangingPunct="1"/>
              <a:t>30</a:t>
            </a:fld>
            <a:endParaRPr lang="en-US" altLang="zh-TW" sz="1400"/>
          </a:p>
        </p:txBody>
      </p:sp>
      <p:sp>
        <p:nvSpPr>
          <p:cNvPr id="48134" name="頁尾版面配置區 8"/>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1400"/>
              <a:t>Wen-Pinn Fang</a:t>
            </a:r>
          </a:p>
        </p:txBody>
      </p:sp>
    </p:spTree>
    <p:extLst>
      <p:ext uri="{BB962C8B-B14F-4D97-AF65-F5344CB8AC3E}">
        <p14:creationId xmlns:p14="http://schemas.microsoft.com/office/powerpoint/2010/main" xmlns="" val="77676732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74737307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35EB2E4-26AF-4DB3-99FC-2C380BC93B56}" type="slidenum">
              <a:rPr lang="en-US" altLang="zh-TW" smtClean="0"/>
              <a:pPr eaLnBrk="1" hangingPunct="1"/>
              <a:t>301</a:t>
            </a:fld>
            <a:endParaRPr lang="en-US" altLang="zh-TW" smtClean="0"/>
          </a:p>
        </p:txBody>
      </p:sp>
      <p:sp>
        <p:nvSpPr>
          <p:cNvPr id="125955" name="Rectangle 4"/>
          <p:cNvSpPr>
            <a:spLocks noGrp="1" noChangeArrowheads="1"/>
          </p:cNvSpPr>
          <p:nvPr>
            <p:ph type="title"/>
          </p:nvPr>
        </p:nvSpPr>
        <p:spPr>
          <a:noFill/>
        </p:spPr>
        <p:txBody>
          <a:bodyPr/>
          <a:lstStyle/>
          <a:p>
            <a:pPr eaLnBrk="1" hangingPunct="1"/>
            <a:r>
              <a:rPr lang="zh-TW" altLang="en-US" smtClean="0">
                <a:ea typeface="標楷體" pitchFamily="65" charset="-120"/>
              </a:rPr>
              <a:t>開發</a:t>
            </a:r>
            <a:r>
              <a:rPr lang="zh-TW" altLang="zh-TW" smtClean="0">
                <a:ea typeface="標楷體" pitchFamily="65" charset="-120"/>
              </a:rPr>
              <a:t>Google地圖</a:t>
            </a:r>
            <a:r>
              <a:rPr lang="zh-TW" altLang="en-US" smtClean="0">
                <a:ea typeface="標楷體" pitchFamily="65" charset="-120"/>
              </a:rPr>
              <a:t>程式</a:t>
            </a:r>
            <a:r>
              <a:rPr lang="zh-TW" altLang="zh-TW" smtClean="0">
                <a:ea typeface="標楷體" pitchFamily="65" charset="-120"/>
              </a:rPr>
              <a:t>的</a:t>
            </a:r>
            <a:r>
              <a:rPr lang="zh-TW" altLang="en-US" smtClean="0">
                <a:ea typeface="標楷體" pitchFamily="65" charset="-120"/>
              </a:rPr>
              <a:t>準備工作</a:t>
            </a:r>
            <a:endParaRPr lang="en-US" altLang="zh-TW" smtClean="0">
              <a:ea typeface="標楷體" pitchFamily="65" charset="-120"/>
            </a:endParaRPr>
          </a:p>
        </p:txBody>
      </p:sp>
      <p:sp>
        <p:nvSpPr>
          <p:cNvPr id="125956" name="Rectangle 374"/>
          <p:cNvSpPr>
            <a:spLocks noChangeArrowheads="1"/>
          </p:cNvSpPr>
          <p:nvPr/>
        </p:nvSpPr>
        <p:spPr bwMode="auto">
          <a:xfrm>
            <a:off x="685800" y="1219200"/>
            <a:ext cx="73914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71500" indent="-5715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buClr>
                <a:schemeClr val="accent1"/>
              </a:buClr>
              <a:buSzPct val="65000"/>
              <a:buFont typeface="Wingdings" pitchFamily="2" charset="2"/>
              <a:buChar char="n"/>
            </a:pPr>
            <a:r>
              <a:rPr kumimoji="0" lang="en-US" altLang="zh-TW" sz="2400">
                <a:solidFill>
                  <a:schemeClr val="tx2"/>
                </a:solidFill>
                <a:latin typeface="Times New Roman" pitchFamily="18" charset="0"/>
                <a:ea typeface="標楷體" pitchFamily="65" charset="-120"/>
              </a:rPr>
              <a:t>Google</a:t>
            </a:r>
            <a:r>
              <a:rPr kumimoji="0" lang="zh-TW" altLang="en-US" sz="2400">
                <a:solidFill>
                  <a:schemeClr val="tx2"/>
                </a:solidFill>
                <a:latin typeface="Times New Roman" pitchFamily="18" charset="0"/>
                <a:ea typeface="標楷體" pitchFamily="65" charset="-120"/>
              </a:rPr>
              <a:t>地圖程式必須在具有</a:t>
            </a:r>
            <a:r>
              <a:rPr kumimoji="0" lang="en-US" altLang="zh-TW" sz="2400">
                <a:solidFill>
                  <a:schemeClr val="tx2"/>
                </a:solidFill>
                <a:latin typeface="Times New Roman" pitchFamily="18" charset="0"/>
                <a:ea typeface="標楷體" pitchFamily="65" charset="-120"/>
              </a:rPr>
              <a:t>Google APIs</a:t>
            </a:r>
            <a:r>
              <a:rPr kumimoji="0" lang="zh-TW" altLang="en-US" sz="2400">
                <a:solidFill>
                  <a:schemeClr val="tx2"/>
                </a:solidFill>
                <a:latin typeface="Times New Roman" pitchFamily="18" charset="0"/>
                <a:ea typeface="標楷體" pitchFamily="65" charset="-120"/>
              </a:rPr>
              <a:t>功能的手機模擬器執行</a:t>
            </a:r>
          </a:p>
          <a:p>
            <a:pPr eaLnBrk="1" hangingPunct="1">
              <a:spcBef>
                <a:spcPct val="20000"/>
              </a:spcBef>
              <a:buClr>
                <a:schemeClr val="accent1"/>
              </a:buClr>
              <a:buSzPct val="65000"/>
              <a:buFont typeface="Wingdings" pitchFamily="2" charset="2"/>
              <a:buChar char="n"/>
            </a:pPr>
            <a:r>
              <a:rPr kumimoji="0" lang="en-US" altLang="zh-TW" sz="2400">
                <a:solidFill>
                  <a:schemeClr val="tx2"/>
                </a:solidFill>
                <a:latin typeface="Times New Roman" pitchFamily="18" charset="0"/>
                <a:ea typeface="標楷體" pitchFamily="65" charset="-120"/>
              </a:rPr>
              <a:t>Google</a:t>
            </a:r>
            <a:r>
              <a:rPr kumimoji="0" lang="zh-TW" altLang="en-US" sz="2400">
                <a:solidFill>
                  <a:schemeClr val="tx2"/>
                </a:solidFill>
                <a:latin typeface="Times New Roman" pitchFamily="18" charset="0"/>
                <a:ea typeface="標楷體" pitchFamily="65" charset="-120"/>
              </a:rPr>
              <a:t>地圖程式必須使用一個獨一無二的</a:t>
            </a:r>
            <a:r>
              <a:rPr kumimoji="0" lang="en-US" altLang="zh-TW" sz="2400">
                <a:solidFill>
                  <a:schemeClr val="tx2"/>
                </a:solidFill>
                <a:latin typeface="Times New Roman" pitchFamily="18" charset="0"/>
                <a:ea typeface="標楷體" pitchFamily="65" charset="-120"/>
              </a:rPr>
              <a:t>API Key</a:t>
            </a:r>
          </a:p>
          <a:p>
            <a:pPr eaLnBrk="1" hangingPunct="1">
              <a:spcBef>
                <a:spcPct val="20000"/>
              </a:spcBef>
              <a:buClr>
                <a:schemeClr val="accent1"/>
              </a:buClr>
              <a:buSzPct val="65000"/>
              <a:buFont typeface="Wingdings" pitchFamily="2" charset="2"/>
              <a:buChar char="n"/>
            </a:pPr>
            <a:r>
              <a:rPr kumimoji="0" lang="zh-TW" altLang="en-US" sz="2400">
                <a:solidFill>
                  <a:schemeClr val="tx2"/>
                </a:solidFill>
                <a:latin typeface="Times New Roman" pitchFamily="18" charset="0"/>
                <a:ea typeface="標楷體" pitchFamily="65" charset="-120"/>
              </a:rPr>
              <a:t>如果需要查詢世界各地的經緯度座標，可以連到下列網址</a:t>
            </a:r>
            <a:br>
              <a:rPr kumimoji="0" lang="zh-TW" altLang="en-US" sz="2400">
                <a:solidFill>
                  <a:schemeClr val="tx2"/>
                </a:solidFill>
                <a:latin typeface="Times New Roman" pitchFamily="18" charset="0"/>
                <a:ea typeface="標楷體" pitchFamily="65" charset="-120"/>
              </a:rPr>
            </a:br>
            <a:r>
              <a:rPr kumimoji="0" lang="en-US" altLang="zh-TW" sz="2400">
                <a:solidFill>
                  <a:schemeClr val="tx2"/>
                </a:solidFill>
                <a:latin typeface="Times New Roman" pitchFamily="18" charset="0"/>
                <a:ea typeface="標楷體" pitchFamily="65" charset="-120"/>
              </a:rPr>
              <a:t>http://www.mygeoposition.com/</a:t>
            </a:r>
            <a:endParaRPr kumimoji="0" lang="zh-TW" altLang="en-US" sz="2400">
              <a:solidFill>
                <a:schemeClr val="tx2"/>
              </a:solidFill>
              <a:latin typeface="Times New Roman" pitchFamily="18" charset="0"/>
              <a:ea typeface="標楷體" pitchFamily="65" charset="-120"/>
            </a:endParaRPr>
          </a:p>
        </p:txBody>
      </p:sp>
      <p:pic>
        <p:nvPicPr>
          <p:cNvPr id="125957" name="Picture 375" descr="fig64-6"/>
          <p:cNvPicPr>
            <a:picLocks noChangeAspect="1" noChangeArrowheads="1"/>
          </p:cNvPicPr>
          <p:nvPr/>
        </p:nvPicPr>
        <p:blipFill>
          <a:blip r:embed="rId2" cstate="print">
            <a:extLst>
              <a:ext uri="{28A0092B-C50C-407E-A947-70E740481C1C}">
                <a14:useLocalDpi xmlns:a14="http://schemas.microsoft.com/office/drawing/2010/main" xmlns="" val="0"/>
              </a:ext>
            </a:extLst>
          </a:blip>
          <a:srcRect t="32759"/>
          <a:stretch>
            <a:fillRect/>
          </a:stretch>
        </p:blipFill>
        <p:spPr bwMode="auto">
          <a:xfrm>
            <a:off x="1905000" y="3657600"/>
            <a:ext cx="53213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77765322"/>
      </p:ext>
    </p:extLst>
  </p:cSld>
  <p:clrMapOvr>
    <a:masterClrMapping/>
  </p:clrMapOvr>
  <p:transition>
    <p:random/>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9709012-EA96-41CF-B1DA-F2E28FC51C01}" type="slidenum">
              <a:rPr lang="en-US" altLang="zh-TW" smtClean="0"/>
              <a:pPr eaLnBrk="1" hangingPunct="1"/>
              <a:t>302</a:t>
            </a:fld>
            <a:endParaRPr lang="en-US" altLang="zh-TW" smtClean="0"/>
          </a:p>
        </p:txBody>
      </p:sp>
      <p:sp>
        <p:nvSpPr>
          <p:cNvPr id="126979" name="Rectangle 2"/>
          <p:cNvSpPr>
            <a:spLocks noGrp="1" noChangeArrowheads="1"/>
          </p:cNvSpPr>
          <p:nvPr>
            <p:ph type="title"/>
          </p:nvPr>
        </p:nvSpPr>
        <p:spPr>
          <a:xfrm>
            <a:off x="685800" y="152400"/>
            <a:ext cx="7924800" cy="838200"/>
          </a:xfrm>
          <a:noFill/>
        </p:spPr>
        <p:txBody>
          <a:bodyPr/>
          <a:lstStyle/>
          <a:p>
            <a:pPr eaLnBrk="1" hangingPunct="1"/>
            <a:r>
              <a:rPr lang="zh-TW" altLang="en-US" sz="3800" smtClean="0">
                <a:ea typeface="標楷體" pitchFamily="65" charset="-120"/>
              </a:rPr>
              <a:t>取得</a:t>
            </a:r>
            <a:r>
              <a:rPr lang="zh-TW" altLang="zh-TW" sz="3800" smtClean="0">
                <a:ea typeface="標楷體" pitchFamily="65" charset="-120"/>
              </a:rPr>
              <a:t>Google地圖</a:t>
            </a:r>
            <a:r>
              <a:rPr lang="zh-TW" altLang="en-US" sz="3800" smtClean="0">
                <a:ea typeface="標楷體" pitchFamily="65" charset="-120"/>
              </a:rPr>
              <a:t>A</a:t>
            </a:r>
            <a:r>
              <a:rPr lang="en-US" altLang="zh-TW" sz="3800" smtClean="0">
                <a:ea typeface="標楷體" pitchFamily="65" charset="-120"/>
              </a:rPr>
              <a:t>PI Key</a:t>
            </a:r>
            <a:r>
              <a:rPr lang="zh-TW" altLang="en-US" sz="3800" smtClean="0">
                <a:ea typeface="標楷體" pitchFamily="65" charset="-120"/>
              </a:rPr>
              <a:t>的步驟</a:t>
            </a:r>
            <a:r>
              <a:rPr lang="en-US" altLang="zh-TW" sz="3800" smtClean="0">
                <a:ea typeface="標楷體" pitchFamily="65" charset="-120"/>
              </a:rPr>
              <a:t>(1/2)</a:t>
            </a:r>
          </a:p>
        </p:txBody>
      </p:sp>
      <p:sp>
        <p:nvSpPr>
          <p:cNvPr id="126980" name="Rectangle 8"/>
          <p:cNvSpPr>
            <a:spLocks noChangeArrowheads="1"/>
          </p:cNvSpPr>
          <p:nvPr/>
        </p:nvSpPr>
        <p:spPr bwMode="auto">
          <a:xfrm>
            <a:off x="609600" y="838200"/>
            <a:ext cx="7924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77913" indent="-1077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在程式開發期間可以先暫時使用</a:t>
            </a:r>
            <a:r>
              <a:rPr kumimoji="0" lang="en-US" altLang="zh-TW" sz="2100">
                <a:latin typeface="標楷體" pitchFamily="65" charset="-120"/>
                <a:ea typeface="標楷體" pitchFamily="65" charset="-120"/>
              </a:rPr>
              <a:t>debug</a:t>
            </a:r>
            <a:r>
              <a:rPr kumimoji="0" lang="zh-TW" altLang="en-US" sz="2100">
                <a:latin typeface="標楷體" pitchFamily="65" charset="-120"/>
                <a:ea typeface="標楷體" pitchFamily="65" charset="-120"/>
              </a:rPr>
              <a:t>數位簽名的</a:t>
            </a:r>
            <a:r>
              <a:rPr kumimoji="0" lang="en-US" altLang="zh-TW" sz="2100">
                <a:latin typeface="標楷體" pitchFamily="65" charset="-120"/>
                <a:ea typeface="標楷體" pitchFamily="65" charset="-120"/>
              </a:rPr>
              <a:t>API Key</a:t>
            </a:r>
            <a:r>
              <a:rPr kumimoji="0" lang="zh-TW" altLang="en-US" sz="2100">
                <a:latin typeface="標楷體" pitchFamily="65" charset="-120"/>
                <a:ea typeface="標楷體" pitchFamily="65" charset="-120"/>
              </a:rPr>
              <a:t>，取得的</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方式如下：</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步驟一：執行</a:t>
            </a:r>
            <a:r>
              <a:rPr kumimoji="0" lang="en-US" altLang="zh-TW" sz="2100">
                <a:latin typeface="標楷體" pitchFamily="65" charset="-120"/>
                <a:ea typeface="標楷體" pitchFamily="65" charset="-120"/>
              </a:rPr>
              <a:t>Eclipse</a:t>
            </a:r>
            <a:r>
              <a:rPr kumimoji="0" lang="zh-TW" altLang="en-US" sz="2100">
                <a:latin typeface="標楷體" pitchFamily="65" charset="-120"/>
                <a:ea typeface="標楷體" pitchFamily="65" charset="-120"/>
              </a:rPr>
              <a:t>程式，選擇</a:t>
            </a:r>
            <a:r>
              <a:rPr kumimoji="0" lang="en-US" altLang="zh-TW" sz="2100">
                <a:latin typeface="標楷體" pitchFamily="65" charset="-120"/>
                <a:ea typeface="標楷體" pitchFamily="65" charset="-120"/>
              </a:rPr>
              <a:t>Window &gt; Preferences</a:t>
            </a:r>
            <a:r>
              <a:rPr kumimoji="0" lang="zh-TW" altLang="en-US" sz="2100">
                <a:latin typeface="標楷體" pitchFamily="65" charset="-120"/>
                <a:ea typeface="標楷體" pitchFamily="65" charset="-120"/>
              </a:rPr>
              <a:t>，在對話盒的左邊展開</a:t>
            </a:r>
            <a:r>
              <a:rPr kumimoji="0" lang="en-US" altLang="zh-TW" sz="2100">
                <a:latin typeface="標楷體" pitchFamily="65" charset="-120"/>
                <a:ea typeface="標楷體" pitchFamily="65" charset="-120"/>
              </a:rPr>
              <a:t>Android</a:t>
            </a:r>
            <a:r>
              <a:rPr kumimoji="0" lang="zh-TW" altLang="en-US" sz="2100">
                <a:latin typeface="標楷體" pitchFamily="65" charset="-120"/>
                <a:ea typeface="標楷體" pitchFamily="65" charset="-120"/>
              </a:rPr>
              <a:t>項目，再點選其中的</a:t>
            </a:r>
            <a:r>
              <a:rPr kumimoji="0" lang="en-US" altLang="zh-TW" sz="2100">
                <a:latin typeface="標楷體" pitchFamily="65" charset="-120"/>
                <a:ea typeface="標楷體" pitchFamily="65" charset="-120"/>
              </a:rPr>
              <a:t>Build</a:t>
            </a:r>
            <a:r>
              <a:rPr kumimoji="0" lang="zh-TW" altLang="en-US" sz="2100">
                <a:latin typeface="標楷體" pitchFamily="65" charset="-120"/>
                <a:ea typeface="標楷體" pitchFamily="65" charset="-120"/>
              </a:rPr>
              <a:t>項目就會在右邊的</a:t>
            </a:r>
            <a:r>
              <a:rPr kumimoji="0" lang="en-US" altLang="zh-TW" sz="2100">
                <a:latin typeface="標楷體" pitchFamily="65" charset="-120"/>
                <a:ea typeface="標楷體" pitchFamily="65" charset="-120"/>
              </a:rPr>
              <a:t>Default debug keystore</a:t>
            </a:r>
            <a:r>
              <a:rPr kumimoji="0" lang="zh-TW" altLang="en-US" sz="2100">
                <a:latin typeface="標楷體" pitchFamily="65" charset="-120"/>
                <a:ea typeface="標楷體" pitchFamily="65" charset="-120"/>
              </a:rPr>
              <a:t>欄位中顯示</a:t>
            </a:r>
            <a:r>
              <a:rPr kumimoji="0" lang="en-US" altLang="zh-TW" sz="2100">
                <a:latin typeface="標楷體" pitchFamily="65" charset="-120"/>
                <a:ea typeface="標楷體" pitchFamily="65" charset="-120"/>
              </a:rPr>
              <a:t>debug.keystore</a:t>
            </a:r>
            <a:r>
              <a:rPr kumimoji="0" lang="zh-TW" altLang="en-US" sz="2100">
                <a:latin typeface="標楷體" pitchFamily="65" charset="-120"/>
                <a:ea typeface="標楷體" pitchFamily="65" charset="-120"/>
              </a:rPr>
              <a:t>檔案檔案的位置。</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步驟二：</a:t>
            </a:r>
            <a:r>
              <a:rPr kumimoji="0" lang="zh-TW" altLang="zh-TW" sz="2100">
                <a:latin typeface="標楷體" pitchFamily="65" charset="-120"/>
                <a:ea typeface="標楷體" pitchFamily="65" charset="-120"/>
              </a:rPr>
              <a:t>把debug.keystore檔複製到JRE安裝目錄下的bin子目錄中（預設路徑為c:\Program Files\Java\jre6\bin）</a:t>
            </a:r>
            <a:r>
              <a:rPr kumimoji="0" lang="zh-TW" altLang="en-US" sz="2100">
                <a:latin typeface="標楷體" pitchFamily="65" charset="-120"/>
                <a:ea typeface="標楷體" pitchFamily="65" charset="-120"/>
              </a:rPr>
              <a:t>。</a:t>
            </a:r>
            <a:endParaRPr kumimoji="0" lang="en-US" altLang="zh-TW" sz="2100">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步驟三：開啟</a:t>
            </a:r>
            <a:r>
              <a:rPr kumimoji="0" lang="en-US" altLang="zh-TW" sz="2100">
                <a:latin typeface="標楷體" pitchFamily="65" charset="-120"/>
                <a:ea typeface="標楷體" pitchFamily="65" charset="-120"/>
              </a:rPr>
              <a:t>Windows</a:t>
            </a:r>
            <a:r>
              <a:rPr kumimoji="0" lang="zh-TW" altLang="en-US" sz="2100">
                <a:latin typeface="標楷體" pitchFamily="65" charset="-120"/>
                <a:ea typeface="標楷體" pitchFamily="65" charset="-120"/>
              </a:rPr>
              <a:t>的「命令列視窗」。</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步驟四：	把路徑切換到</a:t>
            </a:r>
            <a:r>
              <a:rPr kumimoji="0" lang="en-US" altLang="zh-TW" sz="2100">
                <a:latin typeface="標楷體" pitchFamily="65" charset="-120"/>
                <a:ea typeface="標楷體" pitchFamily="65" charset="-120"/>
              </a:rPr>
              <a:t>JRE</a:t>
            </a:r>
            <a:r>
              <a:rPr kumimoji="0" lang="zh-TW" altLang="en-US" sz="2100">
                <a:latin typeface="標楷體" pitchFamily="65" charset="-120"/>
                <a:ea typeface="標楷體" pitchFamily="65" charset="-120"/>
              </a:rPr>
              <a:t>目錄下的</a:t>
            </a:r>
            <a:r>
              <a:rPr kumimoji="0" lang="en-US" altLang="zh-TW" sz="2100">
                <a:latin typeface="標楷體" pitchFamily="65" charset="-120"/>
                <a:ea typeface="標楷體" pitchFamily="65" charset="-120"/>
              </a:rPr>
              <a:t>bin</a:t>
            </a:r>
            <a:r>
              <a:rPr kumimoji="0" lang="zh-TW" altLang="en-US" sz="2100">
                <a:latin typeface="標楷體" pitchFamily="65" charset="-120"/>
                <a:ea typeface="標楷體" pitchFamily="65" charset="-120"/>
              </a:rPr>
              <a:t>子目錄，再執行以下指令</a:t>
            </a:r>
            <a:br>
              <a:rPr kumimoji="0" lang="zh-TW" altLang="en-US" sz="2100">
                <a:latin typeface="標楷體" pitchFamily="65" charset="-120"/>
                <a:ea typeface="標楷體" pitchFamily="65" charset="-120"/>
              </a:rPr>
            </a:br>
            <a:r>
              <a:rPr kumimoji="0" lang="en-US" altLang="zh-TW" sz="2100">
                <a:latin typeface="標楷體" pitchFamily="65" charset="-120"/>
                <a:ea typeface="標楷體" pitchFamily="65" charset="-120"/>
              </a:rPr>
              <a:t>keytool -list –keystore debug.keystore</a:t>
            </a:r>
            <a:br>
              <a:rPr kumimoji="0" lang="en-US" altLang="zh-TW" sz="2100">
                <a:latin typeface="標楷體" pitchFamily="65" charset="-120"/>
                <a:ea typeface="標楷體" pitchFamily="65" charset="-120"/>
              </a:rPr>
            </a:br>
            <a:r>
              <a:rPr kumimoji="0" lang="zh-TW" altLang="en-US" sz="2100">
                <a:latin typeface="標楷體" pitchFamily="65" charset="-120"/>
                <a:ea typeface="標楷體" pitchFamily="65" charset="-120"/>
              </a:rPr>
              <a:t>並輸入密碼</a:t>
            </a:r>
            <a:r>
              <a:rPr kumimoji="0" lang="en-US" altLang="zh-TW" sz="2100">
                <a:latin typeface="標楷體" pitchFamily="65" charset="-120"/>
                <a:ea typeface="標楷體" pitchFamily="65" charset="-120"/>
              </a:rPr>
              <a:t>android</a:t>
            </a:r>
            <a:r>
              <a:rPr kumimoji="0" lang="zh-TW" altLang="en-US" sz="2100">
                <a:latin typeface="標楷體" pitchFamily="65" charset="-120"/>
                <a:ea typeface="標楷體" pitchFamily="65" charset="-120"/>
              </a:rPr>
              <a:t>就會看到「認證指紋（</a:t>
            </a:r>
            <a:r>
              <a:rPr kumimoji="0" lang="en-US" altLang="zh-TW" sz="2100">
                <a:latin typeface="標楷體" pitchFamily="65" charset="-120"/>
                <a:ea typeface="標楷體" pitchFamily="65" charset="-120"/>
              </a:rPr>
              <a:t>MD5</a:t>
            </a:r>
            <a:r>
              <a:rPr kumimoji="0" lang="zh-TW" altLang="en-US" sz="2100">
                <a:latin typeface="標楷體" pitchFamily="65" charset="-120"/>
                <a:ea typeface="標楷體" pitchFamily="65" charset="-120"/>
              </a:rPr>
              <a:t>）」，請讀者將該行的整串編碼記錄下來</a:t>
            </a:r>
          </a:p>
        </p:txBody>
      </p:sp>
      <p:pic>
        <p:nvPicPr>
          <p:cNvPr id="126981" name="Picture 9" descr="fig64-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4962525"/>
            <a:ext cx="4495800" cy="188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79343172"/>
      </p:ext>
    </p:extLst>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197F3B7-5B0C-4EF4-AE67-B9CD9975B51B}" type="slidenum">
              <a:rPr lang="en-US" altLang="zh-TW" smtClean="0"/>
              <a:pPr eaLnBrk="1" hangingPunct="1"/>
              <a:t>303</a:t>
            </a:fld>
            <a:endParaRPr lang="en-US" altLang="zh-TW" smtClean="0"/>
          </a:p>
        </p:txBody>
      </p:sp>
      <p:sp>
        <p:nvSpPr>
          <p:cNvPr id="128003" name="Rectangle 10"/>
          <p:cNvSpPr>
            <a:spLocks noGrp="1" noChangeArrowheads="1"/>
          </p:cNvSpPr>
          <p:nvPr>
            <p:ph type="title"/>
          </p:nvPr>
        </p:nvSpPr>
        <p:spPr>
          <a:xfrm>
            <a:off x="685800" y="152400"/>
            <a:ext cx="7924800" cy="838200"/>
          </a:xfrm>
          <a:noFill/>
        </p:spPr>
        <p:txBody>
          <a:bodyPr/>
          <a:lstStyle/>
          <a:p>
            <a:pPr eaLnBrk="1" hangingPunct="1"/>
            <a:r>
              <a:rPr lang="zh-TW" altLang="en-US" sz="3800" smtClean="0">
                <a:ea typeface="標楷體" pitchFamily="65" charset="-120"/>
              </a:rPr>
              <a:t>取得</a:t>
            </a:r>
            <a:r>
              <a:rPr lang="zh-TW" altLang="zh-TW" sz="3800" smtClean="0">
                <a:ea typeface="標楷體" pitchFamily="65" charset="-120"/>
              </a:rPr>
              <a:t>Google地圖</a:t>
            </a:r>
            <a:r>
              <a:rPr lang="zh-TW" altLang="en-US" sz="3800" smtClean="0">
                <a:ea typeface="標楷體" pitchFamily="65" charset="-120"/>
              </a:rPr>
              <a:t>A</a:t>
            </a:r>
            <a:r>
              <a:rPr lang="en-US" altLang="zh-TW" sz="3800" smtClean="0">
                <a:ea typeface="標楷體" pitchFamily="65" charset="-120"/>
              </a:rPr>
              <a:t>PI Key</a:t>
            </a:r>
            <a:r>
              <a:rPr lang="zh-TW" altLang="en-US" sz="3800" smtClean="0">
                <a:ea typeface="標楷體" pitchFamily="65" charset="-120"/>
              </a:rPr>
              <a:t>的步驟</a:t>
            </a:r>
            <a:r>
              <a:rPr lang="en-US" altLang="zh-TW" sz="3800" smtClean="0">
                <a:ea typeface="標楷體" pitchFamily="65" charset="-120"/>
              </a:rPr>
              <a:t>(2/2)</a:t>
            </a:r>
          </a:p>
        </p:txBody>
      </p:sp>
      <p:sp>
        <p:nvSpPr>
          <p:cNvPr id="128004" name="Rectangle 11"/>
          <p:cNvSpPr>
            <a:spLocks noChangeArrowheads="1"/>
          </p:cNvSpPr>
          <p:nvPr/>
        </p:nvSpPr>
        <p:spPr bwMode="auto">
          <a:xfrm>
            <a:off x="609600" y="914400"/>
            <a:ext cx="79248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77913" indent="-1077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步驟五：	</a:t>
            </a:r>
            <a:r>
              <a:rPr kumimoji="0" lang="zh-TW" altLang="zh-TW" sz="2100">
                <a:latin typeface="標楷體" pitchFamily="65" charset="-120"/>
                <a:ea typeface="標楷體" pitchFamily="65" charset="-120"/>
              </a:rPr>
              <a:t>開啟網頁瀏覽器，在網址列輸入</a:t>
            </a:r>
            <a:r>
              <a:rPr kumimoji="0" lang="zh-TW" altLang="en-US" sz="2100">
                <a:latin typeface="標楷體" pitchFamily="65" charset="-120"/>
                <a:ea typeface="標楷體" pitchFamily="65" charset="-120"/>
              </a:rPr>
              <a:t/>
            </a:r>
            <a:br>
              <a:rPr kumimoji="0" lang="zh-TW" altLang="en-US" sz="2100">
                <a:latin typeface="標楷體" pitchFamily="65" charset="-120"/>
                <a:ea typeface="標楷體" pitchFamily="65" charset="-120"/>
              </a:rPr>
            </a:br>
            <a:r>
              <a:rPr kumimoji="0" lang="zh-TW" altLang="zh-TW" sz="2100">
                <a:latin typeface="標楷體" pitchFamily="65" charset="-120"/>
                <a:ea typeface="標楷體" pitchFamily="65" charset="-120"/>
                <a:hlinkClick r:id="rId2"/>
              </a:rPr>
              <a:t>http://code.google.com/android/add-ons/google-apis/maps-api-signup.html</a:t>
            </a:r>
            <a:r>
              <a:rPr kumimoji="0" lang="zh-TW" altLang="en-US" sz="2100">
                <a:latin typeface="標楷體" pitchFamily="65" charset="-120"/>
                <a:ea typeface="標楷體" pitchFamily="65" charset="-120"/>
              </a:rPr>
              <a:t/>
            </a:r>
            <a:br>
              <a:rPr kumimoji="0" lang="zh-TW" altLang="en-US" sz="2100">
                <a:latin typeface="標楷體" pitchFamily="65" charset="-120"/>
                <a:ea typeface="標楷體" pitchFamily="65" charset="-120"/>
              </a:rPr>
            </a:br>
            <a:r>
              <a:rPr kumimoji="0" lang="zh-TW" altLang="zh-TW" sz="2100">
                <a:latin typeface="標楷體" pitchFamily="65" charset="-120"/>
                <a:ea typeface="標楷體" pitchFamily="65" charset="-120"/>
              </a:rPr>
              <a:t>就會出現</a:t>
            </a:r>
            <a:r>
              <a:rPr kumimoji="0" lang="zh-TW" altLang="en-US" sz="2100">
                <a:latin typeface="標楷體" pitchFamily="65" charset="-120"/>
                <a:ea typeface="標楷體" pitchFamily="65" charset="-120"/>
              </a:rPr>
              <a:t>如下圖的畫面</a:t>
            </a:r>
            <a:r>
              <a:rPr kumimoji="0" lang="zh-TW" altLang="zh-TW" sz="2100">
                <a:latin typeface="標楷體" pitchFamily="65" charset="-120"/>
                <a:ea typeface="標楷體" pitchFamily="65" charset="-120"/>
              </a:rPr>
              <a:t>，勾選下方的同意項目，然後在</a:t>
            </a:r>
            <a:r>
              <a:rPr kumimoji="0" lang="zh-TW" altLang="zh-TW" sz="2100">
                <a:latin typeface="Times New Roman" pitchFamily="18" charset="0"/>
                <a:ea typeface="標楷體" pitchFamily="65" charset="-120"/>
              </a:rPr>
              <a:t>My certificate</a:t>
            </a:r>
            <a:r>
              <a:rPr kumimoji="0" lang="zh-TW" altLang="en-US" sz="2100">
                <a:latin typeface="Times New Roman" pitchFamily="18" charset="0"/>
                <a:ea typeface="標楷體" pitchFamily="65" charset="-120"/>
              </a:rPr>
              <a:t>‘</a:t>
            </a:r>
            <a:r>
              <a:rPr kumimoji="0" lang="zh-TW" altLang="zh-TW" sz="2100">
                <a:latin typeface="Times New Roman" pitchFamily="18" charset="0"/>
                <a:ea typeface="標楷體" pitchFamily="65" charset="-120"/>
              </a:rPr>
              <a:t>s MD5 fingerprint</a:t>
            </a:r>
            <a:r>
              <a:rPr kumimoji="0" lang="zh-TW" altLang="zh-TW" sz="2100">
                <a:latin typeface="標楷體" pitchFamily="65" charset="-120"/>
                <a:ea typeface="標楷體" pitchFamily="65" charset="-120"/>
              </a:rPr>
              <a:t>欄位中輸入上一個步驟所得到的MD5編碼，</a:t>
            </a:r>
            <a:r>
              <a:rPr kumimoji="0" lang="zh-TW" altLang="en-US" sz="2100">
                <a:latin typeface="標楷體" pitchFamily="65" charset="-120"/>
                <a:ea typeface="標楷體" pitchFamily="65" charset="-120"/>
              </a:rPr>
              <a:t>然</a:t>
            </a:r>
            <a:r>
              <a:rPr kumimoji="0" lang="zh-TW" altLang="zh-TW" sz="2100">
                <a:latin typeface="標楷體" pitchFamily="65" charset="-120"/>
                <a:ea typeface="標楷體" pitchFamily="65" charset="-120"/>
              </a:rPr>
              <a:t>後按下「Generate API Key」按鈕。</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步驟六：在出現的網頁中輸入</a:t>
            </a:r>
            <a:r>
              <a:rPr kumimoji="0" lang="en-US" altLang="zh-TW" sz="2100">
                <a:latin typeface="標楷體" pitchFamily="65" charset="-120"/>
                <a:ea typeface="標楷體" pitchFamily="65" charset="-120"/>
              </a:rPr>
              <a:t>Google</a:t>
            </a:r>
            <a:r>
              <a:rPr kumimoji="0" lang="zh-TW" altLang="en-US" sz="2100">
                <a:latin typeface="標楷體" pitchFamily="65" charset="-120"/>
                <a:ea typeface="標楷體" pitchFamily="65" charset="-120"/>
              </a:rPr>
              <a:t>帳號和密碼便會顯示如下畫面，其中的</a:t>
            </a:r>
            <a:r>
              <a:rPr kumimoji="0" lang="en-US" altLang="zh-TW" sz="2100">
                <a:latin typeface="標楷體" pitchFamily="65" charset="-120"/>
                <a:ea typeface="標楷體" pitchFamily="65" charset="-120"/>
              </a:rPr>
              <a:t>Your key is</a:t>
            </a:r>
            <a:r>
              <a:rPr kumimoji="0" lang="zh-TW" altLang="en-US" sz="2100">
                <a:latin typeface="標楷體" pitchFamily="65" charset="-120"/>
                <a:ea typeface="標楷體" pitchFamily="65" charset="-120"/>
              </a:rPr>
              <a:t>下方的那一串編碼就是程式需要的</a:t>
            </a:r>
            <a:r>
              <a:rPr kumimoji="0" lang="en-US" altLang="zh-TW" sz="2100">
                <a:latin typeface="標楷體" pitchFamily="65" charset="-120"/>
                <a:ea typeface="標楷體" pitchFamily="65" charset="-120"/>
              </a:rPr>
              <a:t>API Key</a:t>
            </a:r>
            <a:r>
              <a:rPr kumimoji="0" lang="zh-TW" altLang="en-US" sz="2100">
                <a:latin typeface="標楷體" pitchFamily="65" charset="-120"/>
                <a:ea typeface="標楷體" pitchFamily="65" charset="-120"/>
              </a:rPr>
              <a:t>，請將它複製下來並儲存備用。</a:t>
            </a:r>
          </a:p>
          <a:p>
            <a:pPr eaLnBrk="1" hangingPunct="1">
              <a:lnSpc>
                <a:spcPct val="90000"/>
              </a:lnSpc>
              <a:spcBef>
                <a:spcPct val="20000"/>
              </a:spcBef>
              <a:buClr>
                <a:schemeClr val="accent1"/>
              </a:buClr>
              <a:buSzPct val="65000"/>
              <a:buFont typeface="Wingdings" pitchFamily="2" charset="2"/>
              <a:buNone/>
            </a:pPr>
            <a:endParaRPr kumimoji="0" lang="zh-TW" altLang="en-US" sz="2100">
              <a:latin typeface="標楷體" pitchFamily="65" charset="-120"/>
              <a:ea typeface="標楷體" pitchFamily="65" charset="-120"/>
            </a:endParaRPr>
          </a:p>
        </p:txBody>
      </p:sp>
      <p:pic>
        <p:nvPicPr>
          <p:cNvPr id="128005" name="Picture 13" descr="fig64-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657600"/>
            <a:ext cx="3276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6" name="Picture 14" descr="fig64-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8600" y="3633788"/>
            <a:ext cx="5105400"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3699697"/>
      </p:ext>
    </p:extLst>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09731B4-DE8E-487E-A1B4-B5DC2FE95201}" type="slidenum">
              <a:rPr lang="en-US" altLang="zh-TW" smtClean="0"/>
              <a:pPr eaLnBrk="1" hangingPunct="1"/>
              <a:t>304</a:t>
            </a:fld>
            <a:endParaRPr lang="en-US" altLang="zh-TW" smtClean="0"/>
          </a:p>
        </p:txBody>
      </p:sp>
      <p:sp>
        <p:nvSpPr>
          <p:cNvPr id="129027" name="Rectangle 2"/>
          <p:cNvSpPr>
            <a:spLocks noGrp="1" noChangeArrowheads="1"/>
          </p:cNvSpPr>
          <p:nvPr>
            <p:ph type="title"/>
          </p:nvPr>
        </p:nvSpPr>
        <p:spPr>
          <a:xfrm>
            <a:off x="685800" y="304800"/>
            <a:ext cx="7543800" cy="838200"/>
          </a:xfrm>
          <a:noFill/>
        </p:spPr>
        <p:txBody>
          <a:bodyPr/>
          <a:lstStyle/>
          <a:p>
            <a:pPr eaLnBrk="1" hangingPunct="1"/>
            <a:r>
              <a:rPr lang="zh-TW" altLang="en-US" smtClean="0">
                <a:ea typeface="標楷體" pitchFamily="65" charset="-120"/>
              </a:rPr>
              <a:t>建立</a:t>
            </a:r>
            <a:r>
              <a:rPr lang="zh-TW" altLang="zh-TW" smtClean="0">
                <a:ea typeface="標楷體" pitchFamily="65" charset="-120"/>
              </a:rPr>
              <a:t>Google地圖</a:t>
            </a:r>
            <a:r>
              <a:rPr lang="zh-TW" altLang="en-US" smtClean="0">
                <a:ea typeface="標楷體" pitchFamily="65" charset="-120"/>
              </a:rPr>
              <a:t>程式專案</a:t>
            </a:r>
            <a:r>
              <a:rPr lang="en-US" altLang="zh-TW" smtClean="0">
                <a:ea typeface="標楷體" pitchFamily="65" charset="-120"/>
              </a:rPr>
              <a:t>(1/4)</a:t>
            </a:r>
          </a:p>
        </p:txBody>
      </p:sp>
      <p:sp>
        <p:nvSpPr>
          <p:cNvPr id="129028" name="Rectangle 6"/>
          <p:cNvSpPr>
            <a:spLocks noChangeArrowheads="1"/>
          </p:cNvSpPr>
          <p:nvPr/>
        </p:nvSpPr>
        <p:spPr bwMode="auto">
          <a:xfrm>
            <a:off x="609600" y="1143000"/>
            <a:ext cx="7924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77913" indent="-1077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步驟一：新增一個程式專案，專案屬性對話盒中的</a:t>
            </a:r>
            <a:r>
              <a:rPr kumimoji="0" lang="en-US" altLang="zh-TW" sz="2100">
                <a:latin typeface="標楷體" pitchFamily="65" charset="-120"/>
                <a:ea typeface="標楷體" pitchFamily="65" charset="-120"/>
              </a:rPr>
              <a:t>Build Target</a:t>
            </a:r>
            <a:r>
              <a:rPr kumimoji="0" lang="zh-TW" altLang="en-US" sz="2100">
                <a:latin typeface="標楷體" pitchFamily="65" charset="-120"/>
                <a:ea typeface="標楷體" pitchFamily="65" charset="-120"/>
              </a:rPr>
              <a:t>欄位必須選擇</a:t>
            </a:r>
            <a:r>
              <a:rPr kumimoji="0" lang="en-US" altLang="zh-TW" sz="2100">
                <a:latin typeface="標楷體" pitchFamily="65" charset="-120"/>
                <a:ea typeface="標楷體" pitchFamily="65" charset="-120"/>
              </a:rPr>
              <a:t>Google APIs</a:t>
            </a:r>
            <a:r>
              <a:rPr kumimoji="0" lang="zh-TW" altLang="en-US" sz="2100">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步驟二：</a:t>
            </a:r>
            <a:r>
              <a:rPr kumimoji="0" lang="zh-TW" altLang="zh-TW" sz="2100">
                <a:latin typeface="標楷體" pitchFamily="65" charset="-120"/>
                <a:ea typeface="標楷體" pitchFamily="65" charset="-120"/>
              </a:rPr>
              <a:t>在res/layout/main.xml介面佈局檔中新增一個&lt;com.google.android.maps.MapView&gt;元件，並設定好它的屬性如下：</a:t>
            </a:r>
            <a:r>
              <a:rPr kumimoji="0" lang="zh-TW" altLang="en-US" sz="2100">
                <a:latin typeface="標楷體" pitchFamily="65" charset="-120"/>
                <a:ea typeface="標楷體" pitchFamily="65" charset="-120"/>
              </a:rPr>
              <a:t/>
            </a:r>
            <a:br>
              <a:rPr kumimoji="0" lang="zh-TW" altLang="en-US" sz="2100">
                <a:latin typeface="標楷體" pitchFamily="65" charset="-120"/>
                <a:ea typeface="標楷體" pitchFamily="65" charset="-120"/>
              </a:rPr>
            </a:br>
            <a:r>
              <a:rPr kumimoji="0" lang="zh-TW" altLang="zh-TW" sz="1600">
                <a:latin typeface="標楷體" pitchFamily="65" charset="-120"/>
                <a:ea typeface="標楷體" pitchFamily="65" charset="-120"/>
              </a:rPr>
              <a:t>&lt;com.google.android.maps.MapView </a:t>
            </a:r>
            <a:r>
              <a:rPr kumimoji="0" lang="zh-TW" altLang="en-US" sz="1600">
                <a:latin typeface="標楷體" pitchFamily="65" charset="-120"/>
                <a:ea typeface="標楷體" pitchFamily="65" charset="-120"/>
              </a:rPr>
              <a:t> </a:t>
            </a:r>
            <a:r>
              <a:rPr kumimoji="0" lang="zh-TW" altLang="zh-TW" sz="1600">
                <a:latin typeface="標楷體" pitchFamily="65" charset="-120"/>
                <a:ea typeface="標楷體" pitchFamily="65" charset="-120"/>
              </a:rPr>
              <a:t>android:id=“@+id/元件id名稱”</a:t>
            </a:r>
            <a:r>
              <a:rPr kumimoji="0" lang="zh-TW" altLang="en-US" sz="1600">
                <a:latin typeface="標楷體" pitchFamily="65" charset="-120"/>
                <a:ea typeface="標楷體" pitchFamily="65" charset="-120"/>
              </a:rPr>
              <a:t/>
            </a:r>
            <a:br>
              <a:rPr kumimoji="0" lang="zh-TW" altLang="en-US" sz="1600">
                <a:latin typeface="標楷體" pitchFamily="65" charset="-120"/>
                <a:ea typeface="標楷體" pitchFamily="65" charset="-120"/>
              </a:rPr>
            </a:br>
            <a:r>
              <a:rPr kumimoji="0" lang="zh-TW" altLang="en-US" sz="1600">
                <a:latin typeface="標楷體" pitchFamily="65" charset="-120"/>
                <a:ea typeface="標楷體" pitchFamily="65" charset="-120"/>
              </a:rPr>
              <a:t>    </a:t>
            </a:r>
            <a:r>
              <a:rPr kumimoji="0" lang="zh-TW" altLang="zh-TW" sz="1600">
                <a:latin typeface="標楷體" pitchFamily="65" charset="-120"/>
                <a:ea typeface="標楷體" pitchFamily="65" charset="-120"/>
              </a:rPr>
              <a:t>android:layout_width=“fill_parent”</a:t>
            </a:r>
            <a:r>
              <a:rPr kumimoji="0" lang="zh-TW" altLang="en-US" sz="1600">
                <a:latin typeface="標楷體" pitchFamily="65" charset="-120"/>
                <a:ea typeface="標楷體" pitchFamily="65" charset="-120"/>
              </a:rPr>
              <a:t/>
            </a:r>
            <a:br>
              <a:rPr kumimoji="0" lang="zh-TW" altLang="en-US" sz="1600">
                <a:latin typeface="標楷體" pitchFamily="65" charset="-120"/>
                <a:ea typeface="標楷體" pitchFamily="65" charset="-120"/>
              </a:rPr>
            </a:br>
            <a:r>
              <a:rPr kumimoji="0" lang="zh-TW" altLang="en-US" sz="1600">
                <a:latin typeface="標楷體" pitchFamily="65" charset="-120"/>
                <a:ea typeface="標楷體" pitchFamily="65" charset="-120"/>
              </a:rPr>
              <a:t>    </a:t>
            </a:r>
            <a:r>
              <a:rPr kumimoji="0" lang="zh-TW" altLang="zh-TW" sz="1600">
                <a:latin typeface="標楷體" pitchFamily="65" charset="-120"/>
                <a:ea typeface="標楷體" pitchFamily="65" charset="-120"/>
              </a:rPr>
              <a:t>android:layout_height=“fill_parent”</a:t>
            </a:r>
            <a:r>
              <a:rPr kumimoji="0" lang="zh-TW" altLang="en-US" sz="1600">
                <a:latin typeface="標楷體" pitchFamily="65" charset="-120"/>
                <a:ea typeface="標楷體" pitchFamily="65" charset="-120"/>
              </a:rPr>
              <a:t/>
            </a:r>
            <a:br>
              <a:rPr kumimoji="0" lang="zh-TW" altLang="en-US" sz="1600">
                <a:latin typeface="標楷體" pitchFamily="65" charset="-120"/>
                <a:ea typeface="標楷體" pitchFamily="65" charset="-120"/>
              </a:rPr>
            </a:br>
            <a:r>
              <a:rPr kumimoji="0" lang="zh-TW" altLang="en-US" sz="1600">
                <a:latin typeface="標楷體" pitchFamily="65" charset="-120"/>
                <a:ea typeface="標楷體" pitchFamily="65" charset="-120"/>
              </a:rPr>
              <a:t>    </a:t>
            </a:r>
            <a:r>
              <a:rPr kumimoji="0" lang="zh-TW" altLang="zh-TW" sz="1600">
                <a:latin typeface="標楷體" pitchFamily="65" charset="-120"/>
                <a:ea typeface="標楷體" pitchFamily="65" charset="-120"/>
              </a:rPr>
              <a:t>android:apiKey=“（前面得到的API Key）”</a:t>
            </a:r>
            <a:r>
              <a:rPr kumimoji="0" lang="zh-TW" altLang="en-US" sz="1600">
                <a:latin typeface="標楷體" pitchFamily="65" charset="-120"/>
                <a:ea typeface="標楷體" pitchFamily="65" charset="-120"/>
              </a:rPr>
              <a:t/>
            </a:r>
            <a:br>
              <a:rPr kumimoji="0" lang="zh-TW" altLang="en-US" sz="1600">
                <a:latin typeface="標楷體" pitchFamily="65" charset="-120"/>
                <a:ea typeface="標楷體" pitchFamily="65" charset="-120"/>
              </a:rPr>
            </a:br>
            <a:r>
              <a:rPr kumimoji="0" lang="zh-TW" altLang="en-US" sz="1600">
                <a:latin typeface="標楷體" pitchFamily="65" charset="-120"/>
                <a:ea typeface="標楷體" pitchFamily="65" charset="-120"/>
              </a:rPr>
              <a:t>    </a:t>
            </a:r>
            <a:r>
              <a:rPr kumimoji="0" lang="zh-TW" altLang="zh-TW" sz="1600">
                <a:latin typeface="標楷體" pitchFamily="65" charset="-120"/>
                <a:ea typeface="標楷體" pitchFamily="65" charset="-120"/>
              </a:rPr>
              <a:t>/&gt;</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步驟三：開啟程式檔，將它的繼承類別由</a:t>
            </a:r>
            <a:r>
              <a:rPr kumimoji="0" lang="en-US" altLang="zh-TW" sz="2100">
                <a:latin typeface="標楷體" pitchFamily="65" charset="-120"/>
                <a:ea typeface="標楷體" pitchFamily="65" charset="-120"/>
              </a:rPr>
              <a:t>Activity</a:t>
            </a:r>
            <a:r>
              <a:rPr kumimoji="0" lang="zh-TW" altLang="en-US" sz="2100">
                <a:latin typeface="標楷體" pitchFamily="65" charset="-120"/>
                <a:ea typeface="標楷體" pitchFamily="65" charset="-120"/>
              </a:rPr>
              <a:t>改成</a:t>
            </a:r>
            <a:r>
              <a:rPr kumimoji="0" lang="en-US" altLang="zh-TW" sz="2100">
                <a:latin typeface="標楷體" pitchFamily="65" charset="-120"/>
                <a:ea typeface="標楷體" pitchFamily="65" charset="-120"/>
              </a:rPr>
              <a:t>MapActivity</a:t>
            </a:r>
            <a:r>
              <a:rPr kumimoji="0" lang="zh-TW" altLang="en-US" sz="2100">
                <a:latin typeface="標楷體" pitchFamily="65" charset="-120"/>
                <a:ea typeface="標楷體" pitchFamily="65" charset="-120"/>
              </a:rPr>
              <a:t>，然後依照編輯器的語法錯誤修正提示新增一個</a:t>
            </a:r>
            <a:r>
              <a:rPr kumimoji="0" lang="en-US" altLang="zh-TW" sz="2100">
                <a:latin typeface="標楷體" pitchFamily="65" charset="-120"/>
                <a:ea typeface="標楷體" pitchFamily="65" charset="-120"/>
              </a:rPr>
              <a:t>isRouteDisplayed()</a:t>
            </a:r>
            <a:r>
              <a:rPr kumimoji="0" lang="zh-TW" altLang="en-US" sz="2100">
                <a:latin typeface="標楷體" pitchFamily="65" charset="-120"/>
                <a:ea typeface="標楷體" pitchFamily="65" charset="-120"/>
              </a:rPr>
              <a:t>方法。</a:t>
            </a: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步驟四：	把路徑切換到</a:t>
            </a:r>
            <a:r>
              <a:rPr kumimoji="0" lang="en-US" altLang="zh-TW" sz="2100">
                <a:latin typeface="標楷體" pitchFamily="65" charset="-120"/>
                <a:ea typeface="標楷體" pitchFamily="65" charset="-120"/>
              </a:rPr>
              <a:t>JRE</a:t>
            </a:r>
            <a:r>
              <a:rPr kumimoji="0" lang="zh-TW" altLang="en-US" sz="2100">
                <a:latin typeface="標楷體" pitchFamily="65" charset="-120"/>
                <a:ea typeface="標楷體" pitchFamily="65" charset="-120"/>
              </a:rPr>
              <a:t>目錄下的</a:t>
            </a:r>
            <a:r>
              <a:rPr kumimoji="0" lang="en-US" altLang="zh-TW" sz="2100">
                <a:latin typeface="標楷體" pitchFamily="65" charset="-120"/>
                <a:ea typeface="標楷體" pitchFamily="65" charset="-120"/>
              </a:rPr>
              <a:t>bin</a:t>
            </a:r>
            <a:r>
              <a:rPr kumimoji="0" lang="zh-TW" altLang="en-US" sz="2100">
                <a:latin typeface="標楷體" pitchFamily="65" charset="-120"/>
                <a:ea typeface="標楷體" pitchFamily="65" charset="-120"/>
              </a:rPr>
              <a:t>子目錄，再執行以下指令</a:t>
            </a:r>
            <a:br>
              <a:rPr kumimoji="0" lang="zh-TW" altLang="en-US" sz="2100">
                <a:latin typeface="標楷體" pitchFamily="65" charset="-120"/>
                <a:ea typeface="標楷體" pitchFamily="65" charset="-120"/>
              </a:rPr>
            </a:br>
            <a:r>
              <a:rPr kumimoji="0" lang="en-US" altLang="zh-TW" sz="2100">
                <a:latin typeface="標楷體" pitchFamily="65" charset="-120"/>
                <a:ea typeface="標楷體" pitchFamily="65" charset="-120"/>
              </a:rPr>
              <a:t>keytool -list –keystore debug.keystore</a:t>
            </a:r>
            <a:br>
              <a:rPr kumimoji="0" lang="en-US" altLang="zh-TW" sz="2100">
                <a:latin typeface="標楷體" pitchFamily="65" charset="-120"/>
                <a:ea typeface="標楷體" pitchFamily="65" charset="-120"/>
              </a:rPr>
            </a:br>
            <a:r>
              <a:rPr kumimoji="0" lang="zh-TW" altLang="en-US" sz="2100">
                <a:latin typeface="標楷體" pitchFamily="65" charset="-120"/>
                <a:ea typeface="標楷體" pitchFamily="65" charset="-120"/>
              </a:rPr>
              <a:t>並輸入密碼</a:t>
            </a:r>
            <a:r>
              <a:rPr kumimoji="0" lang="en-US" altLang="zh-TW" sz="2100">
                <a:latin typeface="標楷體" pitchFamily="65" charset="-120"/>
                <a:ea typeface="標楷體" pitchFamily="65" charset="-120"/>
              </a:rPr>
              <a:t>android</a:t>
            </a:r>
            <a:r>
              <a:rPr kumimoji="0" lang="zh-TW" altLang="en-US" sz="2100">
                <a:latin typeface="標楷體" pitchFamily="65" charset="-120"/>
                <a:ea typeface="標楷體" pitchFamily="65" charset="-120"/>
              </a:rPr>
              <a:t>就會看到「認證指紋（</a:t>
            </a:r>
            <a:r>
              <a:rPr kumimoji="0" lang="en-US" altLang="zh-TW" sz="2100">
                <a:latin typeface="標楷體" pitchFamily="65" charset="-120"/>
                <a:ea typeface="標楷體" pitchFamily="65" charset="-120"/>
              </a:rPr>
              <a:t>MD5</a:t>
            </a:r>
            <a:r>
              <a:rPr kumimoji="0" lang="zh-TW" altLang="en-US" sz="2100">
                <a:latin typeface="標楷體" pitchFamily="65" charset="-120"/>
                <a:ea typeface="標楷體" pitchFamily="65" charset="-120"/>
              </a:rPr>
              <a:t>）」，請讀者將該行的整串編碼記錄下來</a:t>
            </a:r>
          </a:p>
        </p:txBody>
      </p:sp>
    </p:spTree>
    <p:extLst>
      <p:ext uri="{BB962C8B-B14F-4D97-AF65-F5344CB8AC3E}">
        <p14:creationId xmlns:p14="http://schemas.microsoft.com/office/powerpoint/2010/main" xmlns="" val="522966417"/>
      </p:ext>
    </p:extLst>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EA01F31-4ECE-427E-B0F3-84B182E3BE00}" type="slidenum">
              <a:rPr lang="en-US" altLang="zh-TW" smtClean="0"/>
              <a:pPr eaLnBrk="1" hangingPunct="1"/>
              <a:t>305</a:t>
            </a:fld>
            <a:endParaRPr lang="en-US" altLang="zh-TW" smtClean="0"/>
          </a:p>
        </p:txBody>
      </p:sp>
      <p:sp>
        <p:nvSpPr>
          <p:cNvPr id="130051" name="Rectangle 10"/>
          <p:cNvSpPr>
            <a:spLocks noGrp="1" noChangeArrowheads="1"/>
          </p:cNvSpPr>
          <p:nvPr>
            <p:ph type="title"/>
          </p:nvPr>
        </p:nvSpPr>
        <p:spPr>
          <a:xfrm>
            <a:off x="685800" y="304800"/>
            <a:ext cx="7848600" cy="838200"/>
          </a:xfrm>
          <a:noFill/>
        </p:spPr>
        <p:txBody>
          <a:bodyPr/>
          <a:lstStyle/>
          <a:p>
            <a:pPr eaLnBrk="1" hangingPunct="1"/>
            <a:r>
              <a:rPr lang="zh-TW" altLang="en-US" smtClean="0">
                <a:ea typeface="標楷體" pitchFamily="65" charset="-120"/>
              </a:rPr>
              <a:t>建立</a:t>
            </a:r>
            <a:r>
              <a:rPr lang="zh-TW" altLang="zh-TW" smtClean="0">
                <a:ea typeface="標楷體" pitchFamily="65" charset="-120"/>
              </a:rPr>
              <a:t>Google地圖</a:t>
            </a:r>
            <a:r>
              <a:rPr lang="zh-TW" altLang="en-US" smtClean="0">
                <a:ea typeface="標楷體" pitchFamily="65" charset="-120"/>
              </a:rPr>
              <a:t>程式專案</a:t>
            </a:r>
            <a:r>
              <a:rPr lang="en-US" altLang="zh-TW" smtClean="0">
                <a:ea typeface="標楷體" pitchFamily="65" charset="-120"/>
              </a:rPr>
              <a:t>(2/4)</a:t>
            </a:r>
          </a:p>
        </p:txBody>
      </p:sp>
      <p:sp>
        <p:nvSpPr>
          <p:cNvPr id="130052" name="Rectangle 11"/>
          <p:cNvSpPr>
            <a:spLocks noChangeArrowheads="1"/>
          </p:cNvSpPr>
          <p:nvPr/>
        </p:nvSpPr>
        <p:spPr bwMode="auto">
          <a:xfrm>
            <a:off x="609600" y="1143000"/>
            <a:ext cx="7924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77913" indent="-1077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步驟四：在</a:t>
            </a:r>
            <a:r>
              <a:rPr kumimoji="0" lang="en-US" altLang="zh-TW" sz="2100">
                <a:latin typeface="標楷體" pitchFamily="65" charset="-120"/>
                <a:ea typeface="標楷體" pitchFamily="65" charset="-120"/>
              </a:rPr>
              <a:t>onCreate()</a:t>
            </a:r>
            <a:r>
              <a:rPr kumimoji="0" lang="zh-TW" altLang="en-US" sz="2100">
                <a:latin typeface="標楷體" pitchFamily="65" charset="-120"/>
                <a:ea typeface="標楷體" pitchFamily="65" charset="-120"/>
              </a:rPr>
              <a:t>方法中取得介面佈局檔中的</a:t>
            </a:r>
            <a:r>
              <a:rPr kumimoji="0" lang="en-US" altLang="zh-TW" sz="2100">
                <a:latin typeface="標楷體" pitchFamily="65" charset="-120"/>
                <a:ea typeface="標楷體" pitchFamily="65" charset="-120"/>
              </a:rPr>
              <a:t>MapView</a:t>
            </a:r>
            <a:r>
              <a:rPr kumimoji="0" lang="zh-TW" altLang="en-US" sz="2100">
                <a:latin typeface="標楷體" pitchFamily="65" charset="-120"/>
                <a:ea typeface="標楷體" pitchFamily="65" charset="-120"/>
              </a:rPr>
              <a:t>元件，然後再取得</a:t>
            </a:r>
            <a:r>
              <a:rPr kumimoji="0" lang="en-US" altLang="zh-TW" sz="2100">
                <a:latin typeface="標楷體" pitchFamily="65" charset="-120"/>
                <a:ea typeface="標楷體" pitchFamily="65" charset="-120"/>
              </a:rPr>
              <a:t>MapView</a:t>
            </a:r>
            <a:r>
              <a:rPr kumimoji="0" lang="zh-TW" altLang="en-US" sz="2100">
                <a:latin typeface="標楷體" pitchFamily="65" charset="-120"/>
                <a:ea typeface="標楷體" pitchFamily="65" charset="-120"/>
              </a:rPr>
              <a:t>元件的</a:t>
            </a:r>
            <a:r>
              <a:rPr kumimoji="0" lang="en-US" altLang="zh-TW" sz="2100">
                <a:latin typeface="標楷體" pitchFamily="65" charset="-120"/>
                <a:ea typeface="標楷體" pitchFamily="65" charset="-120"/>
              </a:rPr>
              <a:t>Controller</a:t>
            </a:r>
            <a:r>
              <a:rPr kumimoji="0" lang="zh-TW" altLang="en-US" sz="2100">
                <a:latin typeface="標楷體" pitchFamily="65" charset="-120"/>
                <a:ea typeface="標楷體" pitchFamily="65" charset="-120"/>
              </a:rPr>
              <a:t>並設定地圖的縮放比例，接著將要顯示的地理位置座標建立成一個</a:t>
            </a:r>
            <a:r>
              <a:rPr kumimoji="0" lang="en-US" altLang="zh-TW" sz="2100">
                <a:latin typeface="標楷體" pitchFamily="65" charset="-120"/>
                <a:ea typeface="標楷體" pitchFamily="65" charset="-120"/>
              </a:rPr>
              <a:t>GeoPoint</a:t>
            </a:r>
            <a:r>
              <a:rPr kumimoji="0" lang="zh-TW" altLang="en-US" sz="2100">
                <a:latin typeface="標楷體" pitchFamily="65" charset="-120"/>
                <a:ea typeface="標楷體" pitchFamily="65" charset="-120"/>
              </a:rPr>
              <a:t>物件，地理位置座標必須乘上一百萬倍並轉成整數型態，再呼叫</a:t>
            </a:r>
            <a:r>
              <a:rPr kumimoji="0" lang="en-US" altLang="zh-TW" sz="2100">
                <a:latin typeface="標楷體" pitchFamily="65" charset="-120"/>
                <a:ea typeface="標楷體" pitchFamily="65" charset="-120"/>
              </a:rPr>
              <a:t>animateTo()</a:t>
            </a:r>
            <a:r>
              <a:rPr kumimoji="0" lang="zh-TW" altLang="en-US" sz="2100">
                <a:latin typeface="標楷體" pitchFamily="65" charset="-120"/>
                <a:ea typeface="標楷體" pitchFamily="65" charset="-120"/>
              </a:rPr>
              <a:t>方法傳給</a:t>
            </a:r>
            <a:r>
              <a:rPr kumimoji="0" lang="en-US" altLang="zh-TW" sz="2100">
                <a:latin typeface="標楷體" pitchFamily="65" charset="-120"/>
                <a:ea typeface="標楷體" pitchFamily="65" charset="-120"/>
              </a:rPr>
              <a:t>Map Controller</a:t>
            </a:r>
            <a:r>
              <a:rPr kumimoji="0" lang="zh-TW" altLang="en-US" sz="2100">
                <a:latin typeface="標楷體" pitchFamily="65" charset="-120"/>
                <a:ea typeface="標楷體" pitchFamily="65" charset="-120"/>
              </a:rPr>
              <a:t>：</a:t>
            </a:r>
            <a:br>
              <a:rPr kumimoji="0" lang="zh-TW" altLang="en-US" sz="2100">
                <a:latin typeface="標楷體" pitchFamily="65" charset="-120"/>
                <a:ea typeface="標楷體" pitchFamily="65" charset="-120"/>
              </a:rPr>
            </a:br>
            <a:r>
              <a:rPr kumimoji="0" lang="zh-TW" altLang="en-US" sz="2100">
                <a:latin typeface="標楷體" pitchFamily="65" charset="-120"/>
                <a:ea typeface="標楷體" pitchFamily="65" charset="-120"/>
              </a:rPr>
              <a:t/>
            </a:r>
            <a:br>
              <a:rPr kumimoji="0" lang="zh-TW" altLang="en-US" sz="2100">
                <a:latin typeface="標楷體" pitchFamily="65" charset="-120"/>
                <a:ea typeface="標楷體" pitchFamily="65" charset="-120"/>
              </a:rPr>
            </a:br>
            <a:r>
              <a:rPr kumimoji="0" lang="en-US" altLang="zh-TW" sz="1600">
                <a:latin typeface="MS Gothic" pitchFamily="49" charset="-128"/>
                <a:ea typeface="MS Gothic" pitchFamily="49" charset="-128"/>
              </a:rPr>
              <a:t>public void onCreate(Bundle savedInstanceState)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MapView map = (MapView) findViewById(R.id.map);</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MapController mapCtrl = map.getController();</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mapCtrl.setZoom(18);</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double dLat = 25.019943, dLon = 121.542353;</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GeoPoint gp = new GeoPoint((int)(dLat * 1e6),</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(int)(dLon * 1e6));</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mapCtrl.animateTo(gp);</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a:t>
            </a:r>
            <a:endParaRPr kumimoji="0" lang="zh-TW" altLang="en-US" sz="2100">
              <a:latin typeface="MS Gothic" pitchFamily="49" charset="-128"/>
              <a:ea typeface="MS Gothic" pitchFamily="49" charset="-128"/>
            </a:endParaRPr>
          </a:p>
        </p:txBody>
      </p:sp>
    </p:spTree>
    <p:extLst>
      <p:ext uri="{BB962C8B-B14F-4D97-AF65-F5344CB8AC3E}">
        <p14:creationId xmlns:p14="http://schemas.microsoft.com/office/powerpoint/2010/main" xmlns="" val="3257210077"/>
      </p:ext>
    </p:extLst>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4CBC8E-9E09-4461-89EA-27A30636AD11}" type="slidenum">
              <a:rPr lang="en-US" altLang="zh-TW" smtClean="0"/>
              <a:pPr eaLnBrk="1" hangingPunct="1"/>
              <a:t>306</a:t>
            </a:fld>
            <a:endParaRPr lang="en-US" altLang="zh-TW" smtClean="0"/>
          </a:p>
        </p:txBody>
      </p:sp>
      <p:sp>
        <p:nvSpPr>
          <p:cNvPr id="131075" name="Rectangle 20"/>
          <p:cNvSpPr>
            <a:spLocks noGrp="1" noChangeArrowheads="1"/>
          </p:cNvSpPr>
          <p:nvPr>
            <p:ph type="title"/>
          </p:nvPr>
        </p:nvSpPr>
        <p:spPr>
          <a:xfrm>
            <a:off x="685800" y="304800"/>
            <a:ext cx="7848600" cy="838200"/>
          </a:xfrm>
          <a:noFill/>
        </p:spPr>
        <p:txBody>
          <a:bodyPr/>
          <a:lstStyle/>
          <a:p>
            <a:pPr eaLnBrk="1" hangingPunct="1"/>
            <a:r>
              <a:rPr lang="zh-TW" altLang="en-US" smtClean="0">
                <a:ea typeface="標楷體" pitchFamily="65" charset="-120"/>
              </a:rPr>
              <a:t>建立</a:t>
            </a:r>
            <a:r>
              <a:rPr lang="zh-TW" altLang="zh-TW" smtClean="0">
                <a:ea typeface="標楷體" pitchFamily="65" charset="-120"/>
              </a:rPr>
              <a:t>Google地圖</a:t>
            </a:r>
            <a:r>
              <a:rPr lang="zh-TW" altLang="en-US" smtClean="0">
                <a:ea typeface="標楷體" pitchFamily="65" charset="-120"/>
              </a:rPr>
              <a:t>程式專案</a:t>
            </a:r>
            <a:r>
              <a:rPr lang="en-US" altLang="zh-TW" smtClean="0">
                <a:ea typeface="標楷體" pitchFamily="65" charset="-120"/>
              </a:rPr>
              <a:t>(3/4)</a:t>
            </a:r>
          </a:p>
        </p:txBody>
      </p:sp>
      <p:sp>
        <p:nvSpPr>
          <p:cNvPr id="131076" name="Rectangle 21"/>
          <p:cNvSpPr>
            <a:spLocks noChangeArrowheads="1"/>
          </p:cNvSpPr>
          <p:nvPr/>
        </p:nvSpPr>
        <p:spPr bwMode="auto">
          <a:xfrm>
            <a:off x="609600" y="1143000"/>
            <a:ext cx="8153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077913" indent="-1077913"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步驟五：開啟程式專案的</a:t>
            </a:r>
            <a:r>
              <a:rPr kumimoji="0" lang="en-US" altLang="zh-TW" sz="2100">
                <a:latin typeface="標楷體" pitchFamily="65" charset="-120"/>
                <a:ea typeface="標楷體" pitchFamily="65" charset="-120"/>
              </a:rPr>
              <a:t>AndroidManifest.xml</a:t>
            </a:r>
            <a:r>
              <a:rPr kumimoji="0" lang="zh-TW" altLang="en-US" sz="2100">
                <a:latin typeface="標楷體" pitchFamily="65" charset="-120"/>
                <a:ea typeface="標楷體" pitchFamily="65" charset="-120"/>
              </a:rPr>
              <a:t>檔，新增以下粗體標示的程式碼：</a:t>
            </a:r>
            <a:br>
              <a:rPr kumimoji="0" lang="zh-TW" altLang="en-US" sz="2100">
                <a:latin typeface="標楷體" pitchFamily="65" charset="-120"/>
                <a:ea typeface="標楷體" pitchFamily="65" charset="-120"/>
              </a:rPr>
            </a:br>
            <a:r>
              <a:rPr kumimoji="0" lang="zh-TW" altLang="en-US" sz="2100">
                <a:latin typeface="標楷體" pitchFamily="65" charset="-120"/>
                <a:ea typeface="標楷體" pitchFamily="65" charset="-120"/>
              </a:rPr>
              <a:t/>
            </a:r>
            <a:br>
              <a:rPr kumimoji="0" lang="zh-TW" altLang="en-US" sz="2100">
                <a:latin typeface="標楷體" pitchFamily="65" charset="-120"/>
                <a:ea typeface="標楷體" pitchFamily="65" charset="-120"/>
              </a:rPr>
            </a:br>
            <a:r>
              <a:rPr kumimoji="0" lang="en-US" altLang="zh-TW" sz="1600">
                <a:latin typeface="MS Gothic" pitchFamily="49" charset="-128"/>
                <a:ea typeface="MS Gothic" pitchFamily="49" charset="-128"/>
              </a:rPr>
              <a:t>&lt;?xml version="1.0" encoding="utf-8"?&gt;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&lt;manifest …&gt;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t>
            </a:r>
            <a:r>
              <a:rPr kumimoji="0" lang="en-US" altLang="zh-TW" sz="1600" b="1">
                <a:solidFill>
                  <a:srgbClr val="0000FF"/>
                </a:solidFill>
                <a:latin typeface="MS Gothic" pitchFamily="49" charset="-128"/>
                <a:ea typeface="MS Gothic" pitchFamily="49" charset="-128"/>
              </a:rPr>
              <a:t>&lt;uses-permission android:name="android.permission.INTERNET"/&gt;</a:t>
            </a:r>
            <a:r>
              <a:rPr kumimoji="0" lang="en-US" altLang="zh-TW" sz="1600">
                <a:latin typeface="MS Gothic" pitchFamily="49" charset="-128"/>
                <a:ea typeface="MS Gothic" pitchFamily="49" charset="-128"/>
              </a:rPr>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&lt;application …&gt;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t>
            </a:r>
            <a:r>
              <a:rPr kumimoji="0" lang="en-US" altLang="zh-TW" sz="1600" b="1">
                <a:solidFill>
                  <a:srgbClr val="0000FF"/>
                </a:solidFill>
                <a:latin typeface="MS Gothic" pitchFamily="49" charset="-128"/>
                <a:ea typeface="MS Gothic" pitchFamily="49" charset="-128"/>
              </a:rPr>
              <a:t>&lt;uses-library android:name="com.google.android.maps" /&gt;</a:t>
            </a:r>
            <a:r>
              <a:rPr kumimoji="0" lang="en-US" altLang="zh-TW" sz="1600">
                <a:latin typeface="MS Gothic" pitchFamily="49" charset="-128"/>
                <a:ea typeface="MS Gothic" pitchFamily="49" charset="-128"/>
              </a:rPr>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&lt;activity …&gt;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&lt;/activity&gt;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    &lt;/application&gt;</a:t>
            </a:r>
            <a:br>
              <a:rPr kumimoji="0" lang="en-US" altLang="zh-TW" sz="1600">
                <a:latin typeface="MS Gothic" pitchFamily="49" charset="-128"/>
                <a:ea typeface="MS Gothic" pitchFamily="49" charset="-128"/>
              </a:rPr>
            </a:br>
            <a:r>
              <a:rPr kumimoji="0" lang="en-US" altLang="zh-TW" sz="1600">
                <a:latin typeface="MS Gothic" pitchFamily="49" charset="-128"/>
                <a:ea typeface="MS Gothic" pitchFamily="49" charset="-128"/>
              </a:rPr>
              <a:t>&lt;/manifest&gt;</a:t>
            </a:r>
            <a:br>
              <a:rPr kumimoji="0" lang="en-US" altLang="zh-TW" sz="1600">
                <a:latin typeface="MS Gothic" pitchFamily="49" charset="-128"/>
                <a:ea typeface="MS Gothic" pitchFamily="49" charset="-128"/>
              </a:rPr>
            </a:br>
            <a:r>
              <a:rPr kumimoji="0" lang="en-US" altLang="zh-TW" sz="1600">
                <a:latin typeface="標楷體" pitchFamily="65" charset="-120"/>
                <a:ea typeface="標楷體" pitchFamily="65" charset="-120"/>
              </a:rPr>
              <a:t/>
            </a:r>
            <a:br>
              <a:rPr kumimoji="0" lang="en-US" altLang="zh-TW" sz="1600">
                <a:latin typeface="標楷體" pitchFamily="65" charset="-120"/>
                <a:ea typeface="標楷體" pitchFamily="65" charset="-120"/>
              </a:rPr>
            </a:br>
            <a:r>
              <a:rPr kumimoji="0" lang="zh-TW" altLang="en-US" sz="2100">
                <a:latin typeface="標楷體" pitchFamily="65" charset="-120"/>
                <a:ea typeface="標楷體" pitchFamily="65" charset="-120"/>
              </a:rPr>
              <a:t>這二行程式碼的功能是允許程式使用網路功能以及告知所使用的程式庫。</a:t>
            </a:r>
            <a:endParaRPr kumimoji="0" lang="en-US" altLang="zh-TW" sz="2100">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步驟六：新增一個含有</a:t>
            </a:r>
            <a:r>
              <a:rPr kumimoji="0" lang="en-US" altLang="zh-TW" sz="2100">
                <a:latin typeface="標楷體" pitchFamily="65" charset="-120"/>
                <a:ea typeface="標楷體" pitchFamily="65" charset="-120"/>
              </a:rPr>
              <a:t>Google APIs</a:t>
            </a:r>
            <a:r>
              <a:rPr kumimoji="0" lang="zh-TW" altLang="en-US" sz="2100">
                <a:latin typeface="標楷體" pitchFamily="65" charset="-120"/>
                <a:ea typeface="標楷體" pitchFamily="65" charset="-120"/>
              </a:rPr>
              <a:t>功能的手機模擬器。</a:t>
            </a:r>
          </a:p>
          <a:p>
            <a:pPr eaLnBrk="1" hangingPunct="1">
              <a:lnSpc>
                <a:spcPct val="90000"/>
              </a:lnSpc>
              <a:spcBef>
                <a:spcPct val="20000"/>
              </a:spcBef>
              <a:buClr>
                <a:schemeClr val="accent1"/>
              </a:buClr>
              <a:buSzPct val="65000"/>
              <a:buFont typeface="Wingdings" pitchFamily="2" charset="2"/>
              <a:buNone/>
            </a:pPr>
            <a:endParaRPr kumimoji="0" lang="zh-TW" altLang="en-US" sz="2100">
              <a:latin typeface="標楷體" pitchFamily="65" charset="-120"/>
              <a:ea typeface="標楷體" pitchFamily="65" charset="-120"/>
            </a:endParaRPr>
          </a:p>
        </p:txBody>
      </p:sp>
    </p:spTree>
    <p:extLst>
      <p:ext uri="{BB962C8B-B14F-4D97-AF65-F5344CB8AC3E}">
        <p14:creationId xmlns:p14="http://schemas.microsoft.com/office/powerpoint/2010/main" xmlns="" val="2259738494"/>
      </p:ext>
    </p:extLst>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7A3D525-3FE0-45EB-8946-9CAC48DFFFB0}" type="slidenum">
              <a:rPr lang="en-US" altLang="zh-TW" smtClean="0"/>
              <a:pPr eaLnBrk="1" hangingPunct="1"/>
              <a:t>307</a:t>
            </a:fld>
            <a:endParaRPr lang="en-US" altLang="zh-TW" smtClean="0"/>
          </a:p>
        </p:txBody>
      </p:sp>
      <p:sp>
        <p:nvSpPr>
          <p:cNvPr id="132099" name="Rectangle 14"/>
          <p:cNvSpPr>
            <a:spLocks noChangeArrowheads="1"/>
          </p:cNvSpPr>
          <p:nvPr/>
        </p:nvSpPr>
        <p:spPr bwMode="auto">
          <a:xfrm>
            <a:off x="609600" y="12954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endParaRPr kumimoji="0" lang="zh-TW" altLang="en-US" sz="1600">
              <a:solidFill>
                <a:schemeClr val="tx2"/>
              </a:solidFill>
              <a:latin typeface="標楷體" pitchFamily="65" charset="-120"/>
              <a:ea typeface="標楷體" pitchFamily="65" charset="-120"/>
            </a:endParaRPr>
          </a:p>
        </p:txBody>
      </p:sp>
      <p:sp>
        <p:nvSpPr>
          <p:cNvPr id="132100" name="Rectangle 17"/>
          <p:cNvSpPr>
            <a:spLocks noGrp="1" noChangeArrowheads="1"/>
          </p:cNvSpPr>
          <p:nvPr>
            <p:ph type="title"/>
          </p:nvPr>
        </p:nvSpPr>
        <p:spPr>
          <a:xfrm>
            <a:off x="685800" y="304800"/>
            <a:ext cx="7848600" cy="838200"/>
          </a:xfrm>
          <a:noFill/>
        </p:spPr>
        <p:txBody>
          <a:bodyPr/>
          <a:lstStyle/>
          <a:p>
            <a:pPr eaLnBrk="1" hangingPunct="1"/>
            <a:r>
              <a:rPr lang="zh-TW" altLang="en-US" smtClean="0">
                <a:ea typeface="標楷體" pitchFamily="65" charset="-120"/>
              </a:rPr>
              <a:t>建立</a:t>
            </a:r>
            <a:r>
              <a:rPr lang="zh-TW" altLang="zh-TW" smtClean="0">
                <a:ea typeface="標楷體" pitchFamily="65" charset="-120"/>
              </a:rPr>
              <a:t>Google地圖</a:t>
            </a:r>
            <a:r>
              <a:rPr lang="zh-TW" altLang="en-US" smtClean="0">
                <a:ea typeface="標楷體" pitchFamily="65" charset="-120"/>
              </a:rPr>
              <a:t>程式專案</a:t>
            </a:r>
            <a:r>
              <a:rPr lang="en-US" altLang="zh-TW" smtClean="0">
                <a:ea typeface="標楷體" pitchFamily="65" charset="-120"/>
              </a:rPr>
              <a:t>(4/4)</a:t>
            </a:r>
          </a:p>
        </p:txBody>
      </p:sp>
      <p:pic>
        <p:nvPicPr>
          <p:cNvPr id="132101" name="Picture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l="2824" t="8498" r="55009" b="4204"/>
          <a:stretch>
            <a:fillRect/>
          </a:stretch>
        </p:blipFill>
        <p:spPr bwMode="auto">
          <a:xfrm>
            <a:off x="2590800" y="1219200"/>
            <a:ext cx="37338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86427638"/>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D7C06D4-DFAB-486E-BB98-20CBFACD48C8}" type="slidenum">
              <a:rPr lang="en-US" altLang="zh-TW" smtClean="0"/>
              <a:pPr eaLnBrk="1" hangingPunct="1"/>
              <a:t>308</a:t>
            </a:fld>
            <a:endParaRPr lang="en-US" altLang="zh-TW" smtClean="0"/>
          </a:p>
        </p:txBody>
      </p:sp>
      <p:sp>
        <p:nvSpPr>
          <p:cNvPr id="133123" name="Rectangle 14"/>
          <p:cNvSpPr>
            <a:spLocks noChangeArrowheads="1"/>
          </p:cNvSpPr>
          <p:nvPr/>
        </p:nvSpPr>
        <p:spPr bwMode="auto">
          <a:xfrm>
            <a:off x="609600" y="12954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endParaRPr kumimoji="0" lang="zh-TW" altLang="en-US" sz="1600">
              <a:solidFill>
                <a:schemeClr val="tx2"/>
              </a:solidFill>
              <a:latin typeface="標楷體" pitchFamily="65" charset="-120"/>
              <a:ea typeface="標楷體" pitchFamily="65" charset="-120"/>
            </a:endParaRPr>
          </a:p>
        </p:txBody>
      </p:sp>
      <p:sp>
        <p:nvSpPr>
          <p:cNvPr id="133124" name="Rectangle 17"/>
          <p:cNvSpPr>
            <a:spLocks noGrp="1" noChangeArrowheads="1"/>
          </p:cNvSpPr>
          <p:nvPr>
            <p:ph type="title"/>
          </p:nvPr>
        </p:nvSpPr>
        <p:spPr>
          <a:xfrm>
            <a:off x="685800" y="304800"/>
            <a:ext cx="7848600" cy="838200"/>
          </a:xfrm>
          <a:noFill/>
        </p:spPr>
        <p:txBody>
          <a:bodyPr/>
          <a:lstStyle/>
          <a:p>
            <a:pPr eaLnBrk="1" hangingPunct="1"/>
            <a:r>
              <a:rPr lang="zh-TW" altLang="en-US" smtClean="0">
                <a:ea typeface="標楷體" pitchFamily="65" charset="-120"/>
              </a:rPr>
              <a:t>建立</a:t>
            </a:r>
            <a:r>
              <a:rPr lang="zh-TW" altLang="zh-TW" smtClean="0">
                <a:ea typeface="標楷體" pitchFamily="65" charset="-120"/>
              </a:rPr>
              <a:t>Google地圖</a:t>
            </a:r>
            <a:r>
              <a:rPr lang="zh-TW" altLang="en-US" smtClean="0">
                <a:ea typeface="標楷體" pitchFamily="65" charset="-120"/>
              </a:rPr>
              <a:t>程式專案</a:t>
            </a:r>
            <a:endParaRPr lang="en-US" altLang="zh-TW" smtClean="0">
              <a:ea typeface="標楷體" pitchFamily="65" charset="-120"/>
            </a:endParaRPr>
          </a:p>
        </p:txBody>
      </p:sp>
      <p:sp>
        <p:nvSpPr>
          <p:cNvPr id="133125" name="Rectangle 21"/>
          <p:cNvSpPr>
            <a:spLocks noChangeArrowheads="1"/>
          </p:cNvSpPr>
          <p:nvPr/>
        </p:nvSpPr>
        <p:spPr bwMode="auto">
          <a:xfrm>
            <a:off x="609600" y="1143000"/>
            <a:ext cx="4343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100">
                <a:latin typeface="標楷體" pitchFamily="65" charset="-120"/>
                <a:ea typeface="標楷體" pitchFamily="65" charset="-120"/>
              </a:rPr>
              <a:t>換成顯示自由女神地圖和衛星影像模式，修改下列藍色字的部分</a:t>
            </a:r>
            <a:r>
              <a:rPr kumimoji="0" lang="en-US" altLang="zh-TW" sz="2100">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endParaRPr kumimoji="0" lang="en-US" altLang="zh-TW" sz="1600">
              <a:latin typeface="MS Gothic" pitchFamily="49" charset="-128"/>
              <a:ea typeface="MS Gothic" pitchFamily="49" charset="-128"/>
            </a:endParaRPr>
          </a:p>
          <a:p>
            <a:pPr eaLnBrk="1" hangingPunct="1">
              <a:lnSpc>
                <a:spcPct val="90000"/>
              </a:lnSpc>
              <a:spcBef>
                <a:spcPct val="20000"/>
              </a:spcBef>
              <a:buClr>
                <a:schemeClr val="accent1"/>
              </a:buClr>
              <a:buSzPct val="65000"/>
              <a:buFont typeface="Wingdings" pitchFamily="2" charset="2"/>
              <a:buNone/>
            </a:pPr>
            <a:r>
              <a:rPr kumimoji="0" lang="en-US" altLang="zh-TW" sz="1400">
                <a:latin typeface="MS Gothic" pitchFamily="49" charset="-128"/>
                <a:ea typeface="MS Gothic" pitchFamily="49" charset="-128"/>
              </a:rPr>
              <a:t>MapView map = (MapView) findViewById(R.id.map);</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map.setSatellite(true);</a:t>
            </a:r>
          </a:p>
          <a:p>
            <a:pPr eaLnBrk="1" hangingPunct="1">
              <a:lnSpc>
                <a:spcPct val="90000"/>
              </a:lnSpc>
              <a:spcBef>
                <a:spcPct val="20000"/>
              </a:spcBef>
              <a:buClr>
                <a:schemeClr val="accent1"/>
              </a:buClr>
              <a:buSzPct val="65000"/>
              <a:buFont typeface="Wingdings" pitchFamily="2" charset="2"/>
              <a:buNone/>
            </a:pPr>
            <a:r>
              <a:rPr kumimoji="0" lang="en-US" altLang="zh-TW" sz="1400">
                <a:latin typeface="MS Gothic" pitchFamily="49" charset="-128"/>
                <a:ea typeface="MS Gothic" pitchFamily="49" charset="-128"/>
              </a:rPr>
              <a:t>MapController mapCtrl = map.getController();</a:t>
            </a:r>
          </a:p>
          <a:p>
            <a:pPr eaLnBrk="1" hangingPunct="1">
              <a:lnSpc>
                <a:spcPct val="90000"/>
              </a:lnSpc>
              <a:spcBef>
                <a:spcPct val="20000"/>
              </a:spcBef>
              <a:buClr>
                <a:schemeClr val="accent1"/>
              </a:buClr>
              <a:buSzPct val="65000"/>
              <a:buFont typeface="Wingdings" pitchFamily="2" charset="2"/>
              <a:buNone/>
            </a:pPr>
            <a:r>
              <a:rPr kumimoji="0" lang="en-US" altLang="zh-TW" sz="1400">
                <a:latin typeface="MS Gothic" pitchFamily="49" charset="-128"/>
                <a:ea typeface="MS Gothic" pitchFamily="49" charset="-128"/>
              </a:rPr>
              <a:t>mapCtrl.setZoom(20);</a:t>
            </a:r>
          </a:p>
          <a:p>
            <a:pPr eaLnBrk="1" hangingPunct="1">
              <a:lnSpc>
                <a:spcPct val="90000"/>
              </a:lnSpc>
              <a:spcBef>
                <a:spcPct val="20000"/>
              </a:spcBef>
              <a:buClr>
                <a:schemeClr val="accent1"/>
              </a:buClr>
              <a:buSzPct val="65000"/>
              <a:buFont typeface="Wingdings" pitchFamily="2" charset="2"/>
              <a:buNone/>
            </a:pPr>
            <a:r>
              <a:rPr kumimoji="0" lang="en-US" altLang="zh-TW" sz="1400" b="1">
                <a:solidFill>
                  <a:srgbClr val="0000FF"/>
                </a:solidFill>
                <a:latin typeface="MS Gothic" pitchFamily="49" charset="-128"/>
                <a:ea typeface="MS Gothic" pitchFamily="49" charset="-128"/>
              </a:rPr>
              <a:t>double dLat = _____, dLon = _______;</a:t>
            </a:r>
            <a:r>
              <a:rPr kumimoji="0" lang="en-US" altLang="zh-TW" sz="1400">
                <a:latin typeface="MS Gothic" pitchFamily="49" charset="-128"/>
                <a:ea typeface="MS Gothic" pitchFamily="49" charset="-128"/>
              </a:rPr>
              <a:t/>
            </a:r>
            <a:br>
              <a:rPr kumimoji="0" lang="en-US" altLang="zh-TW" sz="1400">
                <a:latin typeface="MS Gothic" pitchFamily="49" charset="-128"/>
                <a:ea typeface="MS Gothic" pitchFamily="49" charset="-128"/>
              </a:rPr>
            </a:br>
            <a:endParaRPr kumimoji="0" lang="zh-TW" altLang="en-US" sz="1400">
              <a:latin typeface="標楷體" pitchFamily="65" charset="-120"/>
              <a:ea typeface="標楷體" pitchFamily="65" charset="-120"/>
            </a:endParaRPr>
          </a:p>
        </p:txBody>
      </p:sp>
      <p:pic>
        <p:nvPicPr>
          <p:cNvPr id="1331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824" t="7066" r="55009" b="4204"/>
          <a:stretch>
            <a:fillRect/>
          </a:stretch>
        </p:blipFill>
        <p:spPr bwMode="auto">
          <a:xfrm>
            <a:off x="5029200" y="1117600"/>
            <a:ext cx="37338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90417308"/>
      </p:ext>
    </p:extLst>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23AAB01-6E5C-4C88-9492-8B1B689DB76B}" type="slidenum">
              <a:rPr lang="en-US" altLang="zh-TW" smtClean="0"/>
              <a:pPr eaLnBrk="1" hangingPunct="1"/>
              <a:t>309</a:t>
            </a:fld>
            <a:endParaRPr lang="en-US" altLang="zh-TW" smtClean="0"/>
          </a:p>
        </p:txBody>
      </p:sp>
      <p:sp>
        <p:nvSpPr>
          <p:cNvPr id="134147" name="Rectangle 2"/>
          <p:cNvSpPr>
            <a:spLocks noGrp="1" noChangeArrowheads="1"/>
          </p:cNvSpPr>
          <p:nvPr>
            <p:ph type="title"/>
          </p:nvPr>
        </p:nvSpPr>
        <p:spPr>
          <a:xfrm>
            <a:off x="685800" y="304800"/>
            <a:ext cx="8077200" cy="838200"/>
          </a:xfrm>
          <a:noFill/>
        </p:spPr>
        <p:txBody>
          <a:bodyPr/>
          <a:lstStyle/>
          <a:p>
            <a:pPr eaLnBrk="1" hangingPunct="1"/>
            <a:r>
              <a:rPr lang="en-US" altLang="zh-TW" sz="3800" smtClean="0">
                <a:ea typeface="標楷體" pitchFamily="65" charset="-120"/>
              </a:rPr>
              <a:t>Google</a:t>
            </a:r>
            <a:r>
              <a:rPr lang="zh-TW" altLang="en-US" sz="3800" smtClean="0">
                <a:ea typeface="標楷體" pitchFamily="65" charset="-120"/>
              </a:rPr>
              <a:t>地圖程式加上</a:t>
            </a:r>
            <a:r>
              <a:rPr lang="en-US" altLang="zh-TW" sz="3800" smtClean="0">
                <a:ea typeface="標楷體" pitchFamily="65" charset="-120"/>
              </a:rPr>
              <a:t>Spinner</a:t>
            </a:r>
            <a:r>
              <a:rPr lang="zh-TW" altLang="en-US" sz="3800" smtClean="0">
                <a:ea typeface="標楷體" pitchFamily="65" charset="-120"/>
              </a:rPr>
              <a:t>選單</a:t>
            </a:r>
            <a:r>
              <a:rPr lang="en-US" altLang="zh-TW" sz="3800" smtClean="0">
                <a:ea typeface="標楷體" pitchFamily="65" charset="-120"/>
              </a:rPr>
              <a:t>(1/3)</a:t>
            </a:r>
            <a:endParaRPr lang="zh-TW" altLang="en-US" sz="3800" smtClean="0">
              <a:ea typeface="標楷體" pitchFamily="65" charset="-120"/>
            </a:endParaRPr>
          </a:p>
        </p:txBody>
      </p:sp>
      <p:sp>
        <p:nvSpPr>
          <p:cNvPr id="134148" name="Rectangle 3"/>
          <p:cNvSpPr>
            <a:spLocks noChangeArrowheads="1"/>
          </p:cNvSpPr>
          <p:nvPr/>
        </p:nvSpPr>
        <p:spPr bwMode="auto">
          <a:xfrm>
            <a:off x="685800" y="1066800"/>
            <a:ext cx="7848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介面佈局檔：</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&lt;LinearLayout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t>
            </a:r>
            <a:r>
              <a:rPr kumimoji="0" lang="en-US" altLang="zh-TW" sz="1600">
                <a:solidFill>
                  <a:srgbClr val="0000FF"/>
                </a:solidFill>
                <a:latin typeface="MS Gothic" pitchFamily="49" charset="-128"/>
                <a:ea typeface="MS Gothic" pitchFamily="49" charset="-128"/>
              </a:rPr>
              <a:t>&lt;Spinner android:id="@+id/spnLocation"</a:t>
            </a:r>
          </a:p>
          <a:p>
            <a:pPr eaLnBrk="1" hangingPunct="1">
              <a:lnSpc>
                <a:spcPct val="90000"/>
              </a:lnSpc>
              <a:spcBef>
                <a:spcPct val="20000"/>
              </a:spcBef>
              <a:buClr>
                <a:schemeClr val="accent1"/>
              </a:buClr>
              <a:buSzPct val="65000"/>
              <a:buFont typeface="Wingdings" pitchFamily="2" charset="2"/>
              <a:buNone/>
            </a:pPr>
            <a:r>
              <a:rPr kumimoji="0" lang="en-US" altLang="zh-TW" sz="1600">
                <a:solidFill>
                  <a:srgbClr val="0000FF"/>
                </a:solidFill>
                <a:latin typeface="MS Gothic" pitchFamily="49" charset="-128"/>
                <a:ea typeface="MS Gothic" pitchFamily="49" charset="-128"/>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600">
                <a:solidFill>
                  <a:srgbClr val="0000FF"/>
                </a:solidFill>
                <a:latin typeface="MS Gothic" pitchFamily="49" charset="-128"/>
                <a:ea typeface="MS Gothic" pitchFamily="49" charset="-128"/>
              </a:rPr>
              <a:t>         android:layout_height="wrap_content"</a:t>
            </a:r>
          </a:p>
          <a:p>
            <a:pPr eaLnBrk="1" hangingPunct="1">
              <a:lnSpc>
                <a:spcPct val="90000"/>
              </a:lnSpc>
              <a:spcBef>
                <a:spcPct val="20000"/>
              </a:spcBef>
              <a:buClr>
                <a:schemeClr val="accent1"/>
              </a:buClr>
              <a:buSzPct val="65000"/>
              <a:buFont typeface="Wingdings" pitchFamily="2" charset="2"/>
              <a:buNone/>
            </a:pPr>
            <a:r>
              <a:rPr kumimoji="0" lang="en-US" altLang="zh-TW" sz="1600">
                <a:solidFill>
                  <a:srgbClr val="0000FF"/>
                </a:solidFill>
                <a:latin typeface="MS Gothic" pitchFamily="49" charset="-128"/>
                <a:ea typeface="MS Gothic" pitchFamily="49" charset="-128"/>
              </a:rPr>
              <a:t>         android:drawSelectorOnTop="true"</a:t>
            </a:r>
          </a:p>
          <a:p>
            <a:pPr eaLnBrk="1" hangingPunct="1">
              <a:lnSpc>
                <a:spcPct val="90000"/>
              </a:lnSpc>
              <a:spcBef>
                <a:spcPct val="20000"/>
              </a:spcBef>
              <a:buClr>
                <a:schemeClr val="accent1"/>
              </a:buClr>
              <a:buSzPct val="65000"/>
              <a:buFont typeface="Wingdings" pitchFamily="2" charset="2"/>
              <a:buNone/>
            </a:pPr>
            <a:r>
              <a:rPr kumimoji="0" lang="en-US" altLang="zh-TW" sz="1600">
                <a:solidFill>
                  <a:srgbClr val="0000FF"/>
                </a:solidFill>
                <a:latin typeface="MS Gothic" pitchFamily="49" charset="-128"/>
                <a:ea typeface="MS Gothic" pitchFamily="49" charset="-128"/>
              </a:rPr>
              <a:t>		android:prompt="@string/prompt_select_location"</a:t>
            </a:r>
          </a:p>
          <a:p>
            <a:pPr eaLnBrk="1" hangingPunct="1">
              <a:lnSpc>
                <a:spcPct val="90000"/>
              </a:lnSpc>
              <a:spcBef>
                <a:spcPct val="20000"/>
              </a:spcBef>
              <a:buClr>
                <a:schemeClr val="accent1"/>
              </a:buClr>
              <a:buSzPct val="65000"/>
              <a:buFont typeface="Wingdings" pitchFamily="2" charset="2"/>
              <a:buNone/>
            </a:pPr>
            <a:r>
              <a:rPr kumimoji="0" lang="en-US" altLang="zh-TW" sz="1600">
                <a:solidFill>
                  <a:srgbClr val="0000FF"/>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&lt;com.google.android.maps.MapView android:id="@+id/map"</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android:layout_height="fill_parent"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android:apiKey="</a:t>
            </a:r>
            <a:r>
              <a:rPr kumimoji="0" lang="zh-TW" altLang="en-US" sz="1600">
                <a:solidFill>
                  <a:schemeClr val="tx2"/>
                </a:solidFill>
                <a:latin typeface="MS Gothic" pitchFamily="49" charset="-128"/>
                <a:ea typeface="MS Gothic" pitchFamily="49" charset="-128"/>
              </a:rPr>
              <a:t>（您的</a:t>
            </a:r>
            <a:r>
              <a:rPr kumimoji="0" lang="en-US" altLang="zh-TW" sz="1600">
                <a:solidFill>
                  <a:schemeClr val="tx2"/>
                </a:solidFill>
                <a:latin typeface="MS Gothic" pitchFamily="49" charset="-128"/>
                <a:ea typeface="MS Gothic" pitchFamily="49" charset="-128"/>
              </a:rPr>
              <a:t>API Key</a:t>
            </a:r>
            <a:r>
              <a:rPr kumimoji="0" lang="zh-TW" altLang="en-US" sz="1600">
                <a:solidFill>
                  <a:schemeClr val="tx2"/>
                </a:solidFill>
                <a:latin typeface="MS Gothic" pitchFamily="49" charset="-128"/>
                <a:ea typeface="MS Gothic" pitchFamily="49" charset="-128"/>
              </a:rPr>
              <a:t>編碼）</a:t>
            </a:r>
            <a:r>
              <a:rPr kumimoji="0" lang="en-US" altLang="zh-TW" sz="1600">
                <a:solidFill>
                  <a:schemeClr val="tx2"/>
                </a:solidFill>
                <a:latin typeface="MS Gothic" pitchFamily="49" charset="-128"/>
                <a:ea typeface="MS Gothic" pitchFamily="49" charset="-128"/>
              </a:rPr>
              <a: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&lt;/LinearLayout&gt;</a:t>
            </a:r>
          </a:p>
        </p:txBody>
      </p:sp>
    </p:spTree>
    <p:extLst>
      <p:ext uri="{BB962C8B-B14F-4D97-AF65-F5344CB8AC3E}">
        <p14:creationId xmlns:p14="http://schemas.microsoft.com/office/powerpoint/2010/main" xmlns="" val="13265041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Activity Lifecycle</a:t>
            </a:r>
          </a:p>
        </p:txBody>
      </p:sp>
      <p:sp>
        <p:nvSpPr>
          <p:cNvPr id="120835" name="Oval 3"/>
          <p:cNvSpPr>
            <a:spLocks noChangeArrowheads="1"/>
          </p:cNvSpPr>
          <p:nvPr/>
        </p:nvSpPr>
        <p:spPr bwMode="auto">
          <a:xfrm>
            <a:off x="3203575" y="1341438"/>
            <a:ext cx="1152525" cy="649287"/>
          </a:xfrm>
          <a:prstGeom prst="ellipse">
            <a:avLst/>
          </a:prstGeom>
          <a:solidFill>
            <a:srgbClr val="FFCCFF"/>
          </a:solidFill>
          <a:ln w="9525">
            <a:solidFill>
              <a:schemeClr val="tx1"/>
            </a:solidFill>
            <a:round/>
            <a:headEnd/>
            <a:tailEnd/>
          </a:ln>
        </p:spPr>
        <p:txBody>
          <a:bodyPr wrap="none" anchor="ctr"/>
          <a:lstStyle/>
          <a:p>
            <a:pPr algn="ctr"/>
            <a:r>
              <a:rPr lang="en-US" altLang="zh-TW"/>
              <a:t>Begin</a:t>
            </a:r>
          </a:p>
        </p:txBody>
      </p:sp>
      <p:sp>
        <p:nvSpPr>
          <p:cNvPr id="120836" name="Rectangle 4"/>
          <p:cNvSpPr>
            <a:spLocks noChangeArrowheads="1"/>
          </p:cNvSpPr>
          <p:nvPr/>
        </p:nvSpPr>
        <p:spPr bwMode="auto">
          <a:xfrm>
            <a:off x="3095625" y="2278063"/>
            <a:ext cx="1439863"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OnCreate()</a:t>
            </a:r>
          </a:p>
        </p:txBody>
      </p:sp>
      <p:sp>
        <p:nvSpPr>
          <p:cNvPr id="120837" name="Rectangle 5"/>
          <p:cNvSpPr>
            <a:spLocks noChangeArrowheads="1"/>
          </p:cNvSpPr>
          <p:nvPr/>
        </p:nvSpPr>
        <p:spPr bwMode="auto">
          <a:xfrm>
            <a:off x="3095625" y="2924175"/>
            <a:ext cx="1439863"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OnStart()</a:t>
            </a:r>
          </a:p>
        </p:txBody>
      </p:sp>
      <p:sp>
        <p:nvSpPr>
          <p:cNvPr id="120838" name="Rectangle 6"/>
          <p:cNvSpPr>
            <a:spLocks noChangeArrowheads="1"/>
          </p:cNvSpPr>
          <p:nvPr/>
        </p:nvSpPr>
        <p:spPr bwMode="auto">
          <a:xfrm>
            <a:off x="3095625" y="3644900"/>
            <a:ext cx="1439863"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OnResume()</a:t>
            </a:r>
          </a:p>
        </p:txBody>
      </p:sp>
      <p:sp>
        <p:nvSpPr>
          <p:cNvPr id="120839" name="Rectangle 7"/>
          <p:cNvSpPr>
            <a:spLocks noChangeArrowheads="1"/>
          </p:cNvSpPr>
          <p:nvPr/>
        </p:nvSpPr>
        <p:spPr bwMode="auto">
          <a:xfrm>
            <a:off x="3095625" y="5445125"/>
            <a:ext cx="1439863" cy="660400"/>
          </a:xfrm>
          <a:prstGeom prst="rect">
            <a:avLst/>
          </a:prstGeom>
          <a:solidFill>
            <a:schemeClr val="accent1"/>
          </a:solidFill>
          <a:ln w="9525">
            <a:solidFill>
              <a:schemeClr val="tx1"/>
            </a:solidFill>
            <a:miter lim="800000"/>
            <a:headEnd/>
            <a:tailEnd/>
          </a:ln>
        </p:spPr>
        <p:txBody>
          <a:bodyPr wrap="none" anchor="ctr"/>
          <a:lstStyle/>
          <a:p>
            <a:pPr algn="ctr"/>
            <a:r>
              <a:rPr lang="en-US" altLang="zh-TW"/>
              <a:t>OnPause()</a:t>
            </a:r>
          </a:p>
        </p:txBody>
      </p:sp>
      <p:sp>
        <p:nvSpPr>
          <p:cNvPr id="120840" name="Rectangle 8"/>
          <p:cNvSpPr>
            <a:spLocks noChangeArrowheads="1"/>
          </p:cNvSpPr>
          <p:nvPr/>
        </p:nvSpPr>
        <p:spPr bwMode="auto">
          <a:xfrm>
            <a:off x="6011863" y="2276475"/>
            <a:ext cx="1439862"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OnStop()</a:t>
            </a:r>
          </a:p>
        </p:txBody>
      </p:sp>
      <p:sp>
        <p:nvSpPr>
          <p:cNvPr id="120841" name="Rectangle 9"/>
          <p:cNvSpPr>
            <a:spLocks noChangeArrowheads="1"/>
          </p:cNvSpPr>
          <p:nvPr/>
        </p:nvSpPr>
        <p:spPr bwMode="auto">
          <a:xfrm>
            <a:off x="6011863" y="3500438"/>
            <a:ext cx="1439862"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OnDestroy()</a:t>
            </a:r>
          </a:p>
        </p:txBody>
      </p:sp>
      <p:sp>
        <p:nvSpPr>
          <p:cNvPr id="120842" name="Oval 10"/>
          <p:cNvSpPr>
            <a:spLocks noChangeArrowheads="1"/>
          </p:cNvSpPr>
          <p:nvPr/>
        </p:nvSpPr>
        <p:spPr bwMode="auto">
          <a:xfrm>
            <a:off x="6156325" y="5876925"/>
            <a:ext cx="1152525" cy="649288"/>
          </a:xfrm>
          <a:prstGeom prst="ellipse">
            <a:avLst/>
          </a:prstGeom>
          <a:solidFill>
            <a:srgbClr val="FFCCFF"/>
          </a:solidFill>
          <a:ln w="9525">
            <a:solidFill>
              <a:schemeClr val="tx1"/>
            </a:solidFill>
            <a:round/>
            <a:headEnd/>
            <a:tailEnd/>
          </a:ln>
        </p:spPr>
        <p:txBody>
          <a:bodyPr wrap="none" anchor="ctr"/>
          <a:lstStyle/>
          <a:p>
            <a:pPr algn="ctr"/>
            <a:r>
              <a:rPr lang="en-US" altLang="zh-TW"/>
              <a:t>End</a:t>
            </a:r>
          </a:p>
        </p:txBody>
      </p:sp>
      <p:cxnSp>
        <p:nvCxnSpPr>
          <p:cNvPr id="120843" name="AutoShape 11"/>
          <p:cNvCxnSpPr>
            <a:cxnSpLocks noChangeShapeType="1"/>
            <a:stCxn id="120835" idx="4"/>
            <a:endCxn id="120836" idx="0"/>
          </p:cNvCxnSpPr>
          <p:nvPr/>
        </p:nvCxnSpPr>
        <p:spPr bwMode="auto">
          <a:xfrm>
            <a:off x="3779838" y="1990725"/>
            <a:ext cx="36512" cy="287338"/>
          </a:xfrm>
          <a:prstGeom prst="straightConnector1">
            <a:avLst/>
          </a:prstGeom>
          <a:noFill/>
          <a:ln w="9525">
            <a:solidFill>
              <a:schemeClr val="tx1"/>
            </a:solidFill>
            <a:round/>
            <a:headEnd/>
            <a:tailEnd type="triangle" w="med" len="med"/>
          </a:ln>
        </p:spPr>
      </p:cxnSp>
      <p:cxnSp>
        <p:nvCxnSpPr>
          <p:cNvPr id="120844" name="AutoShape 12"/>
          <p:cNvCxnSpPr>
            <a:cxnSpLocks noChangeShapeType="1"/>
            <a:stCxn id="120836" idx="2"/>
            <a:endCxn id="120837" idx="0"/>
          </p:cNvCxnSpPr>
          <p:nvPr/>
        </p:nvCxnSpPr>
        <p:spPr bwMode="auto">
          <a:xfrm>
            <a:off x="3816350" y="2854325"/>
            <a:ext cx="0" cy="69850"/>
          </a:xfrm>
          <a:prstGeom prst="straightConnector1">
            <a:avLst/>
          </a:prstGeom>
          <a:noFill/>
          <a:ln w="9525">
            <a:solidFill>
              <a:schemeClr val="tx1"/>
            </a:solidFill>
            <a:round/>
            <a:headEnd/>
            <a:tailEnd type="triangle" w="med" len="med"/>
          </a:ln>
        </p:spPr>
      </p:cxnSp>
      <p:cxnSp>
        <p:nvCxnSpPr>
          <p:cNvPr id="120845" name="AutoShape 13"/>
          <p:cNvCxnSpPr>
            <a:cxnSpLocks noChangeShapeType="1"/>
            <a:stCxn id="120837" idx="2"/>
            <a:endCxn id="120838" idx="0"/>
          </p:cNvCxnSpPr>
          <p:nvPr/>
        </p:nvCxnSpPr>
        <p:spPr bwMode="auto">
          <a:xfrm>
            <a:off x="3816350" y="3500438"/>
            <a:ext cx="0" cy="144462"/>
          </a:xfrm>
          <a:prstGeom prst="straightConnector1">
            <a:avLst/>
          </a:prstGeom>
          <a:noFill/>
          <a:ln w="9525">
            <a:solidFill>
              <a:schemeClr val="tx1"/>
            </a:solidFill>
            <a:round/>
            <a:headEnd/>
            <a:tailEnd type="triangle" w="med" len="med"/>
          </a:ln>
        </p:spPr>
      </p:cxnSp>
      <p:cxnSp>
        <p:nvCxnSpPr>
          <p:cNvPr id="120846" name="AutoShape 14"/>
          <p:cNvCxnSpPr>
            <a:cxnSpLocks noChangeShapeType="1"/>
            <a:stCxn id="120840" idx="2"/>
            <a:endCxn id="120841" idx="0"/>
          </p:cNvCxnSpPr>
          <p:nvPr/>
        </p:nvCxnSpPr>
        <p:spPr bwMode="auto">
          <a:xfrm>
            <a:off x="6732588" y="2852738"/>
            <a:ext cx="0" cy="647700"/>
          </a:xfrm>
          <a:prstGeom prst="straightConnector1">
            <a:avLst/>
          </a:prstGeom>
          <a:noFill/>
          <a:ln w="9525">
            <a:solidFill>
              <a:schemeClr val="tx1"/>
            </a:solidFill>
            <a:round/>
            <a:headEnd/>
            <a:tailEnd type="triangle" w="med" len="med"/>
          </a:ln>
        </p:spPr>
      </p:cxnSp>
      <p:cxnSp>
        <p:nvCxnSpPr>
          <p:cNvPr id="120847" name="AutoShape 15"/>
          <p:cNvCxnSpPr>
            <a:cxnSpLocks noChangeShapeType="1"/>
            <a:stCxn id="120841" idx="2"/>
            <a:endCxn id="120842" idx="0"/>
          </p:cNvCxnSpPr>
          <p:nvPr/>
        </p:nvCxnSpPr>
        <p:spPr bwMode="auto">
          <a:xfrm>
            <a:off x="6732588" y="4076700"/>
            <a:ext cx="0" cy="1800225"/>
          </a:xfrm>
          <a:prstGeom prst="straightConnector1">
            <a:avLst/>
          </a:prstGeom>
          <a:noFill/>
          <a:ln w="9525">
            <a:solidFill>
              <a:schemeClr val="tx1"/>
            </a:solidFill>
            <a:round/>
            <a:headEnd/>
            <a:tailEnd type="triangle" w="med" len="med"/>
          </a:ln>
        </p:spPr>
      </p:cxnSp>
      <p:sp>
        <p:nvSpPr>
          <p:cNvPr id="120848" name="Rectangle 16"/>
          <p:cNvSpPr>
            <a:spLocks noChangeArrowheads="1"/>
          </p:cNvSpPr>
          <p:nvPr/>
        </p:nvSpPr>
        <p:spPr bwMode="auto">
          <a:xfrm>
            <a:off x="7235825" y="1341438"/>
            <a:ext cx="1439863"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OnRestart()</a:t>
            </a:r>
          </a:p>
        </p:txBody>
      </p:sp>
      <p:sp>
        <p:nvSpPr>
          <p:cNvPr id="120849" name="Rectangle 17"/>
          <p:cNvSpPr>
            <a:spLocks noChangeArrowheads="1"/>
          </p:cNvSpPr>
          <p:nvPr/>
        </p:nvSpPr>
        <p:spPr bwMode="auto">
          <a:xfrm>
            <a:off x="5219700" y="4652963"/>
            <a:ext cx="1295400" cy="649287"/>
          </a:xfrm>
          <a:prstGeom prst="rect">
            <a:avLst/>
          </a:prstGeom>
          <a:noFill/>
          <a:ln w="9525">
            <a:solidFill>
              <a:schemeClr val="tx1"/>
            </a:solidFill>
            <a:prstDash val="dash"/>
            <a:miter lim="800000"/>
            <a:headEnd/>
            <a:tailEnd/>
          </a:ln>
        </p:spPr>
        <p:txBody>
          <a:bodyPr wrap="none" anchor="ctr"/>
          <a:lstStyle/>
          <a:p>
            <a:pPr algn="ctr"/>
            <a:r>
              <a:rPr lang="en-US" altLang="zh-TW"/>
              <a:t>Invisible</a:t>
            </a:r>
          </a:p>
        </p:txBody>
      </p:sp>
      <p:sp>
        <p:nvSpPr>
          <p:cNvPr id="120850" name="Rectangle 18"/>
          <p:cNvSpPr>
            <a:spLocks noChangeArrowheads="1"/>
          </p:cNvSpPr>
          <p:nvPr/>
        </p:nvSpPr>
        <p:spPr bwMode="auto">
          <a:xfrm>
            <a:off x="7308850" y="4868863"/>
            <a:ext cx="1295400" cy="503237"/>
          </a:xfrm>
          <a:prstGeom prst="rect">
            <a:avLst/>
          </a:prstGeom>
          <a:noFill/>
          <a:ln w="9525">
            <a:solidFill>
              <a:schemeClr val="tx1"/>
            </a:solidFill>
            <a:prstDash val="dash"/>
            <a:miter lim="800000"/>
            <a:headEnd/>
            <a:tailEnd/>
          </a:ln>
        </p:spPr>
        <p:txBody>
          <a:bodyPr wrap="none" anchor="ctr"/>
          <a:lstStyle/>
          <a:p>
            <a:pPr algn="ctr"/>
            <a:r>
              <a:rPr lang="en-US" altLang="zh-TW"/>
              <a:t>Back to front</a:t>
            </a:r>
          </a:p>
        </p:txBody>
      </p:sp>
      <p:cxnSp>
        <p:nvCxnSpPr>
          <p:cNvPr id="120851" name="AutoShape 19"/>
          <p:cNvCxnSpPr>
            <a:cxnSpLocks noChangeShapeType="1"/>
            <a:stCxn id="120842" idx="6"/>
            <a:endCxn id="120850" idx="2"/>
          </p:cNvCxnSpPr>
          <p:nvPr/>
        </p:nvCxnSpPr>
        <p:spPr bwMode="auto">
          <a:xfrm flipV="1">
            <a:off x="7308850" y="5372100"/>
            <a:ext cx="647700" cy="830263"/>
          </a:xfrm>
          <a:prstGeom prst="bentConnector2">
            <a:avLst/>
          </a:prstGeom>
          <a:noFill/>
          <a:ln w="9525">
            <a:solidFill>
              <a:schemeClr val="tx1"/>
            </a:solidFill>
            <a:miter lim="800000"/>
            <a:headEnd/>
            <a:tailEnd type="triangle" w="med" len="med"/>
          </a:ln>
        </p:spPr>
      </p:cxnSp>
      <p:cxnSp>
        <p:nvCxnSpPr>
          <p:cNvPr id="120852" name="AutoShape 20"/>
          <p:cNvCxnSpPr>
            <a:cxnSpLocks noChangeShapeType="1"/>
            <a:stCxn id="120850" idx="0"/>
            <a:endCxn id="120848" idx="2"/>
          </p:cNvCxnSpPr>
          <p:nvPr/>
        </p:nvCxnSpPr>
        <p:spPr bwMode="auto">
          <a:xfrm flipV="1">
            <a:off x="7956550" y="1917700"/>
            <a:ext cx="0" cy="2951163"/>
          </a:xfrm>
          <a:prstGeom prst="straightConnector1">
            <a:avLst/>
          </a:prstGeom>
          <a:noFill/>
          <a:ln w="9525">
            <a:solidFill>
              <a:schemeClr val="tx1"/>
            </a:solidFill>
            <a:round/>
            <a:headEnd/>
            <a:tailEnd type="triangle" w="med" len="med"/>
          </a:ln>
        </p:spPr>
      </p:cxnSp>
      <p:cxnSp>
        <p:nvCxnSpPr>
          <p:cNvPr id="120853" name="AutoShape 21"/>
          <p:cNvCxnSpPr>
            <a:cxnSpLocks noChangeShapeType="1"/>
            <a:stCxn id="120849" idx="0"/>
            <a:endCxn id="120840" idx="1"/>
          </p:cNvCxnSpPr>
          <p:nvPr/>
        </p:nvCxnSpPr>
        <p:spPr bwMode="auto">
          <a:xfrm rot="-5400000">
            <a:off x="4895850" y="3536950"/>
            <a:ext cx="2087563" cy="144463"/>
          </a:xfrm>
          <a:prstGeom prst="bentConnector2">
            <a:avLst/>
          </a:prstGeom>
          <a:noFill/>
          <a:ln w="9525">
            <a:solidFill>
              <a:schemeClr val="tx1"/>
            </a:solidFill>
            <a:miter lim="800000"/>
            <a:headEnd/>
            <a:tailEnd type="triangle" w="med" len="med"/>
          </a:ln>
        </p:spPr>
      </p:cxnSp>
      <p:cxnSp>
        <p:nvCxnSpPr>
          <p:cNvPr id="120854" name="AutoShape 22"/>
          <p:cNvCxnSpPr>
            <a:cxnSpLocks noChangeShapeType="1"/>
            <a:stCxn id="120848" idx="1"/>
            <a:endCxn id="120837" idx="3"/>
          </p:cNvCxnSpPr>
          <p:nvPr/>
        </p:nvCxnSpPr>
        <p:spPr bwMode="auto">
          <a:xfrm rot="10800000" flipV="1">
            <a:off x="4535488" y="1630363"/>
            <a:ext cx="2700337" cy="1582737"/>
          </a:xfrm>
          <a:prstGeom prst="bentConnector3">
            <a:avLst>
              <a:gd name="adj1" fmla="val 67486"/>
            </a:avLst>
          </a:prstGeom>
          <a:noFill/>
          <a:ln w="9525">
            <a:solidFill>
              <a:schemeClr val="tx1"/>
            </a:solidFill>
            <a:miter lim="800000"/>
            <a:headEnd/>
            <a:tailEnd type="triangle" w="med" len="med"/>
          </a:ln>
        </p:spPr>
      </p:cxnSp>
      <p:sp>
        <p:nvSpPr>
          <p:cNvPr id="120855" name="Rectangle 23"/>
          <p:cNvSpPr>
            <a:spLocks noChangeArrowheads="1"/>
          </p:cNvSpPr>
          <p:nvPr/>
        </p:nvSpPr>
        <p:spPr bwMode="auto">
          <a:xfrm>
            <a:off x="3095625" y="4581525"/>
            <a:ext cx="1439863" cy="576263"/>
          </a:xfrm>
          <a:prstGeom prst="rect">
            <a:avLst/>
          </a:prstGeom>
          <a:noFill/>
          <a:ln w="9525">
            <a:solidFill>
              <a:schemeClr val="tx1"/>
            </a:solidFill>
            <a:miter lim="800000"/>
            <a:headEnd/>
            <a:tailEnd/>
          </a:ln>
        </p:spPr>
        <p:txBody>
          <a:bodyPr wrap="none" anchor="ctr"/>
          <a:lstStyle/>
          <a:p>
            <a:pPr algn="ctr"/>
            <a:r>
              <a:rPr lang="en-US" altLang="zh-TW"/>
              <a:t>…….</a:t>
            </a:r>
          </a:p>
        </p:txBody>
      </p:sp>
      <p:cxnSp>
        <p:nvCxnSpPr>
          <p:cNvPr id="120856" name="AutoShape 24"/>
          <p:cNvCxnSpPr>
            <a:cxnSpLocks noChangeShapeType="1"/>
            <a:stCxn id="120839" idx="3"/>
            <a:endCxn id="120849" idx="1"/>
          </p:cNvCxnSpPr>
          <p:nvPr/>
        </p:nvCxnSpPr>
        <p:spPr bwMode="auto">
          <a:xfrm flipV="1">
            <a:off x="4535488" y="4978400"/>
            <a:ext cx="684212" cy="796925"/>
          </a:xfrm>
          <a:prstGeom prst="bentConnector3">
            <a:avLst>
              <a:gd name="adj1" fmla="val 49884"/>
            </a:avLst>
          </a:prstGeom>
          <a:noFill/>
          <a:ln w="9525">
            <a:solidFill>
              <a:schemeClr val="tx1"/>
            </a:solidFill>
            <a:miter lim="800000"/>
            <a:headEnd/>
            <a:tailEnd type="triangle" w="med" len="med"/>
          </a:ln>
        </p:spPr>
      </p:cxnSp>
      <p:cxnSp>
        <p:nvCxnSpPr>
          <p:cNvPr id="120857" name="AutoShape 25"/>
          <p:cNvCxnSpPr>
            <a:cxnSpLocks noChangeShapeType="1"/>
            <a:stCxn id="120838" idx="2"/>
            <a:endCxn id="120855" idx="0"/>
          </p:cNvCxnSpPr>
          <p:nvPr/>
        </p:nvCxnSpPr>
        <p:spPr bwMode="auto">
          <a:xfrm>
            <a:off x="3816350" y="4221163"/>
            <a:ext cx="0" cy="360362"/>
          </a:xfrm>
          <a:prstGeom prst="straightConnector1">
            <a:avLst/>
          </a:prstGeom>
          <a:noFill/>
          <a:ln w="9525">
            <a:solidFill>
              <a:schemeClr val="tx1"/>
            </a:solidFill>
            <a:round/>
            <a:headEnd/>
            <a:tailEnd type="triangle" w="med" len="med"/>
          </a:ln>
        </p:spPr>
      </p:cxnSp>
      <p:cxnSp>
        <p:nvCxnSpPr>
          <p:cNvPr id="120858" name="AutoShape 26"/>
          <p:cNvCxnSpPr>
            <a:cxnSpLocks noChangeShapeType="1"/>
            <a:stCxn id="120855" idx="2"/>
            <a:endCxn id="120839" idx="0"/>
          </p:cNvCxnSpPr>
          <p:nvPr/>
        </p:nvCxnSpPr>
        <p:spPr bwMode="auto">
          <a:xfrm>
            <a:off x="3816350" y="5157788"/>
            <a:ext cx="0" cy="287337"/>
          </a:xfrm>
          <a:prstGeom prst="straightConnector1">
            <a:avLst/>
          </a:prstGeom>
          <a:noFill/>
          <a:ln w="9525">
            <a:solidFill>
              <a:schemeClr val="tx1"/>
            </a:solidFill>
            <a:round/>
            <a:headEnd/>
            <a:tailEnd type="triangle" w="med" len="med"/>
          </a:ln>
        </p:spPr>
      </p:cxnSp>
      <p:sp>
        <p:nvSpPr>
          <p:cNvPr id="120859" name="Rectangle 27"/>
          <p:cNvSpPr>
            <a:spLocks noChangeArrowheads="1"/>
          </p:cNvSpPr>
          <p:nvPr/>
        </p:nvSpPr>
        <p:spPr bwMode="auto">
          <a:xfrm>
            <a:off x="325438" y="4724400"/>
            <a:ext cx="1295400" cy="503238"/>
          </a:xfrm>
          <a:prstGeom prst="rect">
            <a:avLst/>
          </a:prstGeom>
          <a:noFill/>
          <a:ln w="9525">
            <a:solidFill>
              <a:schemeClr val="tx1"/>
            </a:solidFill>
            <a:prstDash val="dash"/>
            <a:miter lim="800000"/>
            <a:headEnd/>
            <a:tailEnd/>
          </a:ln>
        </p:spPr>
        <p:txBody>
          <a:bodyPr wrap="none" anchor="ctr"/>
          <a:lstStyle/>
          <a:p>
            <a:pPr algn="ctr"/>
            <a:r>
              <a:rPr lang="en-US" altLang="zh-TW"/>
              <a:t>Memory </a:t>
            </a:r>
          </a:p>
          <a:p>
            <a:pPr algn="ctr"/>
            <a:r>
              <a:rPr lang="en-US" altLang="zh-TW"/>
              <a:t>requirement</a:t>
            </a:r>
          </a:p>
        </p:txBody>
      </p:sp>
      <p:sp>
        <p:nvSpPr>
          <p:cNvPr id="120860" name="Oval 28"/>
          <p:cNvSpPr>
            <a:spLocks noChangeArrowheads="1"/>
          </p:cNvSpPr>
          <p:nvPr/>
        </p:nvSpPr>
        <p:spPr bwMode="auto">
          <a:xfrm>
            <a:off x="395288" y="2924175"/>
            <a:ext cx="1152525" cy="649288"/>
          </a:xfrm>
          <a:prstGeom prst="ellipse">
            <a:avLst/>
          </a:prstGeom>
          <a:solidFill>
            <a:srgbClr val="FFCCFF"/>
          </a:solidFill>
          <a:ln w="9525">
            <a:solidFill>
              <a:schemeClr val="tx1"/>
            </a:solidFill>
            <a:round/>
            <a:headEnd/>
            <a:tailEnd/>
          </a:ln>
        </p:spPr>
        <p:txBody>
          <a:bodyPr wrap="none" anchor="ctr"/>
          <a:lstStyle/>
          <a:p>
            <a:pPr algn="ctr"/>
            <a:r>
              <a:rPr lang="en-US" altLang="zh-TW"/>
              <a:t>Remove</a:t>
            </a:r>
          </a:p>
        </p:txBody>
      </p:sp>
      <p:cxnSp>
        <p:nvCxnSpPr>
          <p:cNvPr id="120861" name="AutoShape 29"/>
          <p:cNvCxnSpPr>
            <a:cxnSpLocks noChangeShapeType="1"/>
            <a:stCxn id="120842" idx="2"/>
            <a:endCxn id="120859" idx="2"/>
          </p:cNvCxnSpPr>
          <p:nvPr/>
        </p:nvCxnSpPr>
        <p:spPr bwMode="auto">
          <a:xfrm rot="10800000">
            <a:off x="973138" y="5227638"/>
            <a:ext cx="5183187" cy="974725"/>
          </a:xfrm>
          <a:prstGeom prst="bentConnector2">
            <a:avLst/>
          </a:prstGeom>
          <a:noFill/>
          <a:ln w="9525">
            <a:solidFill>
              <a:schemeClr val="tx1"/>
            </a:solidFill>
            <a:miter lim="800000"/>
            <a:headEnd/>
            <a:tailEnd type="triangle" w="med" len="med"/>
          </a:ln>
        </p:spPr>
      </p:cxnSp>
      <p:cxnSp>
        <p:nvCxnSpPr>
          <p:cNvPr id="120862" name="AutoShape 30"/>
          <p:cNvCxnSpPr>
            <a:cxnSpLocks noChangeShapeType="1"/>
            <a:stCxn id="120859" idx="0"/>
            <a:endCxn id="120860" idx="4"/>
          </p:cNvCxnSpPr>
          <p:nvPr/>
        </p:nvCxnSpPr>
        <p:spPr bwMode="auto">
          <a:xfrm flipH="1" flipV="1">
            <a:off x="971550" y="3573463"/>
            <a:ext cx="1588" cy="1150937"/>
          </a:xfrm>
          <a:prstGeom prst="straightConnector1">
            <a:avLst/>
          </a:prstGeom>
          <a:noFill/>
          <a:ln w="9525">
            <a:solidFill>
              <a:schemeClr val="tx1"/>
            </a:solidFill>
            <a:round/>
            <a:headEnd/>
            <a:tailEnd type="triangle" w="med" len="med"/>
          </a:ln>
        </p:spPr>
      </p:cxnSp>
      <p:cxnSp>
        <p:nvCxnSpPr>
          <p:cNvPr id="120863" name="AutoShape 31"/>
          <p:cNvCxnSpPr>
            <a:cxnSpLocks noChangeShapeType="1"/>
            <a:stCxn id="120860" idx="0"/>
            <a:endCxn id="120835" idx="2"/>
          </p:cNvCxnSpPr>
          <p:nvPr/>
        </p:nvCxnSpPr>
        <p:spPr bwMode="auto">
          <a:xfrm rot="-5400000">
            <a:off x="1458913" y="1179512"/>
            <a:ext cx="1257300" cy="2232025"/>
          </a:xfrm>
          <a:prstGeom prst="bentConnector2">
            <a:avLst/>
          </a:prstGeom>
          <a:noFill/>
          <a:ln w="9525">
            <a:solidFill>
              <a:schemeClr val="tx1"/>
            </a:solidFill>
            <a:miter lim="800000"/>
            <a:headEnd/>
            <a:tailEnd type="triangle" w="med" len="med"/>
          </a:ln>
        </p:spPr>
      </p:cxnSp>
      <p:sp>
        <p:nvSpPr>
          <p:cNvPr id="120864" name="Rectangle 32"/>
          <p:cNvSpPr>
            <a:spLocks noChangeArrowheads="1"/>
          </p:cNvSpPr>
          <p:nvPr/>
        </p:nvSpPr>
        <p:spPr bwMode="auto">
          <a:xfrm>
            <a:off x="1692275" y="4437063"/>
            <a:ext cx="1295400" cy="503237"/>
          </a:xfrm>
          <a:prstGeom prst="rect">
            <a:avLst/>
          </a:prstGeom>
          <a:noFill/>
          <a:ln w="9525">
            <a:solidFill>
              <a:schemeClr val="tx1"/>
            </a:solidFill>
            <a:prstDash val="dash"/>
            <a:miter lim="800000"/>
            <a:headEnd/>
            <a:tailEnd/>
          </a:ln>
        </p:spPr>
        <p:txBody>
          <a:bodyPr wrap="none" anchor="ctr"/>
          <a:lstStyle/>
          <a:p>
            <a:pPr algn="ctr"/>
            <a:r>
              <a:rPr lang="en-US" altLang="zh-TW"/>
              <a:t>Back to front</a:t>
            </a:r>
          </a:p>
        </p:txBody>
      </p:sp>
      <p:cxnSp>
        <p:nvCxnSpPr>
          <p:cNvPr id="120865" name="AutoShape 33"/>
          <p:cNvCxnSpPr>
            <a:cxnSpLocks noChangeShapeType="1"/>
            <a:stCxn id="120839" idx="1"/>
            <a:endCxn id="120864" idx="2"/>
          </p:cNvCxnSpPr>
          <p:nvPr/>
        </p:nvCxnSpPr>
        <p:spPr bwMode="auto">
          <a:xfrm rot="10800000">
            <a:off x="2339975" y="4940300"/>
            <a:ext cx="755650" cy="835025"/>
          </a:xfrm>
          <a:prstGeom prst="bentConnector2">
            <a:avLst/>
          </a:prstGeom>
          <a:noFill/>
          <a:ln w="9525">
            <a:solidFill>
              <a:schemeClr val="tx1"/>
            </a:solidFill>
            <a:miter lim="800000"/>
            <a:headEnd/>
            <a:tailEnd type="triangle" w="med" len="med"/>
          </a:ln>
        </p:spPr>
      </p:cxnSp>
      <p:cxnSp>
        <p:nvCxnSpPr>
          <p:cNvPr id="120866" name="AutoShape 34"/>
          <p:cNvCxnSpPr>
            <a:cxnSpLocks noChangeShapeType="1"/>
            <a:stCxn id="120864" idx="0"/>
            <a:endCxn id="120838" idx="1"/>
          </p:cNvCxnSpPr>
          <p:nvPr/>
        </p:nvCxnSpPr>
        <p:spPr bwMode="auto">
          <a:xfrm rot="-5400000">
            <a:off x="2466181" y="3807619"/>
            <a:ext cx="503238" cy="755650"/>
          </a:xfrm>
          <a:prstGeom prst="bentConnector2">
            <a:avLst/>
          </a:prstGeom>
          <a:noFill/>
          <a:ln w="9525">
            <a:solidFill>
              <a:schemeClr val="tx1"/>
            </a:solidFill>
            <a:miter lim="800000"/>
            <a:headEnd/>
            <a:tailEnd type="triangle" w="med" len="med"/>
          </a:ln>
        </p:spPr>
      </p:cxnSp>
      <p:sp>
        <p:nvSpPr>
          <p:cNvPr id="35" name="投影片編號版面配置區 34"/>
          <p:cNvSpPr>
            <a:spLocks noGrp="1"/>
          </p:cNvSpPr>
          <p:nvPr>
            <p:ph type="sldNum" sz="quarter" idx="12"/>
          </p:nvPr>
        </p:nvSpPr>
        <p:spPr/>
        <p:txBody>
          <a:bodyPr/>
          <a:lstStyle/>
          <a:p>
            <a:fld id="{45F78D89-5997-444E-9954-B07A54BF8CB2}" type="slidenum">
              <a:rPr lang="zh-TW" altLang="en-US" smtClean="0"/>
              <a:pPr/>
              <a:t>31</a:t>
            </a:fld>
            <a:endParaRPr lang="zh-TW" altLang="en-US"/>
          </a:p>
        </p:txBody>
      </p:sp>
    </p:spTree>
    <p:extLst>
      <p:ext uri="{BB962C8B-B14F-4D97-AF65-F5344CB8AC3E}">
        <p14:creationId xmlns:p14="http://schemas.microsoft.com/office/powerpoint/2010/main" xmlns="" val="197745633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2085028-5CE2-4EAA-A695-09D44F282BD1}" type="slidenum">
              <a:rPr lang="en-US" altLang="zh-TW" smtClean="0"/>
              <a:pPr eaLnBrk="1" hangingPunct="1"/>
              <a:t>310</a:t>
            </a:fld>
            <a:endParaRPr lang="en-US" altLang="zh-TW" smtClean="0"/>
          </a:p>
        </p:txBody>
      </p:sp>
      <p:sp>
        <p:nvSpPr>
          <p:cNvPr id="135171" name="Rectangle 10"/>
          <p:cNvSpPr>
            <a:spLocks noChangeArrowheads="1"/>
          </p:cNvSpPr>
          <p:nvPr/>
        </p:nvSpPr>
        <p:spPr bwMode="auto">
          <a:xfrm>
            <a:off x="609600" y="1143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在</a:t>
            </a:r>
            <a:r>
              <a:rPr kumimoji="0" lang="en-US" altLang="zh-TW" sz="2400">
                <a:solidFill>
                  <a:schemeClr val="tx2"/>
                </a:solidFill>
                <a:latin typeface="標楷體" pitchFamily="65" charset="-120"/>
                <a:ea typeface="標楷體" pitchFamily="65" charset="-120"/>
              </a:rPr>
              <a:t>res/values/strings.xml</a:t>
            </a:r>
            <a:r>
              <a:rPr kumimoji="0" lang="zh-TW" altLang="en-US" sz="2400">
                <a:solidFill>
                  <a:schemeClr val="tx2"/>
                </a:solidFill>
                <a:latin typeface="標楷體" pitchFamily="65" charset="-120"/>
                <a:ea typeface="標楷體" pitchFamily="65" charset="-120"/>
              </a:rPr>
              <a:t>字串資源檔中定義名為</a:t>
            </a:r>
          </a:p>
          <a:p>
            <a:pPr eaLnBrk="1" hangingPunct="1">
              <a:lnSpc>
                <a:spcPct val="90000"/>
              </a:lnSpc>
              <a:spcBef>
                <a:spcPct val="20000"/>
              </a:spcBef>
              <a:buClr>
                <a:schemeClr val="accent1"/>
              </a:buClr>
              <a:buSzPct val="65000"/>
              <a:buFont typeface="Wingdings" pitchFamily="2" charset="2"/>
              <a:buNone/>
            </a:pPr>
            <a:r>
              <a:rPr kumimoji="0" lang="en-US" altLang="zh-TW" sz="2400">
                <a:solidFill>
                  <a:schemeClr val="tx2"/>
                </a:solidFill>
                <a:latin typeface="標楷體" pitchFamily="65" charset="-120"/>
                <a:ea typeface="標楷體" pitchFamily="65" charset="-120"/>
              </a:rPr>
              <a:t>prompt_select_location</a:t>
            </a:r>
            <a:r>
              <a:rPr kumimoji="0" lang="zh-TW" altLang="en-US" sz="2400">
                <a:solidFill>
                  <a:schemeClr val="tx2"/>
                </a:solidFill>
                <a:latin typeface="標楷體" pitchFamily="65" charset="-120"/>
                <a:ea typeface="標楷體" pitchFamily="65" charset="-120"/>
              </a:rPr>
              <a:t>的字串：</a:t>
            </a:r>
          </a:p>
          <a:p>
            <a:pPr eaLnBrk="1" hangingPunct="1">
              <a:lnSpc>
                <a:spcPct val="90000"/>
              </a:lnSpc>
              <a:spcBef>
                <a:spcPct val="20000"/>
              </a:spcBef>
              <a:buClr>
                <a:schemeClr val="accent1"/>
              </a:buClr>
              <a:buSzPct val="65000"/>
              <a:buFont typeface="Wingdings" pitchFamily="2" charset="2"/>
              <a:buNone/>
            </a:pPr>
            <a:endParaRPr kumimoji="0" lang="zh-TW" altLang="en-US" sz="24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&lt;resources&gt;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    </a:t>
            </a:r>
            <a:r>
              <a:rPr kumimoji="0" lang="en-US" altLang="zh-TW" sz="1600">
                <a:solidFill>
                  <a:srgbClr val="0000FF"/>
                </a:solidFill>
                <a:latin typeface="MS Gothic" pitchFamily="49" charset="-128"/>
                <a:ea typeface="MS Gothic" pitchFamily="49" charset="-128"/>
              </a:rPr>
              <a:t>&lt;string name="prompt_select_location" &gt;</a:t>
            </a:r>
            <a:r>
              <a:rPr kumimoji="0" lang="zh-TW" altLang="en-US" sz="1600">
                <a:solidFill>
                  <a:srgbClr val="0000FF"/>
                </a:solidFill>
                <a:latin typeface="MS Gothic" pitchFamily="49" charset="-128"/>
                <a:ea typeface="MS Gothic" pitchFamily="49" charset="-128"/>
              </a:rPr>
              <a:t>請選擇地點</a:t>
            </a:r>
            <a:r>
              <a:rPr kumimoji="0" lang="en-US" altLang="zh-TW" sz="1600">
                <a:solidFill>
                  <a:srgbClr val="0000FF"/>
                </a:solidFill>
                <a:latin typeface="MS Gothic" pitchFamily="49" charset="-128"/>
                <a:ea typeface="MS Gothic" pitchFamily="49" charset="-128"/>
              </a:rPr>
              <a:t>&lt;/string&gt;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MS Gothic" pitchFamily="49" charset="-128"/>
                <a:ea typeface="MS Gothic" pitchFamily="49" charset="-128"/>
              </a:rPr>
              <a:t>&lt;/resources&gt;</a:t>
            </a:r>
          </a:p>
          <a:p>
            <a:pPr eaLnBrk="1" hangingPunct="1">
              <a:lnSpc>
                <a:spcPct val="90000"/>
              </a:lnSpc>
              <a:spcBef>
                <a:spcPct val="20000"/>
              </a:spcBef>
              <a:buClr>
                <a:schemeClr val="accent1"/>
              </a:buClr>
              <a:buSzPct val="65000"/>
              <a:buFont typeface="Wingdings" pitchFamily="2" charset="2"/>
              <a:buNone/>
            </a:pPr>
            <a:endParaRPr kumimoji="0" lang="zh-TW" altLang="en-US" sz="1600">
              <a:solidFill>
                <a:schemeClr val="tx2"/>
              </a:solidFill>
              <a:latin typeface="MS Gothic" pitchFamily="49" charset="-128"/>
              <a:ea typeface="MS Gothic" pitchFamily="49" charset="-128"/>
            </a:endParaRPr>
          </a:p>
        </p:txBody>
      </p:sp>
      <p:sp>
        <p:nvSpPr>
          <p:cNvPr id="135172" name="Rectangle 13"/>
          <p:cNvSpPr>
            <a:spLocks noGrp="1" noChangeArrowheads="1"/>
          </p:cNvSpPr>
          <p:nvPr>
            <p:ph type="title"/>
          </p:nvPr>
        </p:nvSpPr>
        <p:spPr>
          <a:xfrm>
            <a:off x="685800" y="304800"/>
            <a:ext cx="8077200" cy="838200"/>
          </a:xfrm>
          <a:noFill/>
        </p:spPr>
        <p:txBody>
          <a:bodyPr/>
          <a:lstStyle/>
          <a:p>
            <a:pPr eaLnBrk="1" hangingPunct="1"/>
            <a:r>
              <a:rPr lang="en-US" altLang="zh-TW" sz="3800" smtClean="0">
                <a:ea typeface="標楷體" pitchFamily="65" charset="-120"/>
              </a:rPr>
              <a:t>Google</a:t>
            </a:r>
            <a:r>
              <a:rPr lang="zh-TW" altLang="en-US" sz="3800" smtClean="0">
                <a:ea typeface="標楷體" pitchFamily="65" charset="-120"/>
              </a:rPr>
              <a:t>地圖程式加上</a:t>
            </a:r>
            <a:r>
              <a:rPr lang="en-US" altLang="zh-TW" sz="3800" smtClean="0">
                <a:ea typeface="標楷體" pitchFamily="65" charset="-120"/>
              </a:rPr>
              <a:t>Spinner</a:t>
            </a:r>
            <a:r>
              <a:rPr lang="zh-TW" altLang="en-US" sz="3800" smtClean="0">
                <a:ea typeface="標楷體" pitchFamily="65" charset="-120"/>
              </a:rPr>
              <a:t>選單</a:t>
            </a:r>
            <a:r>
              <a:rPr lang="en-US" altLang="zh-TW" sz="3800" smtClean="0">
                <a:ea typeface="標楷體" pitchFamily="65" charset="-120"/>
              </a:rPr>
              <a:t>(2/3)</a:t>
            </a:r>
            <a:endParaRPr lang="zh-TW" altLang="en-US" sz="3800" smtClean="0">
              <a:ea typeface="標楷體" pitchFamily="65" charset="-120"/>
            </a:endParaRPr>
          </a:p>
        </p:txBody>
      </p:sp>
    </p:spTree>
    <p:extLst>
      <p:ext uri="{BB962C8B-B14F-4D97-AF65-F5344CB8AC3E}">
        <p14:creationId xmlns:p14="http://schemas.microsoft.com/office/powerpoint/2010/main" xmlns="" val="170837860"/>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C06EB7B-8062-410F-B14D-9CD9121BCC7E}" type="slidenum">
              <a:rPr lang="en-US" altLang="zh-TW" smtClean="0"/>
              <a:pPr eaLnBrk="1" hangingPunct="1"/>
              <a:t>311</a:t>
            </a:fld>
            <a:endParaRPr lang="en-US" altLang="zh-TW" smtClean="0"/>
          </a:p>
        </p:txBody>
      </p:sp>
      <p:sp>
        <p:nvSpPr>
          <p:cNvPr id="136195" name="Rectangle 19"/>
          <p:cNvSpPr>
            <a:spLocks noChangeArrowheads="1"/>
          </p:cNvSpPr>
          <p:nvPr/>
        </p:nvSpPr>
        <p:spPr bwMode="auto">
          <a:xfrm>
            <a:off x="609600" y="1143000"/>
            <a:ext cx="7848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編輯程式檔：</a:t>
            </a:r>
          </a:p>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	請參考單元六十四範例程式</a:t>
            </a:r>
          </a:p>
        </p:txBody>
      </p:sp>
      <p:sp>
        <p:nvSpPr>
          <p:cNvPr id="136196" name="Rectangle 20"/>
          <p:cNvSpPr>
            <a:spLocks noGrp="1" noChangeArrowheads="1"/>
          </p:cNvSpPr>
          <p:nvPr>
            <p:ph type="title"/>
          </p:nvPr>
        </p:nvSpPr>
        <p:spPr>
          <a:xfrm>
            <a:off x="685800" y="304800"/>
            <a:ext cx="8077200" cy="838200"/>
          </a:xfrm>
          <a:noFill/>
        </p:spPr>
        <p:txBody>
          <a:bodyPr/>
          <a:lstStyle/>
          <a:p>
            <a:pPr eaLnBrk="1" hangingPunct="1"/>
            <a:r>
              <a:rPr lang="en-US" altLang="zh-TW" sz="3800" smtClean="0">
                <a:ea typeface="標楷體" pitchFamily="65" charset="-120"/>
              </a:rPr>
              <a:t>Google</a:t>
            </a:r>
            <a:r>
              <a:rPr lang="zh-TW" altLang="en-US" sz="3800" smtClean="0">
                <a:ea typeface="標楷體" pitchFamily="65" charset="-120"/>
              </a:rPr>
              <a:t>地圖程式加上</a:t>
            </a:r>
            <a:r>
              <a:rPr lang="en-US" altLang="zh-TW" sz="3800" smtClean="0">
                <a:ea typeface="標楷體" pitchFamily="65" charset="-120"/>
              </a:rPr>
              <a:t>Spinner</a:t>
            </a:r>
            <a:r>
              <a:rPr lang="zh-TW" altLang="en-US" sz="3800" smtClean="0">
                <a:ea typeface="標楷體" pitchFamily="65" charset="-120"/>
              </a:rPr>
              <a:t>選單</a:t>
            </a:r>
            <a:r>
              <a:rPr lang="en-US" altLang="zh-TW" sz="3800" smtClean="0">
                <a:ea typeface="標楷體" pitchFamily="65" charset="-120"/>
              </a:rPr>
              <a:t>(3/3)</a:t>
            </a:r>
            <a:endParaRPr lang="zh-TW" altLang="en-US" sz="3800" smtClean="0">
              <a:ea typeface="標楷體" pitchFamily="65" charset="-120"/>
            </a:endParaRPr>
          </a:p>
        </p:txBody>
      </p:sp>
      <p:pic>
        <p:nvPicPr>
          <p:cNvPr id="136197" name="Picture 21" descr="fig64-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231900"/>
            <a:ext cx="323373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8729630"/>
      </p:ext>
    </p:extLst>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Network and Streaming</a:t>
            </a:r>
            <a:endParaRPr lang="zh-TW" altLang="en-US" dirty="0"/>
          </a:p>
        </p:txBody>
      </p:sp>
      <p:sp>
        <p:nvSpPr>
          <p:cNvPr id="4" name="文字版面配置區 3"/>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423996577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Network and Streaming</a:t>
            </a:r>
            <a:endParaRPr lang="zh-TW" altLang="en-US" dirty="0"/>
          </a:p>
        </p:txBody>
      </p:sp>
      <p:sp>
        <p:nvSpPr>
          <p:cNvPr id="3" name="內容版面配置區 2"/>
          <p:cNvSpPr>
            <a:spLocks noGrp="1"/>
          </p:cNvSpPr>
          <p:nvPr>
            <p:ph idx="1"/>
          </p:nvPr>
        </p:nvSpPr>
        <p:spPr/>
        <p:txBody>
          <a:bodyPr/>
          <a:lstStyle/>
          <a:p>
            <a:r>
              <a:rPr lang="en-US" altLang="zh-TW" dirty="0" smtClean="0"/>
              <a:t>Android </a:t>
            </a:r>
            <a:r>
              <a:rPr lang="en-US" altLang="zh-TW" dirty="0" err="1"/>
              <a:t>VideoView</a:t>
            </a:r>
            <a:r>
              <a:rPr lang="en-US" altLang="zh-TW" dirty="0"/>
              <a:t> </a:t>
            </a:r>
          </a:p>
          <a:p>
            <a:r>
              <a:rPr lang="en-US" altLang="zh-TW" dirty="0" err="1" smtClean="0"/>
              <a:t>MediaController</a:t>
            </a:r>
            <a:endParaRPr lang="en-US" altLang="zh-TW" dirty="0" smtClean="0"/>
          </a:p>
          <a:p>
            <a:r>
              <a:rPr lang="en-US" altLang="zh-TW" dirty="0" smtClean="0"/>
              <a:t>Html5</a:t>
            </a:r>
            <a:endParaRPr lang="en-US" altLang="zh-TW" dirty="0"/>
          </a:p>
          <a:p>
            <a:endParaRPr lang="en-US" altLang="zh-TW" dirty="0" smtClean="0"/>
          </a:p>
        </p:txBody>
      </p:sp>
    </p:spTree>
    <p:extLst>
      <p:ext uri="{BB962C8B-B14F-4D97-AF65-F5344CB8AC3E}">
        <p14:creationId xmlns:p14="http://schemas.microsoft.com/office/powerpoint/2010/main" xmlns="" val="346920776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a:t>
            </a:r>
            <a:r>
              <a:rPr lang="en-US" altLang="zh-TW" dirty="0" err="1"/>
              <a:t>VideoView</a:t>
            </a:r>
            <a:r>
              <a:rPr lang="en-US" altLang="zh-TW" dirty="0"/>
              <a:t> </a:t>
            </a:r>
          </a:p>
        </p:txBody>
      </p:sp>
      <p:sp>
        <p:nvSpPr>
          <p:cNvPr id="3" name="內容版面配置區 2"/>
          <p:cNvSpPr>
            <a:spLocks noGrp="1"/>
          </p:cNvSpPr>
          <p:nvPr>
            <p:ph idx="1"/>
          </p:nvPr>
        </p:nvSpPr>
        <p:spPr/>
        <p:txBody>
          <a:bodyPr>
            <a:normAutofit lnSpcReduction="10000"/>
          </a:bodyPr>
          <a:lstStyle/>
          <a:p>
            <a:r>
              <a:rPr lang="en-US" altLang="zh-TW" dirty="0" smtClean="0"/>
              <a:t>This </a:t>
            </a:r>
            <a:r>
              <a:rPr lang="en-US" altLang="zh-TW" dirty="0"/>
              <a:t>is a visual component which, when added to the layout of an activity, provides a surface onto which a video may be played</a:t>
            </a:r>
            <a:r>
              <a:rPr lang="en-US" altLang="zh-TW" dirty="0" smtClean="0"/>
              <a:t>.</a:t>
            </a:r>
          </a:p>
          <a:p>
            <a:r>
              <a:rPr lang="en-US" altLang="zh-TW" dirty="0" smtClean="0"/>
              <a:t> </a:t>
            </a:r>
            <a:r>
              <a:rPr lang="en-US" altLang="zh-TW" dirty="0"/>
              <a:t>Android currently supports the following video formats:</a:t>
            </a:r>
          </a:p>
          <a:p>
            <a:pPr lvl="1"/>
            <a:r>
              <a:rPr lang="en-US" altLang="zh-TW" dirty="0"/>
              <a:t>H.263</a:t>
            </a:r>
          </a:p>
          <a:p>
            <a:pPr lvl="1"/>
            <a:r>
              <a:rPr lang="en-US" altLang="zh-TW" dirty="0"/>
              <a:t>H.264 AVC</a:t>
            </a:r>
          </a:p>
          <a:p>
            <a:pPr lvl="1"/>
            <a:r>
              <a:rPr lang="en-US" altLang="zh-TW" dirty="0"/>
              <a:t>MPEG-4 SP</a:t>
            </a:r>
          </a:p>
          <a:p>
            <a:pPr lvl="1"/>
            <a:r>
              <a:rPr lang="en-US" altLang="zh-TW" dirty="0"/>
              <a:t>VP8</a:t>
            </a:r>
          </a:p>
          <a:p>
            <a:endParaRPr lang="zh-TW" altLang="en-US" dirty="0"/>
          </a:p>
        </p:txBody>
      </p:sp>
    </p:spTree>
    <p:extLst>
      <p:ext uri="{BB962C8B-B14F-4D97-AF65-F5344CB8AC3E}">
        <p14:creationId xmlns:p14="http://schemas.microsoft.com/office/powerpoint/2010/main" xmlns="" val="1831927228"/>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a:t>
            </a:r>
            <a:r>
              <a:rPr lang="en-US" altLang="zh-TW" dirty="0" err="1"/>
              <a:t>VideoView</a:t>
            </a:r>
            <a:r>
              <a:rPr lang="en-US" altLang="zh-TW" dirty="0"/>
              <a:t> </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b="1" dirty="0" err="1"/>
              <a:t>etVideoPath</a:t>
            </a:r>
            <a:r>
              <a:rPr lang="en-US" altLang="zh-TW" b="1" dirty="0"/>
              <a:t>(String path)</a:t>
            </a:r>
            <a:r>
              <a:rPr lang="en-US" altLang="zh-TW" dirty="0"/>
              <a:t> – Specifies the path (as a string) of the video media to be played. This can be either the URL of a remote video file or a video file local to the device.</a:t>
            </a:r>
          </a:p>
          <a:p>
            <a:r>
              <a:rPr lang="en-US" altLang="zh-TW" b="1" dirty="0" err="1"/>
              <a:t>setVideoUri</a:t>
            </a:r>
            <a:r>
              <a:rPr lang="en-US" altLang="zh-TW" b="1" dirty="0"/>
              <a:t>(Uri </a:t>
            </a:r>
            <a:r>
              <a:rPr lang="en-US" altLang="zh-TW" b="1" dirty="0" err="1"/>
              <a:t>uri</a:t>
            </a:r>
            <a:r>
              <a:rPr lang="en-US" altLang="zh-TW" b="1" dirty="0"/>
              <a:t>)</a:t>
            </a:r>
            <a:r>
              <a:rPr lang="en-US" altLang="zh-TW" dirty="0"/>
              <a:t> – Performs the same task as the </a:t>
            </a:r>
            <a:r>
              <a:rPr lang="en-US" altLang="zh-TW" dirty="0" err="1"/>
              <a:t>setVideoPath</a:t>
            </a:r>
            <a:r>
              <a:rPr lang="en-US" altLang="zh-TW" dirty="0"/>
              <a:t>() method but takes a Uri object as an argument instead of a string.</a:t>
            </a:r>
          </a:p>
          <a:p>
            <a:r>
              <a:rPr lang="en-US" altLang="zh-TW" b="1" dirty="0"/>
              <a:t>start()</a:t>
            </a:r>
            <a:r>
              <a:rPr lang="en-US" altLang="zh-TW" dirty="0"/>
              <a:t> – Starts video playback.</a:t>
            </a:r>
          </a:p>
          <a:p>
            <a:r>
              <a:rPr lang="en-US" altLang="zh-TW" b="1" dirty="0" err="1"/>
              <a:t>stopPlayback</a:t>
            </a:r>
            <a:r>
              <a:rPr lang="en-US" altLang="zh-TW" b="1" dirty="0"/>
              <a:t>()</a:t>
            </a:r>
            <a:r>
              <a:rPr lang="en-US" altLang="zh-TW" dirty="0"/>
              <a:t> – Stops the video playback.</a:t>
            </a:r>
          </a:p>
          <a:p>
            <a:r>
              <a:rPr lang="en-US" altLang="zh-TW" b="1" dirty="0"/>
              <a:t>pause()</a:t>
            </a:r>
            <a:r>
              <a:rPr lang="en-US" altLang="zh-TW" dirty="0"/>
              <a:t> – Pauses video playback.</a:t>
            </a:r>
          </a:p>
          <a:p>
            <a:r>
              <a:rPr lang="en-US" altLang="zh-TW" b="1" dirty="0" err="1"/>
              <a:t>isPlaying</a:t>
            </a:r>
            <a:r>
              <a:rPr lang="en-US" altLang="zh-TW" b="1" dirty="0"/>
              <a:t>()</a:t>
            </a:r>
            <a:r>
              <a:rPr lang="en-US" altLang="zh-TW" dirty="0"/>
              <a:t> – Returns a Boolean value indicating whether a video is currently playing.</a:t>
            </a:r>
          </a:p>
          <a:p>
            <a:r>
              <a:rPr lang="en-US" altLang="zh-TW" b="1" dirty="0" err="1"/>
              <a:t>setOnPreparedListener</a:t>
            </a:r>
            <a:r>
              <a:rPr lang="en-US" altLang="zh-TW" b="1" dirty="0"/>
              <a:t>(</a:t>
            </a:r>
            <a:r>
              <a:rPr lang="en-US" altLang="zh-TW" b="1" dirty="0" err="1"/>
              <a:t>MediaPlayer.OnPreparedListener</a:t>
            </a:r>
            <a:r>
              <a:rPr lang="en-US" altLang="zh-TW" b="1" dirty="0"/>
              <a:t>)</a:t>
            </a:r>
            <a:r>
              <a:rPr lang="en-US" altLang="zh-TW" dirty="0"/>
              <a:t> – Allows a callback method to be called when the video is ready to play.</a:t>
            </a:r>
          </a:p>
          <a:p>
            <a:r>
              <a:rPr lang="en-US" altLang="zh-TW" b="1" dirty="0" err="1"/>
              <a:t>setOnErrorListener</a:t>
            </a:r>
            <a:r>
              <a:rPr lang="en-US" altLang="zh-TW" b="1" dirty="0"/>
              <a:t>(</a:t>
            </a:r>
            <a:r>
              <a:rPr lang="en-US" altLang="zh-TW" b="1" dirty="0" err="1"/>
              <a:t>MediaPlayer.OnErrorListener</a:t>
            </a:r>
            <a:r>
              <a:rPr lang="en-US" altLang="zh-TW" b="1" dirty="0"/>
              <a:t>)</a:t>
            </a:r>
            <a:r>
              <a:rPr lang="en-US" altLang="zh-TW" dirty="0"/>
              <a:t> - Allows a callback method to be called when an error occurs during the video playback.</a:t>
            </a:r>
          </a:p>
          <a:p>
            <a:r>
              <a:rPr lang="en-US" altLang="zh-TW" b="1" dirty="0" err="1"/>
              <a:t>setOnCompletionListener</a:t>
            </a:r>
            <a:r>
              <a:rPr lang="en-US" altLang="zh-TW" b="1" dirty="0"/>
              <a:t>(</a:t>
            </a:r>
            <a:r>
              <a:rPr lang="en-US" altLang="zh-TW" b="1" dirty="0" err="1"/>
              <a:t>MediaPlayer.OnCompletionListener</a:t>
            </a:r>
            <a:r>
              <a:rPr lang="en-US" altLang="zh-TW" b="1" dirty="0"/>
              <a:t>)</a:t>
            </a:r>
            <a:r>
              <a:rPr lang="en-US" altLang="zh-TW" dirty="0"/>
              <a:t> - Allows a callback method to be called when the end of the video is reached.</a:t>
            </a:r>
          </a:p>
          <a:p>
            <a:r>
              <a:rPr lang="en-US" altLang="zh-TW" b="1" dirty="0" err="1"/>
              <a:t>getDuration</a:t>
            </a:r>
            <a:r>
              <a:rPr lang="en-US" altLang="zh-TW" b="1" dirty="0"/>
              <a:t>()</a:t>
            </a:r>
            <a:r>
              <a:rPr lang="en-US" altLang="zh-TW" dirty="0"/>
              <a:t> – Returns the duration of the video. Will typically return -1 unless called from within the </a:t>
            </a:r>
            <a:r>
              <a:rPr lang="en-US" altLang="zh-TW" dirty="0" err="1"/>
              <a:t>OnPreparedListener</a:t>
            </a:r>
            <a:r>
              <a:rPr lang="en-US" altLang="zh-TW" dirty="0"/>
              <a:t>() callback method.</a:t>
            </a:r>
          </a:p>
          <a:p>
            <a:r>
              <a:rPr lang="en-US" altLang="zh-TW" b="1" dirty="0" err="1"/>
              <a:t>getCurrentPosition</a:t>
            </a:r>
            <a:r>
              <a:rPr lang="en-US" altLang="zh-TW" b="1" dirty="0"/>
              <a:t>()</a:t>
            </a:r>
            <a:r>
              <a:rPr lang="en-US" altLang="zh-TW" dirty="0"/>
              <a:t> – Returns an integer value indicating the current position of playback.</a:t>
            </a:r>
          </a:p>
          <a:p>
            <a:r>
              <a:rPr lang="en-US" altLang="zh-TW" b="1" dirty="0" err="1"/>
              <a:t>setMediaController</a:t>
            </a:r>
            <a:r>
              <a:rPr lang="en-US" altLang="zh-TW" b="1" dirty="0"/>
              <a:t>(</a:t>
            </a:r>
            <a:r>
              <a:rPr lang="en-US" altLang="zh-TW" b="1" dirty="0" err="1"/>
              <a:t>MediaController</a:t>
            </a:r>
            <a:r>
              <a:rPr lang="en-US" altLang="zh-TW" b="1" dirty="0"/>
              <a:t>)</a:t>
            </a:r>
            <a:r>
              <a:rPr lang="en-US" altLang="zh-TW" dirty="0"/>
              <a:t> – Designates a </a:t>
            </a:r>
            <a:r>
              <a:rPr lang="en-US" altLang="zh-TW" dirty="0" err="1"/>
              <a:t>MediaController</a:t>
            </a:r>
            <a:r>
              <a:rPr lang="en-US" altLang="zh-TW" dirty="0"/>
              <a:t> instance allowing playback controls to be displayed to the user.</a:t>
            </a:r>
          </a:p>
          <a:p>
            <a:endParaRPr lang="zh-TW" altLang="en-US" dirty="0"/>
          </a:p>
        </p:txBody>
      </p:sp>
    </p:spTree>
    <p:extLst>
      <p:ext uri="{BB962C8B-B14F-4D97-AF65-F5344CB8AC3E}">
        <p14:creationId xmlns:p14="http://schemas.microsoft.com/office/powerpoint/2010/main" xmlns="" val="113632331"/>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Android </a:t>
            </a:r>
            <a:r>
              <a:rPr lang="en-US" altLang="zh-TW" dirty="0" err="1" smtClean="0"/>
              <a:t>MediaController</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b="1" dirty="0" err="1"/>
              <a:t>setAnchorView</a:t>
            </a:r>
            <a:r>
              <a:rPr lang="en-US" altLang="zh-TW" b="1" dirty="0"/>
              <a:t>(View view)</a:t>
            </a:r>
            <a:r>
              <a:rPr lang="en-US" altLang="zh-TW" dirty="0"/>
              <a:t> – Designates the view to which the controller is to be anchored. This controls the location of the controls on the screen.</a:t>
            </a:r>
          </a:p>
          <a:p>
            <a:r>
              <a:rPr lang="en-US" altLang="zh-TW" b="1" dirty="0"/>
              <a:t>show()</a:t>
            </a:r>
            <a:r>
              <a:rPr lang="en-US" altLang="zh-TW" dirty="0"/>
              <a:t> – Displays the controls.</a:t>
            </a:r>
          </a:p>
          <a:p>
            <a:r>
              <a:rPr lang="en-US" altLang="zh-TW" b="1" dirty="0"/>
              <a:t>show(</a:t>
            </a:r>
            <a:r>
              <a:rPr lang="en-US" altLang="zh-TW" b="1" dirty="0" err="1"/>
              <a:t>int</a:t>
            </a:r>
            <a:r>
              <a:rPr lang="en-US" altLang="zh-TW" b="1" dirty="0"/>
              <a:t> timeout)</a:t>
            </a:r>
            <a:r>
              <a:rPr lang="en-US" altLang="zh-TW" dirty="0"/>
              <a:t> – Controls are displayed for the designated duration (in milliseconds).</a:t>
            </a:r>
          </a:p>
          <a:p>
            <a:r>
              <a:rPr lang="en-US" altLang="zh-TW" b="1" dirty="0"/>
              <a:t>hide()</a:t>
            </a:r>
            <a:r>
              <a:rPr lang="en-US" altLang="zh-TW" dirty="0"/>
              <a:t> – Hides the controller from the user.</a:t>
            </a:r>
          </a:p>
          <a:p>
            <a:r>
              <a:rPr lang="en-US" altLang="zh-TW" b="1" dirty="0" err="1"/>
              <a:t>isShowing</a:t>
            </a:r>
            <a:r>
              <a:rPr lang="en-US" altLang="zh-TW" b="1" dirty="0"/>
              <a:t>()</a:t>
            </a:r>
            <a:r>
              <a:rPr lang="en-US" altLang="zh-TW" dirty="0"/>
              <a:t> – Returns a Boolean value indicating whether the controls are currently visible to the user.</a:t>
            </a:r>
          </a:p>
          <a:p>
            <a:endParaRPr lang="zh-TW" altLang="en-US" dirty="0"/>
          </a:p>
        </p:txBody>
      </p:sp>
    </p:spTree>
    <p:extLst>
      <p:ext uri="{BB962C8B-B14F-4D97-AF65-F5344CB8AC3E}">
        <p14:creationId xmlns:p14="http://schemas.microsoft.com/office/powerpoint/2010/main" xmlns="" val="66248711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180839" y="1600200"/>
            <a:ext cx="6782321" cy="4525963"/>
          </a:xfrm>
          <a:prstGeom prst="rect">
            <a:avLst/>
          </a:prstGeom>
        </p:spPr>
      </p:pic>
    </p:spTree>
    <p:extLst>
      <p:ext uri="{BB962C8B-B14F-4D97-AF65-F5344CB8AC3E}">
        <p14:creationId xmlns:p14="http://schemas.microsoft.com/office/powerpoint/2010/main" xmlns="" val="2167325796"/>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a:t>
            </a:r>
            <a:endParaRPr lang="zh-TW" altLang="en-US" dirty="0"/>
          </a:p>
        </p:txBody>
      </p:sp>
      <p:sp>
        <p:nvSpPr>
          <p:cNvPr id="3" name="內容版面配置區 2"/>
          <p:cNvSpPr>
            <a:spLocks noGrp="1"/>
          </p:cNvSpPr>
          <p:nvPr>
            <p:ph idx="1"/>
          </p:nvPr>
        </p:nvSpPr>
        <p:spPr/>
        <p:txBody>
          <a:bodyPr/>
          <a:lstStyle/>
          <a:p>
            <a:r>
              <a:rPr lang="en-US" altLang="zh-TW" dirty="0"/>
              <a:t>&lt;uses-permission </a:t>
            </a:r>
            <a:r>
              <a:rPr lang="en-US" altLang="zh-TW" dirty="0" err="1"/>
              <a:t>android:name</a:t>
            </a:r>
            <a:r>
              <a:rPr lang="en-US" altLang="zh-TW" dirty="0"/>
              <a:t>="</a:t>
            </a:r>
            <a:r>
              <a:rPr lang="en-US" altLang="zh-TW" dirty="0" err="1"/>
              <a:t>android.permission.INTERNET</a:t>
            </a:r>
            <a:r>
              <a:rPr lang="en-US" altLang="zh-TW" dirty="0"/>
              <a:t>" /&gt;</a:t>
            </a:r>
            <a:endParaRPr lang="zh-TW" altLang="en-US" dirty="0"/>
          </a:p>
        </p:txBody>
      </p:sp>
    </p:spTree>
    <p:extLst>
      <p:ext uri="{BB962C8B-B14F-4D97-AF65-F5344CB8AC3E}">
        <p14:creationId xmlns:p14="http://schemas.microsoft.com/office/powerpoint/2010/main" xmlns="" val="76786014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final </a:t>
            </a:r>
            <a:r>
              <a:rPr lang="en-US" altLang="zh-TW" dirty="0" err="1"/>
              <a:t>VideoView</a:t>
            </a:r>
            <a:r>
              <a:rPr lang="en-US" altLang="zh-TW" dirty="0"/>
              <a:t> </a:t>
            </a:r>
            <a:r>
              <a:rPr lang="en-US" altLang="zh-TW" dirty="0" err="1"/>
              <a:t>videoView</a:t>
            </a:r>
            <a:r>
              <a:rPr lang="en-US" altLang="zh-TW" dirty="0"/>
              <a:t> =</a:t>
            </a:r>
          </a:p>
          <a:p>
            <a:r>
              <a:rPr lang="en-US" altLang="zh-TW" dirty="0"/>
              <a:t>                (</a:t>
            </a:r>
            <a:r>
              <a:rPr lang="en-US" altLang="zh-TW" dirty="0" err="1"/>
              <a:t>VideoView</a:t>
            </a:r>
            <a:r>
              <a:rPr lang="en-US" altLang="zh-TW" dirty="0"/>
              <a:t>) </a:t>
            </a:r>
            <a:r>
              <a:rPr lang="en-US" altLang="zh-TW" dirty="0" err="1"/>
              <a:t>findViewById</a:t>
            </a:r>
            <a:r>
              <a:rPr lang="en-US" altLang="zh-TW" dirty="0"/>
              <a:t>(</a:t>
            </a:r>
            <a:r>
              <a:rPr lang="en-US" altLang="zh-TW" dirty="0" err="1"/>
              <a:t>R.id.videoView</a:t>
            </a:r>
            <a:r>
              <a:rPr lang="en-US" altLang="zh-TW" dirty="0"/>
              <a:t>);</a:t>
            </a:r>
          </a:p>
          <a:p>
            <a:endParaRPr lang="en-US" altLang="zh-TW" dirty="0"/>
          </a:p>
          <a:p>
            <a:r>
              <a:rPr lang="en-US" altLang="zh-TW" dirty="0"/>
              <a:t>        </a:t>
            </a:r>
            <a:r>
              <a:rPr lang="en-US" altLang="zh-TW" dirty="0" err="1"/>
              <a:t>videoView.setVideoPath</a:t>
            </a:r>
            <a:r>
              <a:rPr lang="en-US" altLang="zh-TW" dirty="0"/>
              <a:t>(</a:t>
            </a:r>
            <a:r>
              <a:rPr lang="en-US" altLang="zh-TW" dirty="0" err="1"/>
              <a:t>String.valueOf</a:t>
            </a:r>
            <a:r>
              <a:rPr lang="en-US" altLang="zh-TW" dirty="0"/>
              <a:t>(</a:t>
            </a:r>
            <a:r>
              <a:rPr lang="en-US" altLang="zh-TW" dirty="0" err="1"/>
              <a:t>Uri.parse</a:t>
            </a:r>
            <a:r>
              <a:rPr lang="en-US" altLang="zh-TW" dirty="0"/>
              <a:t>("</a:t>
            </a:r>
            <a:r>
              <a:rPr lang="en-US" altLang="zh-TW" dirty="0" err="1"/>
              <a:t>android.resource</a:t>
            </a:r>
            <a:r>
              <a:rPr lang="en-US" altLang="zh-TW" dirty="0"/>
              <a:t>://" + </a:t>
            </a:r>
            <a:r>
              <a:rPr lang="en-US" altLang="zh-TW" dirty="0" err="1"/>
              <a:t>getPackageName</a:t>
            </a:r>
            <a:r>
              <a:rPr lang="en-US" altLang="zh-TW" dirty="0"/>
              <a:t>() + "/" + </a:t>
            </a:r>
            <a:r>
              <a:rPr lang="en-US" altLang="zh-TW" dirty="0" err="1"/>
              <a:t>R.raw.demo</a:t>
            </a:r>
            <a:r>
              <a:rPr lang="en-US" altLang="zh-TW" dirty="0"/>
              <a:t>)));</a:t>
            </a:r>
          </a:p>
          <a:p>
            <a:r>
              <a:rPr lang="en-US" altLang="zh-TW" dirty="0"/>
              <a:t>        </a:t>
            </a:r>
            <a:r>
              <a:rPr lang="en-US" altLang="zh-TW" dirty="0" err="1"/>
              <a:t>MediaController</a:t>
            </a:r>
            <a:r>
              <a:rPr lang="en-US" altLang="zh-TW" dirty="0"/>
              <a:t> </a:t>
            </a:r>
            <a:r>
              <a:rPr lang="en-US" altLang="zh-TW" dirty="0" err="1"/>
              <a:t>mediaController</a:t>
            </a:r>
            <a:r>
              <a:rPr lang="en-US" altLang="zh-TW" dirty="0"/>
              <a:t> = new </a:t>
            </a:r>
            <a:r>
              <a:rPr lang="en-US" altLang="zh-TW" dirty="0" err="1"/>
              <a:t>MediaController</a:t>
            </a:r>
            <a:r>
              <a:rPr lang="en-US" altLang="zh-TW" dirty="0"/>
              <a:t>(this);</a:t>
            </a:r>
          </a:p>
          <a:p>
            <a:r>
              <a:rPr lang="en-US" altLang="zh-TW" dirty="0"/>
              <a:t>        </a:t>
            </a:r>
            <a:r>
              <a:rPr lang="en-US" altLang="zh-TW" dirty="0" err="1"/>
              <a:t>mediaController.setAnchorView</a:t>
            </a:r>
            <a:r>
              <a:rPr lang="en-US" altLang="zh-TW" dirty="0"/>
              <a:t>(</a:t>
            </a:r>
            <a:r>
              <a:rPr lang="en-US" altLang="zh-TW" dirty="0" err="1"/>
              <a:t>videoView</a:t>
            </a:r>
            <a:r>
              <a:rPr lang="en-US" altLang="zh-TW" dirty="0"/>
              <a:t>);</a:t>
            </a:r>
          </a:p>
          <a:p>
            <a:r>
              <a:rPr lang="en-US" altLang="zh-TW" dirty="0"/>
              <a:t>        </a:t>
            </a:r>
            <a:r>
              <a:rPr lang="en-US" altLang="zh-TW" dirty="0" err="1"/>
              <a:t>videoView.setMediaController</a:t>
            </a:r>
            <a:r>
              <a:rPr lang="en-US" altLang="zh-TW" dirty="0"/>
              <a:t>(</a:t>
            </a:r>
            <a:r>
              <a:rPr lang="en-US" altLang="zh-TW" dirty="0" err="1"/>
              <a:t>mediaController</a:t>
            </a:r>
            <a:r>
              <a:rPr lang="en-US" altLang="zh-TW" dirty="0"/>
              <a:t>);</a:t>
            </a:r>
          </a:p>
          <a:p>
            <a:r>
              <a:rPr lang="en-US" altLang="zh-TW" dirty="0"/>
              <a:t>        </a:t>
            </a:r>
            <a:r>
              <a:rPr lang="en-US" altLang="zh-TW" dirty="0" err="1"/>
              <a:t>videoView.start</a:t>
            </a:r>
            <a:r>
              <a:rPr lang="en-US" altLang="zh-TW" dirty="0"/>
              <a:t>();</a:t>
            </a:r>
          </a:p>
          <a:p>
            <a:r>
              <a:rPr lang="en-US" altLang="zh-TW" dirty="0"/>
              <a:t>    }</a:t>
            </a:r>
            <a:endParaRPr lang="zh-TW" altLang="en-US" dirty="0"/>
          </a:p>
        </p:txBody>
      </p:sp>
    </p:spTree>
    <p:extLst>
      <p:ext uri="{BB962C8B-B14F-4D97-AF65-F5344CB8AC3E}">
        <p14:creationId xmlns:p14="http://schemas.microsoft.com/office/powerpoint/2010/main" xmlns="" val="1853433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(service Lifecycle)</a:t>
            </a:r>
          </a:p>
        </p:txBody>
      </p:sp>
      <p:sp>
        <p:nvSpPr>
          <p:cNvPr id="121859" name="Oval 3"/>
          <p:cNvSpPr>
            <a:spLocks noChangeArrowheads="1"/>
          </p:cNvSpPr>
          <p:nvPr/>
        </p:nvSpPr>
        <p:spPr bwMode="auto">
          <a:xfrm>
            <a:off x="3348038" y="1700213"/>
            <a:ext cx="2374900" cy="576262"/>
          </a:xfrm>
          <a:prstGeom prst="ellipse">
            <a:avLst/>
          </a:prstGeom>
          <a:solidFill>
            <a:schemeClr val="accent1"/>
          </a:solidFill>
          <a:ln w="9525">
            <a:solidFill>
              <a:schemeClr val="tx1"/>
            </a:solidFill>
            <a:round/>
            <a:headEnd/>
            <a:tailEnd/>
          </a:ln>
        </p:spPr>
        <p:txBody>
          <a:bodyPr wrap="none" anchor="ctr"/>
          <a:lstStyle/>
          <a:p>
            <a:pPr algn="ctr"/>
            <a:r>
              <a:rPr lang="en-US" altLang="zh-TW"/>
              <a:t>startService()</a:t>
            </a:r>
          </a:p>
        </p:txBody>
      </p:sp>
      <p:sp>
        <p:nvSpPr>
          <p:cNvPr id="121860" name="Rectangle 4"/>
          <p:cNvSpPr>
            <a:spLocks noChangeArrowheads="1"/>
          </p:cNvSpPr>
          <p:nvPr/>
        </p:nvSpPr>
        <p:spPr bwMode="auto">
          <a:xfrm>
            <a:off x="3598863" y="2708275"/>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onCreate()</a:t>
            </a:r>
          </a:p>
        </p:txBody>
      </p:sp>
      <p:sp>
        <p:nvSpPr>
          <p:cNvPr id="121861" name="Rectangle 5"/>
          <p:cNvSpPr>
            <a:spLocks noChangeArrowheads="1"/>
          </p:cNvSpPr>
          <p:nvPr/>
        </p:nvSpPr>
        <p:spPr bwMode="auto">
          <a:xfrm>
            <a:off x="3598863" y="33575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onStart()</a:t>
            </a:r>
          </a:p>
        </p:txBody>
      </p:sp>
      <p:sp>
        <p:nvSpPr>
          <p:cNvPr id="121862" name="Rectangle 6"/>
          <p:cNvSpPr>
            <a:spLocks noChangeArrowheads="1"/>
          </p:cNvSpPr>
          <p:nvPr/>
        </p:nvSpPr>
        <p:spPr bwMode="auto">
          <a:xfrm>
            <a:off x="3598863" y="5086350"/>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onDestroy()</a:t>
            </a:r>
          </a:p>
        </p:txBody>
      </p:sp>
      <p:cxnSp>
        <p:nvCxnSpPr>
          <p:cNvPr id="121863" name="AutoShape 7"/>
          <p:cNvCxnSpPr>
            <a:cxnSpLocks noChangeShapeType="1"/>
            <a:stCxn id="121859" idx="4"/>
            <a:endCxn id="121860" idx="0"/>
          </p:cNvCxnSpPr>
          <p:nvPr/>
        </p:nvCxnSpPr>
        <p:spPr bwMode="auto">
          <a:xfrm>
            <a:off x="4535488" y="2276475"/>
            <a:ext cx="0" cy="431800"/>
          </a:xfrm>
          <a:prstGeom prst="straightConnector1">
            <a:avLst/>
          </a:prstGeom>
          <a:noFill/>
          <a:ln w="9525">
            <a:solidFill>
              <a:schemeClr val="tx1"/>
            </a:solidFill>
            <a:round/>
            <a:headEnd/>
            <a:tailEnd type="triangle" w="med" len="med"/>
          </a:ln>
        </p:spPr>
      </p:cxnSp>
      <p:cxnSp>
        <p:nvCxnSpPr>
          <p:cNvPr id="121864" name="AutoShape 8"/>
          <p:cNvCxnSpPr>
            <a:cxnSpLocks noChangeShapeType="1"/>
            <a:stCxn id="121860" idx="2"/>
            <a:endCxn id="121861" idx="0"/>
          </p:cNvCxnSpPr>
          <p:nvPr/>
        </p:nvCxnSpPr>
        <p:spPr bwMode="auto">
          <a:xfrm>
            <a:off x="4535488" y="3141663"/>
            <a:ext cx="0" cy="215900"/>
          </a:xfrm>
          <a:prstGeom prst="straightConnector1">
            <a:avLst/>
          </a:prstGeom>
          <a:noFill/>
          <a:ln w="9525">
            <a:solidFill>
              <a:schemeClr val="tx1"/>
            </a:solidFill>
            <a:round/>
            <a:headEnd/>
            <a:tailEnd type="triangle" w="med" len="med"/>
          </a:ln>
        </p:spPr>
      </p:cxnSp>
      <p:sp>
        <p:nvSpPr>
          <p:cNvPr id="121865" name="Rectangle 9"/>
          <p:cNvSpPr>
            <a:spLocks noChangeArrowheads="1"/>
          </p:cNvSpPr>
          <p:nvPr/>
        </p:nvSpPr>
        <p:spPr bwMode="auto">
          <a:xfrm>
            <a:off x="3598863" y="4292600"/>
            <a:ext cx="1871662" cy="433388"/>
          </a:xfrm>
          <a:prstGeom prst="rect">
            <a:avLst/>
          </a:prstGeom>
          <a:solidFill>
            <a:schemeClr val="bg1"/>
          </a:solidFill>
          <a:ln w="9525">
            <a:solidFill>
              <a:schemeClr val="tx1"/>
            </a:solidFill>
            <a:prstDash val="dash"/>
            <a:miter lim="800000"/>
            <a:headEnd/>
            <a:tailEnd/>
          </a:ln>
        </p:spPr>
        <p:txBody>
          <a:bodyPr wrap="none" anchor="ctr"/>
          <a:lstStyle/>
          <a:p>
            <a:pPr algn="ctr"/>
            <a:r>
              <a:rPr lang="en-US" altLang="zh-TW"/>
              <a:t>….</a:t>
            </a:r>
          </a:p>
        </p:txBody>
      </p:sp>
      <p:cxnSp>
        <p:nvCxnSpPr>
          <p:cNvPr id="121866" name="AutoShape 10"/>
          <p:cNvCxnSpPr>
            <a:cxnSpLocks noChangeShapeType="1"/>
            <a:stCxn id="121861" idx="2"/>
            <a:endCxn id="121865" idx="0"/>
          </p:cNvCxnSpPr>
          <p:nvPr/>
        </p:nvCxnSpPr>
        <p:spPr bwMode="auto">
          <a:xfrm>
            <a:off x="4535488" y="3790950"/>
            <a:ext cx="0" cy="501650"/>
          </a:xfrm>
          <a:prstGeom prst="straightConnector1">
            <a:avLst/>
          </a:prstGeom>
          <a:noFill/>
          <a:ln w="9525">
            <a:solidFill>
              <a:schemeClr val="tx1"/>
            </a:solidFill>
            <a:round/>
            <a:headEnd/>
            <a:tailEnd type="triangle" w="med" len="med"/>
          </a:ln>
        </p:spPr>
      </p:cxnSp>
      <p:cxnSp>
        <p:nvCxnSpPr>
          <p:cNvPr id="121867" name="AutoShape 11"/>
          <p:cNvCxnSpPr>
            <a:cxnSpLocks noChangeShapeType="1"/>
            <a:stCxn id="121865" idx="2"/>
            <a:endCxn id="121862" idx="0"/>
          </p:cNvCxnSpPr>
          <p:nvPr/>
        </p:nvCxnSpPr>
        <p:spPr bwMode="auto">
          <a:xfrm>
            <a:off x="4535488" y="4725988"/>
            <a:ext cx="0" cy="360362"/>
          </a:xfrm>
          <a:prstGeom prst="straightConnector1">
            <a:avLst/>
          </a:prstGeom>
          <a:noFill/>
          <a:ln w="9525">
            <a:solidFill>
              <a:schemeClr val="tx1"/>
            </a:solidFill>
            <a:round/>
            <a:headEnd/>
            <a:tailEnd type="triangle" w="med" len="med"/>
          </a:ln>
        </p:spPr>
      </p:cxnSp>
      <p:sp>
        <p:nvSpPr>
          <p:cNvPr id="121868" name="Oval 12"/>
          <p:cNvSpPr>
            <a:spLocks noChangeArrowheads="1"/>
          </p:cNvSpPr>
          <p:nvPr/>
        </p:nvSpPr>
        <p:spPr bwMode="auto">
          <a:xfrm>
            <a:off x="3348038" y="5734050"/>
            <a:ext cx="2374900" cy="576263"/>
          </a:xfrm>
          <a:prstGeom prst="ellipse">
            <a:avLst/>
          </a:prstGeom>
          <a:solidFill>
            <a:schemeClr val="accent1"/>
          </a:solidFill>
          <a:ln w="9525">
            <a:solidFill>
              <a:schemeClr val="tx1"/>
            </a:solidFill>
            <a:round/>
            <a:headEnd/>
            <a:tailEnd/>
          </a:ln>
        </p:spPr>
        <p:txBody>
          <a:bodyPr wrap="none" anchor="ctr"/>
          <a:lstStyle/>
          <a:p>
            <a:pPr algn="ctr"/>
            <a:r>
              <a:rPr lang="en-US" altLang="zh-TW"/>
              <a:t>end</a:t>
            </a:r>
          </a:p>
        </p:txBody>
      </p:sp>
      <p:cxnSp>
        <p:nvCxnSpPr>
          <p:cNvPr id="121869" name="AutoShape 13"/>
          <p:cNvCxnSpPr>
            <a:cxnSpLocks noChangeShapeType="1"/>
            <a:stCxn id="121862" idx="2"/>
            <a:endCxn id="121868" idx="0"/>
          </p:cNvCxnSpPr>
          <p:nvPr/>
        </p:nvCxnSpPr>
        <p:spPr bwMode="auto">
          <a:xfrm>
            <a:off x="4535488" y="5519738"/>
            <a:ext cx="0" cy="214312"/>
          </a:xfrm>
          <a:prstGeom prst="straightConnector1">
            <a:avLst/>
          </a:prstGeom>
          <a:noFill/>
          <a:ln w="9525">
            <a:solidFill>
              <a:schemeClr val="tx1"/>
            </a:solidFill>
            <a:round/>
            <a:headEnd/>
            <a:tailEnd type="triangle" w="med" len="med"/>
          </a:ln>
        </p:spPr>
      </p:cxnSp>
      <p:sp>
        <p:nvSpPr>
          <p:cNvPr id="14" name="投影片編號版面配置區 13"/>
          <p:cNvSpPr>
            <a:spLocks noGrp="1"/>
          </p:cNvSpPr>
          <p:nvPr>
            <p:ph type="sldNum" sz="quarter" idx="12"/>
          </p:nvPr>
        </p:nvSpPr>
        <p:spPr/>
        <p:txBody>
          <a:bodyPr/>
          <a:lstStyle/>
          <a:p>
            <a:fld id="{45F78D89-5997-444E-9954-B07A54BF8CB2}" type="slidenum">
              <a:rPr lang="zh-TW" altLang="en-US" smtClean="0"/>
              <a:pPr/>
              <a:t>32</a:t>
            </a:fld>
            <a:endParaRPr lang="zh-TW" altLang="en-US"/>
          </a:p>
        </p:txBody>
      </p:sp>
    </p:spTree>
    <p:extLst>
      <p:ext uri="{BB962C8B-B14F-4D97-AF65-F5344CB8AC3E}">
        <p14:creationId xmlns:p14="http://schemas.microsoft.com/office/powerpoint/2010/main" xmlns="" val="224671588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a:t>
            </a:r>
            <a:endParaRPr lang="zh-TW" altLang="en-US" dirty="0"/>
          </a:p>
        </p:txBody>
      </p:sp>
      <p:sp>
        <p:nvSpPr>
          <p:cNvPr id="5" name="內容版面配置區 4"/>
          <p:cNvSpPr>
            <a:spLocks noGrp="1"/>
          </p:cNvSpPr>
          <p:nvPr>
            <p:ph idx="1"/>
          </p:nvPr>
        </p:nvSpPr>
        <p:spPr/>
        <p:txBody>
          <a:bodyPr>
            <a:normAutofit fontScale="62500" lnSpcReduction="20000"/>
          </a:bodyPr>
          <a:lstStyle/>
          <a:p>
            <a:r>
              <a:rPr lang="en-US" altLang="zh-TW" dirty="0"/>
              <a:t>//</a:t>
            </a:r>
            <a:r>
              <a:rPr lang="zh-TW" altLang="en-US" dirty="0"/>
              <a:t>透過 </a:t>
            </a:r>
            <a:r>
              <a:rPr lang="en-US" altLang="zh-TW" dirty="0" err="1"/>
              <a:t>url</a:t>
            </a:r>
            <a:r>
              <a:rPr lang="en-US" altLang="zh-TW" dirty="0"/>
              <a:t> </a:t>
            </a:r>
            <a:r>
              <a:rPr lang="zh-TW" altLang="en-US" dirty="0"/>
              <a:t>播放</a:t>
            </a:r>
          </a:p>
          <a:p>
            <a:r>
              <a:rPr lang="zh-TW" altLang="en-US" dirty="0"/>
              <a:t>  </a:t>
            </a:r>
            <a:r>
              <a:rPr lang="en-US" altLang="zh-TW" dirty="0"/>
              <a:t>//</a:t>
            </a:r>
            <a:r>
              <a:rPr lang="en-US" altLang="zh-TW" dirty="0" err="1"/>
              <a:t>videoView.setVideoURI</a:t>
            </a:r>
            <a:r>
              <a:rPr lang="en-US" altLang="zh-TW" dirty="0"/>
              <a:t>(Uri .parse("http://www.test.123/testmovie.mp4"));</a:t>
            </a:r>
          </a:p>
          <a:p>
            <a:r>
              <a:rPr lang="en-US" altLang="zh-TW" dirty="0"/>
              <a:t>   </a:t>
            </a:r>
          </a:p>
          <a:p>
            <a:r>
              <a:rPr lang="en-US" altLang="zh-TW" dirty="0"/>
              <a:t>  //</a:t>
            </a:r>
            <a:r>
              <a:rPr lang="zh-TW" altLang="en-US" dirty="0"/>
              <a:t>透過 </a:t>
            </a:r>
            <a:r>
              <a:rPr lang="en-US" altLang="zh-TW" dirty="0" err="1"/>
              <a:t>sdcard</a:t>
            </a:r>
            <a:r>
              <a:rPr lang="en-US" altLang="zh-TW" dirty="0"/>
              <a:t> </a:t>
            </a:r>
            <a:r>
              <a:rPr lang="zh-TW" altLang="en-US" dirty="0"/>
              <a:t>路徑播放</a:t>
            </a:r>
          </a:p>
          <a:p>
            <a:r>
              <a:rPr lang="zh-TW" altLang="en-US" dirty="0"/>
              <a:t>  </a:t>
            </a:r>
            <a:r>
              <a:rPr lang="en-US" altLang="zh-TW" dirty="0"/>
              <a:t>//</a:t>
            </a:r>
            <a:r>
              <a:rPr lang="en-US" altLang="zh-TW" dirty="0" err="1"/>
              <a:t>videoView.setVideoPath</a:t>
            </a:r>
            <a:r>
              <a:rPr lang="en-US" altLang="zh-TW" dirty="0"/>
              <a:t>("/</a:t>
            </a:r>
            <a:r>
              <a:rPr lang="en-US" altLang="zh-TW" dirty="0" err="1"/>
              <a:t>sdcard</a:t>
            </a:r>
            <a:r>
              <a:rPr lang="en-US" altLang="zh-TW" dirty="0"/>
              <a:t>/testmovie.mp4");</a:t>
            </a:r>
          </a:p>
          <a:p>
            <a:r>
              <a:rPr lang="en-US" altLang="zh-TW" dirty="0"/>
              <a:t>   </a:t>
            </a:r>
          </a:p>
          <a:p>
            <a:r>
              <a:rPr lang="en-US" altLang="zh-TW" dirty="0"/>
              <a:t>  </a:t>
            </a:r>
            <a:r>
              <a:rPr lang="en-US" altLang="zh-TW" dirty="0" smtClean="0"/>
              <a:t>//</a:t>
            </a:r>
            <a:r>
              <a:rPr lang="en-US" altLang="zh-TW" dirty="0" err="1" smtClean="0"/>
              <a:t>sdcard</a:t>
            </a:r>
            <a:r>
              <a:rPr lang="en-US" altLang="zh-TW" dirty="0" smtClean="0"/>
              <a:t> </a:t>
            </a:r>
            <a:r>
              <a:rPr lang="zh-TW" altLang="en-US" dirty="0"/>
              <a:t>  </a:t>
            </a:r>
          </a:p>
          <a:p>
            <a:r>
              <a:rPr lang="zh-TW" altLang="en-US" dirty="0"/>
              <a:t>  </a:t>
            </a:r>
            <a:r>
              <a:rPr lang="en-US" altLang="zh-TW" dirty="0" err="1"/>
              <a:t>videoView.setVideoURI</a:t>
            </a:r>
            <a:r>
              <a:rPr lang="en-US" altLang="zh-TW" dirty="0"/>
              <a:t>(</a:t>
            </a:r>
          </a:p>
          <a:p>
            <a:r>
              <a:rPr lang="en-US" altLang="zh-TW" dirty="0"/>
              <a:t>   </a:t>
            </a:r>
            <a:r>
              <a:rPr lang="en-US" altLang="zh-TW" dirty="0" err="1"/>
              <a:t>Uri.parse</a:t>
            </a:r>
            <a:r>
              <a:rPr lang="en-US" altLang="zh-TW" dirty="0"/>
              <a:t>("file://" +</a:t>
            </a:r>
          </a:p>
          <a:p>
            <a:r>
              <a:rPr lang="en-US" altLang="zh-TW" dirty="0"/>
              <a:t>   </a:t>
            </a:r>
            <a:r>
              <a:rPr lang="en-US" altLang="zh-TW" dirty="0" err="1"/>
              <a:t>Environment.getExternalStoragePublicDirectory</a:t>
            </a:r>
            <a:r>
              <a:rPr lang="en-US" altLang="zh-TW" dirty="0"/>
              <a:t>(</a:t>
            </a:r>
          </a:p>
          <a:p>
            <a:r>
              <a:rPr lang="en-US" altLang="zh-TW" dirty="0"/>
              <a:t>   </a:t>
            </a:r>
            <a:r>
              <a:rPr lang="en-US" altLang="zh-TW" dirty="0" err="1"/>
              <a:t>Environment.DIRECTORY_MOVIES</a:t>
            </a:r>
            <a:r>
              <a:rPr lang="en-US" altLang="zh-TW" dirty="0"/>
              <a:t>) + "/testmovie.mp4"));</a:t>
            </a:r>
          </a:p>
          <a:p>
            <a:r>
              <a:rPr lang="en-US" altLang="zh-TW" dirty="0"/>
              <a:t>    </a:t>
            </a:r>
          </a:p>
          <a:p>
            <a:r>
              <a:rPr lang="en-US" altLang="zh-TW" dirty="0"/>
              <a:t>     </a:t>
            </a:r>
            <a:r>
              <a:rPr lang="en-US" altLang="zh-TW" dirty="0" err="1"/>
              <a:t>videoView.setVideoURI</a:t>
            </a:r>
            <a:r>
              <a:rPr lang="en-US" altLang="zh-TW" dirty="0"/>
              <a:t>(</a:t>
            </a:r>
            <a:r>
              <a:rPr lang="en-US" altLang="zh-TW" dirty="0" err="1"/>
              <a:t>Uri.parse</a:t>
            </a:r>
            <a:r>
              <a:rPr lang="en-US" altLang="zh-TW" dirty="0"/>
              <a:t>("</a:t>
            </a:r>
            <a:r>
              <a:rPr lang="en-US" altLang="zh-TW" dirty="0" err="1"/>
              <a:t>android.resource</a:t>
            </a:r>
            <a:r>
              <a:rPr lang="en-US" altLang="zh-TW" dirty="0"/>
              <a:t>://" + </a:t>
            </a:r>
            <a:r>
              <a:rPr lang="en-US" altLang="zh-TW" dirty="0" err="1"/>
              <a:t>getPackageName</a:t>
            </a:r>
            <a:r>
              <a:rPr lang="en-US" altLang="zh-TW" dirty="0"/>
              <a:t>() + "/" + </a:t>
            </a:r>
            <a:r>
              <a:rPr lang="en-US" altLang="zh-TW" dirty="0" err="1"/>
              <a:t>R.raw.testmovie</a:t>
            </a:r>
            <a:r>
              <a:rPr lang="en-US" altLang="zh-TW" dirty="0"/>
              <a:t>));</a:t>
            </a:r>
          </a:p>
          <a:p>
            <a:endParaRPr lang="zh-TW" altLang="en-US" dirty="0"/>
          </a:p>
        </p:txBody>
      </p:sp>
    </p:spTree>
    <p:extLst>
      <p:ext uri="{BB962C8B-B14F-4D97-AF65-F5344CB8AC3E}">
        <p14:creationId xmlns:p14="http://schemas.microsoft.com/office/powerpoint/2010/main" xmlns="" val="3525946496"/>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3899446044"/>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webview</a:t>
            </a:r>
            <a:endParaRPr lang="zh-TW" altLang="en-US" dirty="0"/>
          </a:p>
        </p:txBody>
      </p:sp>
      <p:sp>
        <p:nvSpPr>
          <p:cNvPr id="3" name="內容版面配置區 2"/>
          <p:cNvSpPr>
            <a:spLocks noGrp="1"/>
          </p:cNvSpPr>
          <p:nvPr>
            <p:ph idx="1"/>
          </p:nvPr>
        </p:nvSpPr>
        <p:spPr/>
        <p:txBody>
          <a:bodyPr/>
          <a:lstStyle/>
          <a:p>
            <a:r>
              <a:rPr lang="en-US" altLang="zh-TW" dirty="0" err="1"/>
              <a:t>webView</a:t>
            </a:r>
            <a:r>
              <a:rPr lang="en-US" altLang="zh-TW" dirty="0"/>
              <a:t> = (</a:t>
            </a:r>
            <a:r>
              <a:rPr lang="en-US" altLang="zh-TW" dirty="0" err="1"/>
              <a:t>WebView</a:t>
            </a:r>
            <a:r>
              <a:rPr lang="en-US" altLang="zh-TW" dirty="0"/>
              <a:t>) </a:t>
            </a:r>
            <a:r>
              <a:rPr lang="en-US" altLang="zh-TW" dirty="0" err="1"/>
              <a:t>findViewById</a:t>
            </a:r>
            <a:r>
              <a:rPr lang="en-US" altLang="zh-TW" dirty="0"/>
              <a:t>(R.id.webView1</a:t>
            </a:r>
            <a:r>
              <a:rPr lang="en-US" altLang="zh-TW" dirty="0" smtClean="0"/>
              <a:t>);    </a:t>
            </a:r>
          </a:p>
          <a:p>
            <a:r>
              <a:rPr lang="en-US" altLang="zh-TW" dirty="0" err="1" smtClean="0"/>
              <a:t>webView.getSettings</a:t>
            </a:r>
            <a:r>
              <a:rPr lang="en-US" altLang="zh-TW" dirty="0"/>
              <a:t>().</a:t>
            </a:r>
            <a:r>
              <a:rPr lang="en-US" altLang="zh-TW" dirty="0" err="1"/>
              <a:t>setJavaScriptEnabled</a:t>
            </a:r>
            <a:r>
              <a:rPr lang="en-US" altLang="zh-TW" dirty="0"/>
              <a:t>(true</a:t>
            </a:r>
            <a:r>
              <a:rPr lang="en-US" altLang="zh-TW" dirty="0" smtClean="0"/>
              <a:t>);   </a:t>
            </a:r>
          </a:p>
          <a:p>
            <a:r>
              <a:rPr lang="en-US" altLang="zh-TW" dirty="0" smtClean="0"/>
              <a:t> </a:t>
            </a:r>
            <a:r>
              <a:rPr lang="en-US" altLang="zh-TW" dirty="0" err="1"/>
              <a:t>webView.loadUrl</a:t>
            </a:r>
            <a:r>
              <a:rPr lang="en-US" altLang="zh-TW" dirty="0"/>
              <a:t>("http://somewebsite.com/somevideo.mp4");</a:t>
            </a:r>
          </a:p>
          <a:p>
            <a:endParaRPr lang="zh-TW" altLang="en-US" dirty="0"/>
          </a:p>
        </p:txBody>
      </p:sp>
    </p:spTree>
    <p:extLst>
      <p:ext uri="{BB962C8B-B14F-4D97-AF65-F5344CB8AC3E}">
        <p14:creationId xmlns:p14="http://schemas.microsoft.com/office/powerpoint/2010/main" xmlns="" val="562492453"/>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HTML5</a:t>
            </a:r>
            <a:endParaRPr lang="zh-TW" altLang="en-US" dirty="0"/>
          </a:p>
        </p:txBody>
      </p:sp>
      <p:sp>
        <p:nvSpPr>
          <p:cNvPr id="3" name="內容版面配置區 2"/>
          <p:cNvSpPr>
            <a:spLocks noGrp="1"/>
          </p:cNvSpPr>
          <p:nvPr>
            <p:ph idx="1"/>
          </p:nvPr>
        </p:nvSpPr>
        <p:spPr/>
        <p:txBody>
          <a:bodyPr/>
          <a:lstStyle/>
          <a:p>
            <a:r>
              <a:rPr lang="en-US" altLang="zh-TW" dirty="0"/>
              <a:t>&lt;video width="320" height="240" </a:t>
            </a:r>
            <a:r>
              <a:rPr lang="en-US" altLang="zh-TW" dirty="0" err="1"/>
              <a:t>autoplay</a:t>
            </a:r>
            <a:r>
              <a:rPr lang="en-US" altLang="zh-TW" dirty="0"/>
              <a:t>&gt;</a:t>
            </a:r>
            <a:br>
              <a:rPr lang="en-US" altLang="zh-TW" dirty="0"/>
            </a:br>
            <a:r>
              <a:rPr lang="en-US" altLang="zh-TW" dirty="0"/>
              <a:t>  &lt;source </a:t>
            </a:r>
            <a:r>
              <a:rPr lang="en-US" altLang="zh-TW" dirty="0" err="1"/>
              <a:t>src</a:t>
            </a:r>
            <a:r>
              <a:rPr lang="en-US" altLang="zh-TW" dirty="0"/>
              <a:t>="movie.mp4" type="video/mp4"&gt;</a:t>
            </a:r>
            <a:br>
              <a:rPr lang="en-US" altLang="zh-TW" dirty="0"/>
            </a:br>
            <a:r>
              <a:rPr lang="en-US" altLang="zh-TW" dirty="0"/>
              <a:t>  &lt;source </a:t>
            </a:r>
            <a:r>
              <a:rPr lang="en-US" altLang="zh-TW" dirty="0" err="1"/>
              <a:t>src</a:t>
            </a:r>
            <a:r>
              <a:rPr lang="en-US" altLang="zh-TW" dirty="0"/>
              <a:t>="movie.ogg" type="video/</a:t>
            </a:r>
            <a:r>
              <a:rPr lang="en-US" altLang="zh-TW" dirty="0" err="1"/>
              <a:t>ogg</a:t>
            </a:r>
            <a:r>
              <a:rPr lang="en-US" altLang="zh-TW" dirty="0"/>
              <a:t>"&gt;</a:t>
            </a:r>
            <a:br>
              <a:rPr lang="en-US" altLang="zh-TW" dirty="0"/>
            </a:br>
            <a:r>
              <a:rPr lang="en-US" altLang="zh-TW" dirty="0"/>
              <a:t>Your browser does not support the video tag.</a:t>
            </a:r>
            <a:br>
              <a:rPr lang="en-US" altLang="zh-TW" dirty="0"/>
            </a:br>
            <a:r>
              <a:rPr lang="en-US" altLang="zh-TW" dirty="0"/>
              <a:t>&lt;/video&gt;</a:t>
            </a:r>
            <a:endParaRPr lang="zh-TW" altLang="en-US" dirty="0"/>
          </a:p>
        </p:txBody>
      </p:sp>
    </p:spTree>
    <p:extLst>
      <p:ext uri="{BB962C8B-B14F-4D97-AF65-F5344CB8AC3E}">
        <p14:creationId xmlns:p14="http://schemas.microsoft.com/office/powerpoint/2010/main" xmlns="" val="2421736921"/>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HTML5</a:t>
            </a:r>
            <a:endParaRPr lang="zh-TW" altLang="en-US" dirty="0"/>
          </a:p>
        </p:txBody>
      </p:sp>
      <p:sp>
        <p:nvSpPr>
          <p:cNvPr id="3" name="內容版面配置區 2"/>
          <p:cNvSpPr>
            <a:spLocks noGrp="1"/>
          </p:cNvSpPr>
          <p:nvPr>
            <p:ph idx="1"/>
          </p:nvPr>
        </p:nvSpPr>
        <p:spPr>
          <a:xfrm>
            <a:off x="457200" y="1600200"/>
            <a:ext cx="4330824" cy="4525963"/>
          </a:xfrm>
        </p:spPr>
        <p:txBody>
          <a:bodyPr>
            <a:noAutofit/>
          </a:bodyPr>
          <a:lstStyle/>
          <a:p>
            <a:r>
              <a:rPr lang="en-US" altLang="zh-TW" sz="1100" dirty="0"/>
              <a:t>&lt;!DOCTYPE html&gt; </a:t>
            </a:r>
          </a:p>
          <a:p>
            <a:r>
              <a:rPr lang="en-US" altLang="zh-TW" sz="1100" dirty="0"/>
              <a:t>&lt;html&gt; </a:t>
            </a:r>
          </a:p>
          <a:p>
            <a:r>
              <a:rPr lang="en-US" altLang="zh-TW" sz="1100" dirty="0"/>
              <a:t>&lt;body&gt; </a:t>
            </a:r>
          </a:p>
          <a:p>
            <a:r>
              <a:rPr lang="en-US" altLang="zh-TW" sz="1100" dirty="0"/>
              <a:t>&lt;div style="</a:t>
            </a:r>
            <a:r>
              <a:rPr lang="en-US" altLang="zh-TW" sz="1100" dirty="0" err="1"/>
              <a:t>text-align:center</a:t>
            </a:r>
            <a:r>
              <a:rPr lang="en-US" altLang="zh-TW" sz="1100" dirty="0"/>
              <a:t>"&gt; </a:t>
            </a:r>
          </a:p>
          <a:p>
            <a:r>
              <a:rPr lang="en-US" altLang="zh-TW" sz="1100" dirty="0"/>
              <a:t>  &lt;button </a:t>
            </a:r>
            <a:r>
              <a:rPr lang="en-US" altLang="zh-TW" sz="1100" dirty="0" err="1"/>
              <a:t>onclick</a:t>
            </a:r>
            <a:r>
              <a:rPr lang="en-US" altLang="zh-TW" sz="1100" dirty="0"/>
              <a:t>="</a:t>
            </a:r>
            <a:r>
              <a:rPr lang="en-US" altLang="zh-TW" sz="1100" dirty="0" err="1"/>
              <a:t>playPause</a:t>
            </a:r>
            <a:r>
              <a:rPr lang="en-US" altLang="zh-TW" sz="1100" dirty="0"/>
              <a:t>()"&gt;Play/Pause&lt;/button&gt; </a:t>
            </a:r>
          </a:p>
          <a:p>
            <a:r>
              <a:rPr lang="en-US" altLang="zh-TW" sz="1100" dirty="0"/>
              <a:t>  &lt;button </a:t>
            </a:r>
            <a:r>
              <a:rPr lang="en-US" altLang="zh-TW" sz="1100" dirty="0" err="1"/>
              <a:t>onclick</a:t>
            </a:r>
            <a:r>
              <a:rPr lang="en-US" altLang="zh-TW" sz="1100" dirty="0"/>
              <a:t>="</a:t>
            </a:r>
            <a:r>
              <a:rPr lang="en-US" altLang="zh-TW" sz="1100" dirty="0" err="1"/>
              <a:t>makeBig</a:t>
            </a:r>
            <a:r>
              <a:rPr lang="en-US" altLang="zh-TW" sz="1100" dirty="0"/>
              <a:t>()"&gt;Big&lt;/button&gt;</a:t>
            </a:r>
          </a:p>
          <a:p>
            <a:r>
              <a:rPr lang="en-US" altLang="zh-TW" sz="1100" dirty="0"/>
              <a:t>  &lt;button </a:t>
            </a:r>
            <a:r>
              <a:rPr lang="en-US" altLang="zh-TW" sz="1100" dirty="0" err="1"/>
              <a:t>onclick</a:t>
            </a:r>
            <a:r>
              <a:rPr lang="en-US" altLang="zh-TW" sz="1100" dirty="0"/>
              <a:t>="</a:t>
            </a:r>
            <a:r>
              <a:rPr lang="en-US" altLang="zh-TW" sz="1100" dirty="0" err="1"/>
              <a:t>makeSmall</a:t>
            </a:r>
            <a:r>
              <a:rPr lang="en-US" altLang="zh-TW" sz="1100" dirty="0"/>
              <a:t>()"&gt;Small&lt;/button&gt;</a:t>
            </a:r>
          </a:p>
          <a:p>
            <a:r>
              <a:rPr lang="en-US" altLang="zh-TW" sz="1100" dirty="0"/>
              <a:t>  &lt;button </a:t>
            </a:r>
            <a:r>
              <a:rPr lang="en-US" altLang="zh-TW" sz="1100" dirty="0" err="1"/>
              <a:t>onclick</a:t>
            </a:r>
            <a:r>
              <a:rPr lang="en-US" altLang="zh-TW" sz="1100" dirty="0"/>
              <a:t>="</a:t>
            </a:r>
            <a:r>
              <a:rPr lang="en-US" altLang="zh-TW" sz="1100" dirty="0" err="1"/>
              <a:t>makeNormal</a:t>
            </a:r>
            <a:r>
              <a:rPr lang="en-US" altLang="zh-TW" sz="1100" dirty="0"/>
              <a:t>()"&gt;Normal&lt;/button&gt;</a:t>
            </a:r>
          </a:p>
          <a:p>
            <a:r>
              <a:rPr lang="en-US" altLang="zh-TW" sz="1100" dirty="0"/>
              <a:t>  &lt;</a:t>
            </a:r>
            <a:r>
              <a:rPr lang="en-US" altLang="zh-TW" sz="1100" dirty="0" err="1"/>
              <a:t>br</a:t>
            </a:r>
            <a:r>
              <a:rPr lang="en-US" altLang="zh-TW" sz="1100" dirty="0"/>
              <a:t>&gt; </a:t>
            </a:r>
          </a:p>
          <a:p>
            <a:r>
              <a:rPr lang="en-US" altLang="zh-TW" sz="1100" dirty="0"/>
              <a:t>  &lt;video id="video1" width="420"&gt;</a:t>
            </a:r>
          </a:p>
          <a:p>
            <a:r>
              <a:rPr lang="en-US" altLang="zh-TW" sz="1100" dirty="0"/>
              <a:t>    &lt;source </a:t>
            </a:r>
            <a:r>
              <a:rPr lang="en-US" altLang="zh-TW" sz="1100" dirty="0" err="1"/>
              <a:t>src</a:t>
            </a:r>
            <a:r>
              <a:rPr lang="en-US" altLang="zh-TW" sz="1100" dirty="0"/>
              <a:t>="mov_bbb.mp4" type="video/mp4"&gt;</a:t>
            </a:r>
          </a:p>
          <a:p>
            <a:r>
              <a:rPr lang="en-US" altLang="zh-TW" sz="1100" dirty="0"/>
              <a:t>    &lt;source </a:t>
            </a:r>
            <a:r>
              <a:rPr lang="en-US" altLang="zh-TW" sz="1100" dirty="0" err="1"/>
              <a:t>src</a:t>
            </a:r>
            <a:r>
              <a:rPr lang="en-US" altLang="zh-TW" sz="1100" dirty="0"/>
              <a:t>="mov_bbb.ogg" type="video/</a:t>
            </a:r>
            <a:r>
              <a:rPr lang="en-US" altLang="zh-TW" sz="1100" dirty="0" err="1"/>
              <a:t>ogg</a:t>
            </a:r>
            <a:r>
              <a:rPr lang="en-US" altLang="zh-TW" sz="1100" dirty="0"/>
              <a:t>"&gt;</a:t>
            </a:r>
          </a:p>
          <a:p>
            <a:r>
              <a:rPr lang="en-US" altLang="zh-TW" sz="1100" dirty="0"/>
              <a:t>    Your browser does not support HTML5 video.</a:t>
            </a:r>
          </a:p>
          <a:p>
            <a:r>
              <a:rPr lang="en-US" altLang="zh-TW" sz="1100" dirty="0"/>
              <a:t>  &lt;/video&gt;</a:t>
            </a:r>
          </a:p>
          <a:p>
            <a:r>
              <a:rPr lang="en-US" altLang="zh-TW" sz="1100" dirty="0"/>
              <a:t>&lt;/div&gt; </a:t>
            </a:r>
          </a:p>
          <a:p>
            <a:r>
              <a:rPr lang="en-US" altLang="zh-TW" sz="1100" dirty="0" smtClean="0"/>
              <a:t>&lt;</a:t>
            </a:r>
            <a:r>
              <a:rPr lang="en-US" altLang="zh-TW" sz="1100" dirty="0"/>
              <a:t>script&gt; </a:t>
            </a:r>
          </a:p>
          <a:p>
            <a:r>
              <a:rPr lang="en-US" altLang="zh-TW" sz="1100" dirty="0" err="1"/>
              <a:t>var</a:t>
            </a:r>
            <a:r>
              <a:rPr lang="en-US" altLang="zh-TW" sz="1100" dirty="0"/>
              <a:t> </a:t>
            </a:r>
            <a:r>
              <a:rPr lang="en-US" altLang="zh-TW" sz="1100" dirty="0" err="1"/>
              <a:t>myVideo</a:t>
            </a:r>
            <a:r>
              <a:rPr lang="en-US" altLang="zh-TW" sz="1100" dirty="0"/>
              <a:t> = </a:t>
            </a:r>
            <a:r>
              <a:rPr lang="en-US" altLang="zh-TW" sz="1100" dirty="0" err="1"/>
              <a:t>document.getElementById</a:t>
            </a:r>
            <a:r>
              <a:rPr lang="en-US" altLang="zh-TW" sz="1100" dirty="0"/>
              <a:t>("video1"); </a:t>
            </a:r>
          </a:p>
          <a:p>
            <a:r>
              <a:rPr lang="en-US" altLang="zh-TW" sz="1100" dirty="0"/>
              <a:t>function </a:t>
            </a:r>
            <a:r>
              <a:rPr lang="en-US" altLang="zh-TW" sz="1100" dirty="0" err="1"/>
              <a:t>playPause</a:t>
            </a:r>
            <a:r>
              <a:rPr lang="en-US" altLang="zh-TW" sz="1100" dirty="0"/>
              <a:t>() { </a:t>
            </a:r>
          </a:p>
          <a:p>
            <a:r>
              <a:rPr lang="en-US" altLang="zh-TW" sz="1100" dirty="0"/>
              <a:t>    if (</a:t>
            </a:r>
            <a:r>
              <a:rPr lang="en-US" altLang="zh-TW" sz="1100" dirty="0" err="1"/>
              <a:t>myVideo.paused</a:t>
            </a:r>
            <a:r>
              <a:rPr lang="en-US" altLang="zh-TW" sz="1100" dirty="0"/>
              <a:t>) </a:t>
            </a:r>
          </a:p>
          <a:p>
            <a:r>
              <a:rPr lang="en-US" altLang="zh-TW" sz="1100" dirty="0"/>
              <a:t>        </a:t>
            </a:r>
            <a:r>
              <a:rPr lang="en-US" altLang="zh-TW" sz="1100" dirty="0" err="1"/>
              <a:t>myVideo.play</a:t>
            </a:r>
            <a:r>
              <a:rPr lang="en-US" altLang="zh-TW" sz="1100" dirty="0"/>
              <a:t>(); </a:t>
            </a:r>
          </a:p>
          <a:p>
            <a:r>
              <a:rPr lang="en-US" altLang="zh-TW" sz="1100" dirty="0"/>
              <a:t>    else </a:t>
            </a:r>
          </a:p>
          <a:p>
            <a:r>
              <a:rPr lang="en-US" altLang="zh-TW" sz="1100" dirty="0"/>
              <a:t>        </a:t>
            </a:r>
            <a:r>
              <a:rPr lang="en-US" altLang="zh-TW" sz="1100" dirty="0" err="1"/>
              <a:t>myVideo.pause</a:t>
            </a:r>
            <a:r>
              <a:rPr lang="en-US" altLang="zh-TW" sz="1100" dirty="0"/>
              <a:t>(); </a:t>
            </a:r>
          </a:p>
          <a:p>
            <a:r>
              <a:rPr lang="en-US" altLang="zh-TW" sz="1100" dirty="0"/>
              <a:t>} </a:t>
            </a:r>
          </a:p>
        </p:txBody>
      </p:sp>
      <p:sp>
        <p:nvSpPr>
          <p:cNvPr id="4" name="內容版面配置區 2"/>
          <p:cNvSpPr txBox="1">
            <a:spLocks/>
          </p:cNvSpPr>
          <p:nvPr/>
        </p:nvSpPr>
        <p:spPr>
          <a:xfrm>
            <a:off x="4788024" y="1595016"/>
            <a:ext cx="3106688" cy="452596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function </a:t>
            </a:r>
            <a:r>
              <a:rPr lang="en-US" altLang="zh-TW" dirty="0" err="1" smtClean="0"/>
              <a:t>makeBig</a:t>
            </a:r>
            <a:r>
              <a:rPr lang="en-US" altLang="zh-TW" dirty="0" smtClean="0"/>
              <a:t>() { </a:t>
            </a:r>
          </a:p>
          <a:p>
            <a:r>
              <a:rPr lang="en-US" altLang="zh-TW" dirty="0" smtClean="0"/>
              <a:t>    </a:t>
            </a:r>
            <a:r>
              <a:rPr lang="en-US" altLang="zh-TW" dirty="0" err="1" smtClean="0"/>
              <a:t>myVideo.width</a:t>
            </a:r>
            <a:r>
              <a:rPr lang="en-US" altLang="zh-TW" dirty="0" smtClean="0"/>
              <a:t> = 560; </a:t>
            </a:r>
          </a:p>
          <a:p>
            <a:r>
              <a:rPr lang="en-US" altLang="zh-TW" dirty="0" smtClean="0"/>
              <a:t>} </a:t>
            </a:r>
          </a:p>
          <a:p>
            <a:r>
              <a:rPr lang="en-US" altLang="zh-TW" dirty="0" smtClean="0"/>
              <a:t>function </a:t>
            </a:r>
            <a:r>
              <a:rPr lang="en-US" altLang="zh-TW" dirty="0" err="1" smtClean="0"/>
              <a:t>makeSmall</a:t>
            </a:r>
            <a:r>
              <a:rPr lang="en-US" altLang="zh-TW" dirty="0" smtClean="0"/>
              <a:t>() { </a:t>
            </a:r>
          </a:p>
          <a:p>
            <a:r>
              <a:rPr lang="en-US" altLang="zh-TW" dirty="0" smtClean="0"/>
              <a:t>    </a:t>
            </a:r>
            <a:r>
              <a:rPr lang="en-US" altLang="zh-TW" dirty="0" err="1" smtClean="0"/>
              <a:t>myVideo.width</a:t>
            </a:r>
            <a:r>
              <a:rPr lang="en-US" altLang="zh-TW" dirty="0" smtClean="0"/>
              <a:t> = 320; </a:t>
            </a:r>
          </a:p>
          <a:p>
            <a:r>
              <a:rPr lang="en-US" altLang="zh-TW" dirty="0" smtClean="0"/>
              <a:t>} </a:t>
            </a:r>
          </a:p>
          <a:p>
            <a:r>
              <a:rPr lang="en-US" altLang="zh-TW" dirty="0" smtClean="0"/>
              <a:t>function </a:t>
            </a:r>
            <a:r>
              <a:rPr lang="en-US" altLang="zh-TW" dirty="0" err="1" smtClean="0"/>
              <a:t>makeNormal</a:t>
            </a:r>
            <a:r>
              <a:rPr lang="en-US" altLang="zh-TW" dirty="0" smtClean="0"/>
              <a:t>() { </a:t>
            </a:r>
          </a:p>
          <a:p>
            <a:r>
              <a:rPr lang="en-US" altLang="zh-TW" dirty="0" smtClean="0"/>
              <a:t>    </a:t>
            </a:r>
            <a:r>
              <a:rPr lang="en-US" altLang="zh-TW" dirty="0" err="1" smtClean="0"/>
              <a:t>myVideo.width</a:t>
            </a:r>
            <a:r>
              <a:rPr lang="en-US" altLang="zh-TW" dirty="0" smtClean="0"/>
              <a:t> = 420; </a:t>
            </a:r>
          </a:p>
          <a:p>
            <a:r>
              <a:rPr lang="en-US" altLang="zh-TW" dirty="0" smtClean="0"/>
              <a:t>} </a:t>
            </a:r>
          </a:p>
          <a:p>
            <a:r>
              <a:rPr lang="en-US" altLang="zh-TW" dirty="0" smtClean="0"/>
              <a:t>&lt;/script&gt; </a:t>
            </a:r>
          </a:p>
          <a:p>
            <a:r>
              <a:rPr lang="en-US" altLang="zh-TW" dirty="0" smtClean="0"/>
              <a:t>&lt;p&gt;Video courtesy of &lt;a </a:t>
            </a:r>
            <a:r>
              <a:rPr lang="en-US" altLang="zh-TW" dirty="0" err="1" smtClean="0"/>
              <a:t>href</a:t>
            </a:r>
            <a:r>
              <a:rPr lang="en-US" altLang="zh-TW" dirty="0" smtClean="0"/>
              <a:t>="http://www.bigbuckbunny.org/" target="_blank"&gt;Big Buck Bunny&lt;/a&gt;.&lt;/p&gt;</a:t>
            </a:r>
          </a:p>
          <a:p>
            <a:r>
              <a:rPr lang="en-US" altLang="zh-TW" dirty="0" smtClean="0"/>
              <a:t>&lt;/body&gt; </a:t>
            </a:r>
          </a:p>
          <a:p>
            <a:r>
              <a:rPr lang="en-US" altLang="zh-TW" dirty="0" smtClean="0"/>
              <a:t>&lt;/html&gt;</a:t>
            </a:r>
            <a:endParaRPr lang="zh-TW" altLang="en-US" dirty="0"/>
          </a:p>
        </p:txBody>
      </p:sp>
    </p:spTree>
    <p:extLst>
      <p:ext uri="{BB962C8B-B14F-4D97-AF65-F5344CB8AC3E}">
        <p14:creationId xmlns:p14="http://schemas.microsoft.com/office/powerpoint/2010/main" xmlns="" val="3560227014"/>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&lt;!DOCTYPE html&gt; </a:t>
            </a:r>
          </a:p>
          <a:p>
            <a:r>
              <a:rPr lang="en-US" altLang="zh-TW" dirty="0"/>
              <a:t>&lt;html&gt; </a:t>
            </a:r>
          </a:p>
          <a:p>
            <a:r>
              <a:rPr lang="en-US" altLang="zh-TW" dirty="0"/>
              <a:t>&lt;body&gt; </a:t>
            </a:r>
          </a:p>
          <a:p>
            <a:r>
              <a:rPr lang="en-US" altLang="zh-TW" dirty="0"/>
              <a:t>&lt;div style="</a:t>
            </a:r>
            <a:r>
              <a:rPr lang="en-US" altLang="zh-TW" dirty="0" err="1"/>
              <a:t>text-align:center</a:t>
            </a:r>
            <a:r>
              <a:rPr lang="en-US" altLang="zh-TW" dirty="0"/>
              <a:t>"&gt; </a:t>
            </a:r>
          </a:p>
          <a:p>
            <a:r>
              <a:rPr lang="en-US" altLang="zh-TW" dirty="0"/>
              <a:t>  &lt;button </a:t>
            </a:r>
            <a:r>
              <a:rPr lang="en-US" altLang="zh-TW" dirty="0" err="1"/>
              <a:t>onclick</a:t>
            </a:r>
            <a:r>
              <a:rPr lang="en-US" altLang="zh-TW" dirty="0"/>
              <a:t>="</a:t>
            </a:r>
            <a:r>
              <a:rPr lang="en-US" altLang="zh-TW" dirty="0" err="1"/>
              <a:t>playPause</a:t>
            </a:r>
            <a:r>
              <a:rPr lang="en-US" altLang="zh-TW" dirty="0"/>
              <a:t>()"&gt;Play/Pause&lt;/button&gt; </a:t>
            </a:r>
          </a:p>
          <a:p>
            <a:r>
              <a:rPr lang="en-US" altLang="zh-TW" dirty="0"/>
              <a:t>  &lt;button </a:t>
            </a:r>
            <a:r>
              <a:rPr lang="en-US" altLang="zh-TW" dirty="0" err="1"/>
              <a:t>onclick</a:t>
            </a:r>
            <a:r>
              <a:rPr lang="en-US" altLang="zh-TW" dirty="0"/>
              <a:t>="</a:t>
            </a:r>
            <a:r>
              <a:rPr lang="en-US" altLang="zh-TW" dirty="0" err="1"/>
              <a:t>makeBig</a:t>
            </a:r>
            <a:r>
              <a:rPr lang="en-US" altLang="zh-TW" dirty="0"/>
              <a:t>()"&gt;Big&lt;/button&gt;</a:t>
            </a:r>
          </a:p>
          <a:p>
            <a:r>
              <a:rPr lang="en-US" altLang="zh-TW" dirty="0"/>
              <a:t>  &lt;button </a:t>
            </a:r>
            <a:r>
              <a:rPr lang="en-US" altLang="zh-TW" dirty="0" err="1"/>
              <a:t>onclick</a:t>
            </a:r>
            <a:r>
              <a:rPr lang="en-US" altLang="zh-TW" dirty="0"/>
              <a:t>="</a:t>
            </a:r>
            <a:r>
              <a:rPr lang="en-US" altLang="zh-TW" dirty="0" err="1"/>
              <a:t>makeSmall</a:t>
            </a:r>
            <a:r>
              <a:rPr lang="en-US" altLang="zh-TW" dirty="0"/>
              <a:t>()"&gt;Small&lt;/button&gt;</a:t>
            </a:r>
          </a:p>
          <a:p>
            <a:r>
              <a:rPr lang="en-US" altLang="zh-TW" dirty="0"/>
              <a:t>  &lt;button </a:t>
            </a:r>
            <a:r>
              <a:rPr lang="en-US" altLang="zh-TW" dirty="0" err="1"/>
              <a:t>onclick</a:t>
            </a:r>
            <a:r>
              <a:rPr lang="en-US" altLang="zh-TW" dirty="0"/>
              <a:t>="</a:t>
            </a:r>
            <a:r>
              <a:rPr lang="en-US" altLang="zh-TW" dirty="0" err="1"/>
              <a:t>makeNormal</a:t>
            </a:r>
            <a:r>
              <a:rPr lang="en-US" altLang="zh-TW" dirty="0"/>
              <a:t>()"&gt;Normal&lt;/button&gt;</a:t>
            </a:r>
          </a:p>
          <a:p>
            <a:r>
              <a:rPr lang="en-US" altLang="zh-TW" dirty="0"/>
              <a:t>  &lt;</a:t>
            </a:r>
            <a:r>
              <a:rPr lang="en-US" altLang="zh-TW" dirty="0" err="1"/>
              <a:t>br</a:t>
            </a:r>
            <a:r>
              <a:rPr lang="en-US" altLang="zh-TW" dirty="0"/>
              <a:t>&gt; </a:t>
            </a:r>
          </a:p>
          <a:p>
            <a:r>
              <a:rPr lang="en-US" altLang="zh-TW" dirty="0"/>
              <a:t>  &lt;video id="video1" width="420"&gt;</a:t>
            </a:r>
          </a:p>
          <a:p>
            <a:r>
              <a:rPr lang="en-US" altLang="zh-TW" dirty="0"/>
              <a:t>    &lt;source </a:t>
            </a:r>
            <a:r>
              <a:rPr lang="en-US" altLang="zh-TW" dirty="0" err="1"/>
              <a:t>src</a:t>
            </a:r>
            <a:r>
              <a:rPr lang="en-US" altLang="zh-TW" dirty="0"/>
              <a:t>="mov_bbb.mp4" type="video/mp4"&gt;</a:t>
            </a:r>
          </a:p>
          <a:p>
            <a:r>
              <a:rPr lang="en-US" altLang="zh-TW" dirty="0"/>
              <a:t>    &lt;source </a:t>
            </a:r>
            <a:r>
              <a:rPr lang="en-US" altLang="zh-TW" dirty="0" err="1"/>
              <a:t>src</a:t>
            </a:r>
            <a:r>
              <a:rPr lang="en-US" altLang="zh-TW" dirty="0"/>
              <a:t>="mov_bbb.ogg" type="video/</a:t>
            </a:r>
            <a:r>
              <a:rPr lang="en-US" altLang="zh-TW" dirty="0" err="1"/>
              <a:t>ogg</a:t>
            </a:r>
            <a:r>
              <a:rPr lang="en-US" altLang="zh-TW" dirty="0"/>
              <a:t>"&gt;</a:t>
            </a:r>
          </a:p>
          <a:p>
            <a:r>
              <a:rPr lang="en-US" altLang="zh-TW" dirty="0"/>
              <a:t>    Your browser does not support HTML5 video.</a:t>
            </a:r>
          </a:p>
          <a:p>
            <a:r>
              <a:rPr lang="en-US" altLang="zh-TW" dirty="0"/>
              <a:t>  &lt;/video&gt;</a:t>
            </a:r>
          </a:p>
          <a:p>
            <a:r>
              <a:rPr lang="en-US" altLang="zh-TW" dirty="0"/>
              <a:t>&lt;/div&gt; </a:t>
            </a:r>
          </a:p>
          <a:p>
            <a:r>
              <a:rPr lang="en-US" altLang="zh-TW" dirty="0" smtClean="0"/>
              <a:t>&lt;</a:t>
            </a:r>
            <a:r>
              <a:rPr lang="en-US" altLang="zh-TW" dirty="0"/>
              <a:t>script&gt; </a:t>
            </a:r>
          </a:p>
          <a:p>
            <a:r>
              <a:rPr lang="en-US" altLang="zh-TW" dirty="0" err="1"/>
              <a:t>var</a:t>
            </a:r>
            <a:r>
              <a:rPr lang="en-US" altLang="zh-TW" dirty="0"/>
              <a:t> </a:t>
            </a:r>
            <a:r>
              <a:rPr lang="en-US" altLang="zh-TW" dirty="0" err="1"/>
              <a:t>myVideo</a:t>
            </a:r>
            <a:r>
              <a:rPr lang="en-US" altLang="zh-TW" dirty="0"/>
              <a:t> = </a:t>
            </a:r>
            <a:r>
              <a:rPr lang="en-US" altLang="zh-TW" dirty="0" err="1"/>
              <a:t>document.getElementById</a:t>
            </a:r>
            <a:r>
              <a:rPr lang="en-US" altLang="zh-TW" dirty="0"/>
              <a:t>("video1"); </a:t>
            </a:r>
          </a:p>
          <a:p>
            <a:r>
              <a:rPr lang="en-US" altLang="zh-TW" dirty="0"/>
              <a:t>function </a:t>
            </a:r>
            <a:r>
              <a:rPr lang="en-US" altLang="zh-TW" dirty="0" err="1"/>
              <a:t>playPause</a:t>
            </a:r>
            <a:r>
              <a:rPr lang="en-US" altLang="zh-TW" dirty="0"/>
              <a:t>() { </a:t>
            </a:r>
          </a:p>
          <a:p>
            <a:r>
              <a:rPr lang="en-US" altLang="zh-TW" dirty="0"/>
              <a:t>    if (</a:t>
            </a:r>
            <a:r>
              <a:rPr lang="en-US" altLang="zh-TW" dirty="0" err="1"/>
              <a:t>myVideo.paused</a:t>
            </a:r>
            <a:r>
              <a:rPr lang="en-US" altLang="zh-TW" dirty="0"/>
              <a:t>) </a:t>
            </a:r>
          </a:p>
          <a:p>
            <a:r>
              <a:rPr lang="en-US" altLang="zh-TW" dirty="0"/>
              <a:t>        </a:t>
            </a:r>
            <a:r>
              <a:rPr lang="en-US" altLang="zh-TW" dirty="0" err="1"/>
              <a:t>myVideo.play</a:t>
            </a:r>
            <a:r>
              <a:rPr lang="en-US" altLang="zh-TW" dirty="0"/>
              <a:t>(); </a:t>
            </a:r>
          </a:p>
          <a:p>
            <a:r>
              <a:rPr lang="en-US" altLang="zh-TW" dirty="0"/>
              <a:t>    else </a:t>
            </a:r>
          </a:p>
          <a:p>
            <a:r>
              <a:rPr lang="en-US" altLang="zh-TW" dirty="0"/>
              <a:t>        </a:t>
            </a:r>
            <a:r>
              <a:rPr lang="en-US" altLang="zh-TW" dirty="0" err="1"/>
              <a:t>myVideo.pause</a:t>
            </a:r>
            <a:r>
              <a:rPr lang="en-US" altLang="zh-TW" dirty="0"/>
              <a:t>(); </a:t>
            </a:r>
          </a:p>
          <a:p>
            <a:r>
              <a:rPr lang="en-US" altLang="zh-TW" dirty="0"/>
              <a:t>} </a:t>
            </a:r>
          </a:p>
          <a:p>
            <a:r>
              <a:rPr lang="en-US" altLang="zh-TW" dirty="0"/>
              <a:t>function </a:t>
            </a:r>
            <a:r>
              <a:rPr lang="en-US" altLang="zh-TW" dirty="0" err="1"/>
              <a:t>makeBig</a:t>
            </a:r>
            <a:r>
              <a:rPr lang="en-US" altLang="zh-TW" dirty="0"/>
              <a:t>() { </a:t>
            </a:r>
          </a:p>
          <a:p>
            <a:r>
              <a:rPr lang="en-US" altLang="zh-TW" dirty="0"/>
              <a:t>    </a:t>
            </a:r>
            <a:r>
              <a:rPr lang="en-US" altLang="zh-TW" dirty="0" err="1"/>
              <a:t>myVideo.width</a:t>
            </a:r>
            <a:r>
              <a:rPr lang="en-US" altLang="zh-TW" dirty="0"/>
              <a:t> = 560; </a:t>
            </a:r>
          </a:p>
          <a:p>
            <a:r>
              <a:rPr lang="en-US" altLang="zh-TW" dirty="0"/>
              <a:t>} </a:t>
            </a:r>
          </a:p>
          <a:p>
            <a:r>
              <a:rPr lang="en-US" altLang="zh-TW" dirty="0"/>
              <a:t>function </a:t>
            </a:r>
            <a:r>
              <a:rPr lang="en-US" altLang="zh-TW" dirty="0" err="1"/>
              <a:t>makeSmall</a:t>
            </a:r>
            <a:r>
              <a:rPr lang="en-US" altLang="zh-TW" dirty="0"/>
              <a:t>() { </a:t>
            </a:r>
          </a:p>
          <a:p>
            <a:r>
              <a:rPr lang="en-US" altLang="zh-TW" dirty="0"/>
              <a:t>    </a:t>
            </a:r>
            <a:r>
              <a:rPr lang="en-US" altLang="zh-TW" dirty="0" err="1"/>
              <a:t>myVideo.width</a:t>
            </a:r>
            <a:r>
              <a:rPr lang="en-US" altLang="zh-TW" dirty="0"/>
              <a:t> = 320; </a:t>
            </a:r>
          </a:p>
          <a:p>
            <a:r>
              <a:rPr lang="en-US" altLang="zh-TW" dirty="0"/>
              <a:t>} </a:t>
            </a:r>
          </a:p>
          <a:p>
            <a:r>
              <a:rPr lang="en-US" altLang="zh-TW" dirty="0" smtClean="0"/>
              <a:t>function </a:t>
            </a:r>
            <a:r>
              <a:rPr lang="en-US" altLang="zh-TW" dirty="0" err="1"/>
              <a:t>makeNormal</a:t>
            </a:r>
            <a:r>
              <a:rPr lang="en-US" altLang="zh-TW" dirty="0"/>
              <a:t>() { </a:t>
            </a:r>
          </a:p>
          <a:p>
            <a:r>
              <a:rPr lang="en-US" altLang="zh-TW" dirty="0"/>
              <a:t>    </a:t>
            </a:r>
            <a:r>
              <a:rPr lang="en-US" altLang="zh-TW" dirty="0" err="1"/>
              <a:t>myVideo.width</a:t>
            </a:r>
            <a:r>
              <a:rPr lang="en-US" altLang="zh-TW" dirty="0"/>
              <a:t> = 420; </a:t>
            </a:r>
          </a:p>
          <a:p>
            <a:r>
              <a:rPr lang="en-US" altLang="zh-TW" dirty="0"/>
              <a:t>} </a:t>
            </a:r>
          </a:p>
          <a:p>
            <a:r>
              <a:rPr lang="en-US" altLang="zh-TW" dirty="0"/>
              <a:t>&lt;/script&gt; </a:t>
            </a:r>
          </a:p>
          <a:p>
            <a:r>
              <a:rPr lang="en-US" altLang="zh-TW" dirty="0" smtClean="0"/>
              <a:t>&lt;</a:t>
            </a:r>
            <a:r>
              <a:rPr lang="en-US" altLang="zh-TW" dirty="0"/>
              <a:t>p&gt;Video courtesy of &lt;a </a:t>
            </a:r>
            <a:r>
              <a:rPr lang="en-US" altLang="zh-TW" dirty="0" err="1"/>
              <a:t>href</a:t>
            </a:r>
            <a:r>
              <a:rPr lang="en-US" altLang="zh-TW" dirty="0"/>
              <a:t>="http://www.bigbuckbunny.org/" target="_blank"&gt;Big Buck Bunny&lt;/a&gt;.&lt;/p&gt;</a:t>
            </a:r>
          </a:p>
          <a:p>
            <a:r>
              <a:rPr lang="en-US" altLang="zh-TW" dirty="0"/>
              <a:t>&lt;/body&gt; </a:t>
            </a:r>
          </a:p>
          <a:p>
            <a:r>
              <a:rPr lang="en-US" altLang="zh-TW" dirty="0"/>
              <a:t>&lt;/html&gt;</a:t>
            </a:r>
            <a:endParaRPr lang="zh-TW" altLang="en-US" dirty="0"/>
          </a:p>
        </p:txBody>
      </p:sp>
    </p:spTree>
    <p:extLst>
      <p:ext uri="{BB962C8B-B14F-4D97-AF65-F5344CB8AC3E}">
        <p14:creationId xmlns:p14="http://schemas.microsoft.com/office/powerpoint/2010/main" xmlns="" val="723717804"/>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a:t>
            </a:r>
            <a:r>
              <a:rPr lang="en-US" altLang="zh-TW" dirty="0" smtClean="0"/>
              <a:t>(server)</a:t>
            </a:r>
            <a:endParaRPr lang="zh-TW" altLang="en-US" dirty="0"/>
          </a:p>
        </p:txBody>
      </p:sp>
      <p:sp>
        <p:nvSpPr>
          <p:cNvPr id="3" name="內容版面配置區 2"/>
          <p:cNvSpPr>
            <a:spLocks noGrp="1"/>
          </p:cNvSpPr>
          <p:nvPr>
            <p:ph idx="1"/>
          </p:nvPr>
        </p:nvSpPr>
        <p:spPr>
          <a:xfrm>
            <a:off x="457200" y="1600200"/>
            <a:ext cx="3250704" cy="4525963"/>
          </a:xfrm>
        </p:spPr>
        <p:txBody>
          <a:bodyPr>
            <a:normAutofit fontScale="32500" lnSpcReduction="20000"/>
          </a:bodyPr>
          <a:lstStyle/>
          <a:p>
            <a:r>
              <a:rPr lang="en-US" altLang="zh-TW" dirty="0"/>
              <a:t>import </a:t>
            </a:r>
            <a:r>
              <a:rPr lang="en-US" altLang="zh-TW" dirty="0" err="1"/>
              <a:t>java.io.BufferedWriter</a:t>
            </a:r>
            <a:r>
              <a:rPr lang="en-US" altLang="zh-TW" dirty="0"/>
              <a:t>;        // </a:t>
            </a:r>
            <a:r>
              <a:rPr lang="zh-TW" altLang="en-US" dirty="0"/>
              <a:t>引用串流功能</a:t>
            </a:r>
          </a:p>
          <a:p>
            <a:r>
              <a:rPr lang="en-US" altLang="zh-TW" dirty="0"/>
              <a:t>import </a:t>
            </a:r>
            <a:r>
              <a:rPr lang="en-US" altLang="zh-TW" dirty="0" err="1"/>
              <a:t>java.io.IOException</a:t>
            </a:r>
            <a:r>
              <a:rPr lang="en-US" altLang="zh-TW" dirty="0"/>
              <a:t>;            // </a:t>
            </a:r>
            <a:r>
              <a:rPr lang="zh-TW" altLang="en-US" dirty="0"/>
              <a:t>引用例外功能</a:t>
            </a:r>
          </a:p>
          <a:p>
            <a:r>
              <a:rPr lang="en-US" altLang="zh-TW" dirty="0"/>
              <a:t>import </a:t>
            </a:r>
            <a:r>
              <a:rPr lang="en-US" altLang="zh-TW" dirty="0" err="1"/>
              <a:t>java.io.OutputStreamWriter</a:t>
            </a:r>
            <a:r>
              <a:rPr lang="en-US" altLang="zh-TW" dirty="0"/>
              <a:t>;    // </a:t>
            </a:r>
            <a:r>
              <a:rPr lang="zh-TW" altLang="en-US" dirty="0"/>
              <a:t>引用輸出串流功能</a:t>
            </a:r>
          </a:p>
          <a:p>
            <a:r>
              <a:rPr lang="en-US" altLang="zh-TW" dirty="0"/>
              <a:t>import </a:t>
            </a:r>
            <a:r>
              <a:rPr lang="en-US" altLang="zh-TW" dirty="0" err="1"/>
              <a:t>java.net.ServerSocket</a:t>
            </a:r>
            <a:r>
              <a:rPr lang="en-US" altLang="zh-TW" dirty="0"/>
              <a:t>;         // </a:t>
            </a:r>
            <a:r>
              <a:rPr lang="zh-TW" altLang="en-US" dirty="0"/>
              <a:t>引用伺服器</a:t>
            </a:r>
            <a:r>
              <a:rPr lang="en-US" altLang="zh-TW" dirty="0"/>
              <a:t>socket</a:t>
            </a:r>
          </a:p>
          <a:p>
            <a:r>
              <a:rPr lang="en-US" altLang="zh-TW" dirty="0"/>
              <a:t>import </a:t>
            </a:r>
            <a:r>
              <a:rPr lang="en-US" altLang="zh-TW" dirty="0" err="1"/>
              <a:t>java.net.Socket</a:t>
            </a:r>
            <a:r>
              <a:rPr lang="en-US" altLang="zh-TW" dirty="0"/>
              <a:t>;                // </a:t>
            </a:r>
            <a:r>
              <a:rPr lang="zh-TW" altLang="en-US" dirty="0"/>
              <a:t>引用</a:t>
            </a:r>
            <a:r>
              <a:rPr lang="en-US" altLang="zh-TW" dirty="0"/>
              <a:t>Socket</a:t>
            </a:r>
            <a:r>
              <a:rPr lang="zh-TW" altLang="en-US" dirty="0"/>
              <a:t>網路功能</a:t>
            </a:r>
          </a:p>
          <a:p>
            <a:r>
              <a:rPr lang="en-US" altLang="zh-TW" dirty="0"/>
              <a:t>public class SocketServerDemo1 {</a:t>
            </a:r>
          </a:p>
          <a:p>
            <a:r>
              <a:rPr lang="en-US" altLang="zh-TW" dirty="0"/>
              <a:t>    // </a:t>
            </a:r>
            <a:r>
              <a:rPr lang="zh-TW" altLang="en-US" dirty="0"/>
              <a:t>宣告一個靜態的</a:t>
            </a:r>
            <a:r>
              <a:rPr lang="en-US" altLang="zh-TW" dirty="0"/>
              <a:t>server socket</a:t>
            </a:r>
          </a:p>
          <a:p>
            <a:r>
              <a:rPr lang="en-US" altLang="zh-TW" dirty="0"/>
              <a:t>    private static </a:t>
            </a:r>
            <a:r>
              <a:rPr lang="en-US" altLang="zh-TW" dirty="0" err="1"/>
              <a:t>ServerSocket</a:t>
            </a:r>
            <a:r>
              <a:rPr lang="en-US" altLang="zh-TW" dirty="0"/>
              <a:t> </a:t>
            </a:r>
            <a:r>
              <a:rPr lang="en-US" altLang="zh-TW" dirty="0" err="1"/>
              <a:t>serverSocket</a:t>
            </a:r>
            <a:r>
              <a:rPr lang="en-US" altLang="zh-TW" dirty="0" smtClean="0"/>
              <a:t>; </a:t>
            </a:r>
            <a:endParaRPr lang="en-US" altLang="zh-TW" dirty="0"/>
          </a:p>
          <a:p>
            <a:r>
              <a:rPr lang="en-US" altLang="zh-TW" dirty="0"/>
              <a:t>    // </a:t>
            </a:r>
            <a:r>
              <a:rPr lang="zh-TW" altLang="en-US" dirty="0"/>
              <a:t>程式進入點</a:t>
            </a:r>
          </a:p>
          <a:p>
            <a:r>
              <a:rPr lang="zh-TW" altLang="en-US" dirty="0"/>
              <a:t>    </a:t>
            </a:r>
            <a:r>
              <a:rPr lang="en-US" altLang="zh-TW" dirty="0"/>
              <a:t>public static void main(String[] </a:t>
            </a:r>
            <a:r>
              <a:rPr lang="en-US" altLang="zh-TW" dirty="0" err="1"/>
              <a:t>args</a:t>
            </a:r>
            <a:r>
              <a:rPr lang="en-US" altLang="zh-TW" dirty="0"/>
              <a:t>) </a:t>
            </a:r>
            <a:r>
              <a:rPr lang="en-US" altLang="zh-TW" dirty="0" smtClean="0"/>
              <a:t>{ </a:t>
            </a:r>
            <a:endParaRPr lang="en-US" altLang="zh-TW" dirty="0"/>
          </a:p>
          <a:p>
            <a:r>
              <a:rPr lang="en-US" altLang="zh-TW" dirty="0"/>
              <a:t>        // </a:t>
            </a:r>
            <a:r>
              <a:rPr lang="zh-TW" altLang="en-US" dirty="0"/>
              <a:t>設定</a:t>
            </a:r>
            <a:r>
              <a:rPr lang="en-US" altLang="zh-TW" dirty="0"/>
              <a:t>port</a:t>
            </a:r>
          </a:p>
          <a:p>
            <a:r>
              <a:rPr lang="en-US" altLang="zh-TW" dirty="0"/>
              <a:t>        </a:t>
            </a:r>
            <a:r>
              <a:rPr lang="en-US" altLang="zh-TW" dirty="0" err="1"/>
              <a:t>int</a:t>
            </a:r>
            <a:r>
              <a:rPr lang="en-US" altLang="zh-TW" dirty="0"/>
              <a:t> port=5050</a:t>
            </a:r>
            <a:r>
              <a:rPr lang="en-US" altLang="zh-TW" dirty="0" smtClean="0"/>
              <a:t>; </a:t>
            </a:r>
            <a:endParaRPr lang="en-US" altLang="zh-TW" dirty="0"/>
          </a:p>
          <a:p>
            <a:r>
              <a:rPr lang="en-US" altLang="zh-TW" dirty="0"/>
              <a:t>        // </a:t>
            </a:r>
            <a:r>
              <a:rPr lang="zh-TW" altLang="en-US" dirty="0"/>
              <a:t>嘗試</a:t>
            </a:r>
            <a:r>
              <a:rPr lang="en-US" altLang="zh-TW" dirty="0"/>
              <a:t>Listen</a:t>
            </a:r>
            <a:r>
              <a:rPr lang="zh-TW" altLang="en-US" dirty="0"/>
              <a:t>一個連線</a:t>
            </a:r>
          </a:p>
          <a:p>
            <a:r>
              <a:rPr lang="zh-TW" altLang="en-US" dirty="0"/>
              <a:t>        </a:t>
            </a:r>
            <a:r>
              <a:rPr lang="en-US" altLang="zh-TW" dirty="0"/>
              <a:t>try </a:t>
            </a:r>
            <a:r>
              <a:rPr lang="en-US" altLang="zh-TW" dirty="0" smtClean="0"/>
              <a:t>{ </a:t>
            </a:r>
            <a:endParaRPr lang="en-US" altLang="zh-TW" dirty="0"/>
          </a:p>
          <a:p>
            <a:r>
              <a:rPr lang="en-US" altLang="zh-TW" dirty="0"/>
              <a:t>            // </a:t>
            </a:r>
            <a:r>
              <a:rPr lang="zh-TW" altLang="en-US" dirty="0"/>
              <a:t>初始化</a:t>
            </a:r>
            <a:r>
              <a:rPr lang="en-US" altLang="zh-TW" dirty="0"/>
              <a:t>Server Socket </a:t>
            </a:r>
          </a:p>
          <a:p>
            <a:r>
              <a:rPr lang="en-US" altLang="zh-TW" dirty="0"/>
              <a:t>            </a:t>
            </a:r>
            <a:r>
              <a:rPr lang="en-US" altLang="zh-TW" dirty="0" err="1"/>
              <a:t>serverSocket</a:t>
            </a:r>
            <a:r>
              <a:rPr lang="en-US" altLang="zh-TW" dirty="0"/>
              <a:t> =new </a:t>
            </a:r>
            <a:r>
              <a:rPr lang="en-US" altLang="zh-TW" dirty="0" err="1"/>
              <a:t>ServerSocket</a:t>
            </a:r>
            <a:r>
              <a:rPr lang="en-US" altLang="zh-TW" dirty="0"/>
              <a:t>(port</a:t>
            </a:r>
            <a:r>
              <a:rPr lang="en-US" altLang="zh-TW" dirty="0" smtClean="0"/>
              <a:t>); </a:t>
            </a:r>
            <a:endParaRPr lang="en-US" altLang="zh-TW" dirty="0"/>
          </a:p>
          <a:p>
            <a:r>
              <a:rPr lang="en-US" altLang="zh-TW" dirty="0"/>
              <a:t>            // </a:t>
            </a:r>
            <a:r>
              <a:rPr lang="zh-TW" altLang="en-US" dirty="0"/>
              <a:t>輸出</a:t>
            </a:r>
            <a:r>
              <a:rPr lang="en-US" altLang="zh-TW" dirty="0"/>
              <a:t>"</a:t>
            </a:r>
            <a:r>
              <a:rPr lang="zh-TW" altLang="en-US" dirty="0"/>
              <a:t>伺服器已啟動</a:t>
            </a:r>
            <a:r>
              <a:rPr lang="en-US" altLang="zh-TW" dirty="0"/>
              <a:t>"</a:t>
            </a:r>
          </a:p>
          <a:p>
            <a:r>
              <a:rPr lang="en-US" altLang="zh-TW" dirty="0"/>
              <a:t>            </a:t>
            </a:r>
            <a:r>
              <a:rPr lang="en-US" altLang="zh-TW" dirty="0" err="1"/>
              <a:t>System.out.println</a:t>
            </a:r>
            <a:r>
              <a:rPr lang="en-US" altLang="zh-TW" dirty="0"/>
              <a:t>("Server is start</a:t>
            </a:r>
            <a:r>
              <a:rPr lang="en-US" altLang="zh-TW" dirty="0" smtClean="0"/>
              <a:t>."); </a:t>
            </a:r>
            <a:endParaRPr lang="en-US" altLang="zh-TW" dirty="0"/>
          </a:p>
        </p:txBody>
      </p:sp>
      <p:sp>
        <p:nvSpPr>
          <p:cNvPr id="4" name="內容版面配置區 2"/>
          <p:cNvSpPr txBox="1">
            <a:spLocks/>
          </p:cNvSpPr>
          <p:nvPr/>
        </p:nvSpPr>
        <p:spPr>
          <a:xfrm>
            <a:off x="4283968" y="1600199"/>
            <a:ext cx="3250704" cy="4525963"/>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a:t>
            </a:r>
            <a:r>
              <a:rPr lang="zh-TW" altLang="en-US" dirty="0" smtClean="0"/>
              <a:t>接受來自客戶端的連線</a:t>
            </a:r>
          </a:p>
          <a:p>
            <a:r>
              <a:rPr lang="zh-TW" altLang="en-US" dirty="0" smtClean="0"/>
              <a:t>            </a:t>
            </a:r>
            <a:r>
              <a:rPr lang="en-US" altLang="zh-TW" dirty="0" smtClean="0"/>
              <a:t>Socket socket=</a:t>
            </a:r>
            <a:r>
              <a:rPr lang="en-US" altLang="zh-TW" dirty="0" err="1" smtClean="0"/>
              <a:t>serverSocket.accept</a:t>
            </a:r>
            <a:r>
              <a:rPr lang="en-US" altLang="zh-TW" dirty="0" smtClean="0"/>
              <a:t>(); </a:t>
            </a:r>
          </a:p>
          <a:p>
            <a:r>
              <a:rPr lang="en-US" altLang="zh-TW" dirty="0" smtClean="0"/>
              <a:t>            // </a:t>
            </a:r>
            <a:r>
              <a:rPr lang="zh-TW" altLang="en-US" dirty="0" smtClean="0"/>
              <a:t>初始化輸出網路串流</a:t>
            </a:r>
          </a:p>
          <a:p>
            <a:r>
              <a:rPr lang="zh-TW" altLang="en-US" dirty="0" smtClean="0"/>
              <a:t>            </a:t>
            </a:r>
            <a:r>
              <a:rPr lang="en-US" altLang="zh-TW" dirty="0" err="1" smtClean="0"/>
              <a:t>BufferedWriter</a:t>
            </a:r>
            <a:r>
              <a:rPr lang="en-US" altLang="zh-TW" dirty="0" smtClean="0"/>
              <a:t> </a:t>
            </a:r>
            <a:r>
              <a:rPr lang="en-US" altLang="zh-TW" dirty="0" err="1" smtClean="0"/>
              <a:t>bw</a:t>
            </a:r>
            <a:r>
              <a:rPr lang="en-US" altLang="zh-TW" dirty="0" smtClean="0"/>
              <a:t>=    new </a:t>
            </a:r>
            <a:r>
              <a:rPr lang="en-US" altLang="zh-TW" dirty="0" err="1" smtClean="0"/>
              <a:t>BufferedWriter</a:t>
            </a:r>
            <a:r>
              <a:rPr lang="en-US" altLang="zh-TW" dirty="0" smtClean="0"/>
              <a:t>( new </a:t>
            </a:r>
            <a:r>
              <a:rPr lang="en-US" altLang="zh-TW" dirty="0" err="1" smtClean="0"/>
              <a:t>OutputStreamWriter</a:t>
            </a:r>
            <a:r>
              <a:rPr lang="en-US" altLang="zh-TW" dirty="0" smtClean="0"/>
              <a:t>(</a:t>
            </a:r>
            <a:r>
              <a:rPr lang="en-US" altLang="zh-TW" dirty="0" err="1" smtClean="0"/>
              <a:t>socket.getOutputStream</a:t>
            </a:r>
            <a:r>
              <a:rPr lang="en-US" altLang="zh-TW" dirty="0" smtClean="0"/>
              <a:t>())); </a:t>
            </a:r>
          </a:p>
          <a:p>
            <a:r>
              <a:rPr lang="en-US" altLang="zh-TW" dirty="0" smtClean="0"/>
              <a:t>            // </a:t>
            </a:r>
            <a:r>
              <a:rPr lang="zh-TW" altLang="en-US" dirty="0" smtClean="0"/>
              <a:t>傳送訊息到客戶端</a:t>
            </a:r>
          </a:p>
          <a:p>
            <a:r>
              <a:rPr lang="zh-TW" altLang="en-US" dirty="0" smtClean="0"/>
              <a:t>            </a:t>
            </a:r>
            <a:r>
              <a:rPr lang="en-US" altLang="zh-TW" dirty="0" err="1" smtClean="0"/>
              <a:t>bw.write</a:t>
            </a:r>
            <a:r>
              <a:rPr lang="en-US" altLang="zh-TW" dirty="0" smtClean="0"/>
              <a:t>("Hello! This is sever msg.\n");</a:t>
            </a:r>
          </a:p>
          <a:p>
            <a:r>
              <a:rPr lang="en-US" altLang="zh-TW" dirty="0" smtClean="0"/>
              <a:t>             // </a:t>
            </a:r>
            <a:r>
              <a:rPr lang="zh-TW" altLang="en-US" dirty="0" smtClean="0"/>
              <a:t>立即送出</a:t>
            </a:r>
          </a:p>
          <a:p>
            <a:r>
              <a:rPr lang="zh-TW" altLang="en-US" dirty="0" smtClean="0"/>
              <a:t>            </a:t>
            </a:r>
            <a:r>
              <a:rPr lang="en-US" altLang="zh-TW" dirty="0" err="1" smtClean="0"/>
              <a:t>bw.flush</a:t>
            </a:r>
            <a:r>
              <a:rPr lang="en-US" altLang="zh-TW" dirty="0" smtClean="0"/>
              <a:t>();</a:t>
            </a:r>
          </a:p>
          <a:p>
            <a:r>
              <a:rPr lang="en-US" altLang="zh-TW" dirty="0" smtClean="0"/>
              <a:t>        } catch (</a:t>
            </a:r>
            <a:r>
              <a:rPr lang="en-US" altLang="zh-TW" dirty="0" err="1" smtClean="0"/>
              <a:t>IOException</a:t>
            </a:r>
            <a:r>
              <a:rPr lang="en-US" altLang="zh-TW" dirty="0" smtClean="0"/>
              <a:t> e) {</a:t>
            </a:r>
          </a:p>
          <a:p>
            <a:r>
              <a:rPr lang="en-US" altLang="zh-TW" dirty="0" smtClean="0"/>
              <a:t>            // </a:t>
            </a:r>
            <a:r>
              <a:rPr lang="zh-TW" altLang="en-US" dirty="0" smtClean="0"/>
              <a:t>如果失敗則顯示</a:t>
            </a:r>
            <a:r>
              <a:rPr lang="en-US" altLang="zh-TW" dirty="0" smtClean="0"/>
              <a:t>"Socket Error"</a:t>
            </a:r>
          </a:p>
          <a:p>
            <a:r>
              <a:rPr lang="en-US" altLang="zh-TW" dirty="0" smtClean="0"/>
              <a:t>            </a:t>
            </a:r>
            <a:r>
              <a:rPr lang="en-US" altLang="zh-TW" dirty="0" err="1" smtClean="0"/>
              <a:t>System.out.println</a:t>
            </a:r>
            <a:r>
              <a:rPr lang="en-US" altLang="zh-TW" dirty="0" smtClean="0"/>
              <a:t>("Socket ERROR");</a:t>
            </a:r>
          </a:p>
          <a:p>
            <a:r>
              <a:rPr lang="en-US" altLang="zh-TW" dirty="0" smtClean="0"/>
              <a:t>        }</a:t>
            </a:r>
          </a:p>
          <a:p>
            <a:r>
              <a:rPr lang="en-US" altLang="zh-TW" dirty="0" smtClean="0"/>
              <a:t>         // </a:t>
            </a:r>
            <a:r>
              <a:rPr lang="zh-TW" altLang="en-US" dirty="0" smtClean="0"/>
              <a:t>顯示結束連線</a:t>
            </a:r>
          </a:p>
          <a:p>
            <a:r>
              <a:rPr lang="zh-TW" altLang="en-US" dirty="0" smtClean="0"/>
              <a:t>        </a:t>
            </a:r>
            <a:r>
              <a:rPr lang="en-US" altLang="zh-TW" dirty="0" err="1" smtClean="0"/>
              <a:t>System.out.println</a:t>
            </a:r>
            <a:r>
              <a:rPr lang="en-US" altLang="zh-TW" dirty="0" smtClean="0"/>
              <a:t>("Socket is End");</a:t>
            </a:r>
          </a:p>
          <a:p>
            <a:r>
              <a:rPr lang="en-US" altLang="zh-TW" dirty="0" smtClean="0"/>
              <a:t>    }</a:t>
            </a:r>
          </a:p>
          <a:p>
            <a:r>
              <a:rPr lang="en-US" altLang="zh-TW" dirty="0" smtClean="0"/>
              <a:t>}</a:t>
            </a:r>
            <a:endParaRPr lang="zh-TW" altLang="en-US" dirty="0"/>
          </a:p>
        </p:txBody>
      </p:sp>
    </p:spTree>
    <p:extLst>
      <p:ext uri="{BB962C8B-B14F-4D97-AF65-F5344CB8AC3E}">
        <p14:creationId xmlns:p14="http://schemas.microsoft.com/office/powerpoint/2010/main" xmlns="" val="205356244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a:t>
            </a:r>
            <a:endParaRPr lang="zh-TW" altLang="en-US" dirty="0"/>
          </a:p>
        </p:txBody>
      </p:sp>
      <p:sp>
        <p:nvSpPr>
          <p:cNvPr id="3" name="內容版面配置區 2"/>
          <p:cNvSpPr>
            <a:spLocks noGrp="1"/>
          </p:cNvSpPr>
          <p:nvPr>
            <p:ph idx="1"/>
          </p:nvPr>
        </p:nvSpPr>
        <p:spPr/>
        <p:txBody>
          <a:bodyPr>
            <a:normAutofit fontScale="25000" lnSpcReduction="20000"/>
          </a:bodyPr>
          <a:lstStyle/>
          <a:p>
            <a:r>
              <a:rPr lang="en-US" altLang="zh-TW" dirty="0"/>
              <a:t>import </a:t>
            </a:r>
            <a:r>
              <a:rPr lang="en-US" altLang="zh-TW" dirty="0" err="1"/>
              <a:t>java.io.BufferedWriter</a:t>
            </a:r>
            <a:r>
              <a:rPr lang="en-US" altLang="zh-TW" dirty="0"/>
              <a:t>;        // </a:t>
            </a:r>
            <a:r>
              <a:rPr lang="zh-TW" altLang="en-US" dirty="0"/>
              <a:t>引用串流功能</a:t>
            </a:r>
          </a:p>
          <a:p>
            <a:r>
              <a:rPr lang="en-US" altLang="zh-TW" dirty="0"/>
              <a:t>import </a:t>
            </a:r>
            <a:r>
              <a:rPr lang="en-US" altLang="zh-TW" dirty="0" err="1"/>
              <a:t>java.io.IOException</a:t>
            </a:r>
            <a:r>
              <a:rPr lang="en-US" altLang="zh-TW" dirty="0"/>
              <a:t>;            // </a:t>
            </a:r>
            <a:r>
              <a:rPr lang="zh-TW" altLang="en-US" dirty="0"/>
              <a:t>引用例外功能</a:t>
            </a:r>
          </a:p>
          <a:p>
            <a:r>
              <a:rPr lang="en-US" altLang="zh-TW" dirty="0"/>
              <a:t>import </a:t>
            </a:r>
            <a:r>
              <a:rPr lang="en-US" altLang="zh-TW" dirty="0" err="1"/>
              <a:t>java.io.OutputStreamWriter</a:t>
            </a:r>
            <a:r>
              <a:rPr lang="en-US" altLang="zh-TW" dirty="0"/>
              <a:t>;    // </a:t>
            </a:r>
            <a:r>
              <a:rPr lang="zh-TW" altLang="en-US" dirty="0"/>
              <a:t>引用輸出串流功能</a:t>
            </a:r>
          </a:p>
          <a:p>
            <a:r>
              <a:rPr lang="en-US" altLang="zh-TW" dirty="0"/>
              <a:t>import </a:t>
            </a:r>
            <a:r>
              <a:rPr lang="en-US" altLang="zh-TW" dirty="0" err="1"/>
              <a:t>java.net.ServerSocket</a:t>
            </a:r>
            <a:r>
              <a:rPr lang="en-US" altLang="zh-TW" dirty="0"/>
              <a:t>;         // </a:t>
            </a:r>
            <a:r>
              <a:rPr lang="zh-TW" altLang="en-US" dirty="0"/>
              <a:t>引用伺服器</a:t>
            </a:r>
            <a:r>
              <a:rPr lang="en-US" altLang="zh-TW" dirty="0"/>
              <a:t>socket</a:t>
            </a:r>
          </a:p>
          <a:p>
            <a:r>
              <a:rPr lang="en-US" altLang="zh-TW" dirty="0"/>
              <a:t>import </a:t>
            </a:r>
            <a:r>
              <a:rPr lang="en-US" altLang="zh-TW" dirty="0" err="1"/>
              <a:t>java.net.Socket</a:t>
            </a:r>
            <a:r>
              <a:rPr lang="en-US" altLang="zh-TW" dirty="0"/>
              <a:t>;                // </a:t>
            </a:r>
            <a:r>
              <a:rPr lang="zh-TW" altLang="en-US" dirty="0"/>
              <a:t>引用</a:t>
            </a:r>
            <a:r>
              <a:rPr lang="en-US" altLang="zh-TW" dirty="0"/>
              <a:t>Socket</a:t>
            </a:r>
            <a:r>
              <a:rPr lang="zh-TW" altLang="en-US" dirty="0"/>
              <a:t>網路功能</a:t>
            </a:r>
          </a:p>
          <a:p>
            <a:r>
              <a:rPr lang="en-US" altLang="zh-TW" dirty="0"/>
              <a:t>public class SocketServerDemo1 {</a:t>
            </a:r>
          </a:p>
          <a:p>
            <a:r>
              <a:rPr lang="en-US" altLang="zh-TW" dirty="0"/>
              <a:t>    // </a:t>
            </a:r>
            <a:r>
              <a:rPr lang="zh-TW" altLang="en-US" dirty="0"/>
              <a:t>宣告一個靜態的</a:t>
            </a:r>
            <a:r>
              <a:rPr lang="en-US" altLang="zh-TW" dirty="0"/>
              <a:t>server socket</a:t>
            </a:r>
          </a:p>
          <a:p>
            <a:r>
              <a:rPr lang="en-US" altLang="zh-TW" dirty="0"/>
              <a:t>    private static </a:t>
            </a:r>
            <a:r>
              <a:rPr lang="en-US" altLang="zh-TW" dirty="0" err="1"/>
              <a:t>ServerSocket</a:t>
            </a:r>
            <a:r>
              <a:rPr lang="en-US" altLang="zh-TW" dirty="0"/>
              <a:t> </a:t>
            </a:r>
            <a:r>
              <a:rPr lang="en-US" altLang="zh-TW" dirty="0" err="1"/>
              <a:t>serverSocket</a:t>
            </a:r>
            <a:r>
              <a:rPr lang="en-US" altLang="zh-TW" dirty="0" smtClean="0"/>
              <a:t>; </a:t>
            </a:r>
            <a:endParaRPr lang="en-US" altLang="zh-TW" dirty="0"/>
          </a:p>
          <a:p>
            <a:r>
              <a:rPr lang="en-US" altLang="zh-TW" dirty="0"/>
              <a:t>    // </a:t>
            </a:r>
            <a:r>
              <a:rPr lang="zh-TW" altLang="en-US" dirty="0"/>
              <a:t>程式進入點</a:t>
            </a:r>
          </a:p>
          <a:p>
            <a:r>
              <a:rPr lang="zh-TW" altLang="en-US" dirty="0"/>
              <a:t>    </a:t>
            </a:r>
            <a:r>
              <a:rPr lang="en-US" altLang="zh-TW" dirty="0"/>
              <a:t>public static void main(String[] </a:t>
            </a:r>
            <a:r>
              <a:rPr lang="en-US" altLang="zh-TW" dirty="0" err="1"/>
              <a:t>args</a:t>
            </a:r>
            <a:r>
              <a:rPr lang="en-US" altLang="zh-TW" dirty="0"/>
              <a:t>) </a:t>
            </a:r>
            <a:r>
              <a:rPr lang="en-US" altLang="zh-TW" dirty="0" smtClean="0"/>
              <a:t>{ </a:t>
            </a:r>
            <a:endParaRPr lang="en-US" altLang="zh-TW" dirty="0"/>
          </a:p>
          <a:p>
            <a:r>
              <a:rPr lang="en-US" altLang="zh-TW" dirty="0"/>
              <a:t>        // </a:t>
            </a:r>
            <a:r>
              <a:rPr lang="zh-TW" altLang="en-US" dirty="0"/>
              <a:t>設定</a:t>
            </a:r>
            <a:r>
              <a:rPr lang="en-US" altLang="zh-TW" dirty="0"/>
              <a:t>port</a:t>
            </a:r>
          </a:p>
          <a:p>
            <a:r>
              <a:rPr lang="en-US" altLang="zh-TW" dirty="0"/>
              <a:t>        </a:t>
            </a:r>
            <a:r>
              <a:rPr lang="en-US" altLang="zh-TW" dirty="0" err="1"/>
              <a:t>int</a:t>
            </a:r>
            <a:r>
              <a:rPr lang="en-US" altLang="zh-TW" dirty="0"/>
              <a:t> port=5050</a:t>
            </a:r>
            <a:r>
              <a:rPr lang="en-US" altLang="zh-TW" dirty="0" smtClean="0"/>
              <a:t>; </a:t>
            </a:r>
            <a:endParaRPr lang="en-US" altLang="zh-TW" dirty="0"/>
          </a:p>
          <a:p>
            <a:r>
              <a:rPr lang="en-US" altLang="zh-TW" dirty="0"/>
              <a:t>        // </a:t>
            </a:r>
            <a:r>
              <a:rPr lang="zh-TW" altLang="en-US" dirty="0"/>
              <a:t>嘗試</a:t>
            </a:r>
            <a:r>
              <a:rPr lang="en-US" altLang="zh-TW" dirty="0"/>
              <a:t>Listen</a:t>
            </a:r>
            <a:r>
              <a:rPr lang="zh-TW" altLang="en-US" dirty="0"/>
              <a:t>一個連線</a:t>
            </a:r>
          </a:p>
          <a:p>
            <a:r>
              <a:rPr lang="zh-TW" altLang="en-US" dirty="0"/>
              <a:t>        </a:t>
            </a:r>
            <a:r>
              <a:rPr lang="en-US" altLang="zh-TW" dirty="0"/>
              <a:t>try </a:t>
            </a:r>
            <a:r>
              <a:rPr lang="en-US" altLang="zh-TW" dirty="0" smtClean="0"/>
              <a:t>{ </a:t>
            </a:r>
            <a:endParaRPr lang="en-US" altLang="zh-TW" dirty="0"/>
          </a:p>
          <a:p>
            <a:r>
              <a:rPr lang="en-US" altLang="zh-TW" dirty="0"/>
              <a:t>            // </a:t>
            </a:r>
            <a:r>
              <a:rPr lang="zh-TW" altLang="en-US" dirty="0"/>
              <a:t>初始化</a:t>
            </a:r>
            <a:r>
              <a:rPr lang="en-US" altLang="zh-TW" dirty="0"/>
              <a:t>Server Socket </a:t>
            </a:r>
          </a:p>
          <a:p>
            <a:r>
              <a:rPr lang="en-US" altLang="zh-TW" dirty="0"/>
              <a:t>            </a:t>
            </a:r>
            <a:r>
              <a:rPr lang="en-US" altLang="zh-TW" dirty="0" err="1"/>
              <a:t>serverSocket</a:t>
            </a:r>
            <a:r>
              <a:rPr lang="en-US" altLang="zh-TW" dirty="0"/>
              <a:t> =new </a:t>
            </a:r>
            <a:r>
              <a:rPr lang="en-US" altLang="zh-TW" dirty="0" err="1"/>
              <a:t>ServerSocket</a:t>
            </a:r>
            <a:r>
              <a:rPr lang="en-US" altLang="zh-TW" dirty="0"/>
              <a:t>(port</a:t>
            </a:r>
            <a:r>
              <a:rPr lang="en-US" altLang="zh-TW" dirty="0" smtClean="0"/>
              <a:t>); </a:t>
            </a:r>
            <a:endParaRPr lang="en-US" altLang="zh-TW" dirty="0"/>
          </a:p>
          <a:p>
            <a:r>
              <a:rPr lang="en-US" altLang="zh-TW" dirty="0"/>
              <a:t>            // </a:t>
            </a:r>
            <a:r>
              <a:rPr lang="zh-TW" altLang="en-US" dirty="0"/>
              <a:t>輸出</a:t>
            </a:r>
            <a:r>
              <a:rPr lang="en-US" altLang="zh-TW" dirty="0"/>
              <a:t>"</a:t>
            </a:r>
            <a:r>
              <a:rPr lang="zh-TW" altLang="en-US" dirty="0"/>
              <a:t>伺服器已啟動</a:t>
            </a:r>
            <a:r>
              <a:rPr lang="en-US" altLang="zh-TW" dirty="0"/>
              <a:t>"</a:t>
            </a:r>
          </a:p>
          <a:p>
            <a:r>
              <a:rPr lang="en-US" altLang="zh-TW" dirty="0"/>
              <a:t>            </a:t>
            </a:r>
            <a:r>
              <a:rPr lang="en-US" altLang="zh-TW" dirty="0" err="1"/>
              <a:t>System.out.println</a:t>
            </a:r>
            <a:r>
              <a:rPr lang="en-US" altLang="zh-TW" dirty="0"/>
              <a:t>("Server is start</a:t>
            </a:r>
            <a:r>
              <a:rPr lang="en-US" altLang="zh-TW" dirty="0" smtClean="0"/>
              <a:t>."); </a:t>
            </a:r>
            <a:endParaRPr lang="en-US" altLang="zh-TW" dirty="0"/>
          </a:p>
          <a:p>
            <a:r>
              <a:rPr lang="en-US" altLang="zh-TW" dirty="0"/>
              <a:t>            // </a:t>
            </a:r>
            <a:r>
              <a:rPr lang="zh-TW" altLang="en-US" dirty="0"/>
              <a:t>接受來自客戶端的連線</a:t>
            </a:r>
          </a:p>
          <a:p>
            <a:r>
              <a:rPr lang="zh-TW" altLang="en-US" dirty="0"/>
              <a:t>            </a:t>
            </a:r>
            <a:r>
              <a:rPr lang="en-US" altLang="zh-TW" dirty="0"/>
              <a:t>Socket socket=</a:t>
            </a:r>
            <a:r>
              <a:rPr lang="en-US" altLang="zh-TW" dirty="0" err="1"/>
              <a:t>serverSocket.accept</a:t>
            </a:r>
            <a:r>
              <a:rPr lang="en-US" altLang="zh-TW" dirty="0" smtClean="0"/>
              <a:t>(); </a:t>
            </a:r>
            <a:endParaRPr lang="en-US" altLang="zh-TW" dirty="0"/>
          </a:p>
          <a:p>
            <a:r>
              <a:rPr lang="en-US" altLang="zh-TW" dirty="0"/>
              <a:t>            // </a:t>
            </a:r>
            <a:r>
              <a:rPr lang="zh-TW" altLang="en-US" dirty="0"/>
              <a:t>初始化輸出網路串流</a:t>
            </a:r>
          </a:p>
          <a:p>
            <a:r>
              <a:rPr lang="zh-TW" altLang="en-US" dirty="0"/>
              <a:t>            </a:t>
            </a:r>
            <a:r>
              <a:rPr lang="en-US" altLang="zh-TW" dirty="0" err="1"/>
              <a:t>BufferedWriter</a:t>
            </a:r>
            <a:r>
              <a:rPr lang="en-US" altLang="zh-TW" dirty="0"/>
              <a:t> </a:t>
            </a:r>
            <a:r>
              <a:rPr lang="en-US" altLang="zh-TW" dirty="0" err="1"/>
              <a:t>bw</a:t>
            </a:r>
            <a:r>
              <a:rPr lang="en-US" altLang="zh-TW" dirty="0"/>
              <a:t>=    new </a:t>
            </a:r>
            <a:r>
              <a:rPr lang="en-US" altLang="zh-TW" dirty="0" err="1"/>
              <a:t>BufferedWriter</a:t>
            </a:r>
            <a:r>
              <a:rPr lang="en-US" altLang="zh-TW" dirty="0"/>
              <a:t>( new </a:t>
            </a:r>
            <a:r>
              <a:rPr lang="en-US" altLang="zh-TW" dirty="0" err="1"/>
              <a:t>OutputStreamWriter</a:t>
            </a:r>
            <a:r>
              <a:rPr lang="en-US" altLang="zh-TW" dirty="0"/>
              <a:t>(</a:t>
            </a:r>
            <a:r>
              <a:rPr lang="en-US" altLang="zh-TW" dirty="0" err="1"/>
              <a:t>socket.getOutputStream</a:t>
            </a:r>
            <a:r>
              <a:rPr lang="en-US" altLang="zh-TW" dirty="0" smtClean="0"/>
              <a:t>())); </a:t>
            </a:r>
            <a:endParaRPr lang="en-US" altLang="zh-TW" dirty="0"/>
          </a:p>
          <a:p>
            <a:r>
              <a:rPr lang="en-US" altLang="zh-TW" dirty="0"/>
              <a:t>            // </a:t>
            </a:r>
            <a:r>
              <a:rPr lang="zh-TW" altLang="en-US" dirty="0"/>
              <a:t>傳送訊息到客戶端</a:t>
            </a:r>
          </a:p>
          <a:p>
            <a:r>
              <a:rPr lang="zh-TW" altLang="en-US" dirty="0"/>
              <a:t>            </a:t>
            </a:r>
            <a:r>
              <a:rPr lang="en-US" altLang="zh-TW" dirty="0" err="1"/>
              <a:t>bw.write</a:t>
            </a:r>
            <a:r>
              <a:rPr lang="en-US" altLang="zh-TW" dirty="0"/>
              <a:t>("Hello! This is sever msg.\n</a:t>
            </a:r>
            <a:r>
              <a:rPr lang="en-US" altLang="zh-TW" dirty="0" smtClean="0"/>
              <a:t>");</a:t>
            </a:r>
          </a:p>
          <a:p>
            <a:r>
              <a:rPr lang="en-US" altLang="zh-TW" dirty="0" smtClean="0"/>
              <a:t>             </a:t>
            </a:r>
            <a:r>
              <a:rPr lang="en-US" altLang="zh-TW" dirty="0"/>
              <a:t>// </a:t>
            </a:r>
            <a:r>
              <a:rPr lang="zh-TW" altLang="en-US" dirty="0"/>
              <a:t>立即送出</a:t>
            </a:r>
          </a:p>
          <a:p>
            <a:r>
              <a:rPr lang="zh-TW" altLang="en-US" dirty="0"/>
              <a:t>            </a:t>
            </a:r>
            <a:r>
              <a:rPr lang="en-US" altLang="zh-TW" dirty="0" err="1"/>
              <a:t>bw.flush</a:t>
            </a:r>
            <a:r>
              <a:rPr lang="en-US" altLang="zh-TW" dirty="0"/>
              <a:t>();</a:t>
            </a:r>
          </a:p>
          <a:p>
            <a:r>
              <a:rPr lang="en-US" altLang="zh-TW" dirty="0"/>
              <a:t>        } catch (</a:t>
            </a:r>
            <a:r>
              <a:rPr lang="en-US" altLang="zh-TW" dirty="0" err="1"/>
              <a:t>IOException</a:t>
            </a:r>
            <a:r>
              <a:rPr lang="en-US" altLang="zh-TW" dirty="0"/>
              <a:t> e) {</a:t>
            </a:r>
          </a:p>
          <a:p>
            <a:r>
              <a:rPr lang="en-US" altLang="zh-TW" dirty="0"/>
              <a:t>            // </a:t>
            </a:r>
            <a:r>
              <a:rPr lang="zh-TW" altLang="en-US" dirty="0"/>
              <a:t>如果失敗則顯示</a:t>
            </a:r>
            <a:r>
              <a:rPr lang="en-US" altLang="zh-TW" dirty="0"/>
              <a:t>"Socket Error"</a:t>
            </a:r>
          </a:p>
          <a:p>
            <a:r>
              <a:rPr lang="en-US" altLang="zh-TW" dirty="0"/>
              <a:t>            </a:t>
            </a:r>
            <a:r>
              <a:rPr lang="en-US" altLang="zh-TW" dirty="0" err="1"/>
              <a:t>System.out.println</a:t>
            </a:r>
            <a:r>
              <a:rPr lang="en-US" altLang="zh-TW" dirty="0"/>
              <a:t>("Socket ERROR");</a:t>
            </a:r>
          </a:p>
          <a:p>
            <a:r>
              <a:rPr lang="en-US" altLang="zh-TW" dirty="0"/>
              <a:t>        }</a:t>
            </a:r>
          </a:p>
          <a:p>
            <a:r>
              <a:rPr lang="en-US" altLang="zh-TW" dirty="0"/>
              <a:t> </a:t>
            </a:r>
            <a:r>
              <a:rPr lang="en-US" altLang="zh-TW" dirty="0" smtClean="0"/>
              <a:t>        </a:t>
            </a:r>
            <a:r>
              <a:rPr lang="en-US" altLang="zh-TW" dirty="0"/>
              <a:t>// </a:t>
            </a:r>
            <a:r>
              <a:rPr lang="zh-TW" altLang="en-US" dirty="0"/>
              <a:t>顯示結束連線</a:t>
            </a:r>
          </a:p>
          <a:p>
            <a:r>
              <a:rPr lang="zh-TW" altLang="en-US" dirty="0"/>
              <a:t>        </a:t>
            </a:r>
            <a:r>
              <a:rPr lang="en-US" altLang="zh-TW" dirty="0" err="1"/>
              <a:t>System.out.println</a:t>
            </a:r>
            <a:r>
              <a:rPr lang="en-US" altLang="zh-TW" dirty="0"/>
              <a:t>("Socket is End");</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1441661209"/>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網路</a:t>
            </a:r>
            <a:r>
              <a:rPr lang="en-US" altLang="zh-TW" dirty="0" smtClean="0"/>
              <a:t>(client)</a:t>
            </a:r>
            <a:endParaRPr lang="zh-TW" altLang="en-US" dirty="0"/>
          </a:p>
        </p:txBody>
      </p:sp>
      <p:sp>
        <p:nvSpPr>
          <p:cNvPr id="3" name="內容版面配置區 2"/>
          <p:cNvSpPr>
            <a:spLocks noGrp="1"/>
          </p:cNvSpPr>
          <p:nvPr>
            <p:ph idx="1"/>
          </p:nvPr>
        </p:nvSpPr>
        <p:spPr>
          <a:xfrm>
            <a:off x="457200" y="1600200"/>
            <a:ext cx="3322712" cy="4525963"/>
          </a:xfrm>
        </p:spPr>
        <p:txBody>
          <a:bodyPr>
            <a:normAutofit fontScale="32500" lnSpcReduction="20000"/>
          </a:bodyPr>
          <a:lstStyle/>
          <a:p>
            <a:r>
              <a:rPr lang="en-US" altLang="zh-TW" dirty="0"/>
              <a:t>// </a:t>
            </a:r>
            <a:r>
              <a:rPr lang="zh-TW" altLang="en-US" dirty="0"/>
              <a:t>這裡是引用</a:t>
            </a:r>
            <a:r>
              <a:rPr lang="en-US" altLang="zh-TW" dirty="0"/>
              <a:t>java</a:t>
            </a:r>
            <a:r>
              <a:rPr lang="zh-TW" altLang="en-US" dirty="0"/>
              <a:t>的類別庫</a:t>
            </a:r>
          </a:p>
          <a:p>
            <a:r>
              <a:rPr lang="en-US" altLang="zh-TW" dirty="0"/>
              <a:t>import </a:t>
            </a:r>
            <a:r>
              <a:rPr lang="en-US" altLang="zh-TW" dirty="0" err="1"/>
              <a:t>android.app.Activity</a:t>
            </a:r>
            <a:r>
              <a:rPr lang="en-US" altLang="zh-TW" dirty="0"/>
              <a:t>;        </a:t>
            </a:r>
          </a:p>
          <a:p>
            <a:r>
              <a:rPr lang="en-US" altLang="zh-TW" dirty="0"/>
              <a:t>import </a:t>
            </a:r>
            <a:r>
              <a:rPr lang="en-US" altLang="zh-TW" dirty="0" err="1"/>
              <a:t>android.os.Bundle</a:t>
            </a:r>
            <a:r>
              <a:rPr lang="en-US" altLang="zh-TW" dirty="0"/>
              <a:t>;            </a:t>
            </a:r>
          </a:p>
          <a:p>
            <a:r>
              <a:rPr lang="en-US" altLang="zh-TW" dirty="0"/>
              <a:t>import </a:t>
            </a:r>
            <a:r>
              <a:rPr lang="en-US" altLang="zh-TW" dirty="0" err="1"/>
              <a:t>android.widget.TextView</a:t>
            </a:r>
            <a:r>
              <a:rPr lang="en-US" altLang="zh-TW" dirty="0"/>
              <a:t>;        </a:t>
            </a:r>
          </a:p>
          <a:p>
            <a:r>
              <a:rPr lang="en-US" altLang="zh-TW" dirty="0"/>
              <a:t>import </a:t>
            </a:r>
            <a:r>
              <a:rPr lang="en-US" altLang="zh-TW" dirty="0" err="1"/>
              <a:t>java.io.BufferedReader</a:t>
            </a:r>
            <a:r>
              <a:rPr lang="en-US" altLang="zh-TW" dirty="0"/>
              <a:t>;        // </a:t>
            </a:r>
            <a:r>
              <a:rPr lang="zh-TW" altLang="en-US" dirty="0"/>
              <a:t>引用串流功能 </a:t>
            </a:r>
          </a:p>
          <a:p>
            <a:r>
              <a:rPr lang="en-US" altLang="zh-TW" dirty="0"/>
              <a:t>import </a:t>
            </a:r>
            <a:r>
              <a:rPr lang="en-US" altLang="zh-TW" dirty="0" err="1"/>
              <a:t>java.io.IOException</a:t>
            </a:r>
            <a:r>
              <a:rPr lang="en-US" altLang="zh-TW" dirty="0"/>
              <a:t>;            // </a:t>
            </a:r>
            <a:r>
              <a:rPr lang="zh-TW" altLang="en-US" dirty="0"/>
              <a:t>引用</a:t>
            </a:r>
            <a:r>
              <a:rPr lang="en-US" altLang="zh-TW" dirty="0"/>
              <a:t>IO</a:t>
            </a:r>
            <a:r>
              <a:rPr lang="zh-TW" altLang="en-US" dirty="0"/>
              <a:t>例外功能</a:t>
            </a:r>
          </a:p>
          <a:p>
            <a:r>
              <a:rPr lang="en-US" altLang="zh-TW" dirty="0"/>
              <a:t>import </a:t>
            </a:r>
            <a:r>
              <a:rPr lang="en-US" altLang="zh-TW" dirty="0" err="1"/>
              <a:t>java.io.InputStreamReader</a:t>
            </a:r>
            <a:r>
              <a:rPr lang="en-US" altLang="zh-TW" dirty="0"/>
              <a:t>;    // </a:t>
            </a:r>
            <a:r>
              <a:rPr lang="zh-TW" altLang="en-US" dirty="0"/>
              <a:t>引用輸入串流讀取功能 </a:t>
            </a:r>
          </a:p>
          <a:p>
            <a:r>
              <a:rPr lang="en-US" altLang="zh-TW" dirty="0"/>
              <a:t>import </a:t>
            </a:r>
            <a:r>
              <a:rPr lang="en-US" altLang="zh-TW" dirty="0" err="1"/>
              <a:t>java.net.InetAddress</a:t>
            </a:r>
            <a:r>
              <a:rPr lang="en-US" altLang="zh-TW" dirty="0"/>
              <a:t>;        // </a:t>
            </a:r>
            <a:r>
              <a:rPr lang="zh-TW" altLang="en-US" dirty="0"/>
              <a:t>引用網路</a:t>
            </a:r>
            <a:r>
              <a:rPr lang="en-US" altLang="zh-TW" dirty="0"/>
              <a:t>IP</a:t>
            </a:r>
            <a:r>
              <a:rPr lang="zh-TW" altLang="en-US" dirty="0"/>
              <a:t>位址功能</a:t>
            </a:r>
          </a:p>
          <a:p>
            <a:r>
              <a:rPr lang="en-US" altLang="zh-TW" dirty="0"/>
              <a:t>import </a:t>
            </a:r>
            <a:r>
              <a:rPr lang="en-US" altLang="zh-TW" dirty="0" err="1"/>
              <a:t>java.net.Socket</a:t>
            </a:r>
            <a:r>
              <a:rPr lang="en-US" altLang="zh-TW" dirty="0"/>
              <a:t>;                // </a:t>
            </a:r>
            <a:r>
              <a:rPr lang="zh-TW" altLang="en-US" dirty="0"/>
              <a:t>引用</a:t>
            </a:r>
            <a:r>
              <a:rPr lang="en-US" altLang="zh-TW" dirty="0"/>
              <a:t>Socket</a:t>
            </a:r>
            <a:r>
              <a:rPr lang="zh-TW" altLang="en-US" dirty="0"/>
              <a:t>網路</a:t>
            </a:r>
            <a:r>
              <a:rPr lang="zh-TW" altLang="en-US" dirty="0" smtClean="0"/>
              <a:t>功能 </a:t>
            </a:r>
            <a:endParaRPr lang="zh-TW" altLang="en-US" dirty="0"/>
          </a:p>
          <a:p>
            <a:r>
              <a:rPr lang="en-US" altLang="zh-TW" dirty="0"/>
              <a:t>public class ClientSocketDemo1 extends Activity {</a:t>
            </a:r>
          </a:p>
          <a:p>
            <a:r>
              <a:rPr lang="en-US" altLang="zh-TW" dirty="0"/>
              <a:t>    @</a:t>
            </a:r>
            <a:r>
              <a:rPr lang="en-US" altLang="zh-TW" dirty="0" smtClean="0"/>
              <a:t>Override </a:t>
            </a:r>
            <a:endParaRPr lang="en-US" altLang="zh-TW" dirty="0"/>
          </a:p>
          <a:p>
            <a:r>
              <a:rPr lang="en-US" altLang="zh-TW" dirty="0"/>
              <a:t>    // </a:t>
            </a:r>
            <a:r>
              <a:rPr lang="zh-TW" altLang="en-US" dirty="0"/>
              <a:t>程式進入點</a:t>
            </a:r>
          </a:p>
          <a:p>
            <a:r>
              <a:rPr lang="zh-TW" altLang="en-US" dirty="0"/>
              <a:t>    </a:t>
            </a:r>
            <a:r>
              <a:rPr lang="en-US" altLang="zh-TW" dirty="0"/>
              <a:t>public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R.layout.main</a:t>
            </a:r>
            <a:r>
              <a:rPr lang="en-US" altLang="zh-TW" dirty="0" smtClean="0"/>
              <a:t>); </a:t>
            </a:r>
            <a:endParaRPr lang="en-US" altLang="zh-TW" dirty="0"/>
          </a:p>
          <a:p>
            <a:r>
              <a:rPr lang="en-US" altLang="zh-TW" dirty="0"/>
              <a:t>        // </a:t>
            </a:r>
            <a:r>
              <a:rPr lang="zh-TW" altLang="en-US" dirty="0"/>
              <a:t>文字方塊</a:t>
            </a:r>
          </a:p>
          <a:p>
            <a:r>
              <a:rPr lang="zh-TW" altLang="en-US" dirty="0"/>
              <a:t>        </a:t>
            </a:r>
            <a:r>
              <a:rPr lang="en-US" altLang="zh-TW" dirty="0" err="1"/>
              <a:t>TextView</a:t>
            </a:r>
            <a:r>
              <a:rPr lang="en-US" altLang="zh-TW" dirty="0"/>
              <a:t> TextView01 =(</a:t>
            </a:r>
            <a:r>
              <a:rPr lang="en-US" altLang="zh-TW" dirty="0" err="1"/>
              <a:t>TextView</a:t>
            </a:r>
            <a:r>
              <a:rPr lang="en-US" altLang="zh-TW" dirty="0"/>
              <a:t>)</a:t>
            </a:r>
            <a:r>
              <a:rPr lang="en-US" altLang="zh-TW" dirty="0" err="1"/>
              <a:t>findViewById</a:t>
            </a:r>
            <a:r>
              <a:rPr lang="en-US" altLang="zh-TW" dirty="0"/>
              <a:t>(R.id.TextView01</a:t>
            </a:r>
            <a:r>
              <a:rPr lang="en-US" altLang="zh-TW" dirty="0" smtClean="0"/>
              <a:t>); </a:t>
            </a:r>
            <a:endParaRPr lang="en-US" altLang="zh-TW" dirty="0"/>
          </a:p>
          <a:p>
            <a:r>
              <a:rPr lang="en-US" altLang="zh-TW" dirty="0"/>
              <a:t>        // </a:t>
            </a:r>
            <a:r>
              <a:rPr lang="zh-TW" altLang="en-US" dirty="0"/>
              <a:t>用來存放伺服器</a:t>
            </a:r>
            <a:r>
              <a:rPr lang="en-US" altLang="zh-TW" dirty="0"/>
              <a:t>IP</a:t>
            </a:r>
            <a:r>
              <a:rPr lang="zh-TW" altLang="en-US" dirty="0"/>
              <a:t>位址的變數</a:t>
            </a:r>
          </a:p>
          <a:p>
            <a:r>
              <a:rPr lang="zh-TW" altLang="en-US" dirty="0"/>
              <a:t>        </a:t>
            </a:r>
            <a:r>
              <a:rPr lang="en-US" altLang="zh-TW" dirty="0" err="1"/>
              <a:t>InetAddress</a:t>
            </a:r>
            <a:r>
              <a:rPr lang="en-US" altLang="zh-TW" dirty="0"/>
              <a:t> </a:t>
            </a:r>
            <a:r>
              <a:rPr lang="en-US" altLang="zh-TW" dirty="0" err="1"/>
              <a:t>serverIp</a:t>
            </a:r>
            <a:r>
              <a:rPr lang="en-US" altLang="zh-TW" dirty="0" smtClean="0"/>
              <a:t>; </a:t>
            </a:r>
            <a:endParaRPr lang="en-US" altLang="zh-TW" dirty="0"/>
          </a:p>
          <a:p>
            <a:r>
              <a:rPr lang="en-US" altLang="zh-TW" dirty="0"/>
              <a:t>        // </a:t>
            </a:r>
            <a:r>
              <a:rPr lang="zh-TW" altLang="en-US" dirty="0"/>
              <a:t>嘗試連接</a:t>
            </a:r>
            <a:r>
              <a:rPr lang="en-US" altLang="zh-TW" dirty="0" smtClean="0"/>
              <a:t>Server</a:t>
            </a:r>
            <a:endParaRPr lang="en-US" altLang="zh-TW" dirty="0"/>
          </a:p>
        </p:txBody>
      </p:sp>
      <p:sp>
        <p:nvSpPr>
          <p:cNvPr id="4" name="內容版面配置區 2"/>
          <p:cNvSpPr txBox="1">
            <a:spLocks/>
          </p:cNvSpPr>
          <p:nvPr/>
        </p:nvSpPr>
        <p:spPr>
          <a:xfrm>
            <a:off x="4572000" y="1600200"/>
            <a:ext cx="3322712" cy="4525963"/>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try {</a:t>
            </a:r>
          </a:p>
          <a:p>
            <a:r>
              <a:rPr lang="en-US" altLang="zh-TW" dirty="0" smtClean="0"/>
              <a:t>            // </a:t>
            </a:r>
            <a:r>
              <a:rPr lang="zh-TW" altLang="en-US" dirty="0" smtClean="0"/>
              <a:t>設定</a:t>
            </a:r>
            <a:r>
              <a:rPr lang="en-US" altLang="zh-TW" dirty="0" smtClean="0"/>
              <a:t>IP</a:t>
            </a:r>
          </a:p>
          <a:p>
            <a:r>
              <a:rPr lang="en-US" altLang="zh-TW" dirty="0" smtClean="0"/>
              <a:t>            </a:t>
            </a:r>
            <a:r>
              <a:rPr lang="en-US" altLang="zh-TW" dirty="0" err="1" smtClean="0"/>
              <a:t>serverIp</a:t>
            </a:r>
            <a:r>
              <a:rPr lang="en-US" altLang="zh-TW" dirty="0" smtClean="0"/>
              <a:t> = </a:t>
            </a:r>
            <a:r>
              <a:rPr lang="en-US" altLang="zh-TW" dirty="0" err="1" smtClean="0"/>
              <a:t>InetAddress.getByName</a:t>
            </a:r>
            <a:r>
              <a:rPr lang="en-US" altLang="zh-TW" dirty="0" smtClean="0"/>
              <a:t>("192.168.60.251"); </a:t>
            </a:r>
          </a:p>
          <a:p>
            <a:r>
              <a:rPr lang="en-US" altLang="zh-TW" dirty="0" smtClean="0"/>
              <a:t>            // </a:t>
            </a:r>
            <a:r>
              <a:rPr lang="zh-TW" altLang="en-US" dirty="0" smtClean="0"/>
              <a:t>設定</a:t>
            </a:r>
            <a:r>
              <a:rPr lang="en-US" altLang="zh-TW" dirty="0" smtClean="0"/>
              <a:t>port</a:t>
            </a:r>
          </a:p>
          <a:p>
            <a:r>
              <a:rPr lang="en-US" altLang="zh-TW" dirty="0" smtClean="0"/>
              <a:t>            </a:t>
            </a:r>
            <a:r>
              <a:rPr lang="en-US" altLang="zh-TW" dirty="0" err="1" smtClean="0"/>
              <a:t>int</a:t>
            </a:r>
            <a:r>
              <a:rPr lang="en-US" altLang="zh-TW" dirty="0" smtClean="0"/>
              <a:t> </a:t>
            </a:r>
            <a:r>
              <a:rPr lang="en-US" altLang="zh-TW" dirty="0" err="1" smtClean="0"/>
              <a:t>serverPort</a:t>
            </a:r>
            <a:r>
              <a:rPr lang="en-US" altLang="zh-TW" dirty="0" smtClean="0"/>
              <a:t>=5050; </a:t>
            </a:r>
          </a:p>
          <a:p>
            <a:r>
              <a:rPr lang="en-US" altLang="zh-TW" dirty="0" smtClean="0"/>
              <a:t>            // </a:t>
            </a:r>
            <a:r>
              <a:rPr lang="zh-TW" altLang="en-US" dirty="0" smtClean="0"/>
              <a:t>初始</a:t>
            </a:r>
            <a:r>
              <a:rPr lang="en-US" altLang="zh-TW" dirty="0" smtClean="0"/>
              <a:t>socket</a:t>
            </a:r>
            <a:r>
              <a:rPr lang="zh-TW" altLang="en-US" dirty="0" smtClean="0"/>
              <a:t>連接</a:t>
            </a:r>
          </a:p>
          <a:p>
            <a:r>
              <a:rPr lang="zh-TW" altLang="en-US" dirty="0" smtClean="0"/>
              <a:t>            </a:t>
            </a:r>
            <a:r>
              <a:rPr lang="en-US" altLang="zh-TW" dirty="0" smtClean="0"/>
              <a:t>Socket </a:t>
            </a:r>
            <a:r>
              <a:rPr lang="en-US" altLang="zh-TW" dirty="0" err="1" smtClean="0"/>
              <a:t>clientSocket</a:t>
            </a:r>
            <a:r>
              <a:rPr lang="en-US" altLang="zh-TW" dirty="0" smtClean="0"/>
              <a:t>=new Socket(</a:t>
            </a:r>
            <a:r>
              <a:rPr lang="en-US" altLang="zh-TW" dirty="0" err="1" smtClean="0"/>
              <a:t>serverIp,serverPort</a:t>
            </a:r>
            <a:r>
              <a:rPr lang="en-US" altLang="zh-TW" dirty="0" smtClean="0"/>
              <a:t>); </a:t>
            </a:r>
          </a:p>
          <a:p>
            <a:r>
              <a:rPr lang="en-US" altLang="zh-TW" dirty="0" smtClean="0"/>
              <a:t>            // </a:t>
            </a:r>
            <a:r>
              <a:rPr lang="zh-TW" altLang="en-US" dirty="0" smtClean="0"/>
              <a:t>接收來自</a:t>
            </a:r>
            <a:r>
              <a:rPr lang="en-US" altLang="zh-TW" dirty="0" smtClean="0"/>
              <a:t>Server</a:t>
            </a:r>
            <a:r>
              <a:rPr lang="zh-TW" altLang="en-US" dirty="0" smtClean="0"/>
              <a:t>的訊息 </a:t>
            </a:r>
          </a:p>
          <a:p>
            <a:r>
              <a:rPr lang="zh-TW" altLang="en-US" dirty="0" smtClean="0"/>
              <a:t>            </a:t>
            </a:r>
            <a:r>
              <a:rPr lang="en-US" altLang="zh-TW" dirty="0" err="1" smtClean="0"/>
              <a:t>BufferedReader</a:t>
            </a:r>
            <a:r>
              <a:rPr lang="en-US" altLang="zh-TW" dirty="0" smtClean="0"/>
              <a:t>  </a:t>
            </a:r>
            <a:r>
              <a:rPr lang="en-US" altLang="zh-TW" dirty="0" err="1" smtClean="0"/>
              <a:t>br</a:t>
            </a:r>
            <a:r>
              <a:rPr lang="en-US" altLang="zh-TW" dirty="0" smtClean="0"/>
              <a:t>=new </a:t>
            </a:r>
            <a:r>
              <a:rPr lang="en-US" altLang="zh-TW" dirty="0" err="1" smtClean="0"/>
              <a:t>BufferedReader</a:t>
            </a:r>
            <a:r>
              <a:rPr lang="en-US" altLang="zh-TW" dirty="0" smtClean="0"/>
              <a:t>(new </a:t>
            </a:r>
            <a:r>
              <a:rPr lang="en-US" altLang="zh-TW" dirty="0" err="1" smtClean="0"/>
              <a:t>InputStreamReader</a:t>
            </a:r>
            <a:r>
              <a:rPr lang="en-US" altLang="zh-TW" dirty="0" smtClean="0"/>
              <a:t>(</a:t>
            </a:r>
            <a:r>
              <a:rPr lang="en-US" altLang="zh-TW" dirty="0" err="1" smtClean="0"/>
              <a:t>clientSocket.getInputStream</a:t>
            </a:r>
            <a:r>
              <a:rPr lang="en-US" altLang="zh-TW" dirty="0" smtClean="0"/>
              <a:t>())); </a:t>
            </a:r>
          </a:p>
          <a:p>
            <a:r>
              <a:rPr lang="en-US" altLang="zh-TW" dirty="0" smtClean="0"/>
              <a:t>            // </a:t>
            </a:r>
            <a:r>
              <a:rPr lang="zh-TW" altLang="en-US" dirty="0" smtClean="0"/>
              <a:t>顯示收到的訊息</a:t>
            </a:r>
          </a:p>
          <a:p>
            <a:r>
              <a:rPr lang="zh-TW" altLang="en-US" dirty="0" smtClean="0"/>
              <a:t>            </a:t>
            </a:r>
            <a:r>
              <a:rPr lang="en-US" altLang="zh-TW" dirty="0" smtClean="0"/>
              <a:t>TextView01.setText( </a:t>
            </a:r>
            <a:r>
              <a:rPr lang="en-US" altLang="zh-TW" dirty="0" err="1" smtClean="0"/>
              <a:t>br.readLine</a:t>
            </a:r>
            <a:r>
              <a:rPr lang="en-US" altLang="zh-TW" dirty="0" smtClean="0"/>
              <a:t>()); </a:t>
            </a:r>
          </a:p>
          <a:p>
            <a:r>
              <a:rPr lang="en-US" altLang="zh-TW" dirty="0" smtClean="0"/>
              <a:t>            // </a:t>
            </a:r>
            <a:r>
              <a:rPr lang="zh-TW" altLang="en-US" dirty="0" smtClean="0"/>
              <a:t>關閉連線</a:t>
            </a:r>
          </a:p>
          <a:p>
            <a:r>
              <a:rPr lang="zh-TW" altLang="en-US" dirty="0" smtClean="0"/>
              <a:t>            </a:t>
            </a:r>
            <a:r>
              <a:rPr lang="en-US" altLang="zh-TW" dirty="0" err="1" smtClean="0"/>
              <a:t>clientSocket.close</a:t>
            </a:r>
            <a:r>
              <a:rPr lang="en-US" altLang="zh-TW" dirty="0" smtClean="0"/>
              <a:t>(); </a:t>
            </a:r>
          </a:p>
          <a:p>
            <a:r>
              <a:rPr lang="en-US" altLang="zh-TW" dirty="0" smtClean="0"/>
              <a:t>        } catch (</a:t>
            </a:r>
            <a:r>
              <a:rPr lang="en-US" altLang="zh-TW" dirty="0" err="1" smtClean="0"/>
              <a:t>IOException</a:t>
            </a:r>
            <a:r>
              <a:rPr lang="en-US" altLang="zh-TW" dirty="0" smtClean="0"/>
              <a:t> e) {</a:t>
            </a:r>
          </a:p>
          <a:p>
            <a:r>
              <a:rPr lang="en-US" altLang="zh-TW" dirty="0" smtClean="0"/>
              <a:t>            // </a:t>
            </a:r>
            <a:r>
              <a:rPr lang="zh-TW" altLang="en-US" dirty="0" smtClean="0"/>
              <a:t>出錯後顯示錯誤訊息</a:t>
            </a:r>
          </a:p>
          <a:p>
            <a:r>
              <a:rPr lang="zh-TW" altLang="en-US" dirty="0" smtClean="0"/>
              <a:t>            </a:t>
            </a:r>
            <a:r>
              <a:rPr lang="en-US" altLang="zh-TW" dirty="0" smtClean="0"/>
              <a:t>TextView01.setText( "Connect error.");</a:t>
            </a:r>
          </a:p>
          <a:p>
            <a:r>
              <a:rPr lang="en-US" altLang="zh-TW" dirty="0" smtClean="0"/>
              <a:t>        }</a:t>
            </a:r>
          </a:p>
          <a:p>
            <a:r>
              <a:rPr lang="en-US" altLang="zh-TW" dirty="0" smtClean="0"/>
              <a:t>    }</a:t>
            </a:r>
          </a:p>
          <a:p>
            <a:r>
              <a:rPr lang="en-US" altLang="zh-TW" dirty="0" smtClean="0"/>
              <a:t>}</a:t>
            </a:r>
            <a:endParaRPr lang="zh-TW" altLang="en-US" dirty="0"/>
          </a:p>
        </p:txBody>
      </p:sp>
    </p:spTree>
    <p:extLst>
      <p:ext uri="{BB962C8B-B14F-4D97-AF65-F5344CB8AC3E}">
        <p14:creationId xmlns:p14="http://schemas.microsoft.com/office/powerpoint/2010/main" xmlns="" val="514672660"/>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網路</a:t>
            </a:r>
            <a:r>
              <a:rPr lang="en-US" altLang="zh-TW" dirty="0" smtClean="0"/>
              <a:t>(client)</a:t>
            </a:r>
            <a:endParaRPr lang="zh-TW" altLang="en-US" dirty="0"/>
          </a:p>
        </p:txBody>
      </p:sp>
      <p:sp>
        <p:nvSpPr>
          <p:cNvPr id="3" name="內容版面配置區 2"/>
          <p:cNvSpPr>
            <a:spLocks noGrp="1"/>
          </p:cNvSpPr>
          <p:nvPr>
            <p:ph idx="1"/>
          </p:nvPr>
        </p:nvSpPr>
        <p:spPr/>
        <p:txBody>
          <a:bodyPr>
            <a:normAutofit fontScale="25000" lnSpcReduction="20000"/>
          </a:bodyPr>
          <a:lstStyle/>
          <a:p>
            <a:r>
              <a:rPr lang="en-US" altLang="zh-TW" dirty="0"/>
              <a:t>// </a:t>
            </a:r>
            <a:r>
              <a:rPr lang="zh-TW" altLang="en-US" dirty="0"/>
              <a:t>這裡是引用</a:t>
            </a:r>
            <a:r>
              <a:rPr lang="en-US" altLang="zh-TW" dirty="0"/>
              <a:t>java</a:t>
            </a:r>
            <a:r>
              <a:rPr lang="zh-TW" altLang="en-US" dirty="0"/>
              <a:t>的類別庫</a:t>
            </a:r>
          </a:p>
          <a:p>
            <a:r>
              <a:rPr lang="en-US" altLang="zh-TW" dirty="0"/>
              <a:t>import </a:t>
            </a:r>
            <a:r>
              <a:rPr lang="en-US" altLang="zh-TW" dirty="0" err="1"/>
              <a:t>android.app.Activity</a:t>
            </a:r>
            <a:r>
              <a:rPr lang="en-US" altLang="zh-TW" dirty="0"/>
              <a:t>;        </a:t>
            </a:r>
          </a:p>
          <a:p>
            <a:r>
              <a:rPr lang="en-US" altLang="zh-TW" dirty="0"/>
              <a:t>import </a:t>
            </a:r>
            <a:r>
              <a:rPr lang="en-US" altLang="zh-TW" dirty="0" err="1"/>
              <a:t>android.os.Bundle</a:t>
            </a:r>
            <a:r>
              <a:rPr lang="en-US" altLang="zh-TW" dirty="0"/>
              <a:t>;            </a:t>
            </a:r>
          </a:p>
          <a:p>
            <a:r>
              <a:rPr lang="en-US" altLang="zh-TW" dirty="0"/>
              <a:t>import </a:t>
            </a:r>
            <a:r>
              <a:rPr lang="en-US" altLang="zh-TW" dirty="0" err="1"/>
              <a:t>android.widget.TextView</a:t>
            </a:r>
            <a:r>
              <a:rPr lang="en-US" altLang="zh-TW" dirty="0"/>
              <a:t>;        </a:t>
            </a:r>
          </a:p>
          <a:p>
            <a:r>
              <a:rPr lang="en-US" altLang="zh-TW" dirty="0"/>
              <a:t>import </a:t>
            </a:r>
            <a:r>
              <a:rPr lang="en-US" altLang="zh-TW" dirty="0" err="1"/>
              <a:t>java.io.BufferedReader</a:t>
            </a:r>
            <a:r>
              <a:rPr lang="en-US" altLang="zh-TW" dirty="0"/>
              <a:t>;        // </a:t>
            </a:r>
            <a:r>
              <a:rPr lang="zh-TW" altLang="en-US" dirty="0"/>
              <a:t>引用串流功能 </a:t>
            </a:r>
          </a:p>
          <a:p>
            <a:r>
              <a:rPr lang="en-US" altLang="zh-TW" dirty="0"/>
              <a:t>import </a:t>
            </a:r>
            <a:r>
              <a:rPr lang="en-US" altLang="zh-TW" dirty="0" err="1"/>
              <a:t>java.io.IOException</a:t>
            </a:r>
            <a:r>
              <a:rPr lang="en-US" altLang="zh-TW" dirty="0"/>
              <a:t>;            // </a:t>
            </a:r>
            <a:r>
              <a:rPr lang="zh-TW" altLang="en-US" dirty="0"/>
              <a:t>引用</a:t>
            </a:r>
            <a:r>
              <a:rPr lang="en-US" altLang="zh-TW" dirty="0"/>
              <a:t>IO</a:t>
            </a:r>
            <a:r>
              <a:rPr lang="zh-TW" altLang="en-US" dirty="0"/>
              <a:t>例外功能</a:t>
            </a:r>
          </a:p>
          <a:p>
            <a:r>
              <a:rPr lang="en-US" altLang="zh-TW" dirty="0"/>
              <a:t>import </a:t>
            </a:r>
            <a:r>
              <a:rPr lang="en-US" altLang="zh-TW" dirty="0" err="1"/>
              <a:t>java.io.InputStreamReader</a:t>
            </a:r>
            <a:r>
              <a:rPr lang="en-US" altLang="zh-TW" dirty="0"/>
              <a:t>;    // </a:t>
            </a:r>
            <a:r>
              <a:rPr lang="zh-TW" altLang="en-US" dirty="0"/>
              <a:t>引用輸入串流讀取功能 </a:t>
            </a:r>
          </a:p>
          <a:p>
            <a:r>
              <a:rPr lang="en-US" altLang="zh-TW" dirty="0"/>
              <a:t>import </a:t>
            </a:r>
            <a:r>
              <a:rPr lang="en-US" altLang="zh-TW" dirty="0" err="1"/>
              <a:t>java.net.InetAddress</a:t>
            </a:r>
            <a:r>
              <a:rPr lang="en-US" altLang="zh-TW" dirty="0"/>
              <a:t>;        // </a:t>
            </a:r>
            <a:r>
              <a:rPr lang="zh-TW" altLang="en-US" dirty="0"/>
              <a:t>引用網路</a:t>
            </a:r>
            <a:r>
              <a:rPr lang="en-US" altLang="zh-TW" dirty="0"/>
              <a:t>IP</a:t>
            </a:r>
            <a:r>
              <a:rPr lang="zh-TW" altLang="en-US" dirty="0"/>
              <a:t>位址功能</a:t>
            </a:r>
          </a:p>
          <a:p>
            <a:r>
              <a:rPr lang="en-US" altLang="zh-TW" dirty="0"/>
              <a:t>import </a:t>
            </a:r>
            <a:r>
              <a:rPr lang="en-US" altLang="zh-TW" dirty="0" err="1"/>
              <a:t>java.net.Socket</a:t>
            </a:r>
            <a:r>
              <a:rPr lang="en-US" altLang="zh-TW" dirty="0"/>
              <a:t>;                // </a:t>
            </a:r>
            <a:r>
              <a:rPr lang="zh-TW" altLang="en-US" dirty="0"/>
              <a:t>引用</a:t>
            </a:r>
            <a:r>
              <a:rPr lang="en-US" altLang="zh-TW" dirty="0"/>
              <a:t>Socket</a:t>
            </a:r>
            <a:r>
              <a:rPr lang="zh-TW" altLang="en-US" dirty="0"/>
              <a:t>網路</a:t>
            </a:r>
            <a:r>
              <a:rPr lang="zh-TW" altLang="en-US" dirty="0" smtClean="0"/>
              <a:t>功能 </a:t>
            </a:r>
            <a:endParaRPr lang="zh-TW" altLang="en-US" dirty="0"/>
          </a:p>
          <a:p>
            <a:r>
              <a:rPr lang="en-US" altLang="zh-TW" dirty="0"/>
              <a:t>public class ClientSocketDemo1 extends Activity {</a:t>
            </a:r>
          </a:p>
          <a:p>
            <a:r>
              <a:rPr lang="en-US" altLang="zh-TW" dirty="0"/>
              <a:t>    @</a:t>
            </a:r>
            <a:r>
              <a:rPr lang="en-US" altLang="zh-TW" dirty="0" smtClean="0"/>
              <a:t>Override </a:t>
            </a:r>
            <a:endParaRPr lang="en-US" altLang="zh-TW" dirty="0"/>
          </a:p>
          <a:p>
            <a:r>
              <a:rPr lang="en-US" altLang="zh-TW" dirty="0"/>
              <a:t>    // </a:t>
            </a:r>
            <a:r>
              <a:rPr lang="zh-TW" altLang="en-US" dirty="0"/>
              <a:t>程式進入點</a:t>
            </a:r>
          </a:p>
          <a:p>
            <a:r>
              <a:rPr lang="zh-TW" altLang="en-US" dirty="0"/>
              <a:t>    </a:t>
            </a:r>
            <a:r>
              <a:rPr lang="en-US" altLang="zh-TW" dirty="0"/>
              <a:t>public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R.layout.main</a:t>
            </a:r>
            <a:r>
              <a:rPr lang="en-US" altLang="zh-TW" dirty="0" smtClean="0"/>
              <a:t>); </a:t>
            </a:r>
            <a:endParaRPr lang="en-US" altLang="zh-TW" dirty="0"/>
          </a:p>
          <a:p>
            <a:r>
              <a:rPr lang="en-US" altLang="zh-TW" dirty="0"/>
              <a:t>        // </a:t>
            </a:r>
            <a:r>
              <a:rPr lang="zh-TW" altLang="en-US" dirty="0"/>
              <a:t>文字方塊</a:t>
            </a:r>
          </a:p>
          <a:p>
            <a:r>
              <a:rPr lang="zh-TW" altLang="en-US" dirty="0"/>
              <a:t>        </a:t>
            </a:r>
            <a:r>
              <a:rPr lang="en-US" altLang="zh-TW" dirty="0" err="1"/>
              <a:t>TextView</a:t>
            </a:r>
            <a:r>
              <a:rPr lang="en-US" altLang="zh-TW" dirty="0"/>
              <a:t> TextView01 =(</a:t>
            </a:r>
            <a:r>
              <a:rPr lang="en-US" altLang="zh-TW" dirty="0" err="1"/>
              <a:t>TextView</a:t>
            </a:r>
            <a:r>
              <a:rPr lang="en-US" altLang="zh-TW" dirty="0"/>
              <a:t>)</a:t>
            </a:r>
            <a:r>
              <a:rPr lang="en-US" altLang="zh-TW" dirty="0" err="1"/>
              <a:t>findViewById</a:t>
            </a:r>
            <a:r>
              <a:rPr lang="en-US" altLang="zh-TW" dirty="0"/>
              <a:t>(R.id.TextView01</a:t>
            </a:r>
            <a:r>
              <a:rPr lang="en-US" altLang="zh-TW" dirty="0" smtClean="0"/>
              <a:t>); </a:t>
            </a:r>
            <a:endParaRPr lang="en-US" altLang="zh-TW" dirty="0"/>
          </a:p>
          <a:p>
            <a:r>
              <a:rPr lang="en-US" altLang="zh-TW" dirty="0"/>
              <a:t>        // </a:t>
            </a:r>
            <a:r>
              <a:rPr lang="zh-TW" altLang="en-US" dirty="0"/>
              <a:t>用來存放伺服器</a:t>
            </a:r>
            <a:r>
              <a:rPr lang="en-US" altLang="zh-TW" dirty="0"/>
              <a:t>IP</a:t>
            </a:r>
            <a:r>
              <a:rPr lang="zh-TW" altLang="en-US" dirty="0"/>
              <a:t>位址的變數</a:t>
            </a:r>
          </a:p>
          <a:p>
            <a:r>
              <a:rPr lang="zh-TW" altLang="en-US" dirty="0"/>
              <a:t>        </a:t>
            </a:r>
            <a:r>
              <a:rPr lang="en-US" altLang="zh-TW" dirty="0" err="1"/>
              <a:t>InetAddress</a:t>
            </a:r>
            <a:r>
              <a:rPr lang="en-US" altLang="zh-TW" dirty="0"/>
              <a:t> </a:t>
            </a:r>
            <a:r>
              <a:rPr lang="en-US" altLang="zh-TW" dirty="0" err="1"/>
              <a:t>serverIp</a:t>
            </a:r>
            <a:r>
              <a:rPr lang="en-US" altLang="zh-TW" dirty="0" smtClean="0"/>
              <a:t>; </a:t>
            </a:r>
            <a:endParaRPr lang="en-US" altLang="zh-TW" dirty="0"/>
          </a:p>
          <a:p>
            <a:r>
              <a:rPr lang="en-US" altLang="zh-TW" dirty="0"/>
              <a:t>        // </a:t>
            </a:r>
            <a:r>
              <a:rPr lang="zh-TW" altLang="en-US" dirty="0"/>
              <a:t>嘗試連接</a:t>
            </a:r>
            <a:r>
              <a:rPr lang="en-US" altLang="zh-TW" dirty="0"/>
              <a:t>Server</a:t>
            </a:r>
          </a:p>
          <a:p>
            <a:r>
              <a:rPr lang="en-US" altLang="zh-TW" dirty="0"/>
              <a:t>        try {</a:t>
            </a:r>
          </a:p>
          <a:p>
            <a:r>
              <a:rPr lang="en-US" altLang="zh-TW" dirty="0"/>
              <a:t>            // </a:t>
            </a:r>
            <a:r>
              <a:rPr lang="zh-TW" altLang="en-US" dirty="0"/>
              <a:t>設定</a:t>
            </a:r>
            <a:r>
              <a:rPr lang="en-US" altLang="zh-TW" dirty="0"/>
              <a:t>IP</a:t>
            </a:r>
          </a:p>
          <a:p>
            <a:r>
              <a:rPr lang="en-US" altLang="zh-TW" dirty="0"/>
              <a:t>            </a:t>
            </a:r>
            <a:r>
              <a:rPr lang="en-US" altLang="zh-TW" dirty="0" err="1"/>
              <a:t>serverIp</a:t>
            </a:r>
            <a:r>
              <a:rPr lang="en-US" altLang="zh-TW" dirty="0"/>
              <a:t> = </a:t>
            </a:r>
            <a:r>
              <a:rPr lang="en-US" altLang="zh-TW" dirty="0" err="1"/>
              <a:t>InetAddress.getByName</a:t>
            </a:r>
            <a:r>
              <a:rPr lang="en-US" altLang="zh-TW" dirty="0"/>
              <a:t>("192.168.60.251</a:t>
            </a:r>
            <a:r>
              <a:rPr lang="en-US" altLang="zh-TW" dirty="0" smtClean="0"/>
              <a:t>"); </a:t>
            </a:r>
            <a:endParaRPr lang="en-US" altLang="zh-TW" dirty="0"/>
          </a:p>
          <a:p>
            <a:r>
              <a:rPr lang="en-US" altLang="zh-TW" dirty="0"/>
              <a:t>            // </a:t>
            </a:r>
            <a:r>
              <a:rPr lang="zh-TW" altLang="en-US" dirty="0"/>
              <a:t>設定</a:t>
            </a:r>
            <a:r>
              <a:rPr lang="en-US" altLang="zh-TW" dirty="0"/>
              <a:t>port</a:t>
            </a:r>
          </a:p>
          <a:p>
            <a:r>
              <a:rPr lang="en-US" altLang="zh-TW" dirty="0"/>
              <a:t>            </a:t>
            </a:r>
            <a:r>
              <a:rPr lang="en-US" altLang="zh-TW" dirty="0" err="1"/>
              <a:t>int</a:t>
            </a:r>
            <a:r>
              <a:rPr lang="en-US" altLang="zh-TW" dirty="0"/>
              <a:t> </a:t>
            </a:r>
            <a:r>
              <a:rPr lang="en-US" altLang="zh-TW" dirty="0" err="1"/>
              <a:t>serverPort</a:t>
            </a:r>
            <a:r>
              <a:rPr lang="en-US" altLang="zh-TW" dirty="0"/>
              <a:t>=5050</a:t>
            </a:r>
            <a:r>
              <a:rPr lang="en-US" altLang="zh-TW" dirty="0" smtClean="0"/>
              <a:t>; </a:t>
            </a:r>
            <a:endParaRPr lang="en-US" altLang="zh-TW" dirty="0"/>
          </a:p>
          <a:p>
            <a:r>
              <a:rPr lang="en-US" altLang="zh-TW" dirty="0"/>
              <a:t>            // </a:t>
            </a:r>
            <a:r>
              <a:rPr lang="zh-TW" altLang="en-US" dirty="0"/>
              <a:t>初始</a:t>
            </a:r>
            <a:r>
              <a:rPr lang="en-US" altLang="zh-TW" dirty="0"/>
              <a:t>socket</a:t>
            </a:r>
            <a:r>
              <a:rPr lang="zh-TW" altLang="en-US" dirty="0"/>
              <a:t>連接</a:t>
            </a:r>
          </a:p>
          <a:p>
            <a:r>
              <a:rPr lang="zh-TW" altLang="en-US" dirty="0"/>
              <a:t>            </a:t>
            </a:r>
            <a:r>
              <a:rPr lang="en-US" altLang="zh-TW" dirty="0"/>
              <a:t>Socket </a:t>
            </a:r>
            <a:r>
              <a:rPr lang="en-US" altLang="zh-TW" dirty="0" err="1"/>
              <a:t>clientSocket</a:t>
            </a:r>
            <a:r>
              <a:rPr lang="en-US" altLang="zh-TW" dirty="0"/>
              <a:t>=new Socket(</a:t>
            </a:r>
            <a:r>
              <a:rPr lang="en-US" altLang="zh-TW" dirty="0" err="1"/>
              <a:t>serverIp,serverPort</a:t>
            </a:r>
            <a:r>
              <a:rPr lang="en-US" altLang="zh-TW" dirty="0" smtClean="0"/>
              <a:t>); </a:t>
            </a:r>
            <a:endParaRPr lang="en-US" altLang="zh-TW" dirty="0"/>
          </a:p>
          <a:p>
            <a:r>
              <a:rPr lang="en-US" altLang="zh-TW" dirty="0"/>
              <a:t>            // </a:t>
            </a:r>
            <a:r>
              <a:rPr lang="zh-TW" altLang="en-US" dirty="0"/>
              <a:t>接收來自</a:t>
            </a:r>
            <a:r>
              <a:rPr lang="en-US" altLang="zh-TW" dirty="0"/>
              <a:t>Server</a:t>
            </a:r>
            <a:r>
              <a:rPr lang="zh-TW" altLang="en-US" dirty="0"/>
              <a:t>的訊息 </a:t>
            </a:r>
          </a:p>
          <a:p>
            <a:r>
              <a:rPr lang="zh-TW" altLang="en-US" dirty="0"/>
              <a:t>            </a:t>
            </a:r>
            <a:r>
              <a:rPr lang="en-US" altLang="zh-TW" dirty="0" err="1"/>
              <a:t>BufferedReader</a:t>
            </a:r>
            <a:r>
              <a:rPr lang="en-US" altLang="zh-TW" dirty="0"/>
              <a:t>  </a:t>
            </a:r>
            <a:r>
              <a:rPr lang="en-US" altLang="zh-TW" dirty="0" err="1"/>
              <a:t>br</a:t>
            </a:r>
            <a:r>
              <a:rPr lang="en-US" altLang="zh-TW" dirty="0"/>
              <a:t>=new </a:t>
            </a:r>
            <a:r>
              <a:rPr lang="en-US" altLang="zh-TW" dirty="0" err="1"/>
              <a:t>BufferedReader</a:t>
            </a:r>
            <a:r>
              <a:rPr lang="en-US" altLang="zh-TW" dirty="0"/>
              <a:t>(new </a:t>
            </a:r>
            <a:r>
              <a:rPr lang="en-US" altLang="zh-TW" dirty="0" err="1"/>
              <a:t>InputStreamReader</a:t>
            </a:r>
            <a:r>
              <a:rPr lang="en-US" altLang="zh-TW" dirty="0"/>
              <a:t>(</a:t>
            </a:r>
            <a:r>
              <a:rPr lang="en-US" altLang="zh-TW" dirty="0" err="1"/>
              <a:t>clientSocket.getInputStream</a:t>
            </a:r>
            <a:r>
              <a:rPr lang="en-US" altLang="zh-TW" dirty="0" smtClean="0"/>
              <a:t>())); </a:t>
            </a:r>
            <a:endParaRPr lang="en-US" altLang="zh-TW" dirty="0"/>
          </a:p>
          <a:p>
            <a:r>
              <a:rPr lang="en-US" altLang="zh-TW" dirty="0"/>
              <a:t>            // </a:t>
            </a:r>
            <a:r>
              <a:rPr lang="zh-TW" altLang="en-US" dirty="0"/>
              <a:t>顯示收到的訊息</a:t>
            </a:r>
          </a:p>
          <a:p>
            <a:r>
              <a:rPr lang="zh-TW" altLang="en-US" dirty="0"/>
              <a:t>            </a:t>
            </a:r>
            <a:r>
              <a:rPr lang="en-US" altLang="zh-TW" dirty="0"/>
              <a:t>TextView01.setText( </a:t>
            </a:r>
            <a:r>
              <a:rPr lang="en-US" altLang="zh-TW" dirty="0" err="1"/>
              <a:t>br.readLine</a:t>
            </a:r>
            <a:r>
              <a:rPr lang="en-US" altLang="zh-TW" dirty="0" smtClean="0"/>
              <a:t>()); </a:t>
            </a:r>
            <a:endParaRPr lang="en-US" altLang="zh-TW" dirty="0"/>
          </a:p>
          <a:p>
            <a:r>
              <a:rPr lang="en-US" altLang="zh-TW" dirty="0"/>
              <a:t>            // </a:t>
            </a:r>
            <a:r>
              <a:rPr lang="zh-TW" altLang="en-US" dirty="0"/>
              <a:t>關閉連線</a:t>
            </a:r>
          </a:p>
          <a:p>
            <a:r>
              <a:rPr lang="zh-TW" altLang="en-US" dirty="0"/>
              <a:t>            </a:t>
            </a:r>
            <a:r>
              <a:rPr lang="en-US" altLang="zh-TW" dirty="0" err="1"/>
              <a:t>clientSocket.close</a:t>
            </a:r>
            <a:r>
              <a:rPr lang="en-US" altLang="zh-TW" dirty="0"/>
              <a:t>(); </a:t>
            </a:r>
          </a:p>
          <a:p>
            <a:r>
              <a:rPr lang="en-US" altLang="zh-TW" dirty="0"/>
              <a:t>        } catch (</a:t>
            </a:r>
            <a:r>
              <a:rPr lang="en-US" altLang="zh-TW" dirty="0" err="1"/>
              <a:t>IOException</a:t>
            </a:r>
            <a:r>
              <a:rPr lang="en-US" altLang="zh-TW" dirty="0"/>
              <a:t> e) {</a:t>
            </a:r>
          </a:p>
          <a:p>
            <a:r>
              <a:rPr lang="en-US" altLang="zh-TW" dirty="0"/>
              <a:t>            // </a:t>
            </a:r>
            <a:r>
              <a:rPr lang="zh-TW" altLang="en-US" dirty="0"/>
              <a:t>出錯後顯示錯誤訊息</a:t>
            </a:r>
          </a:p>
          <a:p>
            <a:r>
              <a:rPr lang="zh-TW" altLang="en-US" dirty="0"/>
              <a:t>            </a:t>
            </a:r>
            <a:r>
              <a:rPr lang="en-US" altLang="zh-TW" dirty="0"/>
              <a:t>TextView01.setText( "Connect error.");</a:t>
            </a:r>
          </a:p>
          <a:p>
            <a:r>
              <a:rPr lang="en-US" altLang="zh-TW" dirty="0"/>
              <a:t>        }</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2147334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(service Lifecycle)</a:t>
            </a:r>
          </a:p>
        </p:txBody>
      </p:sp>
      <p:sp>
        <p:nvSpPr>
          <p:cNvPr id="122883" name="Oval 3"/>
          <p:cNvSpPr>
            <a:spLocks noChangeArrowheads="1"/>
          </p:cNvSpPr>
          <p:nvPr/>
        </p:nvSpPr>
        <p:spPr bwMode="auto">
          <a:xfrm>
            <a:off x="3348038" y="1700213"/>
            <a:ext cx="2374900" cy="576262"/>
          </a:xfrm>
          <a:prstGeom prst="ellipse">
            <a:avLst/>
          </a:prstGeom>
          <a:solidFill>
            <a:schemeClr val="accent1"/>
          </a:solidFill>
          <a:ln w="9525">
            <a:solidFill>
              <a:schemeClr val="tx1"/>
            </a:solidFill>
            <a:round/>
            <a:headEnd/>
            <a:tailEnd/>
          </a:ln>
        </p:spPr>
        <p:txBody>
          <a:bodyPr wrap="none" anchor="ctr"/>
          <a:lstStyle/>
          <a:p>
            <a:pPr algn="ctr"/>
            <a:r>
              <a:rPr lang="en-US" altLang="zh-TW"/>
              <a:t>bindService()</a:t>
            </a:r>
          </a:p>
        </p:txBody>
      </p:sp>
      <p:sp>
        <p:nvSpPr>
          <p:cNvPr id="122884" name="Rectangle 4"/>
          <p:cNvSpPr>
            <a:spLocks noChangeArrowheads="1"/>
          </p:cNvSpPr>
          <p:nvPr/>
        </p:nvSpPr>
        <p:spPr bwMode="auto">
          <a:xfrm>
            <a:off x="3563938" y="2492375"/>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onCreate()</a:t>
            </a:r>
          </a:p>
        </p:txBody>
      </p:sp>
      <p:sp>
        <p:nvSpPr>
          <p:cNvPr id="122885" name="Rectangle 5"/>
          <p:cNvSpPr>
            <a:spLocks noChangeArrowheads="1"/>
          </p:cNvSpPr>
          <p:nvPr/>
        </p:nvSpPr>
        <p:spPr bwMode="auto">
          <a:xfrm>
            <a:off x="3563938" y="31416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onBind()</a:t>
            </a:r>
          </a:p>
        </p:txBody>
      </p:sp>
      <p:sp>
        <p:nvSpPr>
          <p:cNvPr id="122886" name="Rectangle 6"/>
          <p:cNvSpPr>
            <a:spLocks noChangeArrowheads="1"/>
          </p:cNvSpPr>
          <p:nvPr/>
        </p:nvSpPr>
        <p:spPr bwMode="auto">
          <a:xfrm>
            <a:off x="3598863" y="5086350"/>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onDestroy()</a:t>
            </a:r>
          </a:p>
        </p:txBody>
      </p:sp>
      <p:cxnSp>
        <p:nvCxnSpPr>
          <p:cNvPr id="122887" name="AutoShape 7"/>
          <p:cNvCxnSpPr>
            <a:cxnSpLocks noChangeShapeType="1"/>
            <a:stCxn id="122883" idx="4"/>
            <a:endCxn id="122884" idx="0"/>
          </p:cNvCxnSpPr>
          <p:nvPr/>
        </p:nvCxnSpPr>
        <p:spPr bwMode="auto">
          <a:xfrm flipH="1">
            <a:off x="4500563" y="2276475"/>
            <a:ext cx="34925" cy="215900"/>
          </a:xfrm>
          <a:prstGeom prst="straightConnector1">
            <a:avLst/>
          </a:prstGeom>
          <a:noFill/>
          <a:ln w="9525">
            <a:solidFill>
              <a:schemeClr val="tx1"/>
            </a:solidFill>
            <a:round/>
            <a:headEnd/>
            <a:tailEnd type="triangle" w="med" len="med"/>
          </a:ln>
        </p:spPr>
      </p:cxnSp>
      <p:cxnSp>
        <p:nvCxnSpPr>
          <p:cNvPr id="122888" name="AutoShape 8"/>
          <p:cNvCxnSpPr>
            <a:cxnSpLocks noChangeShapeType="1"/>
            <a:stCxn id="122884" idx="2"/>
            <a:endCxn id="122885" idx="0"/>
          </p:cNvCxnSpPr>
          <p:nvPr/>
        </p:nvCxnSpPr>
        <p:spPr bwMode="auto">
          <a:xfrm>
            <a:off x="4500563" y="2925763"/>
            <a:ext cx="0" cy="215900"/>
          </a:xfrm>
          <a:prstGeom prst="straightConnector1">
            <a:avLst/>
          </a:prstGeom>
          <a:noFill/>
          <a:ln w="9525">
            <a:solidFill>
              <a:schemeClr val="tx1"/>
            </a:solidFill>
            <a:round/>
            <a:headEnd/>
            <a:tailEnd type="triangle" w="med" len="med"/>
          </a:ln>
        </p:spPr>
      </p:cxnSp>
      <p:sp>
        <p:nvSpPr>
          <p:cNvPr id="122889" name="Rectangle 9"/>
          <p:cNvSpPr>
            <a:spLocks noChangeArrowheads="1"/>
          </p:cNvSpPr>
          <p:nvPr/>
        </p:nvSpPr>
        <p:spPr bwMode="auto">
          <a:xfrm>
            <a:off x="3529013" y="3717925"/>
            <a:ext cx="1871662" cy="433388"/>
          </a:xfrm>
          <a:prstGeom prst="rect">
            <a:avLst/>
          </a:prstGeom>
          <a:solidFill>
            <a:schemeClr val="bg1"/>
          </a:solidFill>
          <a:ln w="9525">
            <a:solidFill>
              <a:schemeClr val="tx1"/>
            </a:solidFill>
            <a:prstDash val="dash"/>
            <a:miter lim="800000"/>
            <a:headEnd/>
            <a:tailEnd/>
          </a:ln>
        </p:spPr>
        <p:txBody>
          <a:bodyPr wrap="none" anchor="ctr"/>
          <a:lstStyle/>
          <a:p>
            <a:pPr algn="ctr"/>
            <a:r>
              <a:rPr lang="en-US" altLang="zh-TW"/>
              <a:t>….</a:t>
            </a:r>
          </a:p>
        </p:txBody>
      </p:sp>
      <p:cxnSp>
        <p:nvCxnSpPr>
          <p:cNvPr id="122890" name="AutoShape 10"/>
          <p:cNvCxnSpPr>
            <a:cxnSpLocks noChangeShapeType="1"/>
            <a:stCxn id="122885" idx="2"/>
            <a:endCxn id="122889" idx="0"/>
          </p:cNvCxnSpPr>
          <p:nvPr/>
        </p:nvCxnSpPr>
        <p:spPr bwMode="auto">
          <a:xfrm flipH="1">
            <a:off x="4465638" y="3575050"/>
            <a:ext cx="34925" cy="142875"/>
          </a:xfrm>
          <a:prstGeom prst="straightConnector1">
            <a:avLst/>
          </a:prstGeom>
          <a:noFill/>
          <a:ln w="9525">
            <a:solidFill>
              <a:schemeClr val="tx1"/>
            </a:solidFill>
            <a:round/>
            <a:headEnd/>
            <a:tailEnd type="triangle" w="med" len="med"/>
          </a:ln>
        </p:spPr>
      </p:cxnSp>
      <p:cxnSp>
        <p:nvCxnSpPr>
          <p:cNvPr id="122891" name="AutoShape 11"/>
          <p:cNvCxnSpPr>
            <a:cxnSpLocks noChangeShapeType="1"/>
            <a:stCxn id="122895" idx="2"/>
            <a:endCxn id="122886" idx="0"/>
          </p:cNvCxnSpPr>
          <p:nvPr/>
        </p:nvCxnSpPr>
        <p:spPr bwMode="auto">
          <a:xfrm>
            <a:off x="4500563" y="4870450"/>
            <a:ext cx="34925" cy="215900"/>
          </a:xfrm>
          <a:prstGeom prst="straightConnector1">
            <a:avLst/>
          </a:prstGeom>
          <a:noFill/>
          <a:ln w="9525">
            <a:solidFill>
              <a:schemeClr val="tx1"/>
            </a:solidFill>
            <a:round/>
            <a:headEnd/>
            <a:tailEnd type="triangle" w="med" len="med"/>
          </a:ln>
        </p:spPr>
      </p:cxnSp>
      <p:sp>
        <p:nvSpPr>
          <p:cNvPr id="122892" name="Oval 12"/>
          <p:cNvSpPr>
            <a:spLocks noChangeArrowheads="1"/>
          </p:cNvSpPr>
          <p:nvPr/>
        </p:nvSpPr>
        <p:spPr bwMode="auto">
          <a:xfrm>
            <a:off x="3348038" y="5734050"/>
            <a:ext cx="2374900" cy="576263"/>
          </a:xfrm>
          <a:prstGeom prst="ellipse">
            <a:avLst/>
          </a:prstGeom>
          <a:solidFill>
            <a:schemeClr val="accent1"/>
          </a:solidFill>
          <a:ln w="9525">
            <a:solidFill>
              <a:schemeClr val="tx1"/>
            </a:solidFill>
            <a:round/>
            <a:headEnd/>
            <a:tailEnd/>
          </a:ln>
        </p:spPr>
        <p:txBody>
          <a:bodyPr wrap="none" anchor="ctr"/>
          <a:lstStyle/>
          <a:p>
            <a:pPr algn="ctr"/>
            <a:r>
              <a:rPr lang="en-US" altLang="zh-TW"/>
              <a:t>end</a:t>
            </a:r>
          </a:p>
        </p:txBody>
      </p:sp>
      <p:cxnSp>
        <p:nvCxnSpPr>
          <p:cNvPr id="122893" name="AutoShape 13"/>
          <p:cNvCxnSpPr>
            <a:cxnSpLocks noChangeShapeType="1"/>
            <a:stCxn id="122886" idx="2"/>
            <a:endCxn id="122892" idx="0"/>
          </p:cNvCxnSpPr>
          <p:nvPr/>
        </p:nvCxnSpPr>
        <p:spPr bwMode="auto">
          <a:xfrm>
            <a:off x="4535488" y="5519738"/>
            <a:ext cx="0" cy="214312"/>
          </a:xfrm>
          <a:prstGeom prst="straightConnector1">
            <a:avLst/>
          </a:prstGeom>
          <a:noFill/>
          <a:ln w="9525">
            <a:solidFill>
              <a:schemeClr val="tx1"/>
            </a:solidFill>
            <a:round/>
            <a:headEnd/>
            <a:tailEnd type="triangle" w="med" len="med"/>
          </a:ln>
        </p:spPr>
      </p:cxnSp>
      <p:sp>
        <p:nvSpPr>
          <p:cNvPr id="122894" name="Rectangle 14"/>
          <p:cNvSpPr>
            <a:spLocks noChangeArrowheads="1"/>
          </p:cNvSpPr>
          <p:nvPr/>
        </p:nvSpPr>
        <p:spPr bwMode="auto">
          <a:xfrm>
            <a:off x="6156325" y="3644900"/>
            <a:ext cx="1871663"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onRebind()</a:t>
            </a:r>
          </a:p>
        </p:txBody>
      </p:sp>
      <p:sp>
        <p:nvSpPr>
          <p:cNvPr id="122895" name="Rectangle 15"/>
          <p:cNvSpPr>
            <a:spLocks noChangeArrowheads="1"/>
          </p:cNvSpPr>
          <p:nvPr/>
        </p:nvSpPr>
        <p:spPr bwMode="auto">
          <a:xfrm>
            <a:off x="3563938" y="44370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onUnbind()</a:t>
            </a:r>
          </a:p>
        </p:txBody>
      </p:sp>
      <p:cxnSp>
        <p:nvCxnSpPr>
          <p:cNvPr id="122896" name="AutoShape 16"/>
          <p:cNvCxnSpPr>
            <a:cxnSpLocks noChangeShapeType="1"/>
            <a:stCxn id="122885" idx="2"/>
            <a:endCxn id="122889" idx="0"/>
          </p:cNvCxnSpPr>
          <p:nvPr/>
        </p:nvCxnSpPr>
        <p:spPr bwMode="auto">
          <a:xfrm flipH="1">
            <a:off x="4465638" y="3575050"/>
            <a:ext cx="34925" cy="142875"/>
          </a:xfrm>
          <a:prstGeom prst="straightConnector1">
            <a:avLst/>
          </a:prstGeom>
          <a:noFill/>
          <a:ln w="9525">
            <a:solidFill>
              <a:schemeClr val="tx1"/>
            </a:solidFill>
            <a:round/>
            <a:headEnd/>
            <a:tailEnd/>
          </a:ln>
        </p:spPr>
      </p:cxnSp>
      <p:cxnSp>
        <p:nvCxnSpPr>
          <p:cNvPr id="122897" name="AutoShape 17"/>
          <p:cNvCxnSpPr>
            <a:cxnSpLocks noChangeShapeType="1"/>
            <a:stCxn id="122895" idx="3"/>
            <a:endCxn id="122894" idx="2"/>
          </p:cNvCxnSpPr>
          <p:nvPr/>
        </p:nvCxnSpPr>
        <p:spPr bwMode="auto">
          <a:xfrm flipV="1">
            <a:off x="5435600" y="4078288"/>
            <a:ext cx="1657350" cy="576262"/>
          </a:xfrm>
          <a:prstGeom prst="bentConnector2">
            <a:avLst/>
          </a:prstGeom>
          <a:noFill/>
          <a:ln w="9525">
            <a:solidFill>
              <a:schemeClr val="tx1"/>
            </a:solidFill>
            <a:miter lim="800000"/>
            <a:headEnd/>
            <a:tailEnd type="triangle" w="med" len="med"/>
          </a:ln>
        </p:spPr>
      </p:cxnSp>
      <p:cxnSp>
        <p:nvCxnSpPr>
          <p:cNvPr id="122898" name="AutoShape 18"/>
          <p:cNvCxnSpPr>
            <a:cxnSpLocks noChangeShapeType="1"/>
            <a:stCxn id="122894" idx="1"/>
            <a:endCxn id="122889" idx="3"/>
          </p:cNvCxnSpPr>
          <p:nvPr/>
        </p:nvCxnSpPr>
        <p:spPr bwMode="auto">
          <a:xfrm flipH="1">
            <a:off x="5400675" y="3862388"/>
            <a:ext cx="755650" cy="73025"/>
          </a:xfrm>
          <a:prstGeom prst="straightConnector1">
            <a:avLst/>
          </a:prstGeom>
          <a:noFill/>
          <a:ln w="9525">
            <a:solidFill>
              <a:schemeClr val="tx1"/>
            </a:solidFill>
            <a:round/>
            <a:headEnd/>
            <a:tailEnd type="triangle" w="med" len="med"/>
          </a:ln>
        </p:spPr>
      </p:cxnSp>
      <p:cxnSp>
        <p:nvCxnSpPr>
          <p:cNvPr id="122899" name="AutoShape 19"/>
          <p:cNvCxnSpPr>
            <a:cxnSpLocks noChangeShapeType="1"/>
            <a:stCxn id="122889" idx="2"/>
            <a:endCxn id="122895" idx="0"/>
          </p:cNvCxnSpPr>
          <p:nvPr/>
        </p:nvCxnSpPr>
        <p:spPr bwMode="auto">
          <a:xfrm>
            <a:off x="4465638" y="4151313"/>
            <a:ext cx="34925" cy="285750"/>
          </a:xfrm>
          <a:prstGeom prst="straightConnector1">
            <a:avLst/>
          </a:prstGeom>
          <a:noFill/>
          <a:ln w="9525">
            <a:solidFill>
              <a:schemeClr val="tx1"/>
            </a:solidFill>
            <a:round/>
            <a:headEnd/>
            <a:tailEnd type="triangle" w="med" len="med"/>
          </a:ln>
        </p:spPr>
      </p:cxnSp>
      <p:sp>
        <p:nvSpPr>
          <p:cNvPr id="20" name="投影片編號版面配置區 19"/>
          <p:cNvSpPr>
            <a:spLocks noGrp="1"/>
          </p:cNvSpPr>
          <p:nvPr>
            <p:ph type="sldNum" sz="quarter" idx="12"/>
          </p:nvPr>
        </p:nvSpPr>
        <p:spPr/>
        <p:txBody>
          <a:bodyPr/>
          <a:lstStyle/>
          <a:p>
            <a:fld id="{45F78D89-5997-444E-9954-B07A54BF8CB2}" type="slidenum">
              <a:rPr lang="zh-TW" altLang="en-US" smtClean="0"/>
              <a:pPr/>
              <a:t>33</a:t>
            </a:fld>
            <a:endParaRPr lang="zh-TW" altLang="en-US"/>
          </a:p>
        </p:txBody>
      </p:sp>
    </p:spTree>
    <p:extLst>
      <p:ext uri="{BB962C8B-B14F-4D97-AF65-F5344CB8AC3E}">
        <p14:creationId xmlns:p14="http://schemas.microsoft.com/office/powerpoint/2010/main" xmlns="" val="3359067830"/>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Decompile </a:t>
            </a:r>
            <a:r>
              <a:rPr lang="en-US" altLang="zh-TW" dirty="0" err="1" smtClean="0"/>
              <a:t>apk</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411246" y="1600200"/>
            <a:ext cx="6321508" cy="4525963"/>
          </a:xfrm>
          <a:prstGeom prst="rect">
            <a:avLst/>
          </a:prstGeom>
        </p:spPr>
      </p:pic>
    </p:spTree>
    <p:extLst>
      <p:ext uri="{BB962C8B-B14F-4D97-AF65-F5344CB8AC3E}">
        <p14:creationId xmlns:p14="http://schemas.microsoft.com/office/powerpoint/2010/main" xmlns="" val="3252644713"/>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411246" y="1600200"/>
            <a:ext cx="6321508" cy="4525963"/>
          </a:xfrm>
          <a:prstGeom prst="rect">
            <a:avLst/>
          </a:prstGeom>
        </p:spPr>
      </p:pic>
    </p:spTree>
    <p:extLst>
      <p:ext uri="{BB962C8B-B14F-4D97-AF65-F5344CB8AC3E}">
        <p14:creationId xmlns:p14="http://schemas.microsoft.com/office/powerpoint/2010/main" xmlns="" val="4166177537"/>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4215706898"/>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Project testing</a:t>
            </a:r>
            <a:endParaRPr lang="zh-TW" altLang="en-US" dirty="0"/>
          </a:p>
        </p:txBody>
      </p:sp>
      <p:sp>
        <p:nvSpPr>
          <p:cNvPr id="4" name="文字版面配置區 3"/>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3385043662"/>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Test project </a:t>
            </a:r>
            <a:endParaRPr lang="zh-TW" altLang="en-US" dirty="0"/>
          </a:p>
        </p:txBody>
      </p:sp>
      <p:sp>
        <p:nvSpPr>
          <p:cNvPr id="5" name="內容版面配置區 4"/>
          <p:cNvSpPr>
            <a:spLocks noGrp="1"/>
          </p:cNvSpPr>
          <p:nvPr>
            <p:ph idx="1"/>
          </p:nvPr>
        </p:nvSpPr>
        <p:spPr/>
        <p:txBody>
          <a:bodyPr/>
          <a:lstStyle/>
          <a:p>
            <a:r>
              <a:rPr lang="en-US" altLang="zh-TW" dirty="0" smtClean="0"/>
              <a:t>Command mode</a:t>
            </a:r>
          </a:p>
          <a:p>
            <a:r>
              <a:rPr lang="en-US" altLang="zh-TW" dirty="0" smtClean="0"/>
              <a:t>Test</a:t>
            </a:r>
            <a:r>
              <a:rPr lang="zh-TW" altLang="en-US" dirty="0" smtClean="0"/>
              <a:t> </a:t>
            </a:r>
            <a:r>
              <a:rPr lang="en-US" altLang="zh-TW" dirty="0" smtClean="0"/>
              <a:t>runner</a:t>
            </a:r>
          </a:p>
          <a:p>
            <a:r>
              <a:rPr lang="en-US" altLang="zh-TW" dirty="0" smtClean="0"/>
              <a:t>Junit</a:t>
            </a:r>
          </a:p>
          <a:p>
            <a:r>
              <a:rPr lang="en-US" altLang="zh-TW" dirty="0" smtClean="0"/>
              <a:t>Android test project</a:t>
            </a:r>
            <a:endParaRPr lang="zh-TW" altLang="en-US" dirty="0"/>
          </a:p>
        </p:txBody>
      </p:sp>
    </p:spTree>
    <p:extLst>
      <p:ext uri="{BB962C8B-B14F-4D97-AF65-F5344CB8AC3E}">
        <p14:creationId xmlns:p14="http://schemas.microsoft.com/office/powerpoint/2010/main" xmlns="" val="273019391"/>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Command mode</a:t>
            </a:r>
            <a:endParaRPr lang="zh-TW" altLang="en-US" dirty="0"/>
          </a:p>
        </p:txBody>
      </p:sp>
      <p:sp>
        <p:nvSpPr>
          <p:cNvPr id="3" name="內容版面配置區 2"/>
          <p:cNvSpPr>
            <a:spLocks noGrp="1"/>
          </p:cNvSpPr>
          <p:nvPr>
            <p:ph idx="1"/>
          </p:nvPr>
        </p:nvSpPr>
        <p:spPr/>
        <p:txBody>
          <a:bodyPr>
            <a:normAutofit lnSpcReduction="10000"/>
          </a:bodyPr>
          <a:lstStyle/>
          <a:p>
            <a:r>
              <a:rPr lang="zh-TW" altLang="en-US" dirty="0" smtClean="0"/>
              <a:t>主要</a:t>
            </a:r>
            <a:r>
              <a:rPr lang="zh-TW" altLang="en-US" dirty="0"/>
              <a:t>精神在於</a:t>
            </a:r>
            <a:r>
              <a:rPr lang="zh-TW" altLang="en-US" b="1" dirty="0"/>
              <a:t>將指令的建立與執行分離</a:t>
            </a:r>
            <a:r>
              <a:rPr lang="zh-TW" altLang="en-US" dirty="0"/>
              <a:t>， 要分離的原因可能有多種：</a:t>
            </a:r>
            <a:br>
              <a:rPr lang="zh-TW" altLang="en-US" dirty="0"/>
            </a:br>
            <a:r>
              <a:rPr lang="zh-TW" altLang="en-US" dirty="0"/>
              <a:t>事先無法預測或不想規範指令執行器的客戶端之指令內容。</a:t>
            </a:r>
          </a:p>
          <a:p>
            <a:r>
              <a:rPr lang="zh-TW" altLang="en-US" dirty="0"/>
              <a:t>隔離（客戶端）建立指令時必須的參數（物件）。</a:t>
            </a:r>
          </a:p>
          <a:p>
            <a:r>
              <a:rPr lang="zh-TW" altLang="en-US" dirty="0"/>
              <a:t>隔離（執行器端）執行指令物件時必要的資源。</a:t>
            </a:r>
          </a:p>
          <a:p>
            <a:r>
              <a:rPr lang="en-US" altLang="zh-TW" dirty="0"/>
              <a:t>…</a:t>
            </a:r>
          </a:p>
          <a:p>
            <a:endParaRPr lang="zh-TW" altLang="en-US" dirty="0"/>
          </a:p>
        </p:txBody>
      </p:sp>
    </p:spTree>
    <p:extLst>
      <p:ext uri="{BB962C8B-B14F-4D97-AF65-F5344CB8AC3E}">
        <p14:creationId xmlns:p14="http://schemas.microsoft.com/office/powerpoint/2010/main" xmlns="" val="977719096"/>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Command mode</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a:t>class Drawing {</a:t>
            </a:r>
          </a:p>
          <a:p>
            <a:r>
              <a:rPr lang="en-US" altLang="zh-TW" dirty="0"/>
              <a:t>    void </a:t>
            </a:r>
            <a:r>
              <a:rPr lang="en-US" altLang="zh-TW" dirty="0" err="1"/>
              <a:t>processSome</a:t>
            </a:r>
            <a:r>
              <a:rPr lang="en-US" altLang="zh-TW" dirty="0"/>
              <a:t>() {</a:t>
            </a:r>
          </a:p>
          <a:p>
            <a:r>
              <a:rPr lang="en-US" altLang="zh-TW" dirty="0"/>
              <a:t>        </a:t>
            </a:r>
            <a:r>
              <a:rPr lang="en-US" altLang="zh-TW" dirty="0" err="1"/>
              <a:t>System.out.println</a:t>
            </a:r>
            <a:r>
              <a:rPr lang="en-US" altLang="zh-TW" dirty="0"/>
              <a:t>("    - </a:t>
            </a:r>
            <a:r>
              <a:rPr lang="zh-TW" altLang="en-US" dirty="0"/>
              <a:t>對圖片作 </a:t>
            </a:r>
            <a:r>
              <a:rPr lang="en-US" altLang="zh-TW" dirty="0"/>
              <a:t>Some </a:t>
            </a:r>
            <a:r>
              <a:rPr lang="zh-TW" altLang="en-US" dirty="0"/>
              <a:t>處理</a:t>
            </a:r>
            <a:r>
              <a:rPr lang="en-US" altLang="zh-TW" dirty="0"/>
              <a:t>");</a:t>
            </a:r>
          </a:p>
          <a:p>
            <a:r>
              <a:rPr lang="en-US" altLang="zh-TW" dirty="0"/>
              <a:t>    }</a:t>
            </a:r>
          </a:p>
          <a:p>
            <a:r>
              <a:rPr lang="en-US" altLang="zh-TW" dirty="0"/>
              <a:t>    void </a:t>
            </a:r>
            <a:r>
              <a:rPr lang="en-US" altLang="zh-TW" dirty="0" err="1"/>
              <a:t>processOther</a:t>
            </a:r>
            <a:r>
              <a:rPr lang="en-US" altLang="zh-TW" dirty="0"/>
              <a:t>() {</a:t>
            </a:r>
          </a:p>
          <a:p>
            <a:r>
              <a:rPr lang="en-US" altLang="zh-TW" dirty="0"/>
              <a:t>        </a:t>
            </a:r>
            <a:r>
              <a:rPr lang="en-US" altLang="zh-TW" dirty="0" err="1"/>
              <a:t>System.out.println</a:t>
            </a:r>
            <a:r>
              <a:rPr lang="en-US" altLang="zh-TW" dirty="0"/>
              <a:t>("    - </a:t>
            </a:r>
            <a:r>
              <a:rPr lang="zh-TW" altLang="en-US" dirty="0"/>
              <a:t>對圖片作 </a:t>
            </a:r>
            <a:r>
              <a:rPr lang="en-US" altLang="zh-TW" dirty="0"/>
              <a:t>Other </a:t>
            </a:r>
            <a:r>
              <a:rPr lang="zh-TW" altLang="en-US" dirty="0"/>
              <a:t>處理</a:t>
            </a:r>
            <a:r>
              <a:rPr lang="en-US" altLang="zh-TW" dirty="0"/>
              <a:t>");</a:t>
            </a:r>
          </a:p>
          <a:p>
            <a:r>
              <a:rPr lang="en-US" altLang="zh-TW" dirty="0"/>
              <a:t>    }</a:t>
            </a:r>
          </a:p>
          <a:p>
            <a:r>
              <a:rPr lang="en-US" altLang="zh-TW" dirty="0"/>
              <a:t>    void </a:t>
            </a:r>
            <a:r>
              <a:rPr lang="en-US" altLang="zh-TW" dirty="0" err="1"/>
              <a:t>processAnother</a:t>
            </a:r>
            <a:r>
              <a:rPr lang="en-US" altLang="zh-TW" dirty="0"/>
              <a:t>() {</a:t>
            </a:r>
          </a:p>
          <a:p>
            <a:r>
              <a:rPr lang="en-US" altLang="zh-TW" dirty="0"/>
              <a:t>        </a:t>
            </a:r>
            <a:r>
              <a:rPr lang="en-US" altLang="zh-TW" dirty="0" err="1"/>
              <a:t>System.out.println</a:t>
            </a:r>
            <a:r>
              <a:rPr lang="en-US" altLang="zh-TW" dirty="0"/>
              <a:t>("    - </a:t>
            </a:r>
            <a:r>
              <a:rPr lang="zh-TW" altLang="en-US" dirty="0"/>
              <a:t>對圖片作 </a:t>
            </a:r>
            <a:r>
              <a:rPr lang="en-US" altLang="zh-TW" dirty="0"/>
              <a:t>Another </a:t>
            </a:r>
            <a:r>
              <a:rPr lang="zh-TW" altLang="en-US" dirty="0"/>
              <a:t>處理</a:t>
            </a:r>
            <a:r>
              <a:rPr lang="en-US" altLang="zh-TW" dirty="0"/>
              <a:t>");</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1159326001"/>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Command mode</a:t>
            </a:r>
            <a:br>
              <a:rPr lang="en-US" altLang="zh-TW" dirty="0" smtClean="0"/>
            </a:br>
            <a:r>
              <a:rPr lang="en-US" altLang="zh-TW" dirty="0" smtClean="0"/>
              <a:t>user A</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class </a:t>
            </a:r>
            <a:r>
              <a:rPr lang="en-US" altLang="zh-TW" dirty="0" err="1"/>
              <a:t>ImageService</a:t>
            </a:r>
            <a:r>
              <a:rPr lang="en-US" altLang="zh-TW" dirty="0"/>
              <a:t> {</a:t>
            </a:r>
          </a:p>
          <a:p>
            <a:r>
              <a:rPr lang="en-US" altLang="zh-TW" dirty="0"/>
              <a:t>    private Drawing </a:t>
            </a:r>
            <a:r>
              <a:rPr lang="en-US" altLang="zh-TW" dirty="0" err="1"/>
              <a:t>drawing</a:t>
            </a:r>
            <a:r>
              <a:rPr lang="en-US" altLang="zh-TW" dirty="0"/>
              <a:t> = new Drawing();</a:t>
            </a:r>
          </a:p>
          <a:p>
            <a:r>
              <a:rPr lang="en-US" altLang="zh-TW" dirty="0"/>
              <a:t>    void </a:t>
            </a:r>
            <a:r>
              <a:rPr lang="en-US" altLang="zh-TW" dirty="0" err="1"/>
              <a:t>doAEffect</a:t>
            </a:r>
            <a:r>
              <a:rPr lang="en-US" altLang="zh-TW" dirty="0"/>
              <a:t>() {</a:t>
            </a:r>
          </a:p>
          <a:p>
            <a:r>
              <a:rPr lang="en-US" altLang="zh-TW" dirty="0"/>
              <a:t>        </a:t>
            </a:r>
            <a:r>
              <a:rPr lang="en-US" altLang="zh-TW" dirty="0" err="1"/>
              <a:t>System.out.println</a:t>
            </a:r>
            <a:r>
              <a:rPr lang="en-US" altLang="zh-TW" dirty="0"/>
              <a:t>("</a:t>
            </a:r>
            <a:r>
              <a:rPr lang="zh-TW" altLang="en-US" dirty="0"/>
              <a:t>作 </a:t>
            </a:r>
            <a:r>
              <a:rPr lang="en-US" altLang="zh-TW" dirty="0"/>
              <a:t>A </a:t>
            </a:r>
            <a:r>
              <a:rPr lang="zh-TW" altLang="en-US" dirty="0"/>
              <a:t>特效</a:t>
            </a:r>
            <a:r>
              <a:rPr lang="en-US" altLang="zh-TW" dirty="0"/>
              <a:t>");</a:t>
            </a:r>
          </a:p>
          <a:p>
            <a:r>
              <a:rPr lang="en-US" altLang="zh-TW" dirty="0"/>
              <a:t>        </a:t>
            </a:r>
            <a:r>
              <a:rPr lang="en-US" altLang="zh-TW" dirty="0" err="1"/>
              <a:t>drawing.processSome</a:t>
            </a:r>
            <a:r>
              <a:rPr lang="en-US" altLang="zh-TW" dirty="0"/>
              <a:t>();</a:t>
            </a:r>
          </a:p>
          <a:p>
            <a:r>
              <a:rPr lang="en-US" altLang="zh-TW" dirty="0"/>
              <a:t>        </a:t>
            </a:r>
            <a:r>
              <a:rPr lang="en-US" altLang="zh-TW" dirty="0" err="1"/>
              <a:t>drawing.processOther</a:t>
            </a:r>
            <a:r>
              <a:rPr lang="en-US" altLang="zh-TW" dirty="0"/>
              <a:t>();</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3680175650"/>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Command mode</a:t>
            </a:r>
            <a:br>
              <a:rPr lang="en-US" altLang="zh-TW" dirty="0" smtClean="0"/>
            </a:br>
            <a:r>
              <a:rPr lang="en-US" altLang="zh-TW" dirty="0" smtClean="0"/>
              <a:t>user B</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class </a:t>
            </a:r>
            <a:r>
              <a:rPr lang="en-US" altLang="zh-TW" dirty="0" err="1"/>
              <a:t>ImageService</a:t>
            </a:r>
            <a:r>
              <a:rPr lang="en-US" altLang="zh-TW" dirty="0"/>
              <a:t> {</a:t>
            </a:r>
          </a:p>
          <a:p>
            <a:r>
              <a:rPr lang="en-US" altLang="zh-TW" dirty="0"/>
              <a:t>    private Drawing </a:t>
            </a:r>
            <a:r>
              <a:rPr lang="en-US" altLang="zh-TW" dirty="0" err="1"/>
              <a:t>drawing</a:t>
            </a:r>
            <a:r>
              <a:rPr lang="en-US" altLang="zh-TW" dirty="0"/>
              <a:t> = new Drawing();</a:t>
            </a:r>
          </a:p>
          <a:p>
            <a:r>
              <a:rPr lang="en-US" altLang="zh-TW" dirty="0"/>
              <a:t>    void </a:t>
            </a:r>
            <a:r>
              <a:rPr lang="en-US" altLang="zh-TW" dirty="0" err="1"/>
              <a:t>doAEffect</a:t>
            </a:r>
            <a:r>
              <a:rPr lang="en-US" altLang="zh-TW" dirty="0"/>
              <a:t>() {</a:t>
            </a:r>
          </a:p>
          <a:p>
            <a:r>
              <a:rPr lang="en-US" altLang="zh-TW" dirty="0"/>
              <a:t>        </a:t>
            </a:r>
            <a:r>
              <a:rPr lang="en-US" altLang="zh-TW" dirty="0" err="1"/>
              <a:t>System.out.println</a:t>
            </a:r>
            <a:r>
              <a:rPr lang="en-US" altLang="zh-TW" dirty="0"/>
              <a:t>("</a:t>
            </a:r>
            <a:r>
              <a:rPr lang="zh-TW" altLang="en-US" dirty="0"/>
              <a:t>作 </a:t>
            </a:r>
            <a:r>
              <a:rPr lang="en-US" altLang="zh-TW" dirty="0"/>
              <a:t>A </a:t>
            </a:r>
            <a:r>
              <a:rPr lang="zh-TW" altLang="en-US" dirty="0"/>
              <a:t>特效</a:t>
            </a:r>
            <a:r>
              <a:rPr lang="en-US" altLang="zh-TW" dirty="0"/>
              <a:t>");</a:t>
            </a:r>
          </a:p>
          <a:p>
            <a:r>
              <a:rPr lang="en-US" altLang="zh-TW" dirty="0"/>
              <a:t>        </a:t>
            </a:r>
            <a:r>
              <a:rPr lang="en-US" altLang="zh-TW" dirty="0" err="1"/>
              <a:t>drawing.processSome</a:t>
            </a:r>
            <a:r>
              <a:rPr lang="en-US" altLang="zh-TW" dirty="0"/>
              <a:t>();</a:t>
            </a:r>
          </a:p>
          <a:p>
            <a:r>
              <a:rPr lang="en-US" altLang="zh-TW" dirty="0"/>
              <a:t>        </a:t>
            </a:r>
            <a:r>
              <a:rPr lang="en-US" altLang="zh-TW" dirty="0" err="1"/>
              <a:t>drawing.processOther</a:t>
            </a:r>
            <a:r>
              <a:rPr lang="en-US" altLang="zh-TW" dirty="0"/>
              <a:t>();</a:t>
            </a:r>
          </a:p>
          <a:p>
            <a:r>
              <a:rPr lang="en-US" altLang="zh-TW" dirty="0"/>
              <a:t>    }</a:t>
            </a:r>
          </a:p>
          <a:p>
            <a:r>
              <a:rPr lang="en-US" altLang="zh-TW" dirty="0"/>
              <a:t>    void </a:t>
            </a:r>
            <a:r>
              <a:rPr lang="en-US" altLang="zh-TW" dirty="0" err="1"/>
              <a:t>doBEffect</a:t>
            </a:r>
            <a:r>
              <a:rPr lang="en-US" altLang="zh-TW" dirty="0"/>
              <a:t>() {</a:t>
            </a:r>
          </a:p>
          <a:p>
            <a:r>
              <a:rPr lang="en-US" altLang="zh-TW" dirty="0"/>
              <a:t>        </a:t>
            </a:r>
            <a:r>
              <a:rPr lang="en-US" altLang="zh-TW" dirty="0" err="1"/>
              <a:t>System.out.println</a:t>
            </a:r>
            <a:r>
              <a:rPr lang="en-US" altLang="zh-TW" dirty="0"/>
              <a:t>("</a:t>
            </a:r>
            <a:r>
              <a:rPr lang="zh-TW" altLang="en-US" dirty="0"/>
              <a:t>作 </a:t>
            </a:r>
            <a:r>
              <a:rPr lang="en-US" altLang="zh-TW" dirty="0"/>
              <a:t>B </a:t>
            </a:r>
            <a:r>
              <a:rPr lang="zh-TW" altLang="en-US" dirty="0"/>
              <a:t>特效</a:t>
            </a:r>
            <a:r>
              <a:rPr lang="en-US" altLang="zh-TW" dirty="0"/>
              <a:t>");</a:t>
            </a:r>
          </a:p>
          <a:p>
            <a:r>
              <a:rPr lang="en-US" altLang="zh-TW" dirty="0"/>
              <a:t>        </a:t>
            </a:r>
            <a:r>
              <a:rPr lang="en-US" altLang="zh-TW" dirty="0" err="1"/>
              <a:t>drawing.processOther</a:t>
            </a:r>
            <a:r>
              <a:rPr lang="en-US" altLang="zh-TW" dirty="0"/>
              <a:t>();</a:t>
            </a:r>
          </a:p>
          <a:p>
            <a:r>
              <a:rPr lang="en-US" altLang="zh-TW" dirty="0"/>
              <a:t>        </a:t>
            </a:r>
            <a:r>
              <a:rPr lang="en-US" altLang="zh-TW" dirty="0" err="1"/>
              <a:t>drawing.processAnother</a:t>
            </a:r>
            <a:r>
              <a:rPr lang="en-US" altLang="zh-TW" dirty="0"/>
              <a:t>();</a:t>
            </a:r>
          </a:p>
          <a:p>
            <a:r>
              <a:rPr lang="en-US" altLang="zh-TW" dirty="0"/>
              <a:t>    }</a:t>
            </a:r>
          </a:p>
          <a:p>
            <a:r>
              <a:rPr lang="en-US" altLang="zh-TW" dirty="0"/>
              <a:t>}</a:t>
            </a:r>
          </a:p>
          <a:p>
            <a:endParaRPr lang="zh-TW" altLang="en-US" dirty="0"/>
          </a:p>
        </p:txBody>
      </p:sp>
    </p:spTree>
    <p:extLst>
      <p:ext uri="{BB962C8B-B14F-4D97-AF65-F5344CB8AC3E}">
        <p14:creationId xmlns:p14="http://schemas.microsoft.com/office/powerpoint/2010/main" xmlns="" val="2336457175"/>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因為很多人要用</a:t>
            </a:r>
            <a:endParaRPr lang="zh-TW" altLang="en-US" dirty="0"/>
          </a:p>
        </p:txBody>
      </p:sp>
      <p:sp>
        <p:nvSpPr>
          <p:cNvPr id="3" name="內容版面配置區 2"/>
          <p:cNvSpPr>
            <a:spLocks noGrp="1"/>
          </p:cNvSpPr>
          <p:nvPr>
            <p:ph idx="1"/>
          </p:nvPr>
        </p:nvSpPr>
        <p:spPr>
          <a:xfrm>
            <a:off x="457200" y="1600200"/>
            <a:ext cx="4114800" cy="4525963"/>
          </a:xfrm>
        </p:spPr>
        <p:txBody>
          <a:bodyPr>
            <a:normAutofit fontScale="32500" lnSpcReduction="20000"/>
          </a:bodyPr>
          <a:lstStyle/>
          <a:p>
            <a:r>
              <a:rPr lang="en-US" altLang="zh-TW" sz="3700" dirty="0"/>
              <a:t>import </a:t>
            </a:r>
            <a:r>
              <a:rPr lang="en-US" altLang="zh-TW" sz="3700" dirty="0" err="1"/>
              <a:t>java.util</a:t>
            </a:r>
            <a:r>
              <a:rPr lang="en-US" altLang="zh-TW" sz="3700" dirty="0"/>
              <a:t>.*;</a:t>
            </a:r>
          </a:p>
          <a:p>
            <a:endParaRPr lang="en-US" altLang="zh-TW" sz="3700" dirty="0"/>
          </a:p>
          <a:p>
            <a:r>
              <a:rPr lang="en-US" altLang="zh-TW" sz="3700" dirty="0"/>
              <a:t>interface Drawing {</a:t>
            </a:r>
          </a:p>
          <a:p>
            <a:r>
              <a:rPr lang="en-US" altLang="zh-TW" sz="3700" dirty="0"/>
              <a:t>    void </a:t>
            </a:r>
            <a:r>
              <a:rPr lang="en-US" altLang="zh-TW" sz="3700" dirty="0" err="1"/>
              <a:t>processSome</a:t>
            </a:r>
            <a:r>
              <a:rPr lang="en-US" altLang="zh-TW" sz="3700" dirty="0"/>
              <a:t>();</a:t>
            </a:r>
          </a:p>
          <a:p>
            <a:r>
              <a:rPr lang="en-US" altLang="zh-TW" sz="3700" dirty="0"/>
              <a:t>    void </a:t>
            </a:r>
            <a:r>
              <a:rPr lang="en-US" altLang="zh-TW" sz="3700" dirty="0" err="1"/>
              <a:t>processOther</a:t>
            </a:r>
            <a:r>
              <a:rPr lang="en-US" altLang="zh-TW" sz="3700" dirty="0"/>
              <a:t>();</a:t>
            </a:r>
          </a:p>
          <a:p>
            <a:r>
              <a:rPr lang="en-US" altLang="zh-TW" sz="3700" dirty="0"/>
              <a:t>    void </a:t>
            </a:r>
            <a:r>
              <a:rPr lang="en-US" altLang="zh-TW" sz="3700" dirty="0" err="1"/>
              <a:t>processAnother</a:t>
            </a:r>
            <a:r>
              <a:rPr lang="en-US" altLang="zh-TW" sz="3700" dirty="0"/>
              <a:t>();</a:t>
            </a:r>
          </a:p>
          <a:p>
            <a:r>
              <a:rPr lang="en-US" altLang="zh-TW" sz="3700" dirty="0"/>
              <a:t>}</a:t>
            </a:r>
          </a:p>
          <a:p>
            <a:endParaRPr lang="en-US" altLang="zh-TW" sz="3700" dirty="0"/>
          </a:p>
          <a:p>
            <a:r>
              <a:rPr lang="en-US" altLang="zh-TW" sz="3700" dirty="0"/>
              <a:t>class </a:t>
            </a:r>
            <a:r>
              <a:rPr lang="en-US" altLang="zh-TW" sz="3700" dirty="0" err="1"/>
              <a:t>DrawingImpl</a:t>
            </a:r>
            <a:r>
              <a:rPr lang="en-US" altLang="zh-TW" sz="3700" dirty="0"/>
              <a:t> implements Drawing{</a:t>
            </a:r>
          </a:p>
          <a:p>
            <a:r>
              <a:rPr lang="en-US" altLang="zh-TW" sz="3700" dirty="0"/>
              <a:t>    public void </a:t>
            </a:r>
            <a:r>
              <a:rPr lang="en-US" altLang="zh-TW" sz="3700" dirty="0" err="1"/>
              <a:t>processSome</a:t>
            </a:r>
            <a:r>
              <a:rPr lang="en-US" altLang="zh-TW" sz="3700" dirty="0"/>
              <a:t>() {</a:t>
            </a:r>
          </a:p>
          <a:p>
            <a:r>
              <a:rPr lang="en-US" altLang="zh-TW" sz="3700" dirty="0"/>
              <a:t>        </a:t>
            </a:r>
            <a:r>
              <a:rPr lang="en-US" altLang="zh-TW" sz="3700" dirty="0" err="1"/>
              <a:t>System.out.println</a:t>
            </a:r>
            <a:r>
              <a:rPr lang="en-US" altLang="zh-TW" sz="3700" dirty="0"/>
              <a:t>("    - </a:t>
            </a:r>
            <a:r>
              <a:rPr lang="zh-TW" altLang="en-US" sz="3700" dirty="0"/>
              <a:t>對圖片作 </a:t>
            </a:r>
            <a:r>
              <a:rPr lang="en-US" altLang="zh-TW" sz="3700" dirty="0"/>
              <a:t>Some </a:t>
            </a:r>
            <a:r>
              <a:rPr lang="zh-TW" altLang="en-US" sz="3700" dirty="0"/>
              <a:t>處理</a:t>
            </a:r>
            <a:r>
              <a:rPr lang="en-US" altLang="zh-TW" sz="3700" dirty="0"/>
              <a:t>");</a:t>
            </a:r>
          </a:p>
          <a:p>
            <a:r>
              <a:rPr lang="en-US" altLang="zh-TW" sz="3700" dirty="0"/>
              <a:t>    }</a:t>
            </a:r>
          </a:p>
          <a:p>
            <a:r>
              <a:rPr lang="en-US" altLang="zh-TW" sz="3700" dirty="0"/>
              <a:t>    public void </a:t>
            </a:r>
            <a:r>
              <a:rPr lang="en-US" altLang="zh-TW" sz="3700" dirty="0" err="1"/>
              <a:t>processOther</a:t>
            </a:r>
            <a:r>
              <a:rPr lang="en-US" altLang="zh-TW" sz="3700" dirty="0"/>
              <a:t>() {</a:t>
            </a:r>
          </a:p>
          <a:p>
            <a:r>
              <a:rPr lang="en-US" altLang="zh-TW" sz="3700" dirty="0"/>
              <a:t>        </a:t>
            </a:r>
            <a:r>
              <a:rPr lang="en-US" altLang="zh-TW" sz="3700" dirty="0" err="1"/>
              <a:t>System.out.println</a:t>
            </a:r>
            <a:r>
              <a:rPr lang="en-US" altLang="zh-TW" sz="3700" dirty="0"/>
              <a:t>("    - </a:t>
            </a:r>
            <a:r>
              <a:rPr lang="zh-TW" altLang="en-US" sz="3700" dirty="0"/>
              <a:t>對圖片作 </a:t>
            </a:r>
            <a:r>
              <a:rPr lang="en-US" altLang="zh-TW" sz="3700" dirty="0"/>
              <a:t>Other </a:t>
            </a:r>
            <a:r>
              <a:rPr lang="zh-TW" altLang="en-US" sz="3700" dirty="0"/>
              <a:t>處理</a:t>
            </a:r>
            <a:r>
              <a:rPr lang="en-US" altLang="zh-TW" sz="3700" dirty="0"/>
              <a:t>");</a:t>
            </a:r>
          </a:p>
          <a:p>
            <a:r>
              <a:rPr lang="en-US" altLang="zh-TW" sz="3700" dirty="0"/>
              <a:t>    }</a:t>
            </a:r>
          </a:p>
          <a:p>
            <a:r>
              <a:rPr lang="en-US" altLang="zh-TW" sz="3700" dirty="0"/>
              <a:t>    public void </a:t>
            </a:r>
            <a:r>
              <a:rPr lang="en-US" altLang="zh-TW" sz="3700" dirty="0" err="1"/>
              <a:t>processAnother</a:t>
            </a:r>
            <a:r>
              <a:rPr lang="en-US" altLang="zh-TW" sz="3700" dirty="0"/>
              <a:t>() {</a:t>
            </a:r>
          </a:p>
          <a:p>
            <a:r>
              <a:rPr lang="en-US" altLang="zh-TW" sz="3700" dirty="0"/>
              <a:t>        </a:t>
            </a:r>
            <a:r>
              <a:rPr lang="en-US" altLang="zh-TW" sz="3700" dirty="0" err="1"/>
              <a:t>System.out.println</a:t>
            </a:r>
            <a:r>
              <a:rPr lang="en-US" altLang="zh-TW" sz="3700" dirty="0"/>
              <a:t>("    - </a:t>
            </a:r>
            <a:r>
              <a:rPr lang="zh-TW" altLang="en-US" sz="3700" dirty="0"/>
              <a:t>對圖片作 </a:t>
            </a:r>
            <a:r>
              <a:rPr lang="en-US" altLang="zh-TW" sz="3700" dirty="0"/>
              <a:t>Another </a:t>
            </a:r>
            <a:r>
              <a:rPr lang="zh-TW" altLang="en-US" sz="3700" dirty="0"/>
              <a:t>處理</a:t>
            </a:r>
            <a:r>
              <a:rPr lang="en-US" altLang="zh-TW" sz="3700" dirty="0"/>
              <a:t>");</a:t>
            </a:r>
          </a:p>
          <a:p>
            <a:r>
              <a:rPr lang="en-US" altLang="zh-TW" sz="3700" dirty="0"/>
              <a:t>    }</a:t>
            </a:r>
          </a:p>
          <a:p>
            <a:r>
              <a:rPr lang="en-US" altLang="zh-TW" sz="3700" dirty="0"/>
              <a:t>}</a:t>
            </a:r>
          </a:p>
          <a:p>
            <a:endParaRPr lang="en-US" altLang="zh-TW" sz="3700" dirty="0"/>
          </a:p>
          <a:p>
            <a:endParaRPr lang="en-US" altLang="zh-TW" dirty="0"/>
          </a:p>
        </p:txBody>
      </p:sp>
      <p:sp>
        <p:nvSpPr>
          <p:cNvPr id="6" name="內容版面配置區 2"/>
          <p:cNvSpPr txBox="1">
            <a:spLocks/>
          </p:cNvSpPr>
          <p:nvPr/>
        </p:nvSpPr>
        <p:spPr>
          <a:xfrm>
            <a:off x="4355976" y="1600200"/>
            <a:ext cx="4114800" cy="4525963"/>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interface Command {</a:t>
            </a:r>
          </a:p>
          <a:p>
            <a:r>
              <a:rPr lang="en-US" altLang="zh-TW" dirty="0" smtClean="0"/>
              <a:t>    void execute(Drawing drawing);</a:t>
            </a:r>
          </a:p>
          <a:p>
            <a:r>
              <a:rPr lang="en-US" altLang="zh-TW" dirty="0" smtClean="0"/>
              <a:t>}</a:t>
            </a:r>
          </a:p>
          <a:p>
            <a:endParaRPr lang="en-US" altLang="zh-TW" dirty="0" smtClean="0"/>
          </a:p>
          <a:p>
            <a:r>
              <a:rPr lang="en-US" altLang="zh-TW" dirty="0" smtClean="0"/>
              <a:t>class </a:t>
            </a:r>
            <a:r>
              <a:rPr lang="en-US" altLang="zh-TW" dirty="0" err="1" smtClean="0"/>
              <a:t>ImageService</a:t>
            </a:r>
            <a:r>
              <a:rPr lang="en-US" altLang="zh-TW" dirty="0" smtClean="0"/>
              <a:t> {</a:t>
            </a:r>
          </a:p>
          <a:p>
            <a:r>
              <a:rPr lang="en-US" altLang="zh-TW" dirty="0" smtClean="0"/>
              <a:t>    private Map&lt;String, Command&gt; commands = new </a:t>
            </a:r>
            <a:r>
              <a:rPr lang="en-US" altLang="zh-TW" dirty="0" err="1" smtClean="0"/>
              <a:t>HashMap</a:t>
            </a:r>
            <a:r>
              <a:rPr lang="en-US" altLang="zh-TW" dirty="0" smtClean="0"/>
              <a:t>&lt;String, Command&gt;();</a:t>
            </a:r>
          </a:p>
          <a:p>
            <a:r>
              <a:rPr lang="en-US" altLang="zh-TW" dirty="0" smtClean="0"/>
              <a:t>    private Drawing </a:t>
            </a:r>
            <a:r>
              <a:rPr lang="en-US" altLang="zh-TW" dirty="0" err="1" smtClean="0"/>
              <a:t>drawing</a:t>
            </a:r>
            <a:r>
              <a:rPr lang="en-US" altLang="zh-TW" dirty="0" smtClean="0"/>
              <a:t> = new </a:t>
            </a:r>
            <a:r>
              <a:rPr lang="en-US" altLang="zh-TW" dirty="0" err="1" smtClean="0"/>
              <a:t>DrawingImpl</a:t>
            </a:r>
            <a:r>
              <a:rPr lang="en-US" altLang="zh-TW" dirty="0" smtClean="0"/>
              <a:t>();</a:t>
            </a:r>
          </a:p>
          <a:p>
            <a:r>
              <a:rPr lang="en-US" altLang="zh-TW" dirty="0" smtClean="0"/>
              <a:t>    void </a:t>
            </a:r>
            <a:r>
              <a:rPr lang="en-US" altLang="zh-TW" dirty="0" err="1" smtClean="0"/>
              <a:t>addCommand</a:t>
            </a:r>
            <a:r>
              <a:rPr lang="en-US" altLang="zh-TW" dirty="0" smtClean="0"/>
              <a:t>(String effect, Command command) {</a:t>
            </a:r>
          </a:p>
          <a:p>
            <a:r>
              <a:rPr lang="en-US" altLang="zh-TW" dirty="0" smtClean="0"/>
              <a:t>        </a:t>
            </a:r>
            <a:r>
              <a:rPr lang="en-US" altLang="zh-TW" dirty="0" err="1" smtClean="0"/>
              <a:t>commands.put</a:t>
            </a:r>
            <a:r>
              <a:rPr lang="en-US" altLang="zh-TW" dirty="0" smtClean="0"/>
              <a:t>(effect, command);</a:t>
            </a:r>
          </a:p>
          <a:p>
            <a:r>
              <a:rPr lang="en-US" altLang="zh-TW" dirty="0" smtClean="0"/>
              <a:t>    }</a:t>
            </a:r>
          </a:p>
          <a:p>
            <a:r>
              <a:rPr lang="en-US" altLang="zh-TW" dirty="0" smtClean="0"/>
              <a:t>    void </a:t>
            </a:r>
            <a:r>
              <a:rPr lang="en-US" altLang="zh-TW" dirty="0" err="1" smtClean="0"/>
              <a:t>doEffect</a:t>
            </a:r>
            <a:r>
              <a:rPr lang="en-US" altLang="zh-TW" dirty="0" smtClean="0"/>
              <a:t>(String effect) {</a:t>
            </a:r>
          </a:p>
          <a:p>
            <a:r>
              <a:rPr lang="en-US" altLang="zh-TW" dirty="0" smtClean="0"/>
              <a:t>        </a:t>
            </a:r>
            <a:r>
              <a:rPr lang="en-US" altLang="zh-TW" dirty="0" err="1" smtClean="0"/>
              <a:t>commands.get</a:t>
            </a:r>
            <a:r>
              <a:rPr lang="en-US" altLang="zh-TW" dirty="0" smtClean="0"/>
              <a:t>(effect).execute(drawing);</a:t>
            </a:r>
          </a:p>
          <a:p>
            <a:r>
              <a:rPr lang="en-US" altLang="zh-TW" dirty="0" smtClean="0"/>
              <a:t>    }</a:t>
            </a:r>
          </a:p>
          <a:p>
            <a:r>
              <a:rPr lang="en-US" altLang="zh-TW" dirty="0" smtClean="0"/>
              <a:t>}</a:t>
            </a:r>
            <a:endParaRPr lang="zh-TW" altLang="en-US" dirty="0"/>
          </a:p>
        </p:txBody>
      </p:sp>
    </p:spTree>
    <p:extLst>
      <p:ext uri="{BB962C8B-B14F-4D97-AF65-F5344CB8AC3E}">
        <p14:creationId xmlns:p14="http://schemas.microsoft.com/office/powerpoint/2010/main" xmlns="" val="1421111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Global variable</a:t>
            </a:r>
            <a:endParaRPr lang="zh-TW" altLang="en-US" dirty="0"/>
          </a:p>
        </p:txBody>
      </p:sp>
      <p:sp>
        <p:nvSpPr>
          <p:cNvPr id="3" name="內容版面配置區 2"/>
          <p:cNvSpPr>
            <a:spLocks noGrp="1"/>
          </p:cNvSpPr>
          <p:nvPr>
            <p:ph idx="1"/>
          </p:nvPr>
        </p:nvSpPr>
        <p:spPr/>
        <p:txBody>
          <a:bodyPr>
            <a:normAutofit/>
          </a:bodyPr>
          <a:lstStyle/>
          <a:p>
            <a:endParaRPr lang="en-US" altLang="zh-TW" dirty="0"/>
          </a:p>
          <a:p>
            <a:r>
              <a:rPr lang="en-US" altLang="zh-TW" dirty="0" smtClean="0"/>
              <a:t>TEST </a:t>
            </a:r>
            <a:r>
              <a:rPr lang="en-US" altLang="zh-TW" dirty="0"/>
              <a:t>app = </a:t>
            </a:r>
            <a:r>
              <a:rPr lang="en-US" altLang="zh-TW" dirty="0" smtClean="0"/>
              <a:t>((TEST)</a:t>
            </a:r>
            <a:r>
              <a:rPr lang="en-US" altLang="zh-TW" dirty="0" err="1" smtClean="0"/>
              <a:t>getApplicationContext</a:t>
            </a:r>
            <a:r>
              <a:rPr lang="en-US" altLang="zh-TW" dirty="0"/>
              <a:t>()); </a:t>
            </a:r>
            <a:endParaRPr lang="zh-TW" altLang="en-US" dirty="0"/>
          </a:p>
          <a:p>
            <a:r>
              <a:rPr lang="en-US" altLang="zh-TW" dirty="0" smtClean="0"/>
              <a:t>DATA </a:t>
            </a:r>
            <a:r>
              <a:rPr lang="en-US" altLang="zh-TW" dirty="0" err="1" smtClean="0"/>
              <a:t>mdata</a:t>
            </a:r>
            <a:r>
              <a:rPr lang="en-US" altLang="zh-TW" dirty="0" smtClean="0"/>
              <a:t>=(DATA) </a:t>
            </a:r>
            <a:r>
              <a:rPr lang="en-US" altLang="zh-TW" dirty="0" err="1" smtClean="0"/>
              <a:t>app.getdata</a:t>
            </a:r>
            <a:r>
              <a:rPr lang="en-US" altLang="zh-TW" dirty="0"/>
              <a:t>();</a:t>
            </a:r>
            <a:endParaRPr lang="zh-TW" altLang="en-US" dirty="0"/>
          </a:p>
        </p:txBody>
      </p:sp>
      <p:sp>
        <p:nvSpPr>
          <p:cNvPr id="4" name="日期版面配置區 3"/>
          <p:cNvSpPr>
            <a:spLocks noGrp="1"/>
          </p:cNvSpPr>
          <p:nvPr>
            <p:ph type="dt" sz="half" idx="10"/>
          </p:nvPr>
        </p:nvSpPr>
        <p:spPr/>
        <p:txBody>
          <a:bodyPr/>
          <a:lstStyle/>
          <a:p>
            <a:fld id="{5FC1F73E-885D-417F-9A54-140C1EDB1B3E}"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3C6D5E20-A639-4CFB-8BEF-20A2A8E190E7}" type="slidenum">
              <a:rPr lang="zh-TW" altLang="en-US" smtClean="0"/>
              <a:pPr/>
              <a:t>34</a:t>
            </a:fld>
            <a:endParaRPr lang="zh-TW" altLang="en-US"/>
          </a:p>
        </p:txBody>
      </p:sp>
    </p:spTree>
    <p:extLst>
      <p:ext uri="{BB962C8B-B14F-4D97-AF65-F5344CB8AC3E}">
        <p14:creationId xmlns:p14="http://schemas.microsoft.com/office/powerpoint/2010/main" xmlns="" val="153596494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Command mode</a:t>
            </a:r>
            <a:br>
              <a:rPr lang="en-US" altLang="zh-TW" dirty="0" smtClean="0"/>
            </a:br>
            <a:r>
              <a:rPr lang="en-US" altLang="zh-TW" dirty="0" smtClean="0"/>
              <a:t>everybody</a:t>
            </a:r>
            <a:endParaRPr lang="zh-TW" altLang="en-US" dirty="0"/>
          </a:p>
        </p:txBody>
      </p:sp>
      <p:sp>
        <p:nvSpPr>
          <p:cNvPr id="3" name="內容版面配置區 2"/>
          <p:cNvSpPr>
            <a:spLocks noGrp="1"/>
          </p:cNvSpPr>
          <p:nvPr>
            <p:ph idx="1"/>
          </p:nvPr>
        </p:nvSpPr>
        <p:spPr>
          <a:xfrm>
            <a:off x="457200" y="1600200"/>
            <a:ext cx="4618856" cy="4525963"/>
          </a:xfrm>
        </p:spPr>
        <p:txBody>
          <a:bodyPr>
            <a:normAutofit fontScale="85000" lnSpcReduction="10000"/>
          </a:bodyPr>
          <a:lstStyle/>
          <a:p>
            <a:r>
              <a:rPr lang="en-US" altLang="zh-TW" dirty="0"/>
              <a:t>class </a:t>
            </a:r>
            <a:r>
              <a:rPr lang="en-US" altLang="zh-TW" dirty="0" err="1"/>
              <a:t>AEffectCommand</a:t>
            </a:r>
            <a:r>
              <a:rPr lang="en-US" altLang="zh-TW" dirty="0"/>
              <a:t> implements Command {</a:t>
            </a:r>
          </a:p>
          <a:p>
            <a:r>
              <a:rPr lang="en-US" altLang="zh-TW" dirty="0"/>
              <a:t>    public void execute(Drawing drawing) {</a:t>
            </a:r>
          </a:p>
          <a:p>
            <a:r>
              <a:rPr lang="en-US" altLang="zh-TW" dirty="0"/>
              <a:t>        </a:t>
            </a:r>
            <a:r>
              <a:rPr lang="en-US" altLang="zh-TW" dirty="0" err="1"/>
              <a:t>System.out.println</a:t>
            </a:r>
            <a:r>
              <a:rPr lang="en-US" altLang="zh-TW" dirty="0"/>
              <a:t>("</a:t>
            </a:r>
            <a:r>
              <a:rPr lang="zh-TW" altLang="en-US" dirty="0"/>
              <a:t>作 </a:t>
            </a:r>
            <a:r>
              <a:rPr lang="en-US" altLang="zh-TW" dirty="0"/>
              <a:t>A </a:t>
            </a:r>
            <a:r>
              <a:rPr lang="zh-TW" altLang="en-US" dirty="0"/>
              <a:t>特效</a:t>
            </a:r>
            <a:r>
              <a:rPr lang="en-US" altLang="zh-TW" dirty="0"/>
              <a:t>");</a:t>
            </a:r>
          </a:p>
          <a:p>
            <a:r>
              <a:rPr lang="en-US" altLang="zh-TW" dirty="0"/>
              <a:t>        </a:t>
            </a:r>
            <a:r>
              <a:rPr lang="en-US" altLang="zh-TW" dirty="0" err="1"/>
              <a:t>drawing.processSome</a:t>
            </a:r>
            <a:r>
              <a:rPr lang="en-US" altLang="zh-TW" dirty="0"/>
              <a:t>();</a:t>
            </a:r>
          </a:p>
          <a:p>
            <a:r>
              <a:rPr lang="en-US" altLang="zh-TW" dirty="0"/>
              <a:t>        </a:t>
            </a:r>
            <a:r>
              <a:rPr lang="en-US" altLang="zh-TW" dirty="0" err="1"/>
              <a:t>drawing.processOther</a:t>
            </a:r>
            <a:r>
              <a:rPr lang="en-US" altLang="zh-TW" dirty="0"/>
              <a:t>();</a:t>
            </a:r>
          </a:p>
          <a:p>
            <a:r>
              <a:rPr lang="en-US" altLang="zh-TW" dirty="0"/>
              <a:t>    }</a:t>
            </a:r>
          </a:p>
          <a:p>
            <a:r>
              <a:rPr lang="en-US" altLang="zh-TW" dirty="0"/>
              <a:t>}</a:t>
            </a:r>
          </a:p>
          <a:p>
            <a:endParaRPr lang="en-US" altLang="zh-TW" dirty="0"/>
          </a:p>
        </p:txBody>
      </p:sp>
      <p:sp>
        <p:nvSpPr>
          <p:cNvPr id="5" name="內容版面配置區 2"/>
          <p:cNvSpPr txBox="1">
            <a:spLocks/>
          </p:cNvSpPr>
          <p:nvPr/>
        </p:nvSpPr>
        <p:spPr>
          <a:xfrm>
            <a:off x="5292080" y="1587500"/>
            <a:ext cx="3672408" cy="4525963"/>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zh-TW" dirty="0" smtClean="0"/>
          </a:p>
          <a:p>
            <a:r>
              <a:rPr lang="en-US" altLang="zh-TW" dirty="0" smtClean="0"/>
              <a:t>class </a:t>
            </a:r>
            <a:r>
              <a:rPr lang="en-US" altLang="zh-TW" dirty="0" err="1" smtClean="0"/>
              <a:t>BEffectCommand</a:t>
            </a:r>
            <a:r>
              <a:rPr lang="en-US" altLang="zh-TW" dirty="0" smtClean="0"/>
              <a:t> implements Command {</a:t>
            </a:r>
          </a:p>
          <a:p>
            <a:r>
              <a:rPr lang="en-US" altLang="zh-TW" dirty="0" smtClean="0"/>
              <a:t>    public void execute(Drawing drawing) {</a:t>
            </a:r>
          </a:p>
          <a:p>
            <a:r>
              <a:rPr lang="en-US" altLang="zh-TW" dirty="0" smtClean="0"/>
              <a:t>        </a:t>
            </a:r>
            <a:r>
              <a:rPr lang="en-US" altLang="zh-TW" dirty="0" err="1" smtClean="0"/>
              <a:t>System.out.println</a:t>
            </a:r>
            <a:r>
              <a:rPr lang="en-US" altLang="zh-TW" dirty="0" smtClean="0"/>
              <a:t>("</a:t>
            </a:r>
            <a:r>
              <a:rPr lang="zh-TW" altLang="en-US" dirty="0" smtClean="0"/>
              <a:t>作 </a:t>
            </a:r>
            <a:r>
              <a:rPr lang="en-US" altLang="zh-TW" dirty="0" smtClean="0"/>
              <a:t>B </a:t>
            </a:r>
            <a:r>
              <a:rPr lang="zh-TW" altLang="en-US" dirty="0" smtClean="0"/>
              <a:t>特效</a:t>
            </a:r>
            <a:r>
              <a:rPr lang="en-US" altLang="zh-TW" dirty="0" smtClean="0"/>
              <a:t>");</a:t>
            </a:r>
          </a:p>
          <a:p>
            <a:r>
              <a:rPr lang="en-US" altLang="zh-TW" dirty="0" smtClean="0"/>
              <a:t>        </a:t>
            </a:r>
            <a:r>
              <a:rPr lang="en-US" altLang="zh-TW" dirty="0" err="1" smtClean="0"/>
              <a:t>drawing.processOther</a:t>
            </a:r>
            <a:r>
              <a:rPr lang="en-US" altLang="zh-TW" dirty="0" smtClean="0"/>
              <a:t>();</a:t>
            </a:r>
          </a:p>
          <a:p>
            <a:r>
              <a:rPr lang="en-US" altLang="zh-TW" dirty="0" smtClean="0"/>
              <a:t>        </a:t>
            </a:r>
            <a:r>
              <a:rPr lang="en-US" altLang="zh-TW" dirty="0" err="1" smtClean="0"/>
              <a:t>drawing.processAnother</a:t>
            </a:r>
            <a:r>
              <a:rPr lang="en-US" altLang="zh-TW" dirty="0" smtClean="0"/>
              <a:t>();</a:t>
            </a:r>
          </a:p>
          <a:p>
            <a:r>
              <a:rPr lang="en-US" altLang="zh-TW" dirty="0" smtClean="0"/>
              <a:t>    }</a:t>
            </a:r>
          </a:p>
          <a:p>
            <a:r>
              <a:rPr lang="en-US" altLang="zh-TW" dirty="0" smtClean="0"/>
              <a:t>}</a:t>
            </a:r>
          </a:p>
          <a:p>
            <a:endParaRPr lang="en-US" altLang="zh-TW" dirty="0" smtClean="0"/>
          </a:p>
          <a:p>
            <a:r>
              <a:rPr lang="en-US" altLang="zh-TW" dirty="0" smtClean="0"/>
              <a:t>class </a:t>
            </a:r>
            <a:r>
              <a:rPr lang="en-US" altLang="zh-TW" dirty="0" err="1" smtClean="0"/>
              <a:t>CEffectCommand</a:t>
            </a:r>
            <a:r>
              <a:rPr lang="en-US" altLang="zh-TW" dirty="0" smtClean="0"/>
              <a:t> implements Command {</a:t>
            </a:r>
          </a:p>
          <a:p>
            <a:r>
              <a:rPr lang="en-US" altLang="zh-TW" dirty="0" smtClean="0"/>
              <a:t>    public void execute(Drawing drawing) {</a:t>
            </a:r>
          </a:p>
          <a:p>
            <a:r>
              <a:rPr lang="en-US" altLang="zh-TW" dirty="0" smtClean="0"/>
              <a:t>        </a:t>
            </a:r>
            <a:r>
              <a:rPr lang="en-US" altLang="zh-TW" dirty="0" err="1" smtClean="0"/>
              <a:t>System.out.println</a:t>
            </a:r>
            <a:r>
              <a:rPr lang="en-US" altLang="zh-TW" dirty="0" smtClean="0"/>
              <a:t>("</a:t>
            </a:r>
            <a:r>
              <a:rPr lang="zh-TW" altLang="en-US" dirty="0" smtClean="0"/>
              <a:t>作 </a:t>
            </a:r>
            <a:r>
              <a:rPr lang="en-US" altLang="zh-TW" dirty="0" smtClean="0"/>
              <a:t>C </a:t>
            </a:r>
            <a:r>
              <a:rPr lang="zh-TW" altLang="en-US" dirty="0" smtClean="0"/>
              <a:t>特效</a:t>
            </a:r>
            <a:r>
              <a:rPr lang="en-US" altLang="zh-TW" dirty="0" smtClean="0"/>
              <a:t>");</a:t>
            </a:r>
          </a:p>
          <a:p>
            <a:r>
              <a:rPr lang="en-US" altLang="zh-TW" dirty="0" smtClean="0"/>
              <a:t>        </a:t>
            </a:r>
            <a:r>
              <a:rPr lang="en-US" altLang="zh-TW" dirty="0" err="1" smtClean="0"/>
              <a:t>drawing.processOther</a:t>
            </a:r>
            <a:r>
              <a:rPr lang="en-US" altLang="zh-TW" dirty="0" smtClean="0"/>
              <a:t>();</a:t>
            </a:r>
          </a:p>
          <a:p>
            <a:r>
              <a:rPr lang="en-US" altLang="zh-TW" dirty="0" smtClean="0"/>
              <a:t>        </a:t>
            </a:r>
            <a:r>
              <a:rPr lang="en-US" altLang="zh-TW" dirty="0" err="1" smtClean="0"/>
              <a:t>drawing.processSome</a:t>
            </a:r>
            <a:r>
              <a:rPr lang="en-US" altLang="zh-TW" dirty="0" smtClean="0"/>
              <a:t>();</a:t>
            </a:r>
          </a:p>
          <a:p>
            <a:r>
              <a:rPr lang="en-US" altLang="zh-TW" dirty="0" smtClean="0"/>
              <a:t>        </a:t>
            </a:r>
            <a:r>
              <a:rPr lang="en-US" altLang="zh-TW" dirty="0" err="1" smtClean="0"/>
              <a:t>drawing.processAnother</a:t>
            </a:r>
            <a:r>
              <a:rPr lang="en-US" altLang="zh-TW" dirty="0" smtClean="0"/>
              <a:t>();</a:t>
            </a:r>
          </a:p>
          <a:p>
            <a:r>
              <a:rPr lang="en-US" altLang="zh-TW" dirty="0" smtClean="0"/>
              <a:t>    }</a:t>
            </a:r>
          </a:p>
          <a:p>
            <a:r>
              <a:rPr lang="en-US" altLang="zh-TW" dirty="0" smtClean="0"/>
              <a:t>}</a:t>
            </a:r>
            <a:endParaRPr lang="zh-TW" altLang="en-US" dirty="0"/>
          </a:p>
        </p:txBody>
      </p:sp>
    </p:spTree>
    <p:extLst>
      <p:ext uri="{BB962C8B-B14F-4D97-AF65-F5344CB8AC3E}">
        <p14:creationId xmlns:p14="http://schemas.microsoft.com/office/powerpoint/2010/main" xmlns="" val="1194591356"/>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0000" lnSpcReduction="20000"/>
          </a:bodyPr>
          <a:lstStyle/>
          <a:p>
            <a:r>
              <a:rPr lang="en-US" altLang="zh-TW" dirty="0" smtClean="0"/>
              <a:t>public </a:t>
            </a:r>
            <a:r>
              <a:rPr lang="en-US" altLang="zh-TW" dirty="0"/>
              <a:t>class Main {</a:t>
            </a:r>
          </a:p>
          <a:p>
            <a:r>
              <a:rPr lang="en-US" altLang="zh-TW" dirty="0"/>
              <a:t>    public static void main(String[] </a:t>
            </a:r>
            <a:r>
              <a:rPr lang="en-US" altLang="zh-TW" dirty="0" err="1"/>
              <a:t>args</a:t>
            </a:r>
            <a:r>
              <a:rPr lang="en-US" altLang="zh-TW" dirty="0"/>
              <a:t>) {</a:t>
            </a:r>
          </a:p>
          <a:p>
            <a:r>
              <a:rPr lang="en-US" altLang="zh-TW" dirty="0"/>
              <a:t>        </a:t>
            </a:r>
            <a:r>
              <a:rPr lang="en-US" altLang="zh-TW" dirty="0" err="1"/>
              <a:t>ImageService</a:t>
            </a:r>
            <a:r>
              <a:rPr lang="en-US" altLang="zh-TW" dirty="0"/>
              <a:t> service = new </a:t>
            </a:r>
            <a:r>
              <a:rPr lang="en-US" altLang="zh-TW" dirty="0" err="1"/>
              <a:t>ImageService</a:t>
            </a:r>
            <a:r>
              <a:rPr lang="en-US" altLang="zh-TW" dirty="0"/>
              <a:t>();</a:t>
            </a:r>
          </a:p>
          <a:p>
            <a:r>
              <a:rPr lang="en-US" altLang="zh-TW" dirty="0"/>
              <a:t>        </a:t>
            </a:r>
            <a:r>
              <a:rPr lang="en-US" altLang="zh-TW" dirty="0" err="1"/>
              <a:t>service.addCommand</a:t>
            </a:r>
            <a:r>
              <a:rPr lang="en-US" altLang="zh-TW" dirty="0"/>
              <a:t>("</a:t>
            </a:r>
            <a:r>
              <a:rPr lang="en-US" altLang="zh-TW" dirty="0" err="1"/>
              <a:t>AEffect</a:t>
            </a:r>
            <a:r>
              <a:rPr lang="en-US" altLang="zh-TW" dirty="0"/>
              <a:t>", new </a:t>
            </a:r>
            <a:r>
              <a:rPr lang="en-US" altLang="zh-TW" dirty="0" err="1"/>
              <a:t>AEffectCommand</a:t>
            </a:r>
            <a:r>
              <a:rPr lang="en-US" altLang="zh-TW" dirty="0"/>
              <a:t>());</a:t>
            </a:r>
          </a:p>
          <a:p>
            <a:r>
              <a:rPr lang="en-US" altLang="zh-TW" dirty="0"/>
              <a:t>        </a:t>
            </a:r>
            <a:r>
              <a:rPr lang="en-US" altLang="zh-TW" dirty="0" err="1"/>
              <a:t>service.addCommand</a:t>
            </a:r>
            <a:r>
              <a:rPr lang="en-US" altLang="zh-TW" dirty="0"/>
              <a:t>("</a:t>
            </a:r>
            <a:r>
              <a:rPr lang="en-US" altLang="zh-TW" dirty="0" err="1"/>
              <a:t>BEffect</a:t>
            </a:r>
            <a:r>
              <a:rPr lang="en-US" altLang="zh-TW" dirty="0"/>
              <a:t>", new </a:t>
            </a:r>
            <a:r>
              <a:rPr lang="en-US" altLang="zh-TW" dirty="0" err="1"/>
              <a:t>BEffectCommand</a:t>
            </a:r>
            <a:r>
              <a:rPr lang="en-US" altLang="zh-TW" dirty="0"/>
              <a:t>());</a:t>
            </a:r>
          </a:p>
          <a:p>
            <a:r>
              <a:rPr lang="en-US" altLang="zh-TW" dirty="0"/>
              <a:t>        </a:t>
            </a:r>
            <a:r>
              <a:rPr lang="en-US" altLang="zh-TW" dirty="0" err="1"/>
              <a:t>service.addCommand</a:t>
            </a:r>
            <a:r>
              <a:rPr lang="en-US" altLang="zh-TW" dirty="0"/>
              <a:t>("</a:t>
            </a:r>
            <a:r>
              <a:rPr lang="en-US" altLang="zh-TW" dirty="0" err="1"/>
              <a:t>CEffect</a:t>
            </a:r>
            <a:r>
              <a:rPr lang="en-US" altLang="zh-TW" dirty="0"/>
              <a:t>", new </a:t>
            </a:r>
            <a:r>
              <a:rPr lang="en-US" altLang="zh-TW" dirty="0" err="1"/>
              <a:t>CEffectCommand</a:t>
            </a:r>
            <a:r>
              <a:rPr lang="en-US" altLang="zh-TW" dirty="0"/>
              <a:t>());</a:t>
            </a:r>
          </a:p>
          <a:p>
            <a:r>
              <a:rPr lang="en-US" altLang="zh-TW" dirty="0"/>
              <a:t>        // </a:t>
            </a:r>
            <a:r>
              <a:rPr lang="zh-TW" altLang="en-US" dirty="0"/>
              <a:t>在需要時指定使用某特效</a:t>
            </a:r>
          </a:p>
          <a:p>
            <a:r>
              <a:rPr lang="zh-TW" altLang="en-US" dirty="0"/>
              <a:t>        </a:t>
            </a:r>
            <a:r>
              <a:rPr lang="en-US" altLang="zh-TW" dirty="0" err="1"/>
              <a:t>service.doEffect</a:t>
            </a:r>
            <a:r>
              <a:rPr lang="en-US" altLang="zh-TW" dirty="0"/>
              <a:t>("</a:t>
            </a:r>
            <a:r>
              <a:rPr lang="en-US" altLang="zh-TW" dirty="0" err="1"/>
              <a:t>AEffect</a:t>
            </a:r>
            <a:r>
              <a:rPr lang="en-US" altLang="zh-TW" dirty="0"/>
              <a:t>");</a:t>
            </a:r>
          </a:p>
          <a:p>
            <a:r>
              <a:rPr lang="en-US" altLang="zh-TW" dirty="0"/>
              <a:t>        </a:t>
            </a:r>
            <a:r>
              <a:rPr lang="en-US" altLang="zh-TW" dirty="0" err="1"/>
              <a:t>service.doEffect</a:t>
            </a:r>
            <a:r>
              <a:rPr lang="en-US" altLang="zh-TW" dirty="0"/>
              <a:t>("</a:t>
            </a:r>
            <a:r>
              <a:rPr lang="en-US" altLang="zh-TW" dirty="0" err="1"/>
              <a:t>BEffect</a:t>
            </a:r>
            <a:r>
              <a:rPr lang="en-US" altLang="zh-TW" dirty="0"/>
              <a:t>");</a:t>
            </a:r>
          </a:p>
          <a:p>
            <a:r>
              <a:rPr lang="en-US" altLang="zh-TW" dirty="0"/>
              <a:t>        </a:t>
            </a:r>
            <a:r>
              <a:rPr lang="en-US" altLang="zh-TW" dirty="0" err="1"/>
              <a:t>service.doEffect</a:t>
            </a:r>
            <a:r>
              <a:rPr lang="en-US" altLang="zh-TW" dirty="0"/>
              <a:t>("</a:t>
            </a:r>
            <a:r>
              <a:rPr lang="en-US" altLang="zh-TW" dirty="0" err="1"/>
              <a:t>CEffect</a:t>
            </a:r>
            <a:r>
              <a:rPr lang="en-US" altLang="zh-TW" dirty="0"/>
              <a:t>");</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182924913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102" name="Picture 6" descr="http://openhome.cc/Gossip/DesignPattern/images/Command-1.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21250" y="1772816"/>
            <a:ext cx="8365550" cy="40814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0805430"/>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Command mode</a:t>
            </a:r>
            <a:endParaRPr lang="zh-TW" altLang="en-US" dirty="0"/>
          </a:p>
        </p:txBody>
      </p:sp>
      <p:pic>
        <p:nvPicPr>
          <p:cNvPr id="5122" name="Picture 2" descr="http://openhome.cc/Gossip/DesignPattern/images/Command-2.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49420" y="1844824"/>
            <a:ext cx="8045159" cy="38171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763019"/>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Test project</a:t>
            </a:r>
            <a:br>
              <a:rPr lang="en-US" altLang="zh-TW" dirty="0" smtClean="0"/>
            </a:br>
            <a:r>
              <a:rPr lang="zh-TW" altLang="en-US" dirty="0" smtClean="0"/>
              <a:t>開發人</a:t>
            </a:r>
            <a:r>
              <a:rPr lang="zh-TW" altLang="en-US" dirty="0"/>
              <a:t>員</a:t>
            </a:r>
          </a:p>
        </p:txBody>
      </p:sp>
      <p:sp>
        <p:nvSpPr>
          <p:cNvPr id="3" name="內容版面配置區 2"/>
          <p:cNvSpPr>
            <a:spLocks noGrp="1"/>
          </p:cNvSpPr>
          <p:nvPr>
            <p:ph idx="1"/>
          </p:nvPr>
        </p:nvSpPr>
        <p:spPr/>
        <p:txBody>
          <a:bodyPr/>
          <a:lstStyle/>
          <a:p>
            <a:r>
              <a:rPr lang="en-US" altLang="zh-TW" b="1" dirty="0"/>
              <a:t>package </a:t>
            </a:r>
            <a:r>
              <a:rPr lang="en-US" altLang="zh-TW" b="1" dirty="0" err="1"/>
              <a:t>cc.openhome</a:t>
            </a:r>
            <a:r>
              <a:rPr lang="en-US" altLang="zh-TW" b="1" dirty="0"/>
              <a:t>;</a:t>
            </a:r>
            <a:br>
              <a:rPr lang="en-US" altLang="zh-TW" b="1" dirty="0"/>
            </a:br>
            <a:r>
              <a:rPr lang="en-US" altLang="zh-TW" b="1" dirty="0"/>
              <a:t>public class Calculator {</a:t>
            </a:r>
            <a:r>
              <a:rPr lang="en-US" altLang="zh-TW" dirty="0"/>
              <a:t/>
            </a:r>
            <a:br>
              <a:rPr lang="en-US" altLang="zh-TW" dirty="0"/>
            </a:br>
            <a:r>
              <a:rPr lang="en-US" altLang="zh-TW" b="1" dirty="0"/>
              <a:t>    public </a:t>
            </a:r>
            <a:r>
              <a:rPr lang="en-US" altLang="zh-TW" b="1" dirty="0" err="1"/>
              <a:t>int</a:t>
            </a:r>
            <a:r>
              <a:rPr lang="en-US" altLang="zh-TW" b="1" dirty="0"/>
              <a:t> plus(</a:t>
            </a:r>
            <a:r>
              <a:rPr lang="en-US" altLang="zh-TW" b="1" dirty="0" err="1"/>
              <a:t>int</a:t>
            </a:r>
            <a:r>
              <a:rPr lang="en-US" altLang="zh-TW" b="1" dirty="0"/>
              <a:t> op1, </a:t>
            </a:r>
            <a:r>
              <a:rPr lang="en-US" altLang="zh-TW" b="1" dirty="0" err="1"/>
              <a:t>int</a:t>
            </a:r>
            <a:r>
              <a:rPr lang="en-US" altLang="zh-TW" b="1" dirty="0"/>
              <a:t> op2) {</a:t>
            </a:r>
            <a:r>
              <a:rPr lang="en-US" altLang="zh-TW" dirty="0"/>
              <a:t/>
            </a:r>
            <a:br>
              <a:rPr lang="en-US" altLang="zh-TW" dirty="0"/>
            </a:br>
            <a:r>
              <a:rPr lang="en-US" altLang="zh-TW" dirty="0"/>
              <a:t>        ...</a:t>
            </a:r>
            <a:br>
              <a:rPr lang="en-US" altLang="zh-TW" dirty="0"/>
            </a:br>
            <a:r>
              <a:rPr lang="en-US" altLang="zh-TW" b="1" dirty="0"/>
              <a:t>    }</a:t>
            </a:r>
            <a:r>
              <a:rPr lang="en-US" altLang="zh-TW" dirty="0"/>
              <a:t/>
            </a:r>
            <a:br>
              <a:rPr lang="en-US" altLang="zh-TW" dirty="0"/>
            </a:br>
            <a:r>
              <a:rPr lang="en-US" altLang="zh-TW" b="1" dirty="0"/>
              <a:t>}</a:t>
            </a:r>
            <a:endParaRPr lang="zh-TW" altLang="en-US" dirty="0"/>
          </a:p>
        </p:txBody>
      </p:sp>
    </p:spTree>
    <p:extLst>
      <p:ext uri="{BB962C8B-B14F-4D97-AF65-F5344CB8AC3E}">
        <p14:creationId xmlns:p14="http://schemas.microsoft.com/office/powerpoint/2010/main" xmlns="" val="2001491753"/>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測試工程師這樣做</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b="1" dirty="0"/>
              <a:t>package </a:t>
            </a:r>
            <a:r>
              <a:rPr lang="en-US" altLang="zh-TW" b="1" dirty="0" err="1"/>
              <a:t>test.cc.openhome</a:t>
            </a:r>
            <a:r>
              <a:rPr lang="en-US" altLang="zh-TW" b="1" dirty="0"/>
              <a:t>;</a:t>
            </a:r>
            <a:br>
              <a:rPr lang="en-US" altLang="zh-TW" b="1" dirty="0"/>
            </a:br>
            <a:r>
              <a:rPr lang="en-US" altLang="zh-TW" b="1" dirty="0"/>
              <a:t>import </a:t>
            </a:r>
            <a:r>
              <a:rPr lang="en-US" altLang="zh-TW" b="1" dirty="0" err="1"/>
              <a:t>cc.openhome.Calculator</a:t>
            </a:r>
            <a:r>
              <a:rPr lang="en-US" altLang="zh-TW" b="1" dirty="0"/>
              <a:t>;</a:t>
            </a:r>
            <a:br>
              <a:rPr lang="en-US" altLang="zh-TW" b="1" dirty="0"/>
            </a:br>
            <a:r>
              <a:rPr lang="en-US" altLang="zh-TW" b="1" dirty="0"/>
              <a:t>public class </a:t>
            </a:r>
            <a:r>
              <a:rPr lang="en-US" altLang="zh-TW" b="1" dirty="0" err="1"/>
              <a:t>CalculatorTest</a:t>
            </a:r>
            <a:r>
              <a:rPr lang="en-US" altLang="zh-TW" b="1" dirty="0"/>
              <a:t> {</a:t>
            </a:r>
            <a:br>
              <a:rPr lang="en-US" altLang="zh-TW" b="1" dirty="0"/>
            </a:br>
            <a:r>
              <a:rPr lang="en-US" altLang="zh-TW" b="1" dirty="0"/>
              <a:t>    public static void </a:t>
            </a:r>
            <a:r>
              <a:rPr lang="en-US" altLang="zh-TW" b="1" dirty="0" err="1"/>
              <a:t>testPlus</a:t>
            </a:r>
            <a:r>
              <a:rPr lang="en-US" altLang="zh-TW" b="1" dirty="0"/>
              <a:t>() {</a:t>
            </a:r>
            <a:br>
              <a:rPr lang="en-US" altLang="zh-TW" b="1" dirty="0"/>
            </a:br>
            <a:r>
              <a:rPr lang="en-US" altLang="zh-TW" b="1" dirty="0"/>
              <a:t>        Calculator </a:t>
            </a:r>
            <a:r>
              <a:rPr lang="en-US" altLang="zh-TW" b="1" dirty="0" err="1"/>
              <a:t>calculator</a:t>
            </a:r>
            <a:r>
              <a:rPr lang="en-US" altLang="zh-TW" b="1" dirty="0"/>
              <a:t> = new Calculator();</a:t>
            </a:r>
            <a:br>
              <a:rPr lang="en-US" altLang="zh-TW" b="1" dirty="0"/>
            </a:br>
            <a:r>
              <a:rPr lang="en-US" altLang="zh-TW" b="1" dirty="0"/>
              <a:t>        </a:t>
            </a:r>
            <a:r>
              <a:rPr lang="en-US" altLang="zh-TW" b="1" dirty="0" err="1"/>
              <a:t>int</a:t>
            </a:r>
            <a:r>
              <a:rPr lang="en-US" altLang="zh-TW" b="1" dirty="0"/>
              <a:t> expected = 3;</a:t>
            </a:r>
            <a:r>
              <a:rPr lang="en-US" altLang="zh-TW" dirty="0"/>
              <a:t/>
            </a:r>
            <a:br>
              <a:rPr lang="en-US" altLang="zh-TW" dirty="0"/>
            </a:br>
            <a:r>
              <a:rPr lang="en-US" altLang="zh-TW" b="1" dirty="0"/>
              <a:t>        </a:t>
            </a:r>
            <a:r>
              <a:rPr lang="en-US" altLang="zh-TW" b="1" dirty="0" err="1"/>
              <a:t>int</a:t>
            </a:r>
            <a:r>
              <a:rPr lang="en-US" altLang="zh-TW" b="1" dirty="0"/>
              <a:t> result = </a:t>
            </a:r>
            <a:r>
              <a:rPr lang="en-US" altLang="zh-TW" b="1" dirty="0" err="1"/>
              <a:t>calculator.plus</a:t>
            </a:r>
            <a:r>
              <a:rPr lang="en-US" altLang="zh-TW" b="1" dirty="0"/>
              <a:t>(1, 2);</a:t>
            </a:r>
            <a:br>
              <a:rPr lang="en-US" altLang="zh-TW" b="1" dirty="0"/>
            </a:br>
            <a:r>
              <a:rPr lang="en-US" altLang="zh-TW" b="1" dirty="0"/>
              <a:t>        if(expected == result) {</a:t>
            </a:r>
            <a:br>
              <a:rPr lang="en-US" altLang="zh-TW" b="1" dirty="0"/>
            </a:br>
            <a:r>
              <a:rPr lang="en-US" altLang="zh-TW" b="1" dirty="0"/>
              <a:t>            </a:t>
            </a:r>
            <a:r>
              <a:rPr lang="en-US" altLang="zh-TW" b="1" dirty="0" err="1"/>
              <a:t>System.out.println</a:t>
            </a:r>
            <a:r>
              <a:rPr lang="en-US" altLang="zh-TW" b="1" dirty="0"/>
              <a:t>("</a:t>
            </a:r>
            <a:r>
              <a:rPr lang="zh-TW" altLang="en-US" b="1" dirty="0"/>
              <a:t>成功！</a:t>
            </a:r>
            <a:r>
              <a:rPr lang="en-US" altLang="zh-TW" b="1" dirty="0"/>
              <a:t>");</a:t>
            </a:r>
            <a:br>
              <a:rPr lang="en-US" altLang="zh-TW" b="1" dirty="0"/>
            </a:br>
            <a:r>
              <a:rPr lang="en-US" altLang="zh-TW" b="1" dirty="0"/>
              <a:t>        }</a:t>
            </a:r>
            <a:br>
              <a:rPr lang="en-US" altLang="zh-TW" b="1" dirty="0"/>
            </a:br>
            <a:r>
              <a:rPr lang="en-US" altLang="zh-TW" b="1" dirty="0"/>
              <a:t>        else {</a:t>
            </a:r>
            <a:br>
              <a:rPr lang="en-US" altLang="zh-TW" b="1" dirty="0"/>
            </a:br>
            <a:r>
              <a:rPr lang="en-US" altLang="zh-TW" b="1" dirty="0"/>
              <a:t>            </a:t>
            </a:r>
            <a:r>
              <a:rPr lang="en-US" altLang="zh-TW" b="1" dirty="0" err="1"/>
              <a:t>System.out.printf</a:t>
            </a:r>
            <a:r>
              <a:rPr lang="en-US" altLang="zh-TW" b="1" dirty="0"/>
              <a:t>(</a:t>
            </a:r>
            <a:br>
              <a:rPr lang="en-US" altLang="zh-TW" b="1" dirty="0"/>
            </a:br>
            <a:r>
              <a:rPr lang="en-US" altLang="zh-TW" b="1" dirty="0"/>
              <a:t>               "</a:t>
            </a:r>
            <a:r>
              <a:rPr lang="zh-TW" altLang="en-US" b="1" dirty="0"/>
              <a:t>失敗，預期為 </a:t>
            </a:r>
            <a:r>
              <a:rPr lang="en-US" altLang="zh-TW" b="1" dirty="0"/>
              <a:t>%d</a:t>
            </a:r>
            <a:r>
              <a:rPr lang="zh-TW" altLang="en-US" b="1" dirty="0"/>
              <a:t>，但是傳回 </a:t>
            </a:r>
            <a:r>
              <a:rPr lang="en-US" altLang="zh-TW" b="1" dirty="0"/>
              <a:t>%d</a:t>
            </a:r>
            <a:r>
              <a:rPr lang="zh-TW" altLang="en-US" b="1" dirty="0"/>
              <a:t>！</a:t>
            </a:r>
            <a:r>
              <a:rPr lang="en-US" altLang="zh-TW" b="1" dirty="0"/>
              <a:t>%n", expected, result);</a:t>
            </a:r>
            <a:br>
              <a:rPr lang="en-US" altLang="zh-TW" b="1" dirty="0"/>
            </a:br>
            <a:r>
              <a:rPr lang="en-US" altLang="zh-TW" b="1" dirty="0"/>
              <a:t>        }</a:t>
            </a:r>
            <a:r>
              <a:rPr lang="en-US" altLang="zh-TW" dirty="0"/>
              <a:t/>
            </a:r>
            <a:br>
              <a:rPr lang="en-US" altLang="zh-TW" dirty="0"/>
            </a:br>
            <a:r>
              <a:rPr lang="en-US" altLang="zh-TW" b="1" dirty="0"/>
              <a:t>    }</a:t>
            </a:r>
            <a:br>
              <a:rPr lang="en-US" altLang="zh-TW" b="1" dirty="0"/>
            </a:br>
            <a:r>
              <a:rPr lang="en-US" altLang="zh-TW" b="1" dirty="0"/>
              <a:t>}</a:t>
            </a:r>
            <a:endParaRPr lang="zh-TW" altLang="en-US" dirty="0"/>
          </a:p>
        </p:txBody>
      </p:sp>
    </p:spTree>
    <p:extLst>
      <p:ext uri="{BB962C8B-B14F-4D97-AF65-F5344CB8AC3E}">
        <p14:creationId xmlns:p14="http://schemas.microsoft.com/office/powerpoint/2010/main" xmlns="" val="1222123026"/>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測試的人</a:t>
            </a:r>
            <a:endParaRPr lang="zh-TW" altLang="en-US" dirty="0"/>
          </a:p>
        </p:txBody>
      </p:sp>
      <p:sp>
        <p:nvSpPr>
          <p:cNvPr id="3" name="內容版面配置區 2"/>
          <p:cNvSpPr>
            <a:spLocks noGrp="1"/>
          </p:cNvSpPr>
          <p:nvPr>
            <p:ph idx="1"/>
          </p:nvPr>
        </p:nvSpPr>
        <p:spPr/>
        <p:txBody>
          <a:bodyPr/>
          <a:lstStyle/>
          <a:p>
            <a:r>
              <a:rPr lang="en-US" altLang="zh-TW" dirty="0"/>
              <a:t>package </a:t>
            </a:r>
            <a:r>
              <a:rPr lang="en-US" altLang="zh-TW" dirty="0" err="1"/>
              <a:t>test.cc.openhome</a:t>
            </a:r>
            <a:r>
              <a:rPr lang="en-US" altLang="zh-TW" dirty="0"/>
              <a:t>;</a:t>
            </a:r>
            <a:br>
              <a:rPr lang="en-US" altLang="zh-TW" dirty="0"/>
            </a:br>
            <a:r>
              <a:rPr lang="en-US" altLang="zh-TW" dirty="0"/>
              <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CalculatorTest.testPlus</a:t>
            </a:r>
            <a:r>
              <a:rPr lang="en-US" altLang="zh-TW" dirty="0"/>
              <a: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952484129"/>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a:t>開發</a:t>
            </a:r>
            <a:r>
              <a:rPr lang="zh-TW" altLang="en-US" dirty="0" smtClean="0"/>
              <a:t>人員加東西</a:t>
            </a:r>
            <a:endParaRPr lang="zh-TW" altLang="en-US" dirty="0"/>
          </a:p>
        </p:txBody>
      </p:sp>
      <p:sp>
        <p:nvSpPr>
          <p:cNvPr id="3" name="內容版面配置區 2"/>
          <p:cNvSpPr>
            <a:spLocks noGrp="1"/>
          </p:cNvSpPr>
          <p:nvPr>
            <p:ph idx="1"/>
          </p:nvPr>
        </p:nvSpPr>
        <p:spPr/>
        <p:txBody>
          <a:bodyPr/>
          <a:lstStyle/>
          <a:p>
            <a:r>
              <a:rPr lang="en-US" altLang="zh-TW" b="1" dirty="0"/>
              <a:t>package </a:t>
            </a:r>
            <a:r>
              <a:rPr lang="en-US" altLang="zh-TW" b="1" dirty="0" err="1"/>
              <a:t>cc.openhome</a:t>
            </a:r>
            <a:r>
              <a:rPr lang="en-US" altLang="zh-TW" b="1" dirty="0"/>
              <a:t>;</a:t>
            </a:r>
            <a:r>
              <a:rPr lang="en-US" altLang="zh-TW" dirty="0"/>
              <a:t/>
            </a:r>
            <a:br>
              <a:rPr lang="en-US" altLang="zh-TW" dirty="0"/>
            </a:br>
            <a:r>
              <a:rPr lang="en-US" altLang="zh-TW" b="1" dirty="0"/>
              <a:t>public class Calculator {</a:t>
            </a:r>
            <a:br>
              <a:rPr lang="en-US" altLang="zh-TW" b="1" dirty="0"/>
            </a:br>
            <a:r>
              <a:rPr lang="en-US" altLang="zh-TW" b="1" dirty="0"/>
              <a:t>    ...</a:t>
            </a:r>
            <a:br>
              <a:rPr lang="en-US" altLang="zh-TW" b="1" dirty="0"/>
            </a:br>
            <a:r>
              <a:rPr lang="en-US" altLang="zh-TW" b="1" dirty="0"/>
              <a:t>    public </a:t>
            </a:r>
            <a:r>
              <a:rPr lang="en-US" altLang="zh-TW" b="1" dirty="0" err="1"/>
              <a:t>int</a:t>
            </a:r>
            <a:r>
              <a:rPr lang="en-US" altLang="zh-TW" b="1" dirty="0"/>
              <a:t> minus(</a:t>
            </a:r>
            <a:r>
              <a:rPr lang="en-US" altLang="zh-TW" b="1" dirty="0" err="1"/>
              <a:t>int</a:t>
            </a:r>
            <a:r>
              <a:rPr lang="en-US" altLang="zh-TW" b="1" dirty="0"/>
              <a:t> op1, </a:t>
            </a:r>
            <a:r>
              <a:rPr lang="en-US" altLang="zh-TW" b="1" dirty="0" err="1"/>
              <a:t>int</a:t>
            </a:r>
            <a:r>
              <a:rPr lang="en-US" altLang="zh-TW" b="1" dirty="0"/>
              <a:t> op2) {</a:t>
            </a:r>
            <a:br>
              <a:rPr lang="en-US" altLang="zh-TW" b="1" dirty="0"/>
            </a:br>
            <a:r>
              <a:rPr lang="en-US" altLang="zh-TW" b="1" dirty="0"/>
              <a:t>        ...</a:t>
            </a:r>
            <a:br>
              <a:rPr lang="en-US" altLang="zh-TW" b="1" dirty="0"/>
            </a:br>
            <a:r>
              <a:rPr lang="en-US" altLang="zh-TW" b="1" dirty="0"/>
              <a:t>    }</a:t>
            </a:r>
            <a:r>
              <a:rPr lang="en-US" altLang="zh-TW" dirty="0"/>
              <a:t/>
            </a:r>
            <a:br>
              <a:rPr lang="en-US" altLang="zh-TW" dirty="0"/>
            </a:br>
            <a:r>
              <a:rPr lang="en-US" altLang="zh-TW" b="1" dirty="0"/>
              <a:t>}</a:t>
            </a:r>
            <a:endParaRPr lang="zh-TW" altLang="en-US" dirty="0"/>
          </a:p>
        </p:txBody>
      </p:sp>
    </p:spTree>
    <p:extLst>
      <p:ext uri="{BB962C8B-B14F-4D97-AF65-F5344CB8AC3E}">
        <p14:creationId xmlns:p14="http://schemas.microsoft.com/office/powerpoint/2010/main" xmlns="" val="253088369"/>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smtClean="0"/>
              <a:t>測試工程師只好跟著加</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public class </a:t>
            </a:r>
            <a:r>
              <a:rPr lang="en-US" altLang="zh-TW" dirty="0" err="1"/>
              <a:t>CalculatorTest</a:t>
            </a:r>
            <a:r>
              <a:rPr lang="en-US" altLang="zh-TW" dirty="0"/>
              <a:t> {</a:t>
            </a:r>
            <a:br>
              <a:rPr lang="en-US" altLang="zh-TW" dirty="0"/>
            </a:br>
            <a:r>
              <a:rPr lang="en-US" altLang="zh-TW" dirty="0"/>
              <a:t>    ...</a:t>
            </a:r>
            <a:br>
              <a:rPr lang="en-US" altLang="zh-TW" dirty="0"/>
            </a:br>
            <a:r>
              <a:rPr lang="en-US" altLang="zh-TW" dirty="0"/>
              <a:t/>
            </a:r>
            <a:br>
              <a:rPr lang="en-US" altLang="zh-TW" dirty="0"/>
            </a:br>
            <a:r>
              <a:rPr lang="en-US" altLang="zh-TW" dirty="0"/>
              <a:t>    public static void </a:t>
            </a:r>
            <a:r>
              <a:rPr lang="en-US" altLang="zh-TW" dirty="0" err="1"/>
              <a:t>testMinus</a:t>
            </a:r>
            <a:r>
              <a:rPr lang="en-US" altLang="zh-TW" dirty="0"/>
              <a:t>()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1;</a:t>
            </a:r>
            <a:br>
              <a:rPr lang="en-US" altLang="zh-TW" dirty="0"/>
            </a:br>
            <a:r>
              <a:rPr lang="en-US" altLang="zh-TW" dirty="0"/>
              <a:t>        </a:t>
            </a:r>
            <a:r>
              <a:rPr lang="en-US" altLang="zh-TW" dirty="0" err="1"/>
              <a:t>int</a:t>
            </a:r>
            <a:r>
              <a:rPr lang="en-US" altLang="zh-TW" dirty="0"/>
              <a:t> result = </a:t>
            </a:r>
            <a:r>
              <a:rPr lang="en-US" altLang="zh-TW" dirty="0" err="1"/>
              <a:t>calculator.minus</a:t>
            </a:r>
            <a:r>
              <a:rPr lang="en-US" altLang="zh-TW" dirty="0"/>
              <a:t>(3, 2);</a:t>
            </a:r>
            <a:br>
              <a:rPr lang="en-US" altLang="zh-TW" dirty="0"/>
            </a:br>
            <a:r>
              <a:rPr lang="en-US" altLang="zh-TW" dirty="0"/>
              <a:t>        if(expected == result) {</a:t>
            </a:r>
            <a:br>
              <a:rPr lang="en-US" altLang="zh-TW" dirty="0"/>
            </a:br>
            <a:r>
              <a:rPr lang="en-US" altLang="zh-TW" dirty="0"/>
              <a:t>            </a:t>
            </a:r>
            <a:r>
              <a:rPr lang="en-US" altLang="zh-TW" dirty="0" err="1"/>
              <a:t>System.out.println</a:t>
            </a:r>
            <a:r>
              <a:rPr lang="en-US" altLang="zh-TW" dirty="0"/>
              <a:t>("</a:t>
            </a:r>
            <a:r>
              <a:rPr lang="zh-TW" altLang="en-US" dirty="0"/>
              <a:t>正確！</a:t>
            </a:r>
            <a:r>
              <a:rPr lang="en-US" altLang="zh-TW" dirty="0"/>
              <a:t>");</a:t>
            </a:r>
            <a:br>
              <a:rPr lang="en-US" altLang="zh-TW" dirty="0"/>
            </a:br>
            <a:r>
              <a:rPr lang="en-US" altLang="zh-TW" dirty="0"/>
              <a:t>        }</a:t>
            </a:r>
            <a:br>
              <a:rPr lang="en-US" altLang="zh-TW" dirty="0"/>
            </a:br>
            <a:r>
              <a:rPr lang="en-US" altLang="zh-TW" dirty="0"/>
              <a:t>        else {</a:t>
            </a:r>
            <a:br>
              <a:rPr lang="en-US" altLang="zh-TW" dirty="0"/>
            </a:br>
            <a:r>
              <a:rPr lang="en-US" altLang="zh-TW" dirty="0"/>
              <a:t>            </a:t>
            </a:r>
            <a:r>
              <a:rPr lang="en-US" altLang="zh-TW" dirty="0" err="1"/>
              <a:t>System.out.printf</a:t>
            </a:r>
            <a:r>
              <a:rPr lang="en-US" altLang="zh-TW" dirty="0"/>
              <a:t>(</a:t>
            </a:r>
            <a:br>
              <a:rPr lang="en-US" altLang="zh-TW" dirty="0"/>
            </a:br>
            <a:r>
              <a:rPr lang="en-US" altLang="zh-TW" dirty="0"/>
              <a:t>               "</a:t>
            </a:r>
            <a:r>
              <a:rPr lang="zh-TW" altLang="en-US" dirty="0"/>
              <a:t>錯誤，傳回 </a:t>
            </a:r>
            <a:r>
              <a:rPr lang="en-US" altLang="zh-TW" dirty="0"/>
              <a:t>%d</a:t>
            </a:r>
            <a:r>
              <a:rPr lang="zh-TW" altLang="en-US" dirty="0"/>
              <a:t>，但應該是 </a:t>
            </a:r>
            <a:r>
              <a:rPr lang="en-US" altLang="zh-TW" dirty="0"/>
              <a:t>%d</a:t>
            </a:r>
            <a:r>
              <a:rPr lang="zh-TW" altLang="en-US" dirty="0"/>
              <a:t>！</a:t>
            </a:r>
            <a:r>
              <a:rPr lang="en-US" altLang="zh-TW" dirty="0"/>
              <a:t>%n", result, expected);</a:t>
            </a:r>
            <a:br>
              <a:rPr lang="en-US" altLang="zh-TW" dirty="0"/>
            </a:br>
            <a:r>
              <a:rPr lang="en-US" altLang="zh-TW" dirty="0"/>
              <a:t>        }</a:t>
            </a:r>
            <a:br>
              <a:rPr lang="en-US" altLang="zh-TW" dirty="0"/>
            </a:br>
            <a:r>
              <a:rPr lang="en-US" altLang="zh-TW" dirty="0"/>
              <a:t>    }</a:t>
            </a:r>
            <a:br>
              <a:rPr lang="en-US" altLang="zh-TW" dirty="0"/>
            </a:br>
            <a:r>
              <a:rPr lang="en-US" altLang="zh-TW" dirty="0"/>
              <a:t>}</a:t>
            </a:r>
            <a:br>
              <a:rPr lang="en-US" altLang="zh-TW" dirty="0"/>
            </a:br>
            <a:endParaRPr lang="en-US" altLang="zh-TW" dirty="0"/>
          </a:p>
          <a:p>
            <a:r>
              <a:rPr lang="en-US" altLang="zh-TW" dirty="0"/>
              <a:t/>
            </a:r>
            <a:br>
              <a:rPr lang="en-US" altLang="zh-TW" dirty="0"/>
            </a:br>
            <a:endParaRPr lang="zh-TW" altLang="en-US" dirty="0"/>
          </a:p>
        </p:txBody>
      </p:sp>
    </p:spTree>
    <p:extLst>
      <p:ext uri="{BB962C8B-B14F-4D97-AF65-F5344CB8AC3E}">
        <p14:creationId xmlns:p14="http://schemas.microsoft.com/office/powerpoint/2010/main" xmlns="" val="399436163"/>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smtClean="0"/>
              <a:t>測試人員這樣做</a:t>
            </a:r>
            <a:endParaRPr lang="zh-TW" altLang="en-US" dirty="0"/>
          </a:p>
        </p:txBody>
      </p:sp>
      <p:sp>
        <p:nvSpPr>
          <p:cNvPr id="3" name="內容版面配置區 2"/>
          <p:cNvSpPr>
            <a:spLocks noGrp="1"/>
          </p:cNvSpPr>
          <p:nvPr>
            <p:ph idx="1"/>
          </p:nvPr>
        </p:nvSpPr>
        <p:spPr/>
        <p:txBody>
          <a:bodyPr/>
          <a:lstStyle/>
          <a:p>
            <a:r>
              <a:rPr lang="en-US" altLang="zh-TW" dirty="0"/>
              <a:t>package </a:t>
            </a:r>
            <a:r>
              <a:rPr lang="en-US" altLang="zh-TW" dirty="0" err="1"/>
              <a:t>test.cc.openhome</a:t>
            </a:r>
            <a:r>
              <a:rPr lang="en-US" altLang="zh-TW" dirty="0"/>
              <a:t>;</a:t>
            </a:r>
            <a:br>
              <a:rPr lang="en-US" altLang="zh-TW" dirty="0"/>
            </a:br>
            <a:r>
              <a:rPr lang="en-US" altLang="zh-TW" dirty="0"/>
              <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CalculatorTest.testPlus</a:t>
            </a:r>
            <a:r>
              <a:rPr lang="en-US" altLang="zh-TW" dirty="0"/>
              <a:t>();</a:t>
            </a:r>
            <a:br>
              <a:rPr lang="en-US" altLang="zh-TW" dirty="0"/>
            </a:br>
            <a:r>
              <a:rPr lang="en-US" altLang="zh-TW" dirty="0"/>
              <a:t>        </a:t>
            </a:r>
            <a:r>
              <a:rPr lang="en-US" altLang="zh-TW" dirty="0" err="1"/>
              <a:t>CalculatorTest.testMinus</a:t>
            </a:r>
            <a:r>
              <a:rPr lang="en-US" altLang="zh-TW" dirty="0"/>
              <a: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1725642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標題 1"/>
          <p:cNvSpPr>
            <a:spLocks noGrp="1"/>
          </p:cNvSpPr>
          <p:nvPr>
            <p:ph type="title"/>
          </p:nvPr>
        </p:nvSpPr>
        <p:spPr/>
        <p:txBody>
          <a:bodyPr/>
          <a:lstStyle/>
          <a:p>
            <a:pPr eaLnBrk="1" hangingPunct="1"/>
            <a:endParaRPr lang="zh-TW" altLang="en-US" smtClean="0"/>
          </a:p>
        </p:txBody>
      </p:sp>
      <p:pic>
        <p:nvPicPr>
          <p:cNvPr id="123907" name="Picture 2"/>
          <p:cNvPicPr>
            <a:picLocks noChangeAspect="1" noChangeArrowheads="1"/>
          </p:cNvPicPr>
          <p:nvPr/>
        </p:nvPicPr>
        <p:blipFill>
          <a:blip r:embed="rId2" cstate="print"/>
          <a:srcRect t="16360" r="75273" b="43282"/>
          <a:stretch>
            <a:fillRect/>
          </a:stretch>
        </p:blipFill>
        <p:spPr bwMode="auto">
          <a:xfrm>
            <a:off x="1835150" y="1341438"/>
            <a:ext cx="4321175" cy="5287962"/>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45F78D89-5997-444E-9954-B07A54BF8CB2}" type="slidenum">
              <a:rPr lang="zh-TW" altLang="en-US" smtClean="0"/>
              <a:pPr/>
              <a:t>35</a:t>
            </a:fld>
            <a:endParaRPr lang="zh-TW" altLang="en-US"/>
          </a:p>
        </p:txBody>
      </p:sp>
    </p:spTree>
    <p:extLst>
      <p:ext uri="{BB962C8B-B14F-4D97-AF65-F5344CB8AC3E}">
        <p14:creationId xmlns:p14="http://schemas.microsoft.com/office/powerpoint/2010/main" xmlns="" val="1789624130"/>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Test project</a:t>
            </a:r>
            <a:br>
              <a:rPr lang="en-US" altLang="zh-TW" dirty="0" smtClean="0"/>
            </a:br>
            <a:r>
              <a:rPr lang="zh-TW" altLang="en-US" dirty="0" smtClean="0"/>
              <a:t>測試工程師寫成這樣</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Assert {</a:t>
            </a:r>
            <a:br>
              <a:rPr lang="en-US" altLang="zh-TW" dirty="0"/>
            </a:br>
            <a:r>
              <a:rPr lang="en-US" altLang="zh-TW" dirty="0"/>
              <a:t>    public static void </a:t>
            </a:r>
            <a:r>
              <a:rPr lang="en-US" altLang="zh-TW" dirty="0" err="1"/>
              <a:t>assertEquals</a:t>
            </a:r>
            <a:r>
              <a:rPr lang="en-US" altLang="zh-TW" dirty="0"/>
              <a:t>(</a:t>
            </a:r>
            <a:r>
              <a:rPr lang="en-US" altLang="zh-TW" dirty="0" err="1"/>
              <a:t>int</a:t>
            </a:r>
            <a:r>
              <a:rPr lang="en-US" altLang="zh-TW" dirty="0"/>
              <a:t> expected, </a:t>
            </a:r>
            <a:r>
              <a:rPr lang="en-US" altLang="zh-TW" dirty="0" err="1"/>
              <a:t>int</a:t>
            </a:r>
            <a:r>
              <a:rPr lang="en-US" altLang="zh-TW" dirty="0"/>
              <a:t> result) {</a:t>
            </a:r>
            <a:br>
              <a:rPr lang="en-US" altLang="zh-TW" dirty="0"/>
            </a:br>
            <a:r>
              <a:rPr lang="en-US" altLang="zh-TW" dirty="0"/>
              <a:t>        if(expected == result) {</a:t>
            </a:r>
            <a:br>
              <a:rPr lang="en-US" altLang="zh-TW" dirty="0"/>
            </a:br>
            <a:r>
              <a:rPr lang="en-US" altLang="zh-TW" dirty="0"/>
              <a:t>            </a:t>
            </a:r>
            <a:r>
              <a:rPr lang="en-US" altLang="zh-TW" dirty="0" err="1"/>
              <a:t>System.out.println</a:t>
            </a:r>
            <a:r>
              <a:rPr lang="en-US" altLang="zh-TW" dirty="0"/>
              <a:t>("</a:t>
            </a:r>
            <a:r>
              <a:rPr lang="zh-TW" altLang="en-US" dirty="0"/>
              <a:t>正確！</a:t>
            </a:r>
            <a:r>
              <a:rPr lang="en-US" altLang="zh-TW" dirty="0"/>
              <a:t>");</a:t>
            </a:r>
            <a:r>
              <a:rPr lang="zh-TW" altLang="en-US" dirty="0"/>
              <a:t/>
            </a:r>
            <a:br>
              <a:rPr lang="zh-TW" altLang="en-US" dirty="0"/>
            </a:br>
            <a:r>
              <a:rPr lang="zh-TW" altLang="en-US" dirty="0"/>
              <a:t>        </a:t>
            </a:r>
            <a:r>
              <a:rPr lang="en-US" altLang="zh-TW" dirty="0"/>
              <a:t>}</a:t>
            </a:r>
            <a:r>
              <a:rPr lang="zh-TW" altLang="en-US" dirty="0"/>
              <a:t/>
            </a:r>
            <a:br>
              <a:rPr lang="zh-TW" altLang="en-US" dirty="0"/>
            </a:br>
            <a:r>
              <a:rPr lang="zh-TW" altLang="en-US" dirty="0"/>
              <a:t>        </a:t>
            </a:r>
            <a:r>
              <a:rPr lang="en-US" altLang="zh-TW" dirty="0"/>
              <a:t>else {</a:t>
            </a:r>
            <a:br>
              <a:rPr lang="en-US" altLang="zh-TW" dirty="0"/>
            </a:br>
            <a:r>
              <a:rPr lang="en-US" altLang="zh-TW" dirty="0"/>
              <a:t>            </a:t>
            </a:r>
            <a:r>
              <a:rPr lang="en-US" altLang="zh-TW" dirty="0" err="1"/>
              <a:t>System.out.printf</a:t>
            </a:r>
            <a:r>
              <a:rPr lang="en-US" altLang="zh-TW" dirty="0"/>
              <a:t>(</a:t>
            </a:r>
            <a:br>
              <a:rPr lang="en-US" altLang="zh-TW" dirty="0"/>
            </a:br>
            <a:r>
              <a:rPr lang="en-US" altLang="zh-TW" dirty="0"/>
              <a:t>               "</a:t>
            </a:r>
            <a:r>
              <a:rPr lang="zh-TW" altLang="en-US" dirty="0"/>
              <a:t>失敗，預期為 </a:t>
            </a:r>
            <a:r>
              <a:rPr lang="en-US" altLang="zh-TW" dirty="0"/>
              <a:t>%d</a:t>
            </a:r>
            <a:r>
              <a:rPr lang="zh-TW" altLang="en-US" dirty="0"/>
              <a:t>，但是傳回 </a:t>
            </a:r>
            <a:r>
              <a:rPr lang="en-US" altLang="zh-TW" dirty="0"/>
              <a:t>%d</a:t>
            </a:r>
            <a:r>
              <a:rPr lang="zh-TW" altLang="en-US" dirty="0"/>
              <a:t>！</a:t>
            </a:r>
            <a:r>
              <a:rPr lang="en-US" altLang="zh-TW" dirty="0"/>
              <a:t>%n", expected, result);</a:t>
            </a:r>
            <a:br>
              <a:rPr lang="en-US" altLang="zh-TW" dirty="0"/>
            </a:br>
            <a:r>
              <a:rPr lang="en-US" altLang="zh-TW" dirty="0"/>
              <a:t>        }</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659667859"/>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a:t>測試工程師寫成</a:t>
            </a:r>
            <a:r>
              <a:rPr lang="zh-TW" altLang="en-US" dirty="0" smtClean="0"/>
              <a:t>這樣 越加越多</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public class </a:t>
            </a:r>
            <a:r>
              <a:rPr lang="en-US" altLang="zh-TW" dirty="0" err="1"/>
              <a:t>CalculatorTest</a:t>
            </a:r>
            <a:r>
              <a:rPr lang="en-US" altLang="zh-TW" dirty="0"/>
              <a:t> {</a:t>
            </a:r>
            <a:br>
              <a:rPr lang="en-US" altLang="zh-TW" dirty="0"/>
            </a:br>
            <a:r>
              <a:rPr lang="en-US" altLang="zh-TW" dirty="0"/>
              <a:t>    public static void </a:t>
            </a:r>
            <a:r>
              <a:rPr lang="en-US" altLang="zh-TW" dirty="0" err="1"/>
              <a:t>testPlus</a:t>
            </a:r>
            <a:r>
              <a:rPr lang="en-US" altLang="zh-TW" dirty="0"/>
              <a:t>()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3;</a:t>
            </a:r>
            <a:br>
              <a:rPr lang="en-US" altLang="zh-TW" dirty="0"/>
            </a:br>
            <a:r>
              <a:rPr lang="en-US" altLang="zh-TW" dirty="0"/>
              <a:t>        </a:t>
            </a:r>
            <a:r>
              <a:rPr lang="en-US" altLang="zh-TW" dirty="0" err="1"/>
              <a:t>int</a:t>
            </a:r>
            <a:r>
              <a:rPr lang="en-US" altLang="zh-TW" dirty="0"/>
              <a:t> result = </a:t>
            </a:r>
            <a:r>
              <a:rPr lang="en-US" altLang="zh-TW" dirty="0" err="1"/>
              <a:t>calculator.plus</a:t>
            </a:r>
            <a:r>
              <a:rPr lang="en-US" altLang="zh-TW" dirty="0"/>
              <a:t>(1, 2);</a:t>
            </a:r>
            <a:br>
              <a:rPr lang="en-US" altLang="zh-TW" dirty="0"/>
            </a:br>
            <a:r>
              <a:rPr lang="en-US" altLang="zh-TW" dirty="0"/>
              <a:t>        </a:t>
            </a:r>
            <a:r>
              <a:rPr lang="en-US" altLang="zh-TW" dirty="0" err="1"/>
              <a:t>Assert.assertEquals</a:t>
            </a:r>
            <a:r>
              <a:rPr lang="en-US" altLang="zh-TW" dirty="0"/>
              <a:t>(expected, result);</a:t>
            </a:r>
            <a:br>
              <a:rPr lang="en-US" altLang="zh-TW" dirty="0"/>
            </a:br>
            <a:r>
              <a:rPr lang="en-US" altLang="zh-TW" dirty="0"/>
              <a:t>    }</a:t>
            </a:r>
            <a:br>
              <a:rPr lang="en-US" altLang="zh-TW" dirty="0"/>
            </a:br>
            <a:r>
              <a:rPr lang="en-US" altLang="zh-TW" dirty="0"/>
              <a:t>    public static void </a:t>
            </a:r>
            <a:r>
              <a:rPr lang="en-US" altLang="zh-TW" dirty="0" err="1"/>
              <a:t>testMinus</a:t>
            </a:r>
            <a:r>
              <a:rPr lang="en-US" altLang="zh-TW" dirty="0"/>
              <a:t>()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1;</a:t>
            </a:r>
            <a:br>
              <a:rPr lang="en-US" altLang="zh-TW" dirty="0"/>
            </a:br>
            <a:r>
              <a:rPr lang="en-US" altLang="zh-TW" dirty="0"/>
              <a:t>        </a:t>
            </a:r>
            <a:r>
              <a:rPr lang="en-US" altLang="zh-TW" dirty="0" err="1"/>
              <a:t>int</a:t>
            </a:r>
            <a:r>
              <a:rPr lang="en-US" altLang="zh-TW" dirty="0"/>
              <a:t> result = </a:t>
            </a:r>
            <a:r>
              <a:rPr lang="en-US" altLang="zh-TW" dirty="0" err="1"/>
              <a:t>calculator.minus</a:t>
            </a:r>
            <a:r>
              <a:rPr lang="en-US" altLang="zh-TW" dirty="0"/>
              <a:t>(3, 2);</a:t>
            </a:r>
            <a:br>
              <a:rPr lang="en-US" altLang="zh-TW" dirty="0"/>
            </a:br>
            <a:r>
              <a:rPr lang="en-US" altLang="zh-TW" dirty="0"/>
              <a:t>        </a:t>
            </a:r>
            <a:r>
              <a:rPr lang="en-US" altLang="zh-TW" dirty="0" err="1"/>
              <a:t>Assert.assertEquals</a:t>
            </a:r>
            <a:r>
              <a:rPr lang="en-US" altLang="zh-TW" dirty="0"/>
              <a:t>(expected, result);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1685303396"/>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a:t>測試工程師寫成這樣</a:t>
            </a:r>
          </a:p>
        </p:txBody>
      </p:sp>
      <p:sp>
        <p:nvSpPr>
          <p:cNvPr id="3" name="內容版面配置區 2"/>
          <p:cNvSpPr>
            <a:spLocks noGrp="1"/>
          </p:cNvSpPr>
          <p:nvPr>
            <p:ph idx="1"/>
          </p:nvPr>
        </p:nvSpPr>
        <p:spPr/>
        <p:txBody>
          <a:bodyPr/>
          <a:lstStyle/>
          <a:p>
            <a:r>
              <a:rPr lang="en-US" altLang="zh-TW" b="1" dirty="0"/>
              <a:t>package </a:t>
            </a:r>
            <a:r>
              <a:rPr lang="en-US" altLang="zh-TW" b="1" dirty="0" err="1"/>
              <a:t>test.cc.openhome</a:t>
            </a:r>
            <a:r>
              <a:rPr lang="en-US" altLang="zh-TW" b="1" dirty="0"/>
              <a:t>;</a:t>
            </a:r>
            <a:r>
              <a:rPr lang="en-US" altLang="zh-TW" dirty="0"/>
              <a:t/>
            </a:r>
            <a:br>
              <a:rPr lang="en-US" altLang="zh-TW" dirty="0"/>
            </a:br>
            <a:r>
              <a:rPr lang="en-US" altLang="zh-TW" b="1" dirty="0"/>
              <a:t>public interface Test {</a:t>
            </a:r>
            <a:r>
              <a:rPr lang="en-US" altLang="zh-TW" dirty="0"/>
              <a:t/>
            </a:r>
            <a:br>
              <a:rPr lang="en-US" altLang="zh-TW" dirty="0"/>
            </a:br>
            <a:r>
              <a:rPr lang="en-US" altLang="zh-TW" b="1" dirty="0"/>
              <a:t>    void run();</a:t>
            </a:r>
            <a:r>
              <a:rPr lang="en-US" altLang="zh-TW" dirty="0"/>
              <a:t/>
            </a:r>
            <a:br>
              <a:rPr lang="en-US" altLang="zh-TW" dirty="0"/>
            </a:br>
            <a:r>
              <a:rPr lang="en-US" altLang="zh-TW" b="1" dirty="0"/>
              <a:t>}</a:t>
            </a:r>
            <a:endParaRPr lang="zh-TW" altLang="en-US" dirty="0"/>
          </a:p>
        </p:txBody>
      </p:sp>
    </p:spTree>
    <p:extLst>
      <p:ext uri="{BB962C8B-B14F-4D97-AF65-F5344CB8AC3E}">
        <p14:creationId xmlns:p14="http://schemas.microsoft.com/office/powerpoint/2010/main" xmlns="" val="1942693648"/>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Test project</a:t>
            </a:r>
            <a:br>
              <a:rPr lang="en-US" altLang="zh-TW" dirty="0"/>
            </a:br>
            <a:r>
              <a:rPr lang="zh-TW" altLang="en-US" dirty="0"/>
              <a:t>測試工程師寫成這樣</a:t>
            </a:r>
          </a:p>
        </p:txBody>
      </p:sp>
      <p:sp>
        <p:nvSpPr>
          <p:cNvPr id="3" name="內容版面配置區 2"/>
          <p:cNvSpPr>
            <a:spLocks noGrp="1"/>
          </p:cNvSpPr>
          <p:nvPr>
            <p:ph idx="1"/>
          </p:nvPr>
        </p:nvSpPr>
        <p:spPr/>
        <p:txBody>
          <a:bodyPr>
            <a:normAutofit fontScale="70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java.util</a:t>
            </a:r>
            <a:r>
              <a:rPr lang="en-US" altLang="zh-TW" dirty="0"/>
              <a:t>.*;</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private List&lt;Test&gt; tests;</a:t>
            </a:r>
            <a:br>
              <a:rPr lang="en-US" altLang="zh-TW" dirty="0"/>
            </a:br>
            <a:r>
              <a:rPr lang="en-US" altLang="zh-TW" dirty="0"/>
              <a:t>    public </a:t>
            </a:r>
            <a:r>
              <a:rPr lang="en-US" altLang="zh-TW" dirty="0" err="1"/>
              <a:t>TestRunner</a:t>
            </a:r>
            <a:r>
              <a:rPr lang="en-US" altLang="zh-TW" dirty="0"/>
              <a:t>() {</a:t>
            </a:r>
            <a:br>
              <a:rPr lang="en-US" altLang="zh-TW" dirty="0"/>
            </a:br>
            <a:r>
              <a:rPr lang="en-US" altLang="zh-TW" dirty="0"/>
              <a:t>        tests = new </a:t>
            </a:r>
            <a:r>
              <a:rPr lang="en-US" altLang="zh-TW" dirty="0" err="1"/>
              <a:t>ArrayList</a:t>
            </a:r>
            <a:r>
              <a:rPr lang="en-US" altLang="zh-TW" dirty="0"/>
              <a:t>&lt;Test&gt;();</a:t>
            </a:r>
            <a:br>
              <a:rPr lang="en-US" altLang="zh-TW" dirty="0"/>
            </a:br>
            <a:r>
              <a:rPr lang="en-US" altLang="zh-TW" dirty="0"/>
              <a:t>    }</a:t>
            </a:r>
            <a:br>
              <a:rPr lang="en-US" altLang="zh-TW" dirty="0"/>
            </a:br>
            <a:r>
              <a:rPr lang="en-US" altLang="zh-TW" dirty="0"/>
              <a:t>    public void add(Test test) {</a:t>
            </a:r>
            <a:br>
              <a:rPr lang="en-US" altLang="zh-TW" dirty="0"/>
            </a:br>
            <a:r>
              <a:rPr lang="en-US" altLang="zh-TW" dirty="0"/>
              <a:t>        </a:t>
            </a:r>
            <a:r>
              <a:rPr lang="en-US" altLang="zh-TW" dirty="0" err="1"/>
              <a:t>tests.add</a:t>
            </a:r>
            <a:r>
              <a:rPr lang="en-US" altLang="zh-TW" dirty="0"/>
              <a:t>(test);</a:t>
            </a:r>
            <a:br>
              <a:rPr lang="en-US" altLang="zh-TW" dirty="0"/>
            </a:br>
            <a:r>
              <a:rPr lang="en-US" altLang="zh-TW" dirty="0"/>
              <a:t>    }</a:t>
            </a:r>
            <a:br>
              <a:rPr lang="en-US" altLang="zh-TW" dirty="0"/>
            </a:br>
            <a:r>
              <a:rPr lang="en-US" altLang="zh-TW" dirty="0"/>
              <a:t>    public void run() {</a:t>
            </a:r>
            <a:br>
              <a:rPr lang="en-US" altLang="zh-TW" dirty="0"/>
            </a:br>
            <a:r>
              <a:rPr lang="en-US" altLang="zh-TW" dirty="0"/>
              <a:t>        for(Test </a:t>
            </a:r>
            <a:r>
              <a:rPr lang="en-US" altLang="zh-TW" dirty="0" err="1"/>
              <a:t>test</a:t>
            </a:r>
            <a:r>
              <a:rPr lang="en-US" altLang="zh-TW" dirty="0"/>
              <a:t> : tests) {</a:t>
            </a:r>
            <a:br>
              <a:rPr lang="en-US" altLang="zh-TW" dirty="0"/>
            </a:br>
            <a:r>
              <a:rPr lang="en-US" altLang="zh-TW" dirty="0"/>
              <a:t>            </a:t>
            </a:r>
            <a:r>
              <a:rPr lang="en-US" altLang="zh-TW" dirty="0" err="1"/>
              <a:t>test.run</a:t>
            </a:r>
            <a:r>
              <a:rPr lang="en-US" altLang="zh-TW" dirty="0"/>
              <a:t>();</a:t>
            </a:r>
            <a:br>
              <a:rPr lang="en-US" altLang="zh-TW" dirty="0"/>
            </a:br>
            <a:r>
              <a:rPr lang="en-US" altLang="zh-TW" dirty="0"/>
              <a:t>        }</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661141940"/>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測試工程師</a:t>
            </a:r>
            <a:endParaRPr lang="zh-TW" altLang="en-US" dirty="0"/>
          </a:p>
        </p:txBody>
      </p:sp>
      <p:sp>
        <p:nvSpPr>
          <p:cNvPr id="3" name="內容版面配置區 2"/>
          <p:cNvSpPr>
            <a:spLocks noGrp="1"/>
          </p:cNvSpPr>
          <p:nvPr>
            <p:ph idx="1"/>
          </p:nvPr>
        </p:nvSpPr>
        <p:spPr>
          <a:xfrm>
            <a:off x="457200" y="1600200"/>
            <a:ext cx="4330824" cy="4525963"/>
          </a:xfrm>
        </p:spPr>
        <p:txBody>
          <a:bodyPr>
            <a:normAutofit fontScale="62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public class </a:t>
            </a:r>
            <a:r>
              <a:rPr lang="en-US" altLang="zh-TW" dirty="0" err="1"/>
              <a:t>CalculatorPlusTest</a:t>
            </a:r>
            <a:r>
              <a:rPr lang="en-US" altLang="zh-TW" dirty="0"/>
              <a:t> implements Test {</a:t>
            </a:r>
            <a:br>
              <a:rPr lang="en-US" altLang="zh-TW" dirty="0"/>
            </a:br>
            <a:r>
              <a:rPr lang="en-US" altLang="zh-TW" dirty="0"/>
              <a:t>    @Override</a:t>
            </a:r>
            <a:br>
              <a:rPr lang="en-US" altLang="zh-TW" dirty="0"/>
            </a:br>
            <a:r>
              <a:rPr lang="en-US" altLang="zh-TW" dirty="0"/>
              <a:t>    public void run()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3;</a:t>
            </a:r>
            <a:br>
              <a:rPr lang="en-US" altLang="zh-TW" dirty="0"/>
            </a:br>
            <a:r>
              <a:rPr lang="en-US" altLang="zh-TW" dirty="0"/>
              <a:t>        </a:t>
            </a:r>
            <a:r>
              <a:rPr lang="en-US" altLang="zh-TW" dirty="0" err="1"/>
              <a:t>int</a:t>
            </a:r>
            <a:r>
              <a:rPr lang="en-US" altLang="zh-TW" dirty="0"/>
              <a:t> result = </a:t>
            </a:r>
            <a:r>
              <a:rPr lang="en-US" altLang="zh-TW" dirty="0" err="1"/>
              <a:t>calculator.plus</a:t>
            </a:r>
            <a:r>
              <a:rPr lang="en-US" altLang="zh-TW" dirty="0"/>
              <a:t>(1, 2);</a:t>
            </a:r>
            <a:br>
              <a:rPr lang="en-US" altLang="zh-TW" dirty="0"/>
            </a:br>
            <a:r>
              <a:rPr lang="en-US" altLang="zh-TW" dirty="0"/>
              <a:t>        </a:t>
            </a:r>
            <a:r>
              <a:rPr lang="en-US" altLang="zh-TW" dirty="0" err="1"/>
              <a:t>Assert.assertEquals</a:t>
            </a:r>
            <a:r>
              <a:rPr lang="en-US" altLang="zh-TW" dirty="0"/>
              <a:t>(expected, result);</a:t>
            </a:r>
            <a:br>
              <a:rPr lang="en-US" altLang="zh-TW" dirty="0"/>
            </a:br>
            <a:r>
              <a:rPr lang="en-US" altLang="zh-TW" dirty="0"/>
              <a:t>    }</a:t>
            </a:r>
            <a:br>
              <a:rPr lang="en-US" altLang="zh-TW" dirty="0"/>
            </a:br>
            <a:r>
              <a:rPr lang="en-US" altLang="zh-TW" dirty="0"/>
              <a:t>}</a:t>
            </a:r>
            <a:br>
              <a:rPr lang="en-US" altLang="zh-TW" dirty="0"/>
            </a:br>
            <a:endParaRPr lang="en-US" altLang="zh-TW" dirty="0"/>
          </a:p>
          <a:p>
            <a:r>
              <a:rPr lang="en-US" altLang="zh-TW" dirty="0"/>
              <a:t/>
            </a:r>
            <a:br>
              <a:rPr lang="en-US" altLang="zh-TW" dirty="0"/>
            </a:br>
            <a:endParaRPr lang="zh-TW" altLang="en-US" dirty="0"/>
          </a:p>
        </p:txBody>
      </p:sp>
      <p:sp>
        <p:nvSpPr>
          <p:cNvPr id="4" name="內容版面配置區 2"/>
          <p:cNvSpPr txBox="1">
            <a:spLocks/>
          </p:cNvSpPr>
          <p:nvPr/>
        </p:nvSpPr>
        <p:spPr>
          <a:xfrm>
            <a:off x="4788024" y="1417638"/>
            <a:ext cx="4330824" cy="452596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a:r>
            <a:br>
              <a:rPr lang="en-US" altLang="zh-TW" dirty="0" smtClean="0"/>
            </a:br>
            <a:r>
              <a:rPr lang="en-US" altLang="zh-TW" dirty="0" smtClean="0"/>
              <a:t>package </a:t>
            </a:r>
            <a:r>
              <a:rPr lang="en-US" altLang="zh-TW" dirty="0" err="1" smtClean="0"/>
              <a:t>test.cc.openhome</a:t>
            </a:r>
            <a:r>
              <a:rPr lang="en-US" altLang="zh-TW" dirty="0" smtClean="0"/>
              <a:t>;</a:t>
            </a:r>
            <a:br>
              <a:rPr lang="en-US" altLang="zh-TW" dirty="0" smtClean="0"/>
            </a:br>
            <a:r>
              <a:rPr lang="en-US" altLang="zh-TW" dirty="0" smtClean="0"/>
              <a:t>import </a:t>
            </a:r>
            <a:r>
              <a:rPr lang="en-US" altLang="zh-TW" dirty="0" err="1" smtClean="0"/>
              <a:t>cc.openhome.Calculator</a:t>
            </a:r>
            <a:r>
              <a:rPr lang="en-US" altLang="zh-TW" dirty="0" smtClean="0"/>
              <a:t>;</a:t>
            </a:r>
            <a:br>
              <a:rPr lang="en-US" altLang="zh-TW" dirty="0" smtClean="0"/>
            </a:br>
            <a:r>
              <a:rPr lang="en-US" altLang="zh-TW" dirty="0" smtClean="0"/>
              <a:t>public class </a:t>
            </a:r>
            <a:r>
              <a:rPr lang="en-US" altLang="zh-TW" dirty="0" err="1" smtClean="0"/>
              <a:t>CalculatorMinusTest</a:t>
            </a:r>
            <a:r>
              <a:rPr lang="en-US" altLang="zh-TW" dirty="0" smtClean="0"/>
              <a:t> implements Test {</a:t>
            </a:r>
            <a:br>
              <a:rPr lang="en-US" altLang="zh-TW" dirty="0" smtClean="0"/>
            </a:br>
            <a:r>
              <a:rPr lang="en-US" altLang="zh-TW" dirty="0" smtClean="0"/>
              <a:t>    @Override</a:t>
            </a:r>
            <a:br>
              <a:rPr lang="en-US" altLang="zh-TW" dirty="0" smtClean="0"/>
            </a:br>
            <a:r>
              <a:rPr lang="en-US" altLang="zh-TW" dirty="0" smtClean="0"/>
              <a:t>    public void run() {</a:t>
            </a:r>
            <a:br>
              <a:rPr lang="en-US" altLang="zh-TW" dirty="0" smtClean="0"/>
            </a:br>
            <a:r>
              <a:rPr lang="en-US" altLang="zh-TW" dirty="0" smtClean="0"/>
              <a:t>        Calculator </a:t>
            </a:r>
            <a:r>
              <a:rPr lang="en-US" altLang="zh-TW" dirty="0" err="1" smtClean="0"/>
              <a:t>calculator</a:t>
            </a:r>
            <a:r>
              <a:rPr lang="en-US" altLang="zh-TW" dirty="0" smtClean="0"/>
              <a:t> = new Calculator();</a:t>
            </a:r>
            <a:br>
              <a:rPr lang="en-US" altLang="zh-TW" dirty="0" smtClean="0"/>
            </a:br>
            <a:r>
              <a:rPr lang="en-US" altLang="zh-TW" dirty="0" smtClean="0"/>
              <a:t>        </a:t>
            </a:r>
            <a:r>
              <a:rPr lang="en-US" altLang="zh-TW" dirty="0" err="1" smtClean="0"/>
              <a:t>int</a:t>
            </a:r>
            <a:r>
              <a:rPr lang="en-US" altLang="zh-TW" dirty="0" smtClean="0"/>
              <a:t> expected = 1;</a:t>
            </a:r>
            <a:br>
              <a:rPr lang="en-US" altLang="zh-TW" dirty="0" smtClean="0"/>
            </a:br>
            <a:r>
              <a:rPr lang="en-US" altLang="zh-TW" dirty="0" smtClean="0"/>
              <a:t>        </a:t>
            </a:r>
            <a:r>
              <a:rPr lang="en-US" altLang="zh-TW" dirty="0" err="1" smtClean="0"/>
              <a:t>int</a:t>
            </a:r>
            <a:r>
              <a:rPr lang="en-US" altLang="zh-TW" dirty="0" smtClean="0"/>
              <a:t> result = </a:t>
            </a:r>
            <a:r>
              <a:rPr lang="en-US" altLang="zh-TW" dirty="0" err="1" smtClean="0"/>
              <a:t>calculator.minus</a:t>
            </a:r>
            <a:r>
              <a:rPr lang="en-US" altLang="zh-TW" dirty="0" smtClean="0"/>
              <a:t>(3, 2);</a:t>
            </a:r>
            <a:br>
              <a:rPr lang="en-US" altLang="zh-TW" dirty="0" smtClean="0"/>
            </a:br>
            <a:r>
              <a:rPr lang="en-US" altLang="zh-TW" dirty="0" smtClean="0"/>
              <a:t>        </a:t>
            </a:r>
            <a:r>
              <a:rPr lang="en-US" altLang="zh-TW" dirty="0" err="1" smtClean="0"/>
              <a:t>Assert.assertEquals</a:t>
            </a:r>
            <a:r>
              <a:rPr lang="en-US" altLang="zh-TW" dirty="0" smtClean="0"/>
              <a:t>(expected, result);</a:t>
            </a:r>
            <a:br>
              <a:rPr lang="en-US" altLang="zh-TW" dirty="0" smtClean="0"/>
            </a:br>
            <a:r>
              <a:rPr lang="en-US" altLang="zh-TW" dirty="0" smtClean="0"/>
              <a:t>    }</a:t>
            </a:r>
            <a:br>
              <a:rPr lang="en-US" altLang="zh-TW" dirty="0" smtClean="0"/>
            </a:br>
            <a:r>
              <a:rPr lang="en-US" altLang="zh-TW" dirty="0" smtClean="0"/>
              <a:t>}</a:t>
            </a:r>
            <a:br>
              <a:rPr lang="en-US" altLang="zh-TW" dirty="0" smtClean="0"/>
            </a:br>
            <a:endParaRPr lang="en-US" altLang="zh-TW" dirty="0" smtClean="0"/>
          </a:p>
          <a:p>
            <a:r>
              <a:rPr lang="en-US" altLang="zh-TW" dirty="0" smtClean="0"/>
              <a:t/>
            </a:r>
            <a:br>
              <a:rPr lang="en-US" altLang="zh-TW" dirty="0" smtClean="0"/>
            </a:br>
            <a:endParaRPr lang="zh-TW" altLang="en-US" dirty="0"/>
          </a:p>
        </p:txBody>
      </p:sp>
    </p:spTree>
    <p:extLst>
      <p:ext uri="{BB962C8B-B14F-4D97-AF65-F5344CB8AC3E}">
        <p14:creationId xmlns:p14="http://schemas.microsoft.com/office/powerpoint/2010/main" xmlns="" val="47263698"/>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CalculatorTest</a:t>
            </a: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TestRunner</a:t>
            </a:r>
            <a:r>
              <a:rPr lang="en-US" altLang="zh-TW" dirty="0"/>
              <a:t> runner = new </a:t>
            </a:r>
            <a:r>
              <a:rPr lang="en-US" altLang="zh-TW" dirty="0" err="1"/>
              <a:t>TestRunner</a:t>
            </a:r>
            <a:r>
              <a:rPr lang="en-US" altLang="zh-TW" dirty="0"/>
              <a:t>();</a:t>
            </a:r>
            <a:br>
              <a:rPr lang="en-US" altLang="zh-TW" dirty="0"/>
            </a:br>
            <a:r>
              <a:rPr lang="en-US" altLang="zh-TW" dirty="0"/>
              <a:t>        </a:t>
            </a:r>
            <a:r>
              <a:rPr lang="en-US" altLang="zh-TW" dirty="0" err="1"/>
              <a:t>runner.add</a:t>
            </a:r>
            <a:r>
              <a:rPr lang="en-US" altLang="zh-TW" dirty="0"/>
              <a:t>(new </a:t>
            </a:r>
            <a:r>
              <a:rPr lang="en-US" altLang="zh-TW" dirty="0" err="1"/>
              <a:t>CalculatorPlusTest</a:t>
            </a:r>
            <a:r>
              <a:rPr lang="en-US" altLang="zh-TW" dirty="0"/>
              <a:t>());</a:t>
            </a:r>
            <a:br>
              <a:rPr lang="en-US" altLang="zh-TW" dirty="0"/>
            </a:br>
            <a:r>
              <a:rPr lang="en-US" altLang="zh-TW" dirty="0"/>
              <a:t>        </a:t>
            </a:r>
            <a:r>
              <a:rPr lang="en-US" altLang="zh-TW" dirty="0" err="1"/>
              <a:t>runner.add</a:t>
            </a:r>
            <a:r>
              <a:rPr lang="en-US" altLang="zh-TW" dirty="0"/>
              <a:t>(new </a:t>
            </a:r>
            <a:r>
              <a:rPr lang="en-US" altLang="zh-TW" dirty="0" err="1"/>
              <a:t>CalculatorMinusTest</a:t>
            </a:r>
            <a:r>
              <a:rPr lang="en-US" altLang="zh-TW" dirty="0"/>
              <a:t>());</a:t>
            </a:r>
            <a:br>
              <a:rPr lang="en-US" altLang="zh-TW" dirty="0"/>
            </a:br>
            <a:r>
              <a:rPr lang="en-US" altLang="zh-TW" dirty="0"/>
              <a:t>        </a:t>
            </a:r>
            <a:r>
              <a:rPr lang="en-US" altLang="zh-TW" dirty="0" err="1"/>
              <a:t>runner.run</a:t>
            </a:r>
            <a:r>
              <a:rPr lang="en-US" altLang="zh-TW" dirty="0"/>
              <a: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49913560"/>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改為可以任意組合要測的東西</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java.util</a:t>
            </a:r>
            <a:r>
              <a:rPr lang="en-US" altLang="zh-TW" dirty="0"/>
              <a:t>.*;</a:t>
            </a:r>
            <a:br>
              <a:rPr lang="en-US" altLang="zh-TW" dirty="0"/>
            </a:br>
            <a:r>
              <a:rPr lang="en-US" altLang="zh-TW" dirty="0"/>
              <a:t>public class </a:t>
            </a:r>
            <a:r>
              <a:rPr lang="en-US" altLang="zh-TW" dirty="0" err="1"/>
              <a:t>TestSuite</a:t>
            </a:r>
            <a:r>
              <a:rPr lang="en-US" altLang="zh-TW" dirty="0"/>
              <a:t> implements Test {</a:t>
            </a:r>
            <a:br>
              <a:rPr lang="en-US" altLang="zh-TW" dirty="0"/>
            </a:br>
            <a:r>
              <a:rPr lang="en-US" altLang="zh-TW" dirty="0"/>
              <a:t>    private List&lt;Test&gt; tests;</a:t>
            </a:r>
            <a:br>
              <a:rPr lang="en-US" altLang="zh-TW" dirty="0"/>
            </a:br>
            <a:r>
              <a:rPr lang="en-US" altLang="zh-TW" dirty="0"/>
              <a:t>    public </a:t>
            </a:r>
            <a:r>
              <a:rPr lang="en-US" altLang="zh-TW" dirty="0" err="1"/>
              <a:t>TestSuite</a:t>
            </a:r>
            <a:r>
              <a:rPr lang="en-US" altLang="zh-TW" dirty="0"/>
              <a:t>() {</a:t>
            </a:r>
            <a:br>
              <a:rPr lang="en-US" altLang="zh-TW" dirty="0"/>
            </a:br>
            <a:r>
              <a:rPr lang="en-US" altLang="zh-TW" dirty="0"/>
              <a:t>        tests = new </a:t>
            </a:r>
            <a:r>
              <a:rPr lang="en-US" altLang="zh-TW" dirty="0" err="1"/>
              <a:t>ArrayList</a:t>
            </a:r>
            <a:r>
              <a:rPr lang="en-US" altLang="zh-TW" dirty="0"/>
              <a:t>&lt;Test&gt;();</a:t>
            </a:r>
            <a:br>
              <a:rPr lang="en-US" altLang="zh-TW" dirty="0"/>
            </a:br>
            <a:r>
              <a:rPr lang="en-US" altLang="zh-TW" dirty="0"/>
              <a:t>    }</a:t>
            </a:r>
            <a:br>
              <a:rPr lang="en-US" altLang="zh-TW" dirty="0"/>
            </a:br>
            <a:r>
              <a:rPr lang="en-US" altLang="zh-TW" dirty="0"/>
              <a:t>    @Override</a:t>
            </a:r>
            <a:br>
              <a:rPr lang="en-US" altLang="zh-TW" dirty="0"/>
            </a:br>
            <a:r>
              <a:rPr lang="en-US" altLang="zh-TW" dirty="0"/>
              <a:t>    public void run() {</a:t>
            </a:r>
            <a:br>
              <a:rPr lang="en-US" altLang="zh-TW" dirty="0"/>
            </a:br>
            <a:r>
              <a:rPr lang="en-US" altLang="zh-TW" dirty="0"/>
              <a:t>        for (Test </a:t>
            </a:r>
            <a:r>
              <a:rPr lang="en-US" altLang="zh-TW" dirty="0" err="1"/>
              <a:t>test</a:t>
            </a:r>
            <a:r>
              <a:rPr lang="en-US" altLang="zh-TW" dirty="0"/>
              <a:t> : tests) {</a:t>
            </a:r>
            <a:br>
              <a:rPr lang="en-US" altLang="zh-TW" dirty="0"/>
            </a:br>
            <a:r>
              <a:rPr lang="en-US" altLang="zh-TW" dirty="0"/>
              <a:t>            </a:t>
            </a:r>
            <a:r>
              <a:rPr lang="en-US" altLang="zh-TW" dirty="0" err="1"/>
              <a:t>test.run</a:t>
            </a:r>
            <a:r>
              <a:rPr lang="en-US" altLang="zh-TW" dirty="0"/>
              <a:t>();</a:t>
            </a:r>
            <a:br>
              <a:rPr lang="en-US" altLang="zh-TW" dirty="0"/>
            </a:br>
            <a:r>
              <a:rPr lang="en-US" altLang="zh-TW" dirty="0"/>
              <a:t>        }</a:t>
            </a:r>
            <a:br>
              <a:rPr lang="en-US" altLang="zh-TW" dirty="0"/>
            </a:br>
            <a:r>
              <a:rPr lang="en-US" altLang="zh-TW" dirty="0"/>
              <a:t>    }</a:t>
            </a:r>
            <a:br>
              <a:rPr lang="en-US" altLang="zh-TW" dirty="0"/>
            </a:br>
            <a:r>
              <a:rPr lang="en-US" altLang="zh-TW" dirty="0"/>
              <a:t>    public void add(Test test) {</a:t>
            </a:r>
            <a:br>
              <a:rPr lang="en-US" altLang="zh-TW" dirty="0"/>
            </a:br>
            <a:r>
              <a:rPr lang="en-US" altLang="zh-TW" dirty="0"/>
              <a:t>        </a:t>
            </a:r>
            <a:r>
              <a:rPr lang="en-US" altLang="zh-TW" dirty="0" err="1"/>
              <a:t>tests.add</a:t>
            </a:r>
            <a:r>
              <a:rPr lang="en-US" altLang="zh-TW" dirty="0"/>
              <a:t>(test);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898166111"/>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lnSpcReduction="10000"/>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public static void run(Test test) {</a:t>
            </a:r>
            <a:br>
              <a:rPr lang="en-US" altLang="zh-TW" dirty="0"/>
            </a:br>
            <a:r>
              <a:rPr lang="en-US" altLang="zh-TW" dirty="0"/>
              <a:t>        </a:t>
            </a:r>
            <a:r>
              <a:rPr lang="en-US" altLang="zh-TW" dirty="0" err="1"/>
              <a:t>test.run</a:t>
            </a:r>
            <a:r>
              <a:rPr lang="en-US" altLang="zh-TW" dirty="0"/>
              <a:t>();</a:t>
            </a:r>
            <a:br>
              <a:rPr lang="en-US" altLang="zh-TW" dirty="0"/>
            </a:br>
            <a:r>
              <a:rPr lang="en-US" altLang="zh-TW" dirty="0"/>
              <a:t>    }</a:t>
            </a:r>
            <a:br>
              <a:rPr lang="en-US" altLang="zh-TW" dirty="0"/>
            </a:br>
            <a:r>
              <a:rPr lang="en-US" altLang="zh-TW" dirty="0"/>
              <a:t>}</a:t>
            </a:r>
            <a:br>
              <a:rPr lang="en-US" altLang="zh-TW" dirty="0"/>
            </a:br>
            <a:endParaRPr lang="en-US" altLang="zh-TW" dirty="0"/>
          </a:p>
          <a:p>
            <a:pPr marL="0" indent="0">
              <a:buNone/>
            </a:pPr>
            <a:r>
              <a:rPr lang="en-US" altLang="zh-TW" dirty="0"/>
              <a:t/>
            </a:r>
            <a:br>
              <a:rPr lang="en-US" altLang="zh-TW" dirty="0"/>
            </a:br>
            <a:endParaRPr lang="zh-TW" altLang="en-US" dirty="0"/>
          </a:p>
        </p:txBody>
      </p:sp>
    </p:spTree>
    <p:extLst>
      <p:ext uri="{BB962C8B-B14F-4D97-AF65-F5344CB8AC3E}">
        <p14:creationId xmlns:p14="http://schemas.microsoft.com/office/powerpoint/2010/main" xmlns="" val="3516409131"/>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example1</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CalculatorPlusMinusTest</a:t>
            </a:r>
            <a:r>
              <a:rPr lang="en-US" altLang="zh-TW" dirty="0"/>
              <a:t> {</a:t>
            </a:r>
            <a:br>
              <a:rPr lang="en-US" altLang="zh-TW" dirty="0"/>
            </a:br>
            <a:r>
              <a:rPr lang="en-US" altLang="zh-TW" dirty="0"/>
              <a:t>    public static Test suite() {</a:t>
            </a:r>
            <a:br>
              <a:rPr lang="en-US" altLang="zh-TW" dirty="0"/>
            </a:br>
            <a:r>
              <a:rPr lang="en-US" altLang="zh-TW" dirty="0"/>
              <a:t>        </a:t>
            </a:r>
            <a:r>
              <a:rPr lang="en-US" altLang="zh-TW" dirty="0" err="1"/>
              <a:t>TestSuite</a:t>
            </a:r>
            <a:r>
              <a:rPr lang="en-US" altLang="zh-TW" dirty="0"/>
              <a:t> suite = new </a:t>
            </a:r>
            <a:r>
              <a:rPr lang="en-US" altLang="zh-TW" dirty="0" err="1"/>
              <a:t>TestSuite</a:t>
            </a:r>
            <a:r>
              <a:rPr lang="en-US" altLang="zh-TW" dirty="0"/>
              <a:t>();</a:t>
            </a:r>
            <a:br>
              <a:rPr lang="en-US" altLang="zh-TW" dirty="0"/>
            </a:br>
            <a:r>
              <a:rPr lang="en-US" altLang="zh-TW" dirty="0"/>
              <a:t>        </a:t>
            </a:r>
            <a:r>
              <a:rPr lang="en-US" altLang="zh-TW" dirty="0" err="1"/>
              <a:t>suite.add</a:t>
            </a:r>
            <a:r>
              <a:rPr lang="en-US" altLang="zh-TW" dirty="0"/>
              <a:t>(new </a:t>
            </a:r>
            <a:r>
              <a:rPr lang="en-US" altLang="zh-TW" dirty="0" err="1"/>
              <a:t>CalculatorPlusTest</a:t>
            </a:r>
            <a:r>
              <a:rPr lang="en-US" altLang="zh-TW" dirty="0"/>
              <a:t>());</a:t>
            </a:r>
            <a:br>
              <a:rPr lang="en-US" altLang="zh-TW" dirty="0"/>
            </a:br>
            <a:r>
              <a:rPr lang="en-US" altLang="zh-TW" dirty="0"/>
              <a:t>        </a:t>
            </a:r>
            <a:r>
              <a:rPr lang="en-US" altLang="zh-TW" dirty="0" err="1"/>
              <a:t>suite.add</a:t>
            </a:r>
            <a:r>
              <a:rPr lang="en-US" altLang="zh-TW" dirty="0"/>
              <a:t>(new </a:t>
            </a:r>
            <a:r>
              <a:rPr lang="en-US" altLang="zh-TW" dirty="0" err="1"/>
              <a:t>CalculatorMinusTest</a:t>
            </a:r>
            <a:r>
              <a:rPr lang="en-US" altLang="zh-TW" dirty="0"/>
              <a:t>());</a:t>
            </a:r>
            <a:br>
              <a:rPr lang="en-US" altLang="zh-TW" dirty="0"/>
            </a:br>
            <a:r>
              <a:rPr lang="en-US" altLang="zh-TW" dirty="0"/>
              <a:t>        return suite;</a:t>
            </a:r>
            <a:br>
              <a:rPr lang="en-US" altLang="zh-TW" dirty="0"/>
            </a:b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TestRunner.run</a:t>
            </a:r>
            <a:r>
              <a:rPr lang="en-US" altLang="zh-TW" dirty="0"/>
              <a:t>(suite());</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1387994771"/>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example2</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CalculatorDivideMultiplyTest</a:t>
            </a:r>
            <a:r>
              <a:rPr lang="en-US" altLang="zh-TW" dirty="0"/>
              <a:t> {</a:t>
            </a:r>
            <a:br>
              <a:rPr lang="en-US" altLang="zh-TW" dirty="0"/>
            </a:br>
            <a:r>
              <a:rPr lang="en-US" altLang="zh-TW" dirty="0"/>
              <a:t>    public static Test suite() {</a:t>
            </a:r>
            <a:br>
              <a:rPr lang="en-US" altLang="zh-TW" dirty="0"/>
            </a:br>
            <a:r>
              <a:rPr lang="en-US" altLang="zh-TW" dirty="0"/>
              <a:t>        </a:t>
            </a:r>
            <a:r>
              <a:rPr lang="en-US" altLang="zh-TW" dirty="0" err="1"/>
              <a:t>TestSuite</a:t>
            </a:r>
            <a:r>
              <a:rPr lang="en-US" altLang="zh-TW" dirty="0"/>
              <a:t> suite = new </a:t>
            </a:r>
            <a:r>
              <a:rPr lang="en-US" altLang="zh-TW" dirty="0" err="1"/>
              <a:t>TestSuite</a:t>
            </a:r>
            <a:r>
              <a:rPr lang="en-US" altLang="zh-TW" dirty="0"/>
              <a:t>();</a:t>
            </a:r>
            <a:br>
              <a:rPr lang="en-US" altLang="zh-TW" dirty="0"/>
            </a:br>
            <a:r>
              <a:rPr lang="en-US" altLang="zh-TW" dirty="0"/>
              <a:t>        </a:t>
            </a:r>
            <a:r>
              <a:rPr lang="en-US" altLang="zh-TW" dirty="0" err="1"/>
              <a:t>suite.add</a:t>
            </a:r>
            <a:r>
              <a:rPr lang="en-US" altLang="zh-TW" dirty="0"/>
              <a:t>(new </a:t>
            </a:r>
            <a:r>
              <a:rPr lang="en-US" altLang="zh-TW" dirty="0" err="1"/>
              <a:t>CalculatorDivideTest</a:t>
            </a:r>
            <a:r>
              <a:rPr lang="en-US" altLang="zh-TW" dirty="0"/>
              <a:t>());</a:t>
            </a:r>
            <a:br>
              <a:rPr lang="en-US" altLang="zh-TW" dirty="0"/>
            </a:br>
            <a:r>
              <a:rPr lang="en-US" altLang="zh-TW" dirty="0"/>
              <a:t>        </a:t>
            </a:r>
            <a:r>
              <a:rPr lang="en-US" altLang="zh-TW" dirty="0" err="1"/>
              <a:t>suite.add</a:t>
            </a:r>
            <a:r>
              <a:rPr lang="en-US" altLang="zh-TW" dirty="0"/>
              <a:t>(new </a:t>
            </a:r>
            <a:r>
              <a:rPr lang="en-US" altLang="zh-TW" dirty="0" err="1"/>
              <a:t>CalculatorMultiplyTest</a:t>
            </a:r>
            <a:r>
              <a:rPr lang="en-US" altLang="zh-TW" dirty="0"/>
              <a:t>());</a:t>
            </a:r>
            <a:br>
              <a:rPr lang="en-US" altLang="zh-TW" dirty="0"/>
            </a:br>
            <a:r>
              <a:rPr lang="en-US" altLang="zh-TW" dirty="0"/>
              <a:t>        return suite;</a:t>
            </a:r>
            <a:br>
              <a:rPr lang="en-US" altLang="zh-TW" dirty="0"/>
            </a:b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TestRunner.run</a:t>
            </a:r>
            <a:r>
              <a:rPr lang="en-US" altLang="zh-TW" dirty="0"/>
              <a:t>(suite());</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640518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(Manifest.xml)</a:t>
            </a:r>
          </a:p>
        </p:txBody>
      </p:sp>
      <p:sp>
        <p:nvSpPr>
          <p:cNvPr id="124931" name="Rectangle 3"/>
          <p:cNvSpPr>
            <a:spLocks noGrp="1" noChangeArrowheads="1"/>
          </p:cNvSpPr>
          <p:nvPr>
            <p:ph type="body" idx="1"/>
          </p:nvPr>
        </p:nvSpPr>
        <p:spPr/>
        <p:txBody>
          <a:bodyPr/>
          <a:lstStyle/>
          <a:p>
            <a:pPr eaLnBrk="1" hangingPunct="1"/>
            <a:r>
              <a:rPr lang="en-US" altLang="zh-TW" sz="2800" smtClean="0"/>
              <a:t>&lt;manifest&gt;</a:t>
            </a:r>
          </a:p>
          <a:p>
            <a:pPr eaLnBrk="1" hangingPunct="1"/>
            <a:r>
              <a:rPr lang="en-US" altLang="zh-TW" sz="2800" smtClean="0"/>
              <a:t>&lt;users-permission&gt;</a:t>
            </a:r>
          </a:p>
          <a:p>
            <a:pPr eaLnBrk="1" hangingPunct="1"/>
            <a:r>
              <a:rPr lang="en-US" altLang="zh-TW" sz="2800" smtClean="0"/>
              <a:t>&lt;permission&gt;</a:t>
            </a:r>
          </a:p>
          <a:p>
            <a:pPr eaLnBrk="1" hangingPunct="1"/>
            <a:r>
              <a:rPr lang="en-US" altLang="zh-TW" sz="2800" smtClean="0"/>
              <a:t>&lt;instrumentation&gt;</a:t>
            </a:r>
          </a:p>
          <a:p>
            <a:pPr eaLnBrk="1" hangingPunct="1"/>
            <a:r>
              <a:rPr lang="en-US" altLang="zh-TW" sz="2800" smtClean="0"/>
              <a:t>&lt;application&gt;</a:t>
            </a:r>
          </a:p>
          <a:p>
            <a:pPr lvl="1" eaLnBrk="1" hangingPunct="1"/>
            <a:r>
              <a:rPr lang="en-US" altLang="zh-TW" sz="2400" smtClean="0"/>
              <a:t>&lt;activity&gt;</a:t>
            </a:r>
          </a:p>
          <a:p>
            <a:pPr lvl="1" eaLnBrk="1" hangingPunct="1"/>
            <a:r>
              <a:rPr lang="en-US" altLang="zh-TW" sz="2400" smtClean="0"/>
              <a:t>&lt;receiver&gt;</a:t>
            </a:r>
          </a:p>
          <a:p>
            <a:pPr lvl="1" eaLnBrk="1" hangingPunct="1"/>
            <a:r>
              <a:rPr lang="en-US" altLang="zh-TW" sz="2400" smtClean="0"/>
              <a:t>&lt;service&gt;</a:t>
            </a:r>
          </a:p>
          <a:p>
            <a:pPr lvl="1" eaLnBrk="1" hangingPunct="1"/>
            <a:r>
              <a:rPr lang="en-US" altLang="zh-TW" sz="2400" smtClean="0"/>
              <a:t>&lt;provider&gt;</a:t>
            </a:r>
          </a:p>
        </p:txBody>
      </p:sp>
      <p:sp>
        <p:nvSpPr>
          <p:cNvPr id="4" name="投影片編號版面配置區 3"/>
          <p:cNvSpPr>
            <a:spLocks noGrp="1"/>
          </p:cNvSpPr>
          <p:nvPr>
            <p:ph type="sldNum" sz="quarter" idx="12"/>
          </p:nvPr>
        </p:nvSpPr>
        <p:spPr/>
        <p:txBody>
          <a:bodyPr/>
          <a:lstStyle/>
          <a:p>
            <a:fld id="{45F78D89-5997-444E-9954-B07A54BF8CB2}" type="slidenum">
              <a:rPr lang="zh-TW" altLang="en-US" smtClean="0"/>
              <a:pPr/>
              <a:t>36</a:t>
            </a:fld>
            <a:endParaRPr lang="zh-TW" altLang="en-US"/>
          </a:p>
        </p:txBody>
      </p:sp>
    </p:spTree>
    <p:extLst>
      <p:ext uri="{BB962C8B-B14F-4D97-AF65-F5344CB8AC3E}">
        <p14:creationId xmlns:p14="http://schemas.microsoft.com/office/powerpoint/2010/main" xmlns="" val="177063153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zh-TW" altLang="en-US" dirty="0"/>
              <a:t>每次要寫測試，就得自己實作一個</a:t>
            </a:r>
            <a:r>
              <a:rPr lang="en-US" altLang="zh-TW" dirty="0"/>
              <a:t>Test</a:t>
            </a:r>
            <a:r>
              <a:rPr lang="zh-TW" altLang="en-US" dirty="0"/>
              <a:t>介面，著實有點麻 煩，你想了一下，也對！要不這樣好了，測試人員只要在某個類別中寫個公開、不傳回值、沒有參數的</a:t>
            </a:r>
            <a:r>
              <a:rPr lang="en-US" altLang="zh-TW" dirty="0" err="1"/>
              <a:t>testXXX</a:t>
            </a:r>
            <a:r>
              <a:rPr lang="en-US" altLang="zh-TW" dirty="0"/>
              <a:t>()</a:t>
            </a:r>
            <a:r>
              <a:rPr lang="zh-TW" altLang="en-US" dirty="0"/>
              <a:t>方法， </a:t>
            </a:r>
          </a:p>
        </p:txBody>
      </p:sp>
    </p:spTree>
    <p:extLst>
      <p:ext uri="{BB962C8B-B14F-4D97-AF65-F5344CB8AC3E}">
        <p14:creationId xmlns:p14="http://schemas.microsoft.com/office/powerpoint/2010/main" xmlns="" val="4204129422"/>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457200" y="1600200"/>
            <a:ext cx="3970784" cy="4525963"/>
          </a:xfrm>
        </p:spPr>
        <p:txBody>
          <a:bodyPr>
            <a:normAutofit fontScale="4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java.lang.reflect</a:t>
            </a:r>
            <a:r>
              <a:rPr lang="en-US" altLang="zh-TW" dirty="0"/>
              <a:t>.*;</a:t>
            </a:r>
            <a:br>
              <a:rPr lang="en-US" altLang="zh-TW" dirty="0"/>
            </a:br>
            <a:r>
              <a:rPr lang="en-US" altLang="zh-TW" dirty="0"/>
              <a:t>public class </a:t>
            </a:r>
            <a:r>
              <a:rPr lang="en-US" altLang="zh-TW" dirty="0" err="1"/>
              <a:t>TestCase</a:t>
            </a:r>
            <a:r>
              <a:rPr lang="en-US" altLang="zh-TW" dirty="0"/>
              <a:t> extends Assert implements Test {</a:t>
            </a:r>
            <a:br>
              <a:rPr lang="en-US" altLang="zh-TW" dirty="0"/>
            </a:br>
            <a:r>
              <a:rPr lang="en-US" altLang="zh-TW" dirty="0"/>
              <a:t>    private String </a:t>
            </a:r>
            <a:r>
              <a:rPr lang="en-US" altLang="zh-TW" dirty="0" err="1"/>
              <a:t>fName</a:t>
            </a:r>
            <a:r>
              <a:rPr lang="en-US" altLang="zh-TW" dirty="0"/>
              <a:t>;</a:t>
            </a:r>
            <a:br>
              <a:rPr lang="en-US" altLang="zh-TW" dirty="0"/>
            </a:br>
            <a:r>
              <a:rPr lang="en-US" altLang="zh-TW" dirty="0"/>
              <a:t/>
            </a:r>
            <a:br>
              <a:rPr lang="en-US" altLang="zh-TW" dirty="0"/>
            </a:br>
            <a:r>
              <a:rPr lang="en-US" altLang="zh-TW" dirty="0"/>
              <a:t>    public </a:t>
            </a:r>
            <a:r>
              <a:rPr lang="en-US" altLang="zh-TW" dirty="0" err="1"/>
              <a:t>TestCase</a:t>
            </a:r>
            <a:r>
              <a:rPr lang="en-US" altLang="zh-TW" dirty="0"/>
              <a:t>() {}</a:t>
            </a:r>
            <a:br>
              <a:rPr lang="en-US" altLang="zh-TW" dirty="0"/>
            </a:br>
            <a:r>
              <a:rPr lang="en-US" altLang="zh-TW" dirty="0"/>
              <a:t>    public </a:t>
            </a:r>
            <a:r>
              <a:rPr lang="en-US" altLang="zh-TW" dirty="0" err="1"/>
              <a:t>TestCase</a:t>
            </a:r>
            <a:r>
              <a:rPr lang="en-US" altLang="zh-TW" dirty="0"/>
              <a:t>(String name) {</a:t>
            </a:r>
            <a:br>
              <a:rPr lang="en-US" altLang="zh-TW" dirty="0"/>
            </a:br>
            <a:r>
              <a:rPr lang="en-US" altLang="zh-TW" dirty="0"/>
              <a:t>        </a:t>
            </a:r>
            <a:r>
              <a:rPr lang="en-US" altLang="zh-TW" dirty="0" err="1"/>
              <a:t>fName</a:t>
            </a:r>
            <a:r>
              <a:rPr lang="en-US" altLang="zh-TW" dirty="0"/>
              <a:t> = name;</a:t>
            </a:r>
            <a:br>
              <a:rPr lang="en-US" altLang="zh-TW" dirty="0"/>
            </a:br>
            <a:r>
              <a:rPr lang="en-US" altLang="zh-TW" dirty="0"/>
              <a:t>    }</a:t>
            </a:r>
            <a:br>
              <a:rPr lang="en-US" altLang="zh-TW" dirty="0"/>
            </a:br>
            <a:r>
              <a:rPr lang="en-US" altLang="zh-TW" dirty="0"/>
              <a:t>    </a:t>
            </a:r>
            <a:br>
              <a:rPr lang="en-US" altLang="zh-TW" dirty="0"/>
            </a:br>
            <a:r>
              <a:rPr lang="en-US" altLang="zh-TW" dirty="0"/>
              <a:t>    protected void </a:t>
            </a:r>
            <a:r>
              <a:rPr lang="en-US" altLang="zh-TW" dirty="0" err="1"/>
              <a:t>setUp</a:t>
            </a:r>
            <a:r>
              <a:rPr lang="en-US" altLang="zh-TW" dirty="0"/>
              <a:t>() {}</a:t>
            </a:r>
            <a:br>
              <a:rPr lang="en-US" altLang="zh-TW" dirty="0"/>
            </a:br>
            <a:r>
              <a:rPr lang="en-US" altLang="zh-TW" dirty="0"/>
              <a:t>    protected void </a:t>
            </a:r>
            <a:r>
              <a:rPr lang="en-US" altLang="zh-TW" dirty="0" err="1"/>
              <a:t>tearDown</a:t>
            </a:r>
            <a:r>
              <a:rPr lang="en-US" altLang="zh-TW" dirty="0"/>
              <a:t>() {}</a:t>
            </a:r>
            <a:br>
              <a:rPr lang="en-US" altLang="zh-TW" dirty="0"/>
            </a:br>
            <a:r>
              <a:rPr lang="en-US" altLang="zh-TW" dirty="0"/>
              <a:t/>
            </a:r>
            <a:br>
              <a:rPr lang="en-US" altLang="zh-TW" dirty="0"/>
            </a:br>
            <a:r>
              <a:rPr lang="en-US" altLang="zh-TW" dirty="0"/>
              <a:t>    @Override</a:t>
            </a:r>
            <a:br>
              <a:rPr lang="en-US" altLang="zh-TW" dirty="0"/>
            </a:br>
            <a:r>
              <a:rPr lang="en-US" altLang="zh-TW" dirty="0"/>
              <a:t>    public void run() {</a:t>
            </a:r>
            <a:br>
              <a:rPr lang="en-US" altLang="zh-TW" dirty="0"/>
            </a:br>
            <a:r>
              <a:rPr lang="en-US" altLang="zh-TW" dirty="0"/>
              <a:t>        </a:t>
            </a:r>
            <a:r>
              <a:rPr lang="en-US" altLang="zh-TW" dirty="0" err="1"/>
              <a:t>setUp</a:t>
            </a:r>
            <a:r>
              <a:rPr lang="en-US" altLang="zh-TW" dirty="0"/>
              <a:t>();</a:t>
            </a:r>
            <a:br>
              <a:rPr lang="en-US" altLang="zh-TW" dirty="0"/>
            </a:br>
            <a:r>
              <a:rPr lang="en-US" altLang="zh-TW" dirty="0"/>
              <a:t>        </a:t>
            </a:r>
            <a:r>
              <a:rPr lang="en-US" altLang="zh-TW" dirty="0" err="1"/>
              <a:t>runTest</a:t>
            </a:r>
            <a:r>
              <a:rPr lang="en-US" altLang="zh-TW" dirty="0"/>
              <a:t>();</a:t>
            </a:r>
            <a:br>
              <a:rPr lang="en-US" altLang="zh-TW" dirty="0"/>
            </a:br>
            <a:r>
              <a:rPr lang="en-US" altLang="zh-TW" dirty="0"/>
              <a:t>        </a:t>
            </a:r>
            <a:r>
              <a:rPr lang="en-US" altLang="zh-TW" dirty="0" err="1"/>
              <a:t>tearDown</a:t>
            </a:r>
            <a:r>
              <a:rPr lang="en-US" altLang="zh-TW" dirty="0"/>
              <a:t>();</a:t>
            </a:r>
            <a:br>
              <a:rPr lang="en-US" altLang="zh-TW" dirty="0"/>
            </a:br>
            <a:r>
              <a:rPr lang="en-US" altLang="zh-TW" dirty="0"/>
              <a:t>    }</a:t>
            </a:r>
            <a:br>
              <a:rPr lang="en-US" altLang="zh-TW" dirty="0"/>
            </a:br>
            <a:r>
              <a:rPr lang="en-US" altLang="zh-TW" dirty="0"/>
              <a:t>    </a:t>
            </a:r>
            <a:br>
              <a:rPr lang="en-US" altLang="zh-TW" dirty="0"/>
            </a:br>
            <a:r>
              <a:rPr lang="en-US" altLang="zh-TW" dirty="0"/>
              <a:t>  </a:t>
            </a:r>
            <a:endParaRPr lang="zh-TW" altLang="en-US" dirty="0"/>
          </a:p>
        </p:txBody>
      </p:sp>
      <p:sp>
        <p:nvSpPr>
          <p:cNvPr id="4" name="內容版面配置區 2"/>
          <p:cNvSpPr txBox="1">
            <a:spLocks/>
          </p:cNvSpPr>
          <p:nvPr/>
        </p:nvSpPr>
        <p:spPr>
          <a:xfrm>
            <a:off x="4283968" y="1600200"/>
            <a:ext cx="4860032" cy="4525963"/>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public void </a:t>
            </a:r>
            <a:r>
              <a:rPr lang="en-US" altLang="zh-TW" dirty="0" err="1" smtClean="0"/>
              <a:t>runTest</a:t>
            </a:r>
            <a:r>
              <a:rPr lang="en-US" altLang="zh-TW" dirty="0" smtClean="0"/>
              <a:t>() {</a:t>
            </a:r>
            <a:br>
              <a:rPr lang="en-US" altLang="zh-TW" dirty="0" smtClean="0"/>
            </a:br>
            <a:r>
              <a:rPr lang="en-US" altLang="zh-TW" dirty="0" smtClean="0"/>
              <a:t>        Method </a:t>
            </a:r>
            <a:r>
              <a:rPr lang="en-US" altLang="zh-TW" dirty="0" err="1" smtClean="0"/>
              <a:t>runMethod</a:t>
            </a:r>
            <a:r>
              <a:rPr lang="en-US" altLang="zh-TW" dirty="0" smtClean="0"/>
              <a:t>= null;</a:t>
            </a:r>
            <a:br>
              <a:rPr lang="en-US" altLang="zh-TW" dirty="0" smtClean="0"/>
            </a:br>
            <a:r>
              <a:rPr lang="en-US" altLang="zh-TW" dirty="0" smtClean="0"/>
              <a:t>        try {</a:t>
            </a:r>
            <a:br>
              <a:rPr lang="en-US" altLang="zh-TW" dirty="0" smtClean="0"/>
            </a:br>
            <a:r>
              <a:rPr lang="en-US" altLang="zh-TW" dirty="0" smtClean="0"/>
              <a:t>            </a:t>
            </a:r>
            <a:r>
              <a:rPr lang="en-US" altLang="zh-TW" dirty="0" err="1" smtClean="0"/>
              <a:t>runMethod</a:t>
            </a:r>
            <a:r>
              <a:rPr lang="en-US" altLang="zh-TW" dirty="0" smtClean="0"/>
              <a:t>= </a:t>
            </a:r>
            <a:r>
              <a:rPr lang="en-US" altLang="zh-TW" dirty="0" err="1" smtClean="0"/>
              <a:t>getClass</a:t>
            </a:r>
            <a:r>
              <a:rPr lang="en-US" altLang="zh-TW" dirty="0" smtClean="0"/>
              <a:t>().</a:t>
            </a:r>
            <a:r>
              <a:rPr lang="en-US" altLang="zh-TW" dirty="0" err="1" smtClean="0"/>
              <a:t>getMethod</a:t>
            </a:r>
            <a:r>
              <a:rPr lang="en-US" altLang="zh-TW" dirty="0" smtClean="0"/>
              <a:t>(</a:t>
            </a:r>
            <a:r>
              <a:rPr lang="en-US" altLang="zh-TW" dirty="0" err="1" smtClean="0"/>
              <a:t>fName</a:t>
            </a:r>
            <a:r>
              <a:rPr lang="en-US" altLang="zh-TW" dirty="0" smtClean="0"/>
              <a:t>, null);</a:t>
            </a:r>
            <a:br>
              <a:rPr lang="en-US" altLang="zh-TW" dirty="0" smtClean="0"/>
            </a:br>
            <a:r>
              <a:rPr lang="en-US" altLang="zh-TW" dirty="0" smtClean="0"/>
              <a:t>        } catch (Exception e) {</a:t>
            </a:r>
            <a:br>
              <a:rPr lang="en-US" altLang="zh-TW" dirty="0" smtClean="0"/>
            </a:br>
            <a:r>
              <a:rPr lang="en-US" altLang="zh-TW" dirty="0" smtClean="0"/>
              <a:t>            throw new </a:t>
            </a:r>
            <a:r>
              <a:rPr lang="en-US" altLang="zh-TW" dirty="0" err="1" smtClean="0"/>
              <a:t>RuntimeException</a:t>
            </a:r>
            <a:r>
              <a:rPr lang="en-US" altLang="zh-TW" dirty="0" smtClean="0"/>
              <a:t>(e);</a:t>
            </a:r>
            <a:br>
              <a:rPr lang="en-US" altLang="zh-TW" dirty="0" smtClean="0"/>
            </a:br>
            <a:r>
              <a:rPr lang="en-US" altLang="zh-TW" dirty="0" smtClean="0"/>
              <a:t>        }</a:t>
            </a:r>
            <a:br>
              <a:rPr lang="en-US" altLang="zh-TW" dirty="0" smtClean="0"/>
            </a:br>
            <a:r>
              <a:rPr lang="en-US" altLang="zh-TW" dirty="0" smtClean="0"/>
              <a:t>        if (!</a:t>
            </a:r>
            <a:r>
              <a:rPr lang="en-US" altLang="zh-TW" dirty="0" err="1" smtClean="0"/>
              <a:t>Modifier.isPublic</a:t>
            </a:r>
            <a:r>
              <a:rPr lang="en-US" altLang="zh-TW" dirty="0" smtClean="0"/>
              <a:t>(</a:t>
            </a:r>
            <a:r>
              <a:rPr lang="en-US" altLang="zh-TW" dirty="0" err="1" smtClean="0"/>
              <a:t>runMethod.getModifiers</a:t>
            </a:r>
            <a:r>
              <a:rPr lang="en-US" altLang="zh-TW" dirty="0" smtClean="0"/>
              <a:t>())) {</a:t>
            </a:r>
            <a:br>
              <a:rPr lang="en-US" altLang="zh-TW" dirty="0" smtClean="0"/>
            </a:br>
            <a:r>
              <a:rPr lang="en-US" altLang="zh-TW" dirty="0" smtClean="0"/>
              <a:t>            throw new </a:t>
            </a:r>
            <a:r>
              <a:rPr lang="en-US" altLang="zh-TW" dirty="0" err="1" smtClean="0"/>
              <a:t>RuntimeException</a:t>
            </a:r>
            <a:r>
              <a:rPr lang="en-US" altLang="zh-TW" dirty="0" smtClean="0"/>
              <a:t>("</a:t>
            </a:r>
            <a:r>
              <a:rPr lang="zh-TW" altLang="en-US" dirty="0" smtClean="0"/>
              <a:t>方法 </a:t>
            </a:r>
            <a:r>
              <a:rPr lang="en-US" altLang="zh-TW" dirty="0" smtClean="0"/>
              <a:t>\\"" + </a:t>
            </a:r>
            <a:r>
              <a:rPr lang="en-US" altLang="zh-TW" dirty="0" err="1" smtClean="0"/>
              <a:t>fName</a:t>
            </a:r>
            <a:r>
              <a:rPr lang="en-US" altLang="zh-TW" dirty="0" smtClean="0"/>
              <a:t> + "\\" </a:t>
            </a:r>
            <a:r>
              <a:rPr lang="zh-TW" altLang="en-US" dirty="0" smtClean="0"/>
              <a:t>必須是 </a:t>
            </a:r>
            <a:r>
              <a:rPr lang="en-US" altLang="zh-TW" dirty="0" smtClean="0"/>
              <a:t>public");</a:t>
            </a:r>
            <a:br>
              <a:rPr lang="en-US" altLang="zh-TW" dirty="0" smtClean="0"/>
            </a:br>
            <a:r>
              <a:rPr lang="en-US" altLang="zh-TW" dirty="0" smtClean="0"/>
              <a:t>        }</a:t>
            </a:r>
            <a:br>
              <a:rPr lang="en-US" altLang="zh-TW" dirty="0" smtClean="0"/>
            </a:br>
            <a:r>
              <a:rPr lang="en-US" altLang="zh-TW" dirty="0" smtClean="0"/>
              <a:t>        try {</a:t>
            </a:r>
            <a:br>
              <a:rPr lang="en-US" altLang="zh-TW" dirty="0" smtClean="0"/>
            </a:br>
            <a:r>
              <a:rPr lang="en-US" altLang="zh-TW" dirty="0" smtClean="0"/>
              <a:t>            </a:t>
            </a:r>
            <a:r>
              <a:rPr lang="en-US" altLang="zh-TW" dirty="0" err="1" smtClean="0"/>
              <a:t>runMethod.invoke</a:t>
            </a:r>
            <a:r>
              <a:rPr lang="en-US" altLang="zh-TW" dirty="0" smtClean="0"/>
              <a:t>(this, new Class[0]);</a:t>
            </a:r>
            <a:br>
              <a:rPr lang="en-US" altLang="zh-TW" dirty="0" smtClean="0"/>
            </a:br>
            <a:r>
              <a:rPr lang="en-US" altLang="zh-TW" dirty="0" smtClean="0"/>
              <a:t>        } catch (Exception e) {</a:t>
            </a:r>
            <a:br>
              <a:rPr lang="en-US" altLang="zh-TW" dirty="0" smtClean="0"/>
            </a:br>
            <a:r>
              <a:rPr lang="en-US" altLang="zh-TW" dirty="0" smtClean="0"/>
              <a:t>            throw new </a:t>
            </a:r>
            <a:r>
              <a:rPr lang="en-US" altLang="zh-TW" dirty="0" err="1" smtClean="0"/>
              <a:t>RuntimeException</a:t>
            </a:r>
            <a:r>
              <a:rPr lang="en-US" altLang="zh-TW" dirty="0" smtClean="0"/>
              <a:t>(e);</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public String </a:t>
            </a:r>
            <a:r>
              <a:rPr lang="en-US" altLang="zh-TW" dirty="0" err="1" smtClean="0"/>
              <a:t>getName</a:t>
            </a:r>
            <a:r>
              <a:rPr lang="en-US" altLang="zh-TW" dirty="0" smtClean="0"/>
              <a:t>() {</a:t>
            </a:r>
            <a:br>
              <a:rPr lang="en-US" altLang="zh-TW" dirty="0" smtClean="0"/>
            </a:br>
            <a:r>
              <a:rPr lang="en-US" altLang="zh-TW" dirty="0" smtClean="0"/>
              <a:t>        return </a:t>
            </a:r>
            <a:r>
              <a:rPr lang="en-US" altLang="zh-TW" dirty="0" err="1" smtClean="0"/>
              <a:t>fName</a:t>
            </a:r>
            <a:r>
              <a:rPr lang="en-US" altLang="zh-TW" dirty="0" smtClean="0"/>
              <a:t>;</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public void </a:t>
            </a:r>
            <a:r>
              <a:rPr lang="en-US" altLang="zh-TW" dirty="0" err="1" smtClean="0"/>
              <a:t>setName</a:t>
            </a:r>
            <a:r>
              <a:rPr lang="en-US" altLang="zh-TW" dirty="0" smtClean="0"/>
              <a:t>(String name) {</a:t>
            </a:r>
            <a:br>
              <a:rPr lang="en-US" altLang="zh-TW" dirty="0" smtClean="0"/>
            </a:br>
            <a:r>
              <a:rPr lang="en-US" altLang="zh-TW" dirty="0" smtClean="0"/>
              <a:t>        </a:t>
            </a:r>
            <a:r>
              <a:rPr lang="en-US" altLang="zh-TW" dirty="0" err="1" smtClean="0"/>
              <a:t>fName</a:t>
            </a:r>
            <a:r>
              <a:rPr lang="en-US" altLang="zh-TW" dirty="0" smtClean="0"/>
              <a:t> = name;</a:t>
            </a:r>
            <a:br>
              <a:rPr lang="en-US" altLang="zh-TW" dirty="0" smtClean="0"/>
            </a:br>
            <a:r>
              <a:rPr lang="en-US" altLang="zh-TW" dirty="0" smtClean="0"/>
              <a:t>    }</a:t>
            </a:r>
            <a:br>
              <a:rPr lang="en-US" altLang="zh-TW" dirty="0" smtClean="0"/>
            </a:br>
            <a:r>
              <a:rPr lang="en-US" altLang="zh-TW" dirty="0" smtClean="0"/>
              <a:t>}</a:t>
            </a:r>
            <a:endParaRPr lang="zh-TW" altLang="en-US" dirty="0"/>
          </a:p>
        </p:txBody>
      </p:sp>
    </p:spTree>
    <p:extLst>
      <p:ext uri="{BB962C8B-B14F-4D97-AF65-F5344CB8AC3E}">
        <p14:creationId xmlns:p14="http://schemas.microsoft.com/office/powerpoint/2010/main" xmlns="" val="323129668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可以這樣測</a:t>
            </a:r>
            <a:endParaRPr lang="zh-TW" altLang="en-US" dirty="0"/>
          </a:p>
        </p:txBody>
      </p:sp>
      <p:sp>
        <p:nvSpPr>
          <p:cNvPr id="3" name="內容版面配置區 2"/>
          <p:cNvSpPr>
            <a:spLocks noGrp="1"/>
          </p:cNvSpPr>
          <p:nvPr>
            <p:ph idx="1"/>
          </p:nvPr>
        </p:nvSpPr>
        <p:spPr>
          <a:xfrm>
            <a:off x="457200" y="1600200"/>
            <a:ext cx="4114800" cy="4525963"/>
          </a:xfrm>
        </p:spPr>
        <p:txBody>
          <a:bodyPr>
            <a:normAutofit fontScale="4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public class </a:t>
            </a:r>
            <a:r>
              <a:rPr lang="en-US" altLang="zh-TW" dirty="0" err="1"/>
              <a:t>CalculatorPlusMinusTest</a:t>
            </a:r>
            <a:r>
              <a:rPr lang="en-US" altLang="zh-TW" dirty="0"/>
              <a:t> extends </a:t>
            </a:r>
            <a:r>
              <a:rPr lang="en-US" altLang="zh-TW" dirty="0" err="1"/>
              <a:t>TestCase</a:t>
            </a:r>
            <a:r>
              <a:rPr lang="en-US" altLang="zh-TW" dirty="0"/>
              <a:t> {</a:t>
            </a:r>
            <a:br>
              <a:rPr lang="en-US" altLang="zh-TW" dirty="0"/>
            </a:br>
            <a:r>
              <a:rPr lang="en-US" altLang="zh-TW" dirty="0"/>
              <a:t>    public </a:t>
            </a:r>
            <a:r>
              <a:rPr lang="en-US" altLang="zh-TW" dirty="0" err="1"/>
              <a:t>CalculatorPlusMinusTest</a:t>
            </a:r>
            <a:r>
              <a:rPr lang="en-US" altLang="zh-TW" dirty="0"/>
              <a:t>(String name) {</a:t>
            </a:r>
            <a:br>
              <a:rPr lang="en-US" altLang="zh-TW" dirty="0"/>
            </a:br>
            <a:r>
              <a:rPr lang="en-US" altLang="zh-TW" dirty="0"/>
              <a:t>        super(name);</a:t>
            </a:r>
            <a:br>
              <a:rPr lang="en-US" altLang="zh-TW" dirty="0"/>
            </a:br>
            <a:r>
              <a:rPr lang="en-US" altLang="zh-TW" dirty="0"/>
              <a:t>    }</a:t>
            </a:r>
            <a:br>
              <a:rPr lang="en-US" altLang="zh-TW" dirty="0"/>
            </a:br>
            <a:r>
              <a:rPr lang="en-US" altLang="zh-TW" dirty="0"/>
              <a:t>    </a:t>
            </a:r>
            <a:br>
              <a:rPr lang="en-US" altLang="zh-TW" dirty="0"/>
            </a:br>
            <a:r>
              <a:rPr lang="en-US" altLang="zh-TW" dirty="0"/>
              <a:t>    public void </a:t>
            </a:r>
            <a:r>
              <a:rPr lang="en-US" altLang="zh-TW" dirty="0" err="1"/>
              <a:t>testPlus</a:t>
            </a:r>
            <a:r>
              <a:rPr lang="en-US" altLang="zh-TW" dirty="0"/>
              <a:t>()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5;</a:t>
            </a:r>
            <a:br>
              <a:rPr lang="en-US" altLang="zh-TW" dirty="0"/>
            </a:br>
            <a:r>
              <a:rPr lang="en-US" altLang="zh-TW" dirty="0"/>
              <a:t>        </a:t>
            </a:r>
            <a:r>
              <a:rPr lang="en-US" altLang="zh-TW" dirty="0" err="1"/>
              <a:t>int</a:t>
            </a:r>
            <a:r>
              <a:rPr lang="en-US" altLang="zh-TW" dirty="0"/>
              <a:t> result = </a:t>
            </a:r>
            <a:r>
              <a:rPr lang="en-US" altLang="zh-TW" dirty="0" err="1"/>
              <a:t>calculator.plus</a:t>
            </a:r>
            <a:r>
              <a:rPr lang="en-US" altLang="zh-TW" dirty="0"/>
              <a:t>(3, 2);</a:t>
            </a:r>
            <a:br>
              <a:rPr lang="en-US" altLang="zh-TW" dirty="0"/>
            </a:br>
            <a:r>
              <a:rPr lang="en-US" altLang="zh-TW" dirty="0"/>
              <a:t>        </a:t>
            </a:r>
            <a:r>
              <a:rPr lang="en-US" altLang="zh-TW" dirty="0" err="1"/>
              <a:t>assertEquals</a:t>
            </a:r>
            <a:r>
              <a:rPr lang="en-US" altLang="zh-TW" dirty="0"/>
              <a:t>(expected, result);</a:t>
            </a:r>
            <a:br>
              <a:rPr lang="en-US" altLang="zh-TW" dirty="0"/>
            </a:br>
            <a:r>
              <a:rPr lang="en-US" altLang="zh-TW" dirty="0"/>
              <a:t>    }</a:t>
            </a:r>
            <a:br>
              <a:rPr lang="en-US" altLang="zh-TW" dirty="0"/>
            </a:br>
            <a:r>
              <a:rPr lang="en-US" altLang="zh-TW" dirty="0"/>
              <a:t>    </a:t>
            </a:r>
            <a:br>
              <a:rPr lang="en-US" altLang="zh-TW" dirty="0"/>
            </a:br>
            <a:r>
              <a:rPr lang="en-US" altLang="zh-TW" dirty="0"/>
              <a:t>    public void </a:t>
            </a:r>
            <a:r>
              <a:rPr lang="en-US" altLang="zh-TW" dirty="0" err="1"/>
              <a:t>testMinus</a:t>
            </a:r>
            <a:r>
              <a:rPr lang="en-US" altLang="zh-TW" dirty="0"/>
              <a:t>() {</a:t>
            </a:r>
            <a:br>
              <a:rPr lang="en-US" altLang="zh-TW" dirty="0"/>
            </a:br>
            <a:r>
              <a:rPr lang="en-US" altLang="zh-TW" dirty="0"/>
              <a:t>        Calculator </a:t>
            </a:r>
            <a:r>
              <a:rPr lang="en-US" altLang="zh-TW" dirty="0" err="1"/>
              <a:t>calculator</a:t>
            </a:r>
            <a:r>
              <a:rPr lang="en-US" altLang="zh-TW" dirty="0"/>
              <a:t> = new Calculator();</a:t>
            </a:r>
            <a:br>
              <a:rPr lang="en-US" altLang="zh-TW" dirty="0"/>
            </a:br>
            <a:r>
              <a:rPr lang="en-US" altLang="zh-TW" dirty="0"/>
              <a:t>        </a:t>
            </a:r>
            <a:r>
              <a:rPr lang="en-US" altLang="zh-TW" dirty="0" err="1"/>
              <a:t>int</a:t>
            </a:r>
            <a:r>
              <a:rPr lang="en-US" altLang="zh-TW" dirty="0"/>
              <a:t> expected = 1;</a:t>
            </a:r>
            <a:br>
              <a:rPr lang="en-US" altLang="zh-TW" dirty="0"/>
            </a:br>
            <a:r>
              <a:rPr lang="en-US" altLang="zh-TW" dirty="0"/>
              <a:t>        </a:t>
            </a:r>
            <a:r>
              <a:rPr lang="en-US" altLang="zh-TW" dirty="0" err="1"/>
              <a:t>int</a:t>
            </a:r>
            <a:r>
              <a:rPr lang="en-US" altLang="zh-TW" dirty="0"/>
              <a:t> result = </a:t>
            </a:r>
            <a:r>
              <a:rPr lang="en-US" altLang="zh-TW" dirty="0" err="1"/>
              <a:t>calculator.minus</a:t>
            </a:r>
            <a:r>
              <a:rPr lang="en-US" altLang="zh-TW" dirty="0"/>
              <a:t>(3, 2);</a:t>
            </a:r>
            <a:br>
              <a:rPr lang="en-US" altLang="zh-TW" dirty="0"/>
            </a:br>
            <a:r>
              <a:rPr lang="en-US" altLang="zh-TW" dirty="0"/>
              <a:t>        </a:t>
            </a:r>
            <a:r>
              <a:rPr lang="en-US" altLang="zh-TW" dirty="0" err="1"/>
              <a:t>assertEquals</a:t>
            </a:r>
            <a:r>
              <a:rPr lang="en-US" altLang="zh-TW" dirty="0"/>
              <a:t>(expected, result);</a:t>
            </a:r>
            <a:br>
              <a:rPr lang="en-US" altLang="zh-TW" dirty="0"/>
            </a:br>
            <a:r>
              <a:rPr lang="en-US" altLang="zh-TW" dirty="0"/>
              <a:t>    }</a:t>
            </a:r>
            <a:br>
              <a:rPr lang="en-US" altLang="zh-TW" dirty="0"/>
            </a:br>
            <a:r>
              <a:rPr lang="en-US" altLang="zh-TW" dirty="0"/>
              <a:t>    </a:t>
            </a:r>
            <a:br>
              <a:rPr lang="en-US" altLang="zh-TW" dirty="0"/>
            </a:br>
            <a:endParaRPr lang="zh-TW" altLang="en-US" dirty="0"/>
          </a:p>
        </p:txBody>
      </p:sp>
      <p:sp>
        <p:nvSpPr>
          <p:cNvPr id="4" name="內容版面配置區 2"/>
          <p:cNvSpPr txBox="1">
            <a:spLocks/>
          </p:cNvSpPr>
          <p:nvPr/>
        </p:nvSpPr>
        <p:spPr>
          <a:xfrm>
            <a:off x="4572000" y="1268760"/>
            <a:ext cx="4107408" cy="452596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a:r>
            <a:br>
              <a:rPr lang="en-US" altLang="zh-TW" dirty="0" smtClean="0"/>
            </a:br>
            <a:r>
              <a:rPr lang="en-US" altLang="zh-TW" dirty="0" smtClean="0"/>
              <a:t>    </a:t>
            </a:r>
            <a:br>
              <a:rPr lang="en-US" altLang="zh-TW" dirty="0" smtClean="0"/>
            </a:br>
            <a:r>
              <a:rPr lang="en-US" altLang="zh-TW" dirty="0" smtClean="0"/>
              <a:t>    public static Test suite() {</a:t>
            </a:r>
            <a:br>
              <a:rPr lang="en-US" altLang="zh-TW" dirty="0" smtClean="0"/>
            </a:br>
            <a:r>
              <a:rPr lang="en-US" altLang="zh-TW" dirty="0" smtClean="0"/>
              <a:t>        </a:t>
            </a:r>
            <a:r>
              <a:rPr lang="en-US" altLang="zh-TW" dirty="0" err="1" smtClean="0"/>
              <a:t>TestSuite</a:t>
            </a:r>
            <a:r>
              <a:rPr lang="en-US" altLang="zh-TW" dirty="0" smtClean="0"/>
              <a:t> suite = new </a:t>
            </a:r>
            <a:r>
              <a:rPr lang="en-US" altLang="zh-TW" dirty="0" err="1" smtClean="0"/>
              <a:t>TestSuite</a:t>
            </a:r>
            <a:r>
              <a:rPr lang="en-US" altLang="zh-TW" dirty="0" smtClean="0"/>
              <a:t>();</a:t>
            </a:r>
            <a:br>
              <a:rPr lang="en-US" altLang="zh-TW" dirty="0" smtClean="0"/>
            </a:br>
            <a:r>
              <a:rPr lang="en-US" altLang="zh-TW" dirty="0" smtClean="0"/>
              <a:t>        </a:t>
            </a:r>
            <a:r>
              <a:rPr lang="en-US" altLang="zh-TW" dirty="0" err="1" smtClean="0"/>
              <a:t>suite.add</a:t>
            </a:r>
            <a:r>
              <a:rPr lang="en-US" altLang="zh-TW" dirty="0" smtClean="0"/>
              <a:t>(new </a:t>
            </a:r>
            <a:r>
              <a:rPr lang="en-US" altLang="zh-TW" dirty="0" err="1" smtClean="0"/>
              <a:t>CalculatorPlusMinusTest</a:t>
            </a:r>
            <a:r>
              <a:rPr lang="en-US" altLang="zh-TW" dirty="0" smtClean="0"/>
              <a:t>("</a:t>
            </a:r>
            <a:r>
              <a:rPr lang="en-US" altLang="zh-TW" dirty="0" err="1" smtClean="0"/>
              <a:t>testPlus</a:t>
            </a:r>
            <a:r>
              <a:rPr lang="en-US" altLang="zh-TW" dirty="0" smtClean="0"/>
              <a:t>"));</a:t>
            </a:r>
            <a:br>
              <a:rPr lang="en-US" altLang="zh-TW" dirty="0" smtClean="0"/>
            </a:br>
            <a:r>
              <a:rPr lang="en-US" altLang="zh-TW" dirty="0" smtClean="0"/>
              <a:t>        </a:t>
            </a:r>
            <a:r>
              <a:rPr lang="en-US" altLang="zh-TW" dirty="0" err="1" smtClean="0"/>
              <a:t>suite.add</a:t>
            </a:r>
            <a:r>
              <a:rPr lang="en-US" altLang="zh-TW" dirty="0" smtClean="0"/>
              <a:t>(new </a:t>
            </a:r>
            <a:r>
              <a:rPr lang="en-US" altLang="zh-TW" dirty="0" err="1" smtClean="0"/>
              <a:t>CalculatorPlusMinusTest</a:t>
            </a:r>
            <a:r>
              <a:rPr lang="en-US" altLang="zh-TW" dirty="0" smtClean="0"/>
              <a:t>("</a:t>
            </a:r>
            <a:r>
              <a:rPr lang="en-US" altLang="zh-TW" dirty="0" err="1" smtClean="0"/>
              <a:t>testMinus</a:t>
            </a:r>
            <a:r>
              <a:rPr lang="en-US" altLang="zh-TW" dirty="0" smtClean="0"/>
              <a:t>"));</a:t>
            </a:r>
            <a:br>
              <a:rPr lang="en-US" altLang="zh-TW" dirty="0" smtClean="0"/>
            </a:br>
            <a:r>
              <a:rPr lang="en-US" altLang="zh-TW" dirty="0" smtClean="0"/>
              <a:t>        return suite;</a:t>
            </a:r>
            <a:br>
              <a:rPr lang="en-US" altLang="zh-TW" dirty="0" smtClean="0"/>
            </a:br>
            <a:r>
              <a:rPr lang="en-US" altLang="zh-TW" dirty="0" smtClean="0"/>
              <a:t>    }</a:t>
            </a:r>
            <a:br>
              <a:rPr lang="en-US" altLang="zh-TW" dirty="0" smtClean="0"/>
            </a:br>
            <a:r>
              <a:rPr lang="en-US" altLang="zh-TW" dirty="0" smtClean="0"/>
              <a:t>    public static void main(String[] </a:t>
            </a:r>
            <a:r>
              <a:rPr lang="en-US" altLang="zh-TW" dirty="0" err="1" smtClean="0"/>
              <a:t>args</a:t>
            </a:r>
            <a:r>
              <a:rPr lang="en-US" altLang="zh-TW" dirty="0" smtClean="0"/>
              <a:t>) {</a:t>
            </a:r>
            <a:br>
              <a:rPr lang="en-US" altLang="zh-TW" dirty="0" smtClean="0"/>
            </a:br>
            <a:r>
              <a:rPr lang="en-US" altLang="zh-TW" dirty="0" smtClean="0"/>
              <a:t>        </a:t>
            </a:r>
            <a:r>
              <a:rPr lang="en-US" altLang="zh-TW" dirty="0" err="1" smtClean="0"/>
              <a:t>TestRunner.run</a:t>
            </a:r>
            <a:r>
              <a:rPr lang="en-US" altLang="zh-TW" dirty="0" smtClean="0"/>
              <a:t>(suite());</a:t>
            </a:r>
            <a:br>
              <a:rPr lang="en-US" altLang="zh-TW" dirty="0" smtClean="0"/>
            </a:br>
            <a:r>
              <a:rPr lang="en-US" altLang="zh-TW" dirty="0" smtClean="0"/>
              <a:t>    }</a:t>
            </a:r>
            <a:br>
              <a:rPr lang="en-US" altLang="zh-TW" dirty="0" smtClean="0"/>
            </a:br>
            <a:r>
              <a:rPr lang="en-US" altLang="zh-TW" dirty="0" smtClean="0"/>
              <a:t>}</a:t>
            </a:r>
            <a:endParaRPr lang="zh-TW" altLang="en-US" dirty="0"/>
          </a:p>
        </p:txBody>
      </p:sp>
    </p:spTree>
    <p:extLst>
      <p:ext uri="{BB962C8B-B14F-4D97-AF65-F5344CB8AC3E}">
        <p14:creationId xmlns:p14="http://schemas.microsoft.com/office/powerpoint/2010/main" xmlns="" val="2855868241"/>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再簡化</a:t>
            </a:r>
            <a:endParaRPr lang="zh-TW" altLang="en-US" dirty="0"/>
          </a:p>
        </p:txBody>
      </p:sp>
      <p:sp>
        <p:nvSpPr>
          <p:cNvPr id="3" name="內容版面配置區 2"/>
          <p:cNvSpPr>
            <a:spLocks noGrp="1"/>
          </p:cNvSpPr>
          <p:nvPr>
            <p:ph idx="1"/>
          </p:nvPr>
        </p:nvSpPr>
        <p:spPr>
          <a:xfrm>
            <a:off x="457200" y="1600200"/>
            <a:ext cx="4186808" cy="4525963"/>
          </a:xfrm>
        </p:spPr>
        <p:txBody>
          <a:bodyPr>
            <a:normAutofit fontScale="25000" lnSpcReduction="20000"/>
          </a:bodyPr>
          <a:lstStyle/>
          <a:p>
            <a:pPr marL="0" indent="0">
              <a:buNone/>
            </a:pPr>
            <a:r>
              <a:rPr lang="en-US" altLang="zh-TW" sz="4000" dirty="0"/>
              <a:t>package </a:t>
            </a:r>
            <a:r>
              <a:rPr lang="en-US" altLang="zh-TW" sz="4000" dirty="0" err="1"/>
              <a:t>test.cc.openhome</a:t>
            </a:r>
            <a:r>
              <a:rPr lang="en-US" altLang="zh-TW" sz="4000" dirty="0"/>
              <a:t>;</a:t>
            </a:r>
            <a:br>
              <a:rPr lang="en-US" altLang="zh-TW" sz="4000" dirty="0"/>
            </a:br>
            <a:r>
              <a:rPr lang="en-US" altLang="zh-TW" sz="4000" dirty="0"/>
              <a:t>import </a:t>
            </a:r>
            <a:r>
              <a:rPr lang="en-US" altLang="zh-TW" sz="4000" dirty="0" err="1"/>
              <a:t>java.lang.reflect</a:t>
            </a:r>
            <a:r>
              <a:rPr lang="en-US" altLang="zh-TW" sz="4000" dirty="0"/>
              <a:t>.*;</a:t>
            </a:r>
            <a:br>
              <a:rPr lang="en-US" altLang="zh-TW" sz="4000" dirty="0"/>
            </a:br>
            <a:r>
              <a:rPr lang="en-US" altLang="zh-TW" sz="4000" dirty="0"/>
              <a:t>import </a:t>
            </a:r>
            <a:r>
              <a:rPr lang="en-US" altLang="zh-TW" sz="4000" dirty="0" err="1"/>
              <a:t>java.util</a:t>
            </a:r>
            <a:r>
              <a:rPr lang="en-US" altLang="zh-TW" sz="4000" dirty="0"/>
              <a:t>.*;</a:t>
            </a:r>
            <a:br>
              <a:rPr lang="en-US" altLang="zh-TW" sz="4000" dirty="0"/>
            </a:br>
            <a:r>
              <a:rPr lang="en-US" altLang="zh-TW" sz="4000" dirty="0"/>
              <a:t>public class </a:t>
            </a:r>
            <a:r>
              <a:rPr lang="en-US" altLang="zh-TW" sz="4000" dirty="0" err="1"/>
              <a:t>TestSuite</a:t>
            </a:r>
            <a:r>
              <a:rPr lang="en-US" altLang="zh-TW" sz="4000" dirty="0"/>
              <a:t> implements Test {</a:t>
            </a:r>
            <a:br>
              <a:rPr lang="en-US" altLang="zh-TW" sz="4000" dirty="0"/>
            </a:br>
            <a:r>
              <a:rPr lang="en-US" altLang="zh-TW" sz="4000" dirty="0"/>
              <a:t>    private List&lt;Test&gt; tests = new </a:t>
            </a:r>
            <a:r>
              <a:rPr lang="en-US" altLang="zh-TW" sz="4000" dirty="0" err="1"/>
              <a:t>ArrayList</a:t>
            </a:r>
            <a:r>
              <a:rPr lang="en-US" altLang="zh-TW" sz="4000" dirty="0"/>
              <a:t>&lt;Test&gt;();</a:t>
            </a:r>
            <a:br>
              <a:rPr lang="en-US" altLang="zh-TW" sz="4000" dirty="0"/>
            </a:br>
            <a:r>
              <a:rPr lang="en-US" altLang="zh-TW" sz="4000" dirty="0"/>
              <a:t/>
            </a:r>
            <a:br>
              <a:rPr lang="en-US" altLang="zh-TW" sz="4000" dirty="0"/>
            </a:br>
            <a:r>
              <a:rPr lang="en-US" altLang="zh-TW" sz="4000" dirty="0"/>
              <a:t>    public </a:t>
            </a:r>
            <a:r>
              <a:rPr lang="en-US" altLang="zh-TW" sz="4000" dirty="0" err="1"/>
              <a:t>TestSuite</a:t>
            </a:r>
            <a:r>
              <a:rPr lang="en-US" altLang="zh-TW" sz="4000" dirty="0"/>
              <a:t>() {}</a:t>
            </a:r>
            <a:br>
              <a:rPr lang="en-US" altLang="zh-TW" sz="4000" dirty="0"/>
            </a:br>
            <a:r>
              <a:rPr lang="en-US" altLang="zh-TW" sz="4000" dirty="0"/>
              <a:t>    public </a:t>
            </a:r>
            <a:r>
              <a:rPr lang="en-US" altLang="zh-TW" sz="4000" dirty="0" err="1"/>
              <a:t>TestSuite</a:t>
            </a:r>
            <a:r>
              <a:rPr lang="en-US" altLang="zh-TW" sz="4000" dirty="0"/>
              <a:t>(Class </a:t>
            </a:r>
            <a:r>
              <a:rPr lang="en-US" altLang="zh-TW" sz="4000" dirty="0" err="1"/>
              <a:t>clz</a:t>
            </a:r>
            <a:r>
              <a:rPr lang="en-US" altLang="zh-TW" sz="4000" dirty="0"/>
              <a:t>) {</a:t>
            </a:r>
            <a:br>
              <a:rPr lang="en-US" altLang="zh-TW" sz="4000" dirty="0"/>
            </a:br>
            <a:r>
              <a:rPr lang="en-US" altLang="zh-TW" sz="4000" dirty="0"/>
              <a:t>        // </a:t>
            </a:r>
            <a:r>
              <a:rPr lang="zh-TW" altLang="en-US" sz="4000" dirty="0"/>
              <a:t>找出每個</a:t>
            </a:r>
            <a:r>
              <a:rPr lang="en-US" altLang="zh-TW" sz="4000" dirty="0"/>
              <a:t>test</a:t>
            </a:r>
            <a:r>
              <a:rPr lang="zh-TW" altLang="en-US" sz="4000" dirty="0"/>
              <a:t>開頭的方法</a:t>
            </a:r>
            <a:br>
              <a:rPr lang="zh-TW" altLang="en-US" sz="4000" dirty="0"/>
            </a:br>
            <a:r>
              <a:rPr lang="zh-TW" altLang="en-US" sz="4000" dirty="0"/>
              <a:t>        </a:t>
            </a:r>
            <a:r>
              <a:rPr lang="en-US" altLang="zh-TW" sz="4000" dirty="0"/>
              <a:t>Method[] methods = </a:t>
            </a:r>
            <a:r>
              <a:rPr lang="en-US" altLang="zh-TW" sz="4000" dirty="0" err="1"/>
              <a:t>clz.getDeclaredMethods</a:t>
            </a:r>
            <a:r>
              <a:rPr lang="en-US" altLang="zh-TW" sz="4000" dirty="0"/>
              <a:t>();</a:t>
            </a:r>
            <a:br>
              <a:rPr lang="en-US" altLang="zh-TW" sz="4000" dirty="0"/>
            </a:br>
            <a:r>
              <a:rPr lang="en-US" altLang="zh-TW" sz="4000" dirty="0"/>
              <a:t>        for (Method </a:t>
            </a:r>
            <a:r>
              <a:rPr lang="en-US" altLang="zh-TW" sz="4000" dirty="0" err="1"/>
              <a:t>method</a:t>
            </a:r>
            <a:r>
              <a:rPr lang="en-US" altLang="zh-TW" sz="4000" dirty="0"/>
              <a:t> : methods) {</a:t>
            </a:r>
            <a:br>
              <a:rPr lang="en-US" altLang="zh-TW" sz="4000" dirty="0"/>
            </a:br>
            <a:r>
              <a:rPr lang="en-US" altLang="zh-TW" sz="4000" dirty="0"/>
              <a:t>            if (</a:t>
            </a:r>
            <a:r>
              <a:rPr lang="en-US" altLang="zh-TW" sz="4000" dirty="0" err="1"/>
              <a:t>Modifier.isPublic</a:t>
            </a:r>
            <a:r>
              <a:rPr lang="en-US" altLang="zh-TW" sz="4000" dirty="0"/>
              <a:t>(</a:t>
            </a:r>
            <a:r>
              <a:rPr lang="en-US" altLang="zh-TW" sz="4000" dirty="0" err="1"/>
              <a:t>method.getModifiers</a:t>
            </a:r>
            <a:r>
              <a:rPr lang="en-US" altLang="zh-TW" sz="4000" dirty="0"/>
              <a:t>())</a:t>
            </a:r>
            <a:br>
              <a:rPr lang="en-US" altLang="zh-TW" sz="4000" dirty="0"/>
            </a:br>
            <a:r>
              <a:rPr lang="en-US" altLang="zh-TW" sz="4000" dirty="0"/>
              <a:t>                    &amp;&amp; </a:t>
            </a:r>
            <a:r>
              <a:rPr lang="en-US" altLang="zh-TW" sz="4000" dirty="0" err="1"/>
              <a:t>method.getName</a:t>
            </a:r>
            <a:r>
              <a:rPr lang="en-US" altLang="zh-TW" sz="4000" dirty="0"/>
              <a:t>().</a:t>
            </a:r>
            <a:r>
              <a:rPr lang="en-US" altLang="zh-TW" sz="4000" dirty="0" err="1"/>
              <a:t>startsWith</a:t>
            </a:r>
            <a:r>
              <a:rPr lang="en-US" altLang="zh-TW" sz="4000" dirty="0"/>
              <a:t>("test")) {</a:t>
            </a:r>
            <a:br>
              <a:rPr lang="en-US" altLang="zh-TW" sz="4000" dirty="0"/>
            </a:br>
            <a:r>
              <a:rPr lang="en-US" altLang="zh-TW" sz="4000" dirty="0"/>
              <a:t>                Constructor </a:t>
            </a:r>
            <a:r>
              <a:rPr lang="en-US" altLang="zh-TW" sz="4000" dirty="0" err="1"/>
              <a:t>constructor</a:t>
            </a:r>
            <a:r>
              <a:rPr lang="en-US" altLang="zh-TW" sz="4000" dirty="0"/>
              <a:t> = null;</a:t>
            </a:r>
            <a:br>
              <a:rPr lang="en-US" altLang="zh-TW" sz="4000" dirty="0"/>
            </a:br>
            <a:r>
              <a:rPr lang="en-US" altLang="zh-TW" sz="4000" dirty="0"/>
              <a:t>                try {</a:t>
            </a:r>
            <a:br>
              <a:rPr lang="en-US" altLang="zh-TW" sz="4000" dirty="0"/>
            </a:br>
            <a:r>
              <a:rPr lang="en-US" altLang="zh-TW" sz="4000" dirty="0"/>
              <a:t>                    constructor = </a:t>
            </a:r>
            <a:r>
              <a:rPr lang="en-US" altLang="zh-TW" sz="4000" dirty="0" err="1"/>
              <a:t>clz.getConstructor</a:t>
            </a:r>
            <a:r>
              <a:rPr lang="en-US" altLang="zh-TW" sz="4000" dirty="0"/>
              <a:t>();</a:t>
            </a:r>
            <a:br>
              <a:rPr lang="en-US" altLang="zh-TW" sz="4000" dirty="0"/>
            </a:br>
            <a:r>
              <a:rPr lang="en-US" altLang="zh-TW" sz="4000" dirty="0"/>
              <a:t>                    // </a:t>
            </a:r>
            <a:r>
              <a:rPr lang="zh-TW" altLang="en-US" sz="4000" dirty="0"/>
              <a:t>建立</a:t>
            </a:r>
            <a:r>
              <a:rPr lang="en-US" altLang="zh-TW" sz="4000" dirty="0" err="1"/>
              <a:t>TestCase</a:t>
            </a:r>
            <a:r>
              <a:rPr lang="zh-TW" altLang="en-US" sz="4000" dirty="0"/>
              <a:t>實例</a:t>
            </a:r>
            <a:br>
              <a:rPr lang="zh-TW" altLang="en-US" sz="4000" dirty="0"/>
            </a:br>
            <a:r>
              <a:rPr lang="zh-TW" altLang="en-US" sz="4000" dirty="0"/>
              <a:t>                    </a:t>
            </a:r>
            <a:r>
              <a:rPr lang="en-US" altLang="zh-TW" sz="4000" dirty="0" err="1"/>
              <a:t>TestCase</a:t>
            </a:r>
            <a:r>
              <a:rPr lang="en-US" altLang="zh-TW" sz="4000" dirty="0"/>
              <a:t> </a:t>
            </a:r>
            <a:r>
              <a:rPr lang="en-US" altLang="zh-TW" sz="4000" dirty="0" err="1"/>
              <a:t>testCase</a:t>
            </a:r>
            <a:r>
              <a:rPr lang="en-US" altLang="zh-TW" sz="4000" dirty="0"/>
              <a:t> = (</a:t>
            </a:r>
            <a:r>
              <a:rPr lang="en-US" altLang="zh-TW" sz="4000" dirty="0" err="1"/>
              <a:t>TestCase</a:t>
            </a:r>
            <a:r>
              <a:rPr lang="en-US" altLang="zh-TW" sz="4000" dirty="0"/>
              <a:t>) </a:t>
            </a:r>
            <a:r>
              <a:rPr lang="en-US" altLang="zh-TW" sz="4000" dirty="0" err="1"/>
              <a:t>constructor.newInstance</a:t>
            </a:r>
            <a:r>
              <a:rPr lang="en-US" altLang="zh-TW" sz="4000" dirty="0"/>
              <a:t>();</a:t>
            </a:r>
            <a:br>
              <a:rPr lang="en-US" altLang="zh-TW" sz="4000" dirty="0"/>
            </a:br>
            <a:r>
              <a:rPr lang="en-US" altLang="zh-TW" sz="4000" dirty="0"/>
              <a:t>                    // </a:t>
            </a:r>
            <a:r>
              <a:rPr lang="zh-TW" altLang="en-US" sz="4000" dirty="0"/>
              <a:t>設定要呼叫的</a:t>
            </a:r>
            <a:r>
              <a:rPr lang="en-US" altLang="zh-TW" sz="4000" dirty="0" err="1"/>
              <a:t>testXXX</a:t>
            </a:r>
            <a:r>
              <a:rPr lang="en-US" altLang="zh-TW" sz="4000" dirty="0"/>
              <a:t>()</a:t>
            </a:r>
            <a:r>
              <a:rPr lang="zh-TW" altLang="en-US" sz="4000" dirty="0"/>
              <a:t>方法</a:t>
            </a:r>
            <a:br>
              <a:rPr lang="zh-TW" altLang="en-US" sz="4000" dirty="0"/>
            </a:br>
            <a:r>
              <a:rPr lang="zh-TW" altLang="en-US" sz="4000" dirty="0"/>
              <a:t>                    </a:t>
            </a:r>
            <a:r>
              <a:rPr lang="en-US" altLang="zh-TW" sz="4000" dirty="0" err="1"/>
              <a:t>testCase.setName</a:t>
            </a:r>
            <a:r>
              <a:rPr lang="en-US" altLang="zh-TW" sz="4000" dirty="0"/>
              <a:t>(</a:t>
            </a:r>
            <a:r>
              <a:rPr lang="en-US" altLang="zh-TW" sz="4000" dirty="0" err="1"/>
              <a:t>method.getName</a:t>
            </a:r>
            <a:r>
              <a:rPr lang="en-US" altLang="zh-TW" sz="4000" dirty="0"/>
              <a:t>());</a:t>
            </a:r>
            <a:br>
              <a:rPr lang="en-US" altLang="zh-TW" sz="4000" dirty="0"/>
            </a:br>
            <a:r>
              <a:rPr lang="en-US" altLang="zh-TW" sz="4000" dirty="0"/>
              <a:t>                    // </a:t>
            </a:r>
            <a:r>
              <a:rPr lang="zh-TW" altLang="en-US" sz="4000" dirty="0"/>
              <a:t>加入測試</a:t>
            </a:r>
            <a:br>
              <a:rPr lang="zh-TW" altLang="en-US" sz="4000" dirty="0"/>
            </a:br>
            <a:r>
              <a:rPr lang="zh-TW" altLang="en-US" sz="4000" dirty="0"/>
              <a:t>                    </a:t>
            </a:r>
            <a:r>
              <a:rPr lang="en-US" altLang="zh-TW" sz="4000" dirty="0"/>
              <a:t>add(</a:t>
            </a:r>
            <a:r>
              <a:rPr lang="en-US" altLang="zh-TW" sz="4000" dirty="0" err="1"/>
              <a:t>testCase</a:t>
            </a:r>
            <a:r>
              <a:rPr lang="en-US" altLang="zh-TW" sz="4000" dirty="0"/>
              <a:t>);</a:t>
            </a:r>
            <a:br>
              <a:rPr lang="en-US" altLang="zh-TW" sz="4000" dirty="0"/>
            </a:br>
            <a:r>
              <a:rPr lang="en-US" altLang="zh-TW" sz="4000" dirty="0"/>
              <a:t>                } catch (Exception e) {</a:t>
            </a:r>
            <a:br>
              <a:rPr lang="en-US" altLang="zh-TW" sz="4000" dirty="0"/>
            </a:br>
            <a:r>
              <a:rPr lang="en-US" altLang="zh-TW" sz="4000" dirty="0"/>
              <a:t>                    throw new </a:t>
            </a:r>
            <a:r>
              <a:rPr lang="en-US" altLang="zh-TW" sz="4000" dirty="0" err="1"/>
              <a:t>RuntimeException</a:t>
            </a:r>
            <a:r>
              <a:rPr lang="en-US" altLang="zh-TW" sz="4000" dirty="0"/>
              <a:t>(e);</a:t>
            </a:r>
            <a:br>
              <a:rPr lang="en-US" altLang="zh-TW" sz="4000" dirty="0"/>
            </a:br>
            <a:r>
              <a:rPr lang="en-US" altLang="zh-TW" sz="4000" dirty="0"/>
              <a:t>                }</a:t>
            </a:r>
            <a:br>
              <a:rPr lang="en-US" altLang="zh-TW" sz="4000" dirty="0"/>
            </a:br>
            <a:r>
              <a:rPr lang="en-US" altLang="zh-TW" sz="4000" dirty="0"/>
              <a:t>            }</a:t>
            </a:r>
            <a:br>
              <a:rPr lang="en-US" altLang="zh-TW" sz="4000" dirty="0"/>
            </a:br>
            <a:r>
              <a:rPr lang="en-US" altLang="zh-TW" sz="4000" dirty="0"/>
              <a:t>        }</a:t>
            </a:r>
            <a:br>
              <a:rPr lang="en-US" altLang="zh-TW" sz="4000" dirty="0"/>
            </a:br>
            <a:r>
              <a:rPr lang="en-US" altLang="zh-TW" sz="4000" dirty="0"/>
              <a:t>    }</a:t>
            </a:r>
            <a:r>
              <a:rPr lang="en-US" altLang="zh-TW" dirty="0"/>
              <a:t/>
            </a:r>
            <a:br>
              <a:rPr lang="en-US" altLang="zh-TW" dirty="0"/>
            </a:br>
            <a:r>
              <a:rPr lang="en-US" altLang="zh-TW" dirty="0"/>
              <a:t/>
            </a:r>
            <a:br>
              <a:rPr lang="en-US" altLang="zh-TW" dirty="0"/>
            </a:br>
            <a:endParaRPr lang="zh-TW" altLang="en-US" dirty="0"/>
          </a:p>
        </p:txBody>
      </p:sp>
      <p:sp>
        <p:nvSpPr>
          <p:cNvPr id="4" name="內容版面配置區 2"/>
          <p:cNvSpPr txBox="1">
            <a:spLocks/>
          </p:cNvSpPr>
          <p:nvPr/>
        </p:nvSpPr>
        <p:spPr>
          <a:xfrm>
            <a:off x="4427984" y="1586508"/>
            <a:ext cx="3538736" cy="452596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@Override</a:t>
            </a:r>
            <a:br>
              <a:rPr lang="en-US" altLang="zh-TW" dirty="0" smtClean="0"/>
            </a:br>
            <a:r>
              <a:rPr lang="en-US" altLang="zh-TW" dirty="0" smtClean="0"/>
              <a:t>    public void run() {</a:t>
            </a:r>
            <a:br>
              <a:rPr lang="en-US" altLang="zh-TW" dirty="0" smtClean="0"/>
            </a:br>
            <a:r>
              <a:rPr lang="en-US" altLang="zh-TW" dirty="0" smtClean="0"/>
              <a:t>        for (Test </a:t>
            </a:r>
            <a:r>
              <a:rPr lang="en-US" altLang="zh-TW" dirty="0" err="1" smtClean="0"/>
              <a:t>test</a:t>
            </a:r>
            <a:r>
              <a:rPr lang="en-US" altLang="zh-TW" dirty="0" smtClean="0"/>
              <a:t> : tests) {</a:t>
            </a:r>
            <a:br>
              <a:rPr lang="en-US" altLang="zh-TW" dirty="0" smtClean="0"/>
            </a:br>
            <a:r>
              <a:rPr lang="en-US" altLang="zh-TW" dirty="0" smtClean="0"/>
              <a:t>            </a:t>
            </a:r>
            <a:r>
              <a:rPr lang="en-US" altLang="zh-TW" dirty="0" err="1" smtClean="0"/>
              <a:t>test.run</a:t>
            </a:r>
            <a:r>
              <a:rPr lang="en-US" altLang="zh-TW" dirty="0" smtClean="0"/>
              <a:t>();</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a:r>
            <a:br>
              <a:rPr lang="en-US" altLang="zh-TW" dirty="0" smtClean="0"/>
            </a:br>
            <a:r>
              <a:rPr lang="en-US" altLang="zh-TW" dirty="0" smtClean="0"/>
              <a:t>    public void add(Test test) {</a:t>
            </a:r>
            <a:br>
              <a:rPr lang="en-US" altLang="zh-TW" dirty="0" smtClean="0"/>
            </a:br>
            <a:r>
              <a:rPr lang="en-US" altLang="zh-TW" dirty="0" smtClean="0"/>
              <a:t>        </a:t>
            </a:r>
            <a:r>
              <a:rPr lang="en-US" altLang="zh-TW" dirty="0" err="1" smtClean="0"/>
              <a:t>tests.add</a:t>
            </a:r>
            <a:r>
              <a:rPr lang="en-US" altLang="zh-TW" dirty="0" smtClean="0"/>
              <a:t>(test);</a:t>
            </a:r>
            <a:br>
              <a:rPr lang="en-US" altLang="zh-TW" dirty="0" smtClean="0"/>
            </a:br>
            <a:r>
              <a:rPr lang="en-US" altLang="zh-TW" dirty="0" smtClean="0"/>
              <a:t>    }</a:t>
            </a:r>
            <a:br>
              <a:rPr lang="en-US" altLang="zh-TW" dirty="0" smtClean="0"/>
            </a:br>
            <a:r>
              <a:rPr lang="en-US" altLang="zh-TW" dirty="0" smtClean="0"/>
              <a:t>    public void add(Class </a:t>
            </a:r>
            <a:r>
              <a:rPr lang="en-US" altLang="zh-TW" dirty="0" err="1" smtClean="0"/>
              <a:t>clz</a:t>
            </a:r>
            <a:r>
              <a:rPr lang="en-US" altLang="zh-TW" dirty="0" smtClean="0"/>
              <a:t>) {</a:t>
            </a:r>
            <a:br>
              <a:rPr lang="en-US" altLang="zh-TW" dirty="0" smtClean="0"/>
            </a:br>
            <a:r>
              <a:rPr lang="en-US" altLang="zh-TW" dirty="0" smtClean="0"/>
              <a:t>        </a:t>
            </a:r>
            <a:r>
              <a:rPr lang="en-US" altLang="zh-TW" dirty="0" err="1" smtClean="0"/>
              <a:t>tests.add</a:t>
            </a:r>
            <a:r>
              <a:rPr lang="en-US" altLang="zh-TW" dirty="0" smtClean="0"/>
              <a:t>(new </a:t>
            </a:r>
            <a:r>
              <a:rPr lang="en-US" altLang="zh-TW" dirty="0" err="1" smtClean="0"/>
              <a:t>TestSuite</a:t>
            </a:r>
            <a:r>
              <a:rPr lang="en-US" altLang="zh-TW" dirty="0" smtClean="0"/>
              <a:t>(</a:t>
            </a:r>
            <a:r>
              <a:rPr lang="en-US" altLang="zh-TW" dirty="0" err="1" smtClean="0"/>
              <a:t>clz</a:t>
            </a:r>
            <a:r>
              <a:rPr lang="en-US" altLang="zh-TW" dirty="0" smtClean="0"/>
              <a:t>));</a:t>
            </a:r>
            <a:br>
              <a:rPr lang="en-US" altLang="zh-TW" dirty="0" smtClean="0"/>
            </a:br>
            <a:r>
              <a:rPr lang="en-US" altLang="zh-TW" dirty="0" smtClean="0"/>
              <a:t>    }</a:t>
            </a:r>
            <a:br>
              <a:rPr lang="en-US" altLang="zh-TW" dirty="0" smtClean="0"/>
            </a:br>
            <a:r>
              <a:rPr lang="en-US" altLang="zh-TW" dirty="0" smtClean="0"/>
              <a:t>}</a:t>
            </a:r>
            <a:br>
              <a:rPr lang="en-US" altLang="zh-TW" dirty="0" smtClean="0"/>
            </a:br>
            <a:endParaRPr lang="en-US" altLang="zh-TW" dirty="0" smtClean="0"/>
          </a:p>
        </p:txBody>
      </p:sp>
    </p:spTree>
    <p:extLst>
      <p:ext uri="{BB962C8B-B14F-4D97-AF65-F5344CB8AC3E}">
        <p14:creationId xmlns:p14="http://schemas.microsoft.com/office/powerpoint/2010/main" xmlns="" val="3277103643"/>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public static void run(Test test) {</a:t>
            </a:r>
            <a:br>
              <a:rPr lang="en-US" altLang="zh-TW" dirty="0"/>
            </a:br>
            <a:r>
              <a:rPr lang="en-US" altLang="zh-TW" dirty="0"/>
              <a:t>        </a:t>
            </a:r>
            <a:r>
              <a:rPr lang="en-US" altLang="zh-TW" dirty="0" err="1"/>
              <a:t>test.run</a:t>
            </a:r>
            <a:r>
              <a:rPr lang="en-US" altLang="zh-TW" dirty="0"/>
              <a:t>();</a:t>
            </a:r>
            <a:br>
              <a:rPr lang="en-US" altLang="zh-TW" dirty="0"/>
            </a:br>
            <a:r>
              <a:rPr lang="en-US" altLang="zh-TW" dirty="0"/>
              <a:t>    }</a:t>
            </a:r>
            <a:br>
              <a:rPr lang="en-US" altLang="zh-TW" dirty="0"/>
            </a:br>
            <a:r>
              <a:rPr lang="en-US" altLang="zh-TW" dirty="0"/>
              <a:t>    public static void run(Class </a:t>
            </a:r>
            <a:r>
              <a:rPr lang="en-US" altLang="zh-TW" dirty="0" err="1"/>
              <a:t>clz</a:t>
            </a:r>
            <a:r>
              <a:rPr lang="en-US" altLang="zh-TW" dirty="0"/>
              <a:t>) {</a:t>
            </a:r>
            <a:br>
              <a:rPr lang="en-US" altLang="zh-TW" dirty="0"/>
            </a:br>
            <a:r>
              <a:rPr lang="en-US" altLang="zh-TW" dirty="0"/>
              <a:t>        run(new </a:t>
            </a:r>
            <a:r>
              <a:rPr lang="en-US" altLang="zh-TW" dirty="0" err="1"/>
              <a:t>TestSuite</a:t>
            </a:r>
            <a:r>
              <a:rPr lang="en-US" altLang="zh-TW" dirty="0"/>
              <a:t>(</a:t>
            </a:r>
            <a:r>
              <a:rPr lang="en-US" altLang="zh-TW" dirty="0" err="1"/>
              <a:t>clz</a:t>
            </a:r>
            <a:r>
              <a:rPr lang="en-US" altLang="zh-TW" dirty="0"/>
              <a:t>)); </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3965227035"/>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變成只要這樣測</a:t>
            </a:r>
            <a:endParaRPr lang="zh-TW" altLang="en-US" dirty="0"/>
          </a:p>
        </p:txBody>
      </p:sp>
      <p:sp>
        <p:nvSpPr>
          <p:cNvPr id="3" name="內容版面配置區 2"/>
          <p:cNvSpPr>
            <a:spLocks noGrp="1"/>
          </p:cNvSpPr>
          <p:nvPr>
            <p:ph idx="1"/>
          </p:nvPr>
        </p:nvSpPr>
        <p:spPr>
          <a:xfrm>
            <a:off x="457200" y="1600200"/>
            <a:ext cx="3826768" cy="4525963"/>
          </a:xfrm>
        </p:spPr>
        <p:txBody>
          <a:bodyPr>
            <a:normAutofit fontScale="4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public class </a:t>
            </a:r>
            <a:r>
              <a:rPr lang="en-US" altLang="zh-TW" dirty="0" err="1"/>
              <a:t>CalculatorTest</a:t>
            </a:r>
            <a:r>
              <a:rPr lang="en-US" altLang="zh-TW" dirty="0"/>
              <a:t> extends </a:t>
            </a:r>
            <a:r>
              <a:rPr lang="en-US" altLang="zh-TW" dirty="0" err="1"/>
              <a:t>TestCase</a:t>
            </a:r>
            <a:r>
              <a:rPr lang="en-US" altLang="zh-TW" dirty="0"/>
              <a:t> {</a:t>
            </a:r>
            <a:br>
              <a:rPr lang="en-US" altLang="zh-TW" dirty="0"/>
            </a:br>
            <a:r>
              <a:rPr lang="en-US" altLang="zh-TW" dirty="0"/>
              <a:t>    private Calculator </a:t>
            </a:r>
            <a:r>
              <a:rPr lang="en-US" altLang="zh-TW" dirty="0" err="1"/>
              <a:t>calculator</a:t>
            </a:r>
            <a:r>
              <a:rPr lang="en-US" altLang="zh-TW" dirty="0"/>
              <a:t>;</a:t>
            </a:r>
            <a:br>
              <a:rPr lang="en-US" altLang="zh-TW" dirty="0"/>
            </a:br>
            <a:r>
              <a:rPr lang="en-US" altLang="zh-TW" dirty="0"/>
              <a:t/>
            </a:r>
            <a:br>
              <a:rPr lang="en-US" altLang="zh-TW" dirty="0"/>
            </a:br>
            <a:r>
              <a:rPr lang="en-US" altLang="zh-TW" dirty="0"/>
              <a:t>    public </a:t>
            </a:r>
            <a:r>
              <a:rPr lang="en-US" altLang="zh-TW" dirty="0" err="1"/>
              <a:t>CalculatorTest</a:t>
            </a:r>
            <a:r>
              <a:rPr lang="en-US" altLang="zh-TW" dirty="0"/>
              <a:t>() {}   </a:t>
            </a:r>
            <a:br>
              <a:rPr lang="en-US" altLang="zh-TW" dirty="0"/>
            </a:br>
            <a:r>
              <a:rPr lang="en-US" altLang="zh-TW" dirty="0"/>
              <a:t>    public </a:t>
            </a:r>
            <a:r>
              <a:rPr lang="en-US" altLang="zh-TW" dirty="0" err="1"/>
              <a:t>CalculatorTest</a:t>
            </a:r>
            <a:r>
              <a:rPr lang="en-US" altLang="zh-TW" dirty="0"/>
              <a:t>(String name) {</a:t>
            </a:r>
            <a:br>
              <a:rPr lang="en-US" altLang="zh-TW" dirty="0"/>
            </a:br>
            <a:r>
              <a:rPr lang="en-US" altLang="zh-TW" dirty="0"/>
              <a:t>        super(name);</a:t>
            </a:r>
            <a:br>
              <a:rPr lang="en-US" altLang="zh-TW" dirty="0"/>
            </a:br>
            <a:r>
              <a:rPr lang="en-US" altLang="zh-TW" dirty="0"/>
              <a:t>    }</a:t>
            </a:r>
            <a:br>
              <a:rPr lang="en-US" altLang="zh-TW" dirty="0"/>
            </a:br>
            <a:r>
              <a:rPr lang="en-US" altLang="zh-TW" dirty="0"/>
              <a:t>    </a:t>
            </a:r>
            <a:br>
              <a:rPr lang="en-US" altLang="zh-TW" dirty="0"/>
            </a:br>
            <a:r>
              <a:rPr lang="en-US" altLang="zh-TW" dirty="0"/>
              <a:t>    @Override</a:t>
            </a:r>
            <a:br>
              <a:rPr lang="en-US" altLang="zh-TW" dirty="0"/>
            </a:br>
            <a:r>
              <a:rPr lang="en-US" altLang="zh-TW" dirty="0"/>
              <a:t>    protected void </a:t>
            </a:r>
            <a:r>
              <a:rPr lang="en-US" altLang="zh-TW" dirty="0" err="1"/>
              <a:t>setUp</a:t>
            </a:r>
            <a:r>
              <a:rPr lang="en-US" altLang="zh-TW" dirty="0"/>
              <a:t>() {</a:t>
            </a:r>
            <a:br>
              <a:rPr lang="en-US" altLang="zh-TW" dirty="0"/>
            </a:br>
            <a:r>
              <a:rPr lang="en-US" altLang="zh-TW" dirty="0"/>
              <a:t>        calculator = new Calculator();</a:t>
            </a:r>
            <a:br>
              <a:rPr lang="en-US" altLang="zh-TW" dirty="0"/>
            </a:br>
            <a:r>
              <a:rPr lang="en-US" altLang="zh-TW" dirty="0"/>
              <a:t>    }</a:t>
            </a:r>
            <a:br>
              <a:rPr lang="en-US" altLang="zh-TW" dirty="0"/>
            </a:br>
            <a:r>
              <a:rPr lang="en-US" altLang="zh-TW" dirty="0"/>
              <a:t>    @Override</a:t>
            </a:r>
            <a:br>
              <a:rPr lang="en-US" altLang="zh-TW" dirty="0"/>
            </a:br>
            <a:r>
              <a:rPr lang="en-US" altLang="zh-TW" dirty="0"/>
              <a:t>    protected void </a:t>
            </a:r>
            <a:r>
              <a:rPr lang="en-US" altLang="zh-TW" dirty="0" err="1"/>
              <a:t>tearDown</a:t>
            </a:r>
            <a:r>
              <a:rPr lang="en-US" altLang="zh-TW" dirty="0"/>
              <a:t>() {</a:t>
            </a:r>
            <a:br>
              <a:rPr lang="en-US" altLang="zh-TW" dirty="0"/>
            </a:br>
            <a:r>
              <a:rPr lang="en-US" altLang="zh-TW" dirty="0"/>
              <a:t>        calculator = null;</a:t>
            </a:r>
            <a:br>
              <a:rPr lang="en-US" altLang="zh-TW" dirty="0"/>
            </a:br>
            <a:r>
              <a:rPr lang="en-US" altLang="zh-TW" dirty="0"/>
              <a:t>    }</a:t>
            </a:r>
            <a:br>
              <a:rPr lang="en-US" altLang="zh-TW" dirty="0"/>
            </a:br>
            <a:r>
              <a:rPr lang="en-US" altLang="zh-TW" dirty="0"/>
              <a:t/>
            </a:r>
            <a:br>
              <a:rPr lang="en-US" altLang="zh-TW" dirty="0"/>
            </a:br>
            <a:endParaRPr lang="zh-TW" altLang="en-US" dirty="0"/>
          </a:p>
        </p:txBody>
      </p:sp>
      <p:sp>
        <p:nvSpPr>
          <p:cNvPr id="4" name="內容版面配置區 2"/>
          <p:cNvSpPr txBox="1">
            <a:spLocks/>
          </p:cNvSpPr>
          <p:nvPr/>
        </p:nvSpPr>
        <p:spPr>
          <a:xfrm>
            <a:off x="4572000" y="1443038"/>
            <a:ext cx="4248472" cy="452596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public void </a:t>
            </a:r>
            <a:r>
              <a:rPr lang="en-US" altLang="zh-TW" dirty="0" err="1" smtClean="0"/>
              <a:t>testPlus</a:t>
            </a:r>
            <a:r>
              <a:rPr lang="en-US" altLang="zh-TW" dirty="0" smtClean="0"/>
              <a:t>() {</a:t>
            </a:r>
            <a:br>
              <a:rPr lang="en-US" altLang="zh-TW" dirty="0" smtClean="0"/>
            </a:br>
            <a:r>
              <a:rPr lang="en-US" altLang="zh-TW" dirty="0" smtClean="0"/>
              <a:t>        </a:t>
            </a:r>
            <a:r>
              <a:rPr lang="en-US" altLang="zh-TW" dirty="0" err="1" smtClean="0"/>
              <a:t>int</a:t>
            </a:r>
            <a:r>
              <a:rPr lang="en-US" altLang="zh-TW" dirty="0" smtClean="0"/>
              <a:t> expected = 5;</a:t>
            </a:r>
            <a:br>
              <a:rPr lang="en-US" altLang="zh-TW" dirty="0" smtClean="0"/>
            </a:br>
            <a:r>
              <a:rPr lang="en-US" altLang="zh-TW" dirty="0" smtClean="0"/>
              <a:t>        </a:t>
            </a:r>
            <a:r>
              <a:rPr lang="en-US" altLang="zh-TW" dirty="0" err="1" smtClean="0"/>
              <a:t>int</a:t>
            </a:r>
            <a:r>
              <a:rPr lang="en-US" altLang="zh-TW" dirty="0" smtClean="0"/>
              <a:t> result = </a:t>
            </a:r>
            <a:r>
              <a:rPr lang="en-US" altLang="zh-TW" dirty="0" err="1" smtClean="0"/>
              <a:t>calculator.plus</a:t>
            </a:r>
            <a:r>
              <a:rPr lang="en-US" altLang="zh-TW" dirty="0" smtClean="0"/>
              <a:t>(3, 2);</a:t>
            </a:r>
            <a:br>
              <a:rPr lang="en-US" altLang="zh-TW" dirty="0" smtClean="0"/>
            </a:br>
            <a:r>
              <a:rPr lang="en-US" altLang="zh-TW" dirty="0" smtClean="0"/>
              <a:t>        </a:t>
            </a:r>
            <a:r>
              <a:rPr lang="en-US" altLang="zh-TW" dirty="0" err="1" smtClean="0"/>
              <a:t>assertEquals</a:t>
            </a:r>
            <a:r>
              <a:rPr lang="en-US" altLang="zh-TW" dirty="0" smtClean="0"/>
              <a:t>(expected, result);</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public void </a:t>
            </a:r>
            <a:r>
              <a:rPr lang="en-US" altLang="zh-TW" dirty="0" err="1" smtClean="0"/>
              <a:t>testMinus</a:t>
            </a:r>
            <a:r>
              <a:rPr lang="en-US" altLang="zh-TW" dirty="0" smtClean="0"/>
              <a:t>() {</a:t>
            </a:r>
            <a:br>
              <a:rPr lang="en-US" altLang="zh-TW" dirty="0" smtClean="0"/>
            </a:br>
            <a:r>
              <a:rPr lang="en-US" altLang="zh-TW" dirty="0" smtClean="0"/>
              <a:t>        </a:t>
            </a:r>
            <a:r>
              <a:rPr lang="en-US" altLang="zh-TW" dirty="0" err="1" smtClean="0"/>
              <a:t>int</a:t>
            </a:r>
            <a:r>
              <a:rPr lang="en-US" altLang="zh-TW" dirty="0" smtClean="0"/>
              <a:t> expected = 1;</a:t>
            </a:r>
            <a:br>
              <a:rPr lang="en-US" altLang="zh-TW" dirty="0" smtClean="0"/>
            </a:br>
            <a:r>
              <a:rPr lang="en-US" altLang="zh-TW" dirty="0" smtClean="0"/>
              <a:t>        </a:t>
            </a:r>
            <a:r>
              <a:rPr lang="en-US" altLang="zh-TW" dirty="0" err="1" smtClean="0"/>
              <a:t>int</a:t>
            </a:r>
            <a:r>
              <a:rPr lang="en-US" altLang="zh-TW" dirty="0" smtClean="0"/>
              <a:t> result = </a:t>
            </a:r>
            <a:r>
              <a:rPr lang="en-US" altLang="zh-TW" dirty="0" err="1" smtClean="0"/>
              <a:t>calculator.minus</a:t>
            </a:r>
            <a:r>
              <a:rPr lang="en-US" altLang="zh-TW" dirty="0" smtClean="0"/>
              <a:t>(3, 2);</a:t>
            </a:r>
            <a:br>
              <a:rPr lang="en-US" altLang="zh-TW" dirty="0" smtClean="0"/>
            </a:br>
            <a:r>
              <a:rPr lang="en-US" altLang="zh-TW" dirty="0" smtClean="0"/>
              <a:t>        </a:t>
            </a:r>
            <a:r>
              <a:rPr lang="en-US" altLang="zh-TW" dirty="0" err="1" smtClean="0"/>
              <a:t>assertEquals</a:t>
            </a:r>
            <a:r>
              <a:rPr lang="en-US" altLang="zh-TW" dirty="0" smtClean="0"/>
              <a:t>(expected, result);</a:t>
            </a:r>
            <a:br>
              <a:rPr lang="en-US" altLang="zh-TW" dirty="0" smtClean="0"/>
            </a:br>
            <a:r>
              <a:rPr lang="en-US" altLang="zh-TW" dirty="0" smtClean="0"/>
              <a:t>    }</a:t>
            </a:r>
            <a:br>
              <a:rPr lang="en-US" altLang="zh-TW" dirty="0" smtClean="0"/>
            </a:br>
            <a:r>
              <a:rPr lang="en-US" altLang="zh-TW" dirty="0" smtClean="0"/>
              <a:t>    </a:t>
            </a:r>
            <a:br>
              <a:rPr lang="en-US" altLang="zh-TW" dirty="0" smtClean="0"/>
            </a:br>
            <a:r>
              <a:rPr lang="en-US" altLang="zh-TW" dirty="0" smtClean="0"/>
              <a:t>    public static void main(String[] </a:t>
            </a:r>
            <a:r>
              <a:rPr lang="en-US" altLang="zh-TW" dirty="0" err="1" smtClean="0"/>
              <a:t>args</a:t>
            </a:r>
            <a:r>
              <a:rPr lang="en-US" altLang="zh-TW" dirty="0" smtClean="0"/>
              <a:t>) {</a:t>
            </a:r>
            <a:br>
              <a:rPr lang="en-US" altLang="zh-TW" dirty="0" smtClean="0"/>
            </a:br>
            <a:r>
              <a:rPr lang="en-US" altLang="zh-TW" dirty="0" smtClean="0"/>
              <a:t>        </a:t>
            </a:r>
            <a:r>
              <a:rPr lang="en-US" altLang="zh-TW" dirty="0" err="1" smtClean="0"/>
              <a:t>TestRunner.run</a:t>
            </a:r>
            <a:r>
              <a:rPr lang="en-US" altLang="zh-TW" dirty="0" smtClean="0"/>
              <a:t>(</a:t>
            </a:r>
            <a:r>
              <a:rPr lang="en-US" altLang="zh-TW" dirty="0" err="1" smtClean="0"/>
              <a:t>CalculatorTest.class</a:t>
            </a:r>
            <a:r>
              <a:rPr lang="en-US" altLang="zh-TW" dirty="0" smtClean="0"/>
              <a:t>);</a:t>
            </a:r>
            <a:br>
              <a:rPr lang="en-US" altLang="zh-TW" dirty="0" smtClean="0"/>
            </a:br>
            <a:r>
              <a:rPr lang="en-US" altLang="zh-TW" dirty="0" smtClean="0"/>
              <a:t>    }</a:t>
            </a:r>
            <a:br>
              <a:rPr lang="en-US" altLang="zh-TW" dirty="0" smtClean="0"/>
            </a:br>
            <a:r>
              <a:rPr lang="en-US" altLang="zh-TW" dirty="0" smtClean="0"/>
              <a:t>}</a:t>
            </a:r>
            <a:endParaRPr lang="zh-TW" altLang="en-US" dirty="0"/>
          </a:p>
        </p:txBody>
      </p:sp>
    </p:spTree>
    <p:extLst>
      <p:ext uri="{BB962C8B-B14F-4D97-AF65-F5344CB8AC3E}">
        <p14:creationId xmlns:p14="http://schemas.microsoft.com/office/powerpoint/2010/main" xmlns="" val="576969742"/>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這樣就好 </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CalculatorAll</a:t>
            </a:r>
            <a:r>
              <a:rPr lang="en-US" altLang="zh-TW" dirty="0"/>
              <a:t> {</a:t>
            </a:r>
            <a:br>
              <a:rPr lang="en-US" altLang="zh-TW" dirty="0"/>
            </a:br>
            <a:r>
              <a:rPr lang="en-US" altLang="zh-TW" dirty="0"/>
              <a:t>    public static Test suite() {</a:t>
            </a:r>
            <a:br>
              <a:rPr lang="en-US" altLang="zh-TW" dirty="0"/>
            </a:br>
            <a:r>
              <a:rPr lang="en-US" altLang="zh-TW" dirty="0"/>
              <a:t>        </a:t>
            </a:r>
            <a:r>
              <a:rPr lang="en-US" altLang="zh-TW" dirty="0" err="1"/>
              <a:t>TestSuite</a:t>
            </a:r>
            <a:r>
              <a:rPr lang="en-US" altLang="zh-TW" dirty="0"/>
              <a:t> suite = new </a:t>
            </a:r>
            <a:r>
              <a:rPr lang="en-US" altLang="zh-TW" dirty="0" err="1"/>
              <a:t>TestSuite</a:t>
            </a:r>
            <a:r>
              <a:rPr lang="en-US" altLang="zh-TW" dirty="0"/>
              <a:t>();</a:t>
            </a:r>
            <a:br>
              <a:rPr lang="en-US" altLang="zh-TW" dirty="0"/>
            </a:br>
            <a:r>
              <a:rPr lang="en-US" altLang="zh-TW" dirty="0"/>
              <a:t>        // </a:t>
            </a:r>
            <a:r>
              <a:rPr lang="zh-TW" altLang="en-US" dirty="0"/>
              <a:t>隨便你組合</a:t>
            </a:r>
            <a:br>
              <a:rPr lang="zh-TW" altLang="en-US" dirty="0"/>
            </a:br>
            <a:r>
              <a:rPr lang="zh-TW" altLang="en-US" dirty="0"/>
              <a:t>        </a:t>
            </a:r>
            <a:r>
              <a:rPr lang="en-US" altLang="zh-TW" dirty="0" err="1"/>
              <a:t>suite.add</a:t>
            </a:r>
            <a:r>
              <a:rPr lang="en-US" altLang="zh-TW" dirty="0"/>
              <a:t>(</a:t>
            </a:r>
            <a:r>
              <a:rPr lang="en-US" altLang="zh-TW" dirty="0" err="1"/>
              <a:t>CalculatorPlusMinusTest.suite</a:t>
            </a:r>
            <a:r>
              <a:rPr lang="en-US" altLang="zh-TW" dirty="0"/>
              <a:t>());</a:t>
            </a:r>
            <a:br>
              <a:rPr lang="en-US" altLang="zh-TW" dirty="0"/>
            </a:br>
            <a:r>
              <a:rPr lang="en-US" altLang="zh-TW" dirty="0"/>
              <a:t>        </a:t>
            </a:r>
            <a:r>
              <a:rPr lang="en-US" altLang="zh-TW" dirty="0" err="1"/>
              <a:t>suite.add</a:t>
            </a:r>
            <a:r>
              <a:rPr lang="en-US" altLang="zh-TW" dirty="0"/>
              <a:t>(</a:t>
            </a:r>
            <a:r>
              <a:rPr lang="en-US" altLang="zh-TW" dirty="0" err="1"/>
              <a:t>CalculatorTest.class</a:t>
            </a:r>
            <a:r>
              <a:rPr lang="en-US" altLang="zh-TW" dirty="0"/>
              <a:t>);</a:t>
            </a:r>
            <a:br>
              <a:rPr lang="en-US" altLang="zh-TW" dirty="0"/>
            </a:br>
            <a:r>
              <a:rPr lang="en-US" altLang="zh-TW" dirty="0"/>
              <a:t>        </a:t>
            </a:r>
            <a:r>
              <a:rPr lang="en-US" altLang="zh-TW" dirty="0" err="1"/>
              <a:t>suite.add</a:t>
            </a:r>
            <a:r>
              <a:rPr lang="en-US" altLang="zh-TW" dirty="0"/>
              <a:t>(new </a:t>
            </a:r>
            <a:r>
              <a:rPr lang="en-US" altLang="zh-TW" dirty="0" err="1"/>
              <a:t>CalculatorTest</a:t>
            </a:r>
            <a:r>
              <a:rPr lang="en-US" altLang="zh-TW" dirty="0"/>
              <a:t>("</a:t>
            </a:r>
            <a:r>
              <a:rPr lang="en-US" altLang="zh-TW" dirty="0" err="1"/>
              <a:t>testPlus</a:t>
            </a:r>
            <a:r>
              <a:rPr lang="en-US" altLang="zh-TW" dirty="0"/>
              <a:t>"));</a:t>
            </a:r>
            <a:br>
              <a:rPr lang="en-US" altLang="zh-TW" dirty="0"/>
            </a:br>
            <a:r>
              <a:rPr lang="en-US" altLang="zh-TW" dirty="0"/>
              <a:t>        return suite;</a:t>
            </a:r>
            <a:br>
              <a:rPr lang="en-US" altLang="zh-TW" dirty="0"/>
            </a:b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TestRunner.run</a:t>
            </a:r>
            <a:r>
              <a:rPr lang="en-US" altLang="zh-TW" dirty="0"/>
              <a:t>(suite());</a:t>
            </a:r>
            <a:br>
              <a:rPr lang="en-US" altLang="zh-TW" dirty="0"/>
            </a:br>
            <a:r>
              <a:rPr lang="en-US" altLang="zh-TW" dirty="0"/>
              <a:t>    }</a:t>
            </a:r>
            <a:br>
              <a:rPr lang="en-US" altLang="zh-TW" dirty="0"/>
            </a:br>
            <a:r>
              <a:rPr lang="en-US" altLang="zh-TW" dirty="0"/>
              <a:t>}</a:t>
            </a:r>
            <a:br>
              <a:rPr lang="en-US" altLang="zh-TW" dirty="0"/>
            </a:br>
            <a:endParaRPr lang="zh-TW" altLang="en-US" dirty="0"/>
          </a:p>
        </p:txBody>
      </p:sp>
    </p:spTree>
    <p:extLst>
      <p:ext uri="{BB962C8B-B14F-4D97-AF65-F5344CB8AC3E}">
        <p14:creationId xmlns:p14="http://schemas.microsoft.com/office/powerpoint/2010/main" xmlns="" val="11827665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改為可以測各種輸出形式</a:t>
            </a:r>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Assert {</a:t>
            </a:r>
            <a:br>
              <a:rPr lang="en-US" altLang="zh-TW" dirty="0"/>
            </a:br>
            <a:r>
              <a:rPr lang="en-US" altLang="zh-TW" dirty="0"/>
              <a:t>    public static void </a:t>
            </a:r>
            <a:r>
              <a:rPr lang="en-US" altLang="zh-TW" dirty="0" err="1"/>
              <a:t>assertEquals</a:t>
            </a:r>
            <a:r>
              <a:rPr lang="en-US" altLang="zh-TW" dirty="0"/>
              <a:t>(String message, </a:t>
            </a:r>
            <a:r>
              <a:rPr lang="en-US" altLang="zh-TW" dirty="0" err="1"/>
              <a:t>int</a:t>
            </a:r>
            <a:r>
              <a:rPr lang="en-US" altLang="zh-TW" dirty="0"/>
              <a:t> expected, </a:t>
            </a:r>
            <a:r>
              <a:rPr lang="en-US" altLang="zh-TW" dirty="0" err="1"/>
              <a:t>int</a:t>
            </a:r>
            <a:r>
              <a:rPr lang="en-US" altLang="zh-TW" dirty="0"/>
              <a:t> result) {</a:t>
            </a:r>
            <a:br>
              <a:rPr lang="en-US" altLang="zh-TW" dirty="0"/>
            </a:br>
            <a:r>
              <a:rPr lang="en-US" altLang="zh-TW" dirty="0"/>
              <a:t>        if(expected != result) {</a:t>
            </a:r>
            <a:br>
              <a:rPr lang="en-US" altLang="zh-TW" dirty="0"/>
            </a:br>
            <a:r>
              <a:rPr lang="en-US" altLang="zh-TW" dirty="0"/>
              <a:t>            if(message == null) {</a:t>
            </a:r>
            <a:br>
              <a:rPr lang="en-US" altLang="zh-TW" dirty="0"/>
            </a:br>
            <a:r>
              <a:rPr lang="en-US" altLang="zh-TW" dirty="0"/>
              <a:t>                throw new </a:t>
            </a:r>
            <a:r>
              <a:rPr lang="en-US" altLang="zh-TW" dirty="0" err="1"/>
              <a:t>RuntimeException</a:t>
            </a:r>
            <a:r>
              <a:rPr lang="en-US" altLang="zh-TW" dirty="0"/>
              <a:t>(</a:t>
            </a:r>
            <a:r>
              <a:rPr lang="en-US" altLang="zh-TW" dirty="0" err="1"/>
              <a:t>String.format</a:t>
            </a:r>
            <a:r>
              <a:rPr lang="en-US" altLang="zh-TW" dirty="0"/>
              <a:t>(</a:t>
            </a:r>
            <a:br>
              <a:rPr lang="en-US" altLang="zh-TW" dirty="0"/>
            </a:br>
            <a:r>
              <a:rPr lang="en-US" altLang="zh-TW" dirty="0"/>
              <a:t>                        "</a:t>
            </a:r>
            <a:r>
              <a:rPr lang="zh-TW" altLang="en-US" dirty="0"/>
              <a:t>失敗，預期為 </a:t>
            </a:r>
            <a:r>
              <a:rPr lang="en-US" altLang="zh-TW" dirty="0"/>
              <a:t>%d</a:t>
            </a:r>
            <a:r>
              <a:rPr lang="zh-TW" altLang="en-US" dirty="0"/>
              <a:t>，但是傳回 </a:t>
            </a:r>
            <a:r>
              <a:rPr lang="en-US" altLang="zh-TW" dirty="0"/>
              <a:t>%d</a:t>
            </a:r>
            <a:r>
              <a:rPr lang="zh-TW" altLang="en-US" dirty="0"/>
              <a:t>！</a:t>
            </a:r>
            <a:r>
              <a:rPr lang="en-US" altLang="zh-TW" dirty="0"/>
              <a:t>", expected, result));</a:t>
            </a:r>
            <a:br>
              <a:rPr lang="en-US" altLang="zh-TW" dirty="0"/>
            </a:br>
            <a:r>
              <a:rPr lang="en-US" altLang="zh-TW" dirty="0"/>
              <a:t>            }</a:t>
            </a:r>
            <a:br>
              <a:rPr lang="en-US" altLang="zh-TW" dirty="0"/>
            </a:br>
            <a:r>
              <a:rPr lang="en-US" altLang="zh-TW" dirty="0"/>
              <a:t>            throw new </a:t>
            </a:r>
            <a:r>
              <a:rPr lang="en-US" altLang="zh-TW" dirty="0" err="1"/>
              <a:t>RuntimeException</a:t>
            </a:r>
            <a:r>
              <a:rPr lang="en-US" altLang="zh-TW" dirty="0"/>
              <a:t>(</a:t>
            </a:r>
            <a:r>
              <a:rPr lang="en-US" altLang="zh-TW" dirty="0" err="1"/>
              <a:t>String.format</a:t>
            </a:r>
            <a:r>
              <a:rPr lang="en-US" altLang="zh-TW" dirty="0"/>
              <a:t>(message, expected, result));</a:t>
            </a:r>
            <a:br>
              <a:rPr lang="en-US" altLang="zh-TW" dirty="0"/>
            </a:br>
            <a:r>
              <a:rPr lang="en-US" altLang="zh-TW" dirty="0"/>
              <a:t>        }</a:t>
            </a:r>
            <a:br>
              <a:rPr lang="en-US" altLang="zh-TW" dirty="0"/>
            </a:br>
            <a:r>
              <a:rPr lang="en-US" altLang="zh-TW" dirty="0"/>
              <a:t>    }</a:t>
            </a:r>
            <a:br>
              <a:rPr lang="en-US" altLang="zh-TW" dirty="0"/>
            </a:br>
            <a:r>
              <a:rPr lang="en-US" altLang="zh-TW" dirty="0"/>
              <a:t>    public static void </a:t>
            </a:r>
            <a:r>
              <a:rPr lang="en-US" altLang="zh-TW" dirty="0" err="1"/>
              <a:t>assertEquals</a:t>
            </a:r>
            <a:r>
              <a:rPr lang="en-US" altLang="zh-TW" dirty="0"/>
              <a:t>(</a:t>
            </a:r>
            <a:r>
              <a:rPr lang="en-US" altLang="zh-TW" dirty="0" err="1"/>
              <a:t>int</a:t>
            </a:r>
            <a:r>
              <a:rPr lang="en-US" altLang="zh-TW" dirty="0"/>
              <a:t> expected, </a:t>
            </a:r>
            <a:r>
              <a:rPr lang="en-US" altLang="zh-TW" dirty="0" err="1"/>
              <a:t>int</a:t>
            </a:r>
            <a:r>
              <a:rPr lang="en-US" altLang="zh-TW" dirty="0"/>
              <a:t> result) {</a:t>
            </a:r>
            <a:br>
              <a:rPr lang="en-US" altLang="zh-TW" dirty="0"/>
            </a:br>
            <a:r>
              <a:rPr lang="en-US" altLang="zh-TW" dirty="0"/>
              <a:t>        </a:t>
            </a:r>
            <a:r>
              <a:rPr lang="en-US" altLang="zh-TW" dirty="0" err="1"/>
              <a:t>assertEquals</a:t>
            </a:r>
            <a:r>
              <a:rPr lang="en-US" altLang="zh-TW" dirty="0"/>
              <a:t>(null, expected, result);</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290055811"/>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改為可以測各種輸出形式</a:t>
            </a:r>
          </a:p>
        </p:txBody>
      </p:sp>
      <p:sp>
        <p:nvSpPr>
          <p:cNvPr id="3" name="內容版面配置區 2"/>
          <p:cNvSpPr>
            <a:spLocks noGrp="1"/>
          </p:cNvSpPr>
          <p:nvPr>
            <p:ph idx="1"/>
          </p:nvPr>
        </p:nvSpPr>
        <p:spPr/>
        <p:txBody>
          <a:bodyPr>
            <a:normAutofit fontScale="70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java.util</a:t>
            </a:r>
            <a:r>
              <a:rPr lang="en-US" altLang="zh-TW" dirty="0"/>
              <a:t>.*;</a:t>
            </a:r>
            <a:br>
              <a:rPr lang="en-US" altLang="zh-TW" dirty="0"/>
            </a:br>
            <a:r>
              <a:rPr lang="en-US" altLang="zh-TW" dirty="0"/>
              <a:t>public class </a:t>
            </a:r>
            <a:r>
              <a:rPr lang="en-US" altLang="zh-TW" dirty="0" err="1"/>
              <a:t>TestResult</a:t>
            </a:r>
            <a:r>
              <a:rPr lang="en-US" altLang="zh-TW" dirty="0"/>
              <a:t> {</a:t>
            </a:r>
            <a:br>
              <a:rPr lang="en-US" altLang="zh-TW" dirty="0"/>
            </a:br>
            <a:r>
              <a:rPr lang="en-US" altLang="zh-TW" dirty="0"/>
              <a:t>    private List&lt;String&gt; messages = new </a:t>
            </a:r>
            <a:r>
              <a:rPr lang="en-US" altLang="zh-TW" dirty="0" err="1"/>
              <a:t>ArrayList</a:t>
            </a:r>
            <a:r>
              <a:rPr lang="en-US" altLang="zh-TW" dirty="0"/>
              <a:t>&lt;String&gt;();</a:t>
            </a:r>
            <a:br>
              <a:rPr lang="en-US" altLang="zh-TW" dirty="0"/>
            </a:br>
            <a:r>
              <a:rPr lang="en-US" altLang="zh-TW" dirty="0"/>
              <a:t>    public void run(</a:t>
            </a:r>
            <a:r>
              <a:rPr lang="en-US" altLang="zh-TW" dirty="0" err="1"/>
              <a:t>TestCase</a:t>
            </a:r>
            <a:r>
              <a:rPr lang="en-US" altLang="zh-TW" dirty="0"/>
              <a:t> test) {</a:t>
            </a:r>
            <a:br>
              <a:rPr lang="en-US" altLang="zh-TW" dirty="0"/>
            </a:br>
            <a:r>
              <a:rPr lang="en-US" altLang="zh-TW" dirty="0"/>
              <a:t>        try {</a:t>
            </a:r>
            <a:br>
              <a:rPr lang="en-US" altLang="zh-TW" dirty="0"/>
            </a:br>
            <a:r>
              <a:rPr lang="en-US" altLang="zh-TW" dirty="0"/>
              <a:t>            </a:t>
            </a:r>
            <a:r>
              <a:rPr lang="en-US" altLang="zh-TW" dirty="0" err="1"/>
              <a:t>test.run</a:t>
            </a:r>
            <a:r>
              <a:rPr lang="en-US" altLang="zh-TW" dirty="0"/>
              <a:t>();</a:t>
            </a:r>
            <a:br>
              <a:rPr lang="en-US" altLang="zh-TW" dirty="0"/>
            </a:br>
            <a:r>
              <a:rPr lang="en-US" altLang="zh-TW" dirty="0"/>
              <a:t>        }</a:t>
            </a:r>
            <a:br>
              <a:rPr lang="en-US" altLang="zh-TW" dirty="0"/>
            </a:br>
            <a:r>
              <a:rPr lang="en-US" altLang="zh-TW" dirty="0"/>
              <a:t>        catch(</a:t>
            </a:r>
            <a:r>
              <a:rPr lang="en-US" altLang="zh-TW" dirty="0" err="1"/>
              <a:t>Throwable</a:t>
            </a:r>
            <a:r>
              <a:rPr lang="en-US" altLang="zh-TW" dirty="0"/>
              <a:t> t) {</a:t>
            </a:r>
            <a:br>
              <a:rPr lang="en-US" altLang="zh-TW" dirty="0"/>
            </a:br>
            <a:r>
              <a:rPr lang="en-US" altLang="zh-TW" dirty="0"/>
              <a:t>            </a:t>
            </a:r>
            <a:r>
              <a:rPr lang="en-US" altLang="zh-TW" dirty="0" err="1"/>
              <a:t>messages.add</a:t>
            </a:r>
            <a:r>
              <a:rPr lang="en-US" altLang="zh-TW" dirty="0"/>
              <a:t>(</a:t>
            </a:r>
            <a:r>
              <a:rPr lang="en-US" altLang="zh-TW" dirty="0" err="1"/>
              <a:t>t.getMessage</a:t>
            </a:r>
            <a:r>
              <a:rPr lang="en-US" altLang="zh-TW" dirty="0"/>
              <a:t>());</a:t>
            </a:r>
            <a:br>
              <a:rPr lang="en-US" altLang="zh-TW" dirty="0"/>
            </a:br>
            <a:r>
              <a:rPr lang="en-US" altLang="zh-TW" dirty="0"/>
              <a:t>        }</a:t>
            </a:r>
            <a:br>
              <a:rPr lang="en-US" altLang="zh-TW" dirty="0"/>
            </a:br>
            <a:r>
              <a:rPr lang="en-US" altLang="zh-TW" dirty="0"/>
              <a:t>    }</a:t>
            </a:r>
            <a:br>
              <a:rPr lang="en-US" altLang="zh-TW" dirty="0"/>
            </a:br>
            <a:r>
              <a:rPr lang="en-US" altLang="zh-TW" dirty="0"/>
              <a:t>    public List&lt;String&gt; </a:t>
            </a:r>
            <a:r>
              <a:rPr lang="en-US" altLang="zh-TW" dirty="0" err="1"/>
              <a:t>getMessages</a:t>
            </a:r>
            <a:r>
              <a:rPr lang="en-US" altLang="zh-TW" dirty="0"/>
              <a:t>() {</a:t>
            </a:r>
            <a:br>
              <a:rPr lang="en-US" altLang="zh-TW" dirty="0"/>
            </a:br>
            <a:r>
              <a:rPr lang="en-US" altLang="zh-TW" dirty="0"/>
              <a:t>        return messages;</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2012585375"/>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要改以下一堆東西</a:t>
            </a:r>
            <a:endParaRPr lang="zh-TW" altLang="en-US" dirty="0"/>
          </a:p>
        </p:txBody>
      </p:sp>
      <p:sp>
        <p:nvSpPr>
          <p:cNvPr id="3" name="內容版面配置區 2"/>
          <p:cNvSpPr>
            <a:spLocks noGrp="1"/>
          </p:cNvSpPr>
          <p:nvPr>
            <p:ph idx="1"/>
          </p:nvPr>
        </p:nvSpPr>
        <p:spPr/>
        <p:txBody>
          <a:bodyPr/>
          <a:lstStyle/>
          <a:p>
            <a:r>
              <a:rPr lang="en-US" altLang="zh-TW" b="1" dirty="0"/>
              <a:t>package </a:t>
            </a:r>
            <a:r>
              <a:rPr lang="en-US" altLang="zh-TW" b="1" dirty="0" err="1"/>
              <a:t>test.cc.openhome</a:t>
            </a:r>
            <a:r>
              <a:rPr lang="en-US" altLang="zh-TW" b="1" dirty="0"/>
              <a:t>;</a:t>
            </a:r>
            <a:r>
              <a:rPr lang="en-US" altLang="zh-TW" dirty="0"/>
              <a:t/>
            </a:r>
            <a:br>
              <a:rPr lang="en-US" altLang="zh-TW" dirty="0"/>
            </a:br>
            <a:r>
              <a:rPr lang="en-US" altLang="zh-TW" b="1" dirty="0"/>
              <a:t>public interface Test {</a:t>
            </a:r>
            <a:r>
              <a:rPr lang="en-US" altLang="zh-TW" dirty="0"/>
              <a:t/>
            </a:r>
            <a:br>
              <a:rPr lang="en-US" altLang="zh-TW" dirty="0"/>
            </a:br>
            <a:r>
              <a:rPr lang="en-US" altLang="zh-TW" b="1" dirty="0"/>
              <a:t>    void </a:t>
            </a:r>
            <a:r>
              <a:rPr lang="en-US" altLang="zh-TW" b="1" dirty="0" err="1"/>
              <a:t>runTest</a:t>
            </a:r>
            <a:r>
              <a:rPr lang="en-US" altLang="zh-TW" b="1" dirty="0"/>
              <a:t>(</a:t>
            </a:r>
            <a:r>
              <a:rPr lang="en-US" altLang="zh-TW" b="1" dirty="0" err="1"/>
              <a:t>TestResult</a:t>
            </a:r>
            <a:r>
              <a:rPr lang="en-US" altLang="zh-TW" b="1" dirty="0"/>
              <a:t> result);</a:t>
            </a:r>
            <a:r>
              <a:rPr lang="en-US" altLang="zh-TW" dirty="0"/>
              <a:t/>
            </a:r>
            <a:br>
              <a:rPr lang="en-US" altLang="zh-TW" dirty="0"/>
            </a:br>
            <a:r>
              <a:rPr lang="en-US" altLang="zh-TW" b="1" dirty="0"/>
              <a:t>}</a:t>
            </a:r>
            <a:endParaRPr lang="zh-TW" altLang="en-US" dirty="0"/>
          </a:p>
        </p:txBody>
      </p:sp>
    </p:spTree>
    <p:extLst>
      <p:ext uri="{BB962C8B-B14F-4D97-AF65-F5344CB8AC3E}">
        <p14:creationId xmlns:p14="http://schemas.microsoft.com/office/powerpoint/2010/main" xmlns="" val="21827967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(strings.xml)</a:t>
            </a:r>
          </a:p>
        </p:txBody>
      </p:sp>
      <p:sp>
        <p:nvSpPr>
          <p:cNvPr id="126979" name="Rectangle 3"/>
          <p:cNvSpPr>
            <a:spLocks noGrp="1" noChangeArrowheads="1"/>
          </p:cNvSpPr>
          <p:nvPr>
            <p:ph type="body" idx="1"/>
          </p:nvPr>
        </p:nvSpPr>
        <p:spPr/>
        <p:txBody>
          <a:bodyPr/>
          <a:lstStyle/>
          <a:p>
            <a:pPr eaLnBrk="1" hangingPunct="1"/>
            <a:r>
              <a:rPr lang="en-US" altLang="zh-TW" smtClean="0"/>
              <a:t>&lt;?xml</a:t>
            </a:r>
            <a:r>
              <a:rPr lang="zh-TW" altLang="en-US" smtClean="0"/>
              <a:t> </a:t>
            </a:r>
            <a:r>
              <a:rPr lang="en-US" altLang="zh-TW" smtClean="0"/>
              <a:t>version=</a:t>
            </a:r>
            <a:r>
              <a:rPr lang="en-US" altLang="zh-TW" i="1" smtClean="0"/>
              <a:t>"1.0"</a:t>
            </a:r>
            <a:r>
              <a:rPr lang="zh-TW" altLang="en-US" i="1" smtClean="0"/>
              <a:t> </a:t>
            </a:r>
            <a:r>
              <a:rPr lang="en-US" altLang="zh-TW" i="1" smtClean="0"/>
              <a:t>encoding="utf-8"?&gt;</a:t>
            </a:r>
            <a:endParaRPr lang="zh-TW" altLang="en-US" i="1" smtClean="0"/>
          </a:p>
          <a:p>
            <a:pPr eaLnBrk="1" hangingPunct="1"/>
            <a:r>
              <a:rPr lang="en-US" altLang="zh-TW" smtClean="0"/>
              <a:t>&lt;resources&gt;</a:t>
            </a:r>
            <a:endParaRPr lang="zh-TW" altLang="en-US" smtClean="0"/>
          </a:p>
          <a:p>
            <a:pPr eaLnBrk="1" hangingPunct="1"/>
            <a:r>
              <a:rPr lang="zh-TW" altLang="en-US" smtClean="0"/>
              <a:t>    </a:t>
            </a:r>
            <a:r>
              <a:rPr lang="en-US" altLang="zh-TW" smtClean="0"/>
              <a:t>&lt;string</a:t>
            </a:r>
            <a:r>
              <a:rPr lang="zh-TW" altLang="en-US" smtClean="0"/>
              <a:t> </a:t>
            </a:r>
            <a:r>
              <a:rPr lang="en-US" altLang="zh-TW" smtClean="0"/>
              <a:t>name=</a:t>
            </a:r>
            <a:r>
              <a:rPr lang="en-US" altLang="zh-TW" i="1" smtClean="0"/>
              <a:t>"hello"&gt;Hello World, HelloWorldActivity!&lt;/string&gt;</a:t>
            </a:r>
            <a:endParaRPr lang="zh-TW" altLang="en-US" i="1" smtClean="0"/>
          </a:p>
          <a:p>
            <a:pPr eaLnBrk="1" hangingPunct="1"/>
            <a:r>
              <a:rPr lang="zh-TW" altLang="en-US" smtClean="0"/>
              <a:t>    </a:t>
            </a:r>
            <a:r>
              <a:rPr lang="en-US" altLang="zh-TW" smtClean="0"/>
              <a:t>&lt;string</a:t>
            </a:r>
            <a:r>
              <a:rPr lang="zh-TW" altLang="en-US" smtClean="0"/>
              <a:t> </a:t>
            </a:r>
            <a:r>
              <a:rPr lang="en-US" altLang="zh-TW" smtClean="0"/>
              <a:t>name=</a:t>
            </a:r>
            <a:r>
              <a:rPr lang="en-US" altLang="zh-TW" i="1" smtClean="0"/>
              <a:t>"app_name"&gt;HelloWorld&lt;/string&gt;</a:t>
            </a:r>
            <a:endParaRPr lang="zh-TW" altLang="en-US" i="1" smtClean="0"/>
          </a:p>
          <a:p>
            <a:pPr eaLnBrk="1" hangingPunct="1"/>
            <a:r>
              <a:rPr lang="en-US" altLang="zh-TW" smtClean="0"/>
              <a:t>&lt;/resources&gt;</a:t>
            </a:r>
            <a:endParaRPr lang="zh-TW" altLang="en-US" smtClean="0"/>
          </a:p>
          <a:p>
            <a:pPr eaLnBrk="1" hangingPunct="1"/>
            <a:endParaRPr lang="zh-TW" altLang="en-US" smtClean="0"/>
          </a:p>
          <a:p>
            <a:pPr eaLnBrk="1" hangingPunct="1"/>
            <a:endParaRPr lang="zh-TW" altLang="zh-TW" smtClean="0"/>
          </a:p>
        </p:txBody>
      </p:sp>
      <p:sp>
        <p:nvSpPr>
          <p:cNvPr id="4" name="投影片編號版面配置區 3"/>
          <p:cNvSpPr>
            <a:spLocks noGrp="1"/>
          </p:cNvSpPr>
          <p:nvPr>
            <p:ph type="sldNum" sz="quarter" idx="12"/>
          </p:nvPr>
        </p:nvSpPr>
        <p:spPr/>
        <p:txBody>
          <a:bodyPr/>
          <a:lstStyle/>
          <a:p>
            <a:fld id="{45F78D89-5997-444E-9954-B07A54BF8CB2}" type="slidenum">
              <a:rPr lang="zh-TW" altLang="en-US" smtClean="0"/>
              <a:pPr/>
              <a:t>37</a:t>
            </a:fld>
            <a:endParaRPr lang="zh-TW" altLang="en-US"/>
          </a:p>
        </p:txBody>
      </p:sp>
    </p:spTree>
    <p:extLst>
      <p:ext uri="{BB962C8B-B14F-4D97-AF65-F5344CB8AC3E}">
        <p14:creationId xmlns:p14="http://schemas.microsoft.com/office/powerpoint/2010/main" xmlns="" val="1550185700"/>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b="1" dirty="0"/>
              <a:t>package </a:t>
            </a:r>
            <a:r>
              <a:rPr lang="en-US" altLang="zh-TW" b="1" dirty="0" err="1"/>
              <a:t>test.cc.openhome</a:t>
            </a:r>
            <a:r>
              <a:rPr lang="en-US" altLang="zh-TW" b="1" dirty="0"/>
              <a:t>;</a:t>
            </a:r>
            <a:r>
              <a:rPr lang="en-US" altLang="zh-TW" dirty="0"/>
              <a:t/>
            </a:r>
            <a:br>
              <a:rPr lang="en-US" altLang="zh-TW" dirty="0"/>
            </a:br>
            <a:r>
              <a:rPr lang="en-US" altLang="zh-TW" b="1" dirty="0"/>
              <a:t>import </a:t>
            </a:r>
            <a:r>
              <a:rPr lang="en-US" altLang="zh-TW" b="1" dirty="0" err="1"/>
              <a:t>java.lang.reflect</a:t>
            </a:r>
            <a:r>
              <a:rPr lang="en-US" altLang="zh-TW" b="1" dirty="0"/>
              <a:t>.*;</a:t>
            </a:r>
            <a:r>
              <a:rPr lang="en-US" altLang="zh-TW" dirty="0"/>
              <a:t/>
            </a:r>
            <a:br>
              <a:rPr lang="en-US" altLang="zh-TW" dirty="0"/>
            </a:br>
            <a:r>
              <a:rPr lang="en-US" altLang="zh-TW" b="1" dirty="0"/>
              <a:t>public class </a:t>
            </a:r>
            <a:r>
              <a:rPr lang="en-US" altLang="zh-TW" b="1" dirty="0" err="1"/>
              <a:t>TestCase</a:t>
            </a:r>
            <a:r>
              <a:rPr lang="en-US" altLang="zh-TW" b="1" dirty="0"/>
              <a:t> extends Assert implements Test {</a:t>
            </a:r>
            <a:r>
              <a:rPr lang="en-US" altLang="zh-TW" dirty="0"/>
              <a:t/>
            </a:r>
            <a:br>
              <a:rPr lang="en-US" altLang="zh-TW" dirty="0"/>
            </a:br>
            <a:r>
              <a:rPr lang="en-US" altLang="zh-TW" b="1" dirty="0"/>
              <a:t>    private String </a:t>
            </a:r>
            <a:r>
              <a:rPr lang="en-US" altLang="zh-TW" b="1" dirty="0" err="1"/>
              <a:t>fName</a:t>
            </a:r>
            <a:r>
              <a:rPr lang="en-US" altLang="zh-TW" b="1" dirty="0"/>
              <a:t>;</a:t>
            </a:r>
            <a:r>
              <a:rPr lang="en-US" altLang="zh-TW" dirty="0"/>
              <a:t/>
            </a:r>
            <a:br>
              <a:rPr lang="en-US" altLang="zh-TW" dirty="0"/>
            </a:br>
            <a:r>
              <a:rPr lang="en-US" altLang="zh-TW" b="1" dirty="0"/>
              <a:t>    </a:t>
            </a:r>
            <a:r>
              <a:rPr lang="en-US" altLang="zh-TW" dirty="0"/>
              <a:t/>
            </a:r>
            <a:br>
              <a:rPr lang="en-US" altLang="zh-TW" dirty="0"/>
            </a:br>
            <a:r>
              <a:rPr lang="en-US" altLang="zh-TW" b="1" dirty="0"/>
              <a:t>    public </a:t>
            </a:r>
            <a:r>
              <a:rPr lang="en-US" altLang="zh-TW" b="1" dirty="0" err="1"/>
              <a:t>TestCase</a:t>
            </a: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a:t>
            </a:r>
            <a:r>
              <a:rPr lang="en-US" altLang="zh-TW" b="1" dirty="0" err="1"/>
              <a:t>TestCase</a:t>
            </a:r>
            <a:r>
              <a:rPr lang="en-US" altLang="zh-TW" b="1" dirty="0"/>
              <a:t>(String name) {</a:t>
            </a:r>
            <a:r>
              <a:rPr lang="en-US" altLang="zh-TW" dirty="0"/>
              <a:t/>
            </a:r>
            <a:br>
              <a:rPr lang="en-US" altLang="zh-TW" dirty="0"/>
            </a:br>
            <a:r>
              <a:rPr lang="en-US" altLang="zh-TW" b="1" dirty="0"/>
              <a:t>        </a:t>
            </a:r>
            <a:r>
              <a:rPr lang="en-US" altLang="zh-TW" b="1" dirty="0" err="1"/>
              <a:t>fName</a:t>
            </a:r>
            <a:r>
              <a:rPr lang="en-US" altLang="zh-TW" b="1" dirty="0"/>
              <a:t> = name;</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protected void </a:t>
            </a:r>
            <a:r>
              <a:rPr lang="en-US" altLang="zh-TW" b="1" dirty="0" err="1"/>
              <a:t>setUp</a:t>
            </a: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protected void </a:t>
            </a:r>
            <a:r>
              <a:rPr lang="en-US" altLang="zh-TW" b="1" dirty="0" err="1"/>
              <a:t>tearDown</a:t>
            </a: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@Override</a:t>
            </a:r>
            <a:r>
              <a:rPr lang="en-US" altLang="zh-TW" dirty="0"/>
              <a:t/>
            </a:r>
            <a:br>
              <a:rPr lang="en-US" altLang="zh-TW" dirty="0"/>
            </a:br>
            <a:r>
              <a:rPr lang="en-US" altLang="zh-TW" b="1" dirty="0"/>
              <a:t>    public void </a:t>
            </a:r>
            <a:r>
              <a:rPr lang="en-US" altLang="zh-TW" b="1" dirty="0" err="1"/>
              <a:t>runTest</a:t>
            </a:r>
            <a:r>
              <a:rPr lang="en-US" altLang="zh-TW" b="1" dirty="0"/>
              <a:t>(</a:t>
            </a:r>
            <a:r>
              <a:rPr lang="en-US" altLang="zh-TW" b="1" dirty="0" err="1"/>
              <a:t>TestResult</a:t>
            </a:r>
            <a:r>
              <a:rPr lang="en-US" altLang="zh-TW" b="1" dirty="0"/>
              <a:t> result) {</a:t>
            </a:r>
            <a:r>
              <a:rPr lang="en-US" altLang="zh-TW" dirty="0"/>
              <a:t/>
            </a:r>
            <a:br>
              <a:rPr lang="en-US" altLang="zh-TW" dirty="0"/>
            </a:br>
            <a:r>
              <a:rPr lang="en-US" altLang="zh-TW" b="1" dirty="0"/>
              <a:t>        </a:t>
            </a:r>
            <a:r>
              <a:rPr lang="en-US" altLang="zh-TW" b="1" dirty="0" err="1"/>
              <a:t>result.run</a:t>
            </a:r>
            <a:r>
              <a:rPr lang="en-US" altLang="zh-TW" b="1" dirty="0"/>
              <a:t>(this);</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void run() { </a:t>
            </a:r>
            <a:r>
              <a:rPr lang="en-US" altLang="zh-TW" dirty="0"/>
              <a:t/>
            </a:r>
            <a:br>
              <a:rPr lang="en-US" altLang="zh-TW" dirty="0"/>
            </a:br>
            <a:r>
              <a:rPr lang="en-US" altLang="zh-TW" b="1" dirty="0"/>
              <a:t>        </a:t>
            </a:r>
            <a:r>
              <a:rPr lang="en-US" altLang="zh-TW" b="1" dirty="0" err="1"/>
              <a:t>setUp</a:t>
            </a:r>
            <a:r>
              <a:rPr lang="en-US" altLang="zh-TW" b="1" dirty="0"/>
              <a:t>();</a:t>
            </a:r>
            <a:r>
              <a:rPr lang="en-US" altLang="zh-TW" dirty="0"/>
              <a:t/>
            </a:r>
            <a:br>
              <a:rPr lang="en-US" altLang="zh-TW" dirty="0"/>
            </a:br>
            <a:r>
              <a:rPr lang="en-US" altLang="zh-TW" b="1" dirty="0"/>
              <a:t>        </a:t>
            </a:r>
            <a:r>
              <a:rPr lang="en-US" altLang="zh-TW" b="1" dirty="0" err="1"/>
              <a:t>runTest</a:t>
            </a:r>
            <a:r>
              <a:rPr lang="en-US" altLang="zh-TW" b="1" dirty="0"/>
              <a:t>();</a:t>
            </a:r>
            <a:r>
              <a:rPr lang="en-US" altLang="zh-TW" dirty="0"/>
              <a:t/>
            </a:r>
            <a:br>
              <a:rPr lang="en-US" altLang="zh-TW" dirty="0"/>
            </a:br>
            <a:r>
              <a:rPr lang="en-US" altLang="zh-TW" b="1" dirty="0"/>
              <a:t>        </a:t>
            </a:r>
            <a:r>
              <a:rPr lang="en-US" altLang="zh-TW" b="1" dirty="0" err="1"/>
              <a:t>tearDown</a:t>
            </a:r>
            <a:r>
              <a:rPr lang="en-US" altLang="zh-TW" b="1" dirty="0"/>
              <a:t>();</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void </a:t>
            </a:r>
            <a:r>
              <a:rPr lang="en-US" altLang="zh-TW" b="1" dirty="0" err="1"/>
              <a:t>runTest</a:t>
            </a:r>
            <a:r>
              <a:rPr lang="en-US" altLang="zh-TW" b="1" dirty="0"/>
              <a:t>() {</a:t>
            </a:r>
            <a:r>
              <a:rPr lang="en-US" altLang="zh-TW" dirty="0"/>
              <a:t/>
            </a:r>
            <a:br>
              <a:rPr lang="en-US" altLang="zh-TW" dirty="0"/>
            </a:br>
            <a:r>
              <a:rPr lang="en-US" altLang="zh-TW" b="1" dirty="0"/>
              <a:t>        Method </a:t>
            </a:r>
            <a:r>
              <a:rPr lang="en-US" altLang="zh-TW" b="1" dirty="0" err="1"/>
              <a:t>runMethod</a:t>
            </a:r>
            <a:r>
              <a:rPr lang="en-US" altLang="zh-TW" b="1" dirty="0"/>
              <a:t>= null;</a:t>
            </a:r>
            <a:r>
              <a:rPr lang="en-US" altLang="zh-TW" dirty="0"/>
              <a:t/>
            </a:r>
            <a:br>
              <a:rPr lang="en-US" altLang="zh-TW" dirty="0"/>
            </a:br>
            <a:r>
              <a:rPr lang="en-US" altLang="zh-TW" b="1" dirty="0"/>
              <a:t>        try {</a:t>
            </a:r>
            <a:r>
              <a:rPr lang="en-US" altLang="zh-TW" dirty="0"/>
              <a:t/>
            </a:r>
            <a:br>
              <a:rPr lang="en-US" altLang="zh-TW" dirty="0"/>
            </a:br>
            <a:r>
              <a:rPr lang="en-US" altLang="zh-TW" b="1" dirty="0"/>
              <a:t>            </a:t>
            </a:r>
            <a:r>
              <a:rPr lang="en-US" altLang="zh-TW" b="1" dirty="0" err="1"/>
              <a:t>runMethod</a:t>
            </a:r>
            <a:r>
              <a:rPr lang="en-US" altLang="zh-TW" b="1" dirty="0"/>
              <a:t>= </a:t>
            </a:r>
            <a:r>
              <a:rPr lang="en-US" altLang="zh-TW" b="1" dirty="0" err="1"/>
              <a:t>getClass</a:t>
            </a:r>
            <a:r>
              <a:rPr lang="en-US" altLang="zh-TW" b="1" dirty="0"/>
              <a:t>().</a:t>
            </a:r>
            <a:r>
              <a:rPr lang="en-US" altLang="zh-TW" b="1" dirty="0" err="1"/>
              <a:t>getMethod</a:t>
            </a:r>
            <a:r>
              <a:rPr lang="en-US" altLang="zh-TW" b="1" dirty="0"/>
              <a:t>(</a:t>
            </a:r>
            <a:r>
              <a:rPr lang="en-US" altLang="zh-TW" b="1" dirty="0" err="1"/>
              <a:t>fName</a:t>
            </a:r>
            <a:r>
              <a:rPr lang="en-US" altLang="zh-TW" b="1" dirty="0"/>
              <a:t>, null);</a:t>
            </a:r>
            <a:r>
              <a:rPr lang="en-US" altLang="zh-TW" dirty="0"/>
              <a:t/>
            </a:r>
            <a:br>
              <a:rPr lang="en-US" altLang="zh-TW" dirty="0"/>
            </a:br>
            <a:r>
              <a:rPr lang="en-US" altLang="zh-TW" b="1" dirty="0"/>
              <a:t>        } catch (Exception e) {</a:t>
            </a:r>
            <a:r>
              <a:rPr lang="en-US" altLang="zh-TW" dirty="0"/>
              <a:t/>
            </a:r>
            <a:br>
              <a:rPr lang="en-US" altLang="zh-TW" dirty="0"/>
            </a:br>
            <a:r>
              <a:rPr lang="en-US" altLang="zh-TW" b="1" dirty="0"/>
              <a:t>            throw new </a:t>
            </a:r>
            <a:r>
              <a:rPr lang="en-US" altLang="zh-TW" b="1" dirty="0" err="1"/>
              <a:t>RuntimeException</a:t>
            </a:r>
            <a:r>
              <a:rPr lang="en-US" altLang="zh-TW" b="1" dirty="0"/>
              <a:t>(e);</a:t>
            </a:r>
            <a:r>
              <a:rPr lang="en-US" altLang="zh-TW" dirty="0"/>
              <a:t/>
            </a:r>
            <a:br>
              <a:rPr lang="en-US" altLang="zh-TW" dirty="0"/>
            </a:br>
            <a:r>
              <a:rPr lang="en-US" altLang="zh-TW" b="1" dirty="0"/>
              <a:t>        }</a:t>
            </a:r>
            <a:r>
              <a:rPr lang="en-US" altLang="zh-TW" dirty="0"/>
              <a:t/>
            </a:r>
            <a:br>
              <a:rPr lang="en-US" altLang="zh-TW" dirty="0"/>
            </a:br>
            <a:r>
              <a:rPr lang="en-US" altLang="zh-TW" b="1" dirty="0"/>
              <a:t>        if (!</a:t>
            </a:r>
            <a:r>
              <a:rPr lang="en-US" altLang="zh-TW" b="1" dirty="0" err="1"/>
              <a:t>Modifier.isPublic</a:t>
            </a:r>
            <a:r>
              <a:rPr lang="en-US" altLang="zh-TW" b="1" dirty="0"/>
              <a:t>(</a:t>
            </a:r>
            <a:r>
              <a:rPr lang="en-US" altLang="zh-TW" b="1" dirty="0" err="1"/>
              <a:t>runMethod.getModifiers</a:t>
            </a:r>
            <a:r>
              <a:rPr lang="en-US" altLang="zh-TW" b="1" dirty="0"/>
              <a:t>())) {</a:t>
            </a:r>
            <a:r>
              <a:rPr lang="en-US" altLang="zh-TW" dirty="0"/>
              <a:t/>
            </a:r>
            <a:br>
              <a:rPr lang="en-US" altLang="zh-TW" dirty="0"/>
            </a:br>
            <a:r>
              <a:rPr lang="en-US" altLang="zh-TW" b="1" dirty="0"/>
              <a:t>            throw new </a:t>
            </a:r>
            <a:r>
              <a:rPr lang="en-US" altLang="zh-TW" b="1" dirty="0" err="1"/>
              <a:t>RuntimeException</a:t>
            </a:r>
            <a:r>
              <a:rPr lang="en-US" altLang="zh-TW" b="1" dirty="0"/>
              <a:t>("</a:t>
            </a:r>
            <a:r>
              <a:rPr lang="zh-TW" altLang="en-US" b="1" dirty="0"/>
              <a:t>方法 </a:t>
            </a:r>
            <a:r>
              <a:rPr lang="en-US" altLang="zh-TW" b="1" dirty="0"/>
              <a:t>\\"" + </a:t>
            </a:r>
            <a:r>
              <a:rPr lang="en-US" altLang="zh-TW" b="1" dirty="0" err="1"/>
              <a:t>fName</a:t>
            </a:r>
            <a:r>
              <a:rPr lang="en-US" altLang="zh-TW" b="1" dirty="0"/>
              <a:t> + "\\" </a:t>
            </a:r>
            <a:r>
              <a:rPr lang="zh-TW" altLang="en-US" b="1" dirty="0"/>
              <a:t>必須是 </a:t>
            </a:r>
            <a:r>
              <a:rPr lang="en-US" altLang="zh-TW" b="1" dirty="0"/>
              <a:t>public");</a:t>
            </a:r>
            <a:r>
              <a:rPr lang="en-US" altLang="zh-TW" dirty="0"/>
              <a:t/>
            </a:r>
            <a:br>
              <a:rPr lang="en-US" altLang="zh-TW" dirty="0"/>
            </a:br>
            <a:r>
              <a:rPr lang="en-US" altLang="zh-TW" b="1" dirty="0"/>
              <a:t>        }</a:t>
            </a:r>
            <a:r>
              <a:rPr lang="en-US" altLang="zh-TW" dirty="0"/>
              <a:t/>
            </a:r>
            <a:br>
              <a:rPr lang="en-US" altLang="zh-TW" dirty="0"/>
            </a:br>
            <a:r>
              <a:rPr lang="en-US" altLang="zh-TW" b="1" dirty="0"/>
              <a:t>        try {</a:t>
            </a:r>
            <a:br>
              <a:rPr lang="en-US" altLang="zh-TW" b="1" dirty="0"/>
            </a:br>
            <a:r>
              <a:rPr lang="en-US" altLang="zh-TW" b="1" dirty="0"/>
              <a:t>            // invoke </a:t>
            </a:r>
            <a:r>
              <a:rPr lang="zh-TW" altLang="en-US" b="1" dirty="0"/>
              <a:t>中發生所有例外，一律會用</a:t>
            </a:r>
            <a:r>
              <a:rPr lang="en-US" altLang="zh-TW" b="1" dirty="0" err="1"/>
              <a:t>InvocationTargetException</a:t>
            </a:r>
            <a:r>
              <a:rPr lang="zh-TW" altLang="en-US" b="1" dirty="0"/>
              <a:t>包裹</a:t>
            </a:r>
            <a:br>
              <a:rPr lang="zh-TW" altLang="en-US" b="1" dirty="0"/>
            </a:br>
            <a:r>
              <a:rPr lang="zh-TW" altLang="en-US" b="1" dirty="0"/>
              <a:t>            </a:t>
            </a:r>
            <a:r>
              <a:rPr lang="en-US" altLang="zh-TW" b="1" dirty="0" err="1"/>
              <a:t>runMethod.invoke</a:t>
            </a:r>
            <a:r>
              <a:rPr lang="en-US" altLang="zh-TW" b="1" dirty="0"/>
              <a:t>(this, new Class[0]);</a:t>
            </a:r>
            <a:r>
              <a:rPr lang="en-US" altLang="zh-TW" dirty="0"/>
              <a:t/>
            </a:r>
            <a:br>
              <a:rPr lang="en-US" altLang="zh-TW" dirty="0"/>
            </a:br>
            <a:r>
              <a:rPr lang="en-US" altLang="zh-TW" b="1" dirty="0"/>
              <a:t>        } </a:t>
            </a:r>
            <a:r>
              <a:rPr lang="en-US" altLang="zh-TW" dirty="0"/>
              <a:t/>
            </a:r>
            <a:br>
              <a:rPr lang="en-US" altLang="zh-TW" dirty="0"/>
            </a:br>
            <a:r>
              <a:rPr lang="en-US" altLang="zh-TW" b="1" dirty="0"/>
              <a:t>        catch(</a:t>
            </a:r>
            <a:r>
              <a:rPr lang="en-US" altLang="zh-TW" b="1" dirty="0" err="1"/>
              <a:t>InvocationTargetException</a:t>
            </a:r>
            <a:r>
              <a:rPr lang="en-US" altLang="zh-TW" b="1" dirty="0"/>
              <a:t> e) {</a:t>
            </a:r>
            <a:br>
              <a:rPr lang="en-US" altLang="zh-TW" b="1" dirty="0"/>
            </a:br>
            <a:r>
              <a:rPr lang="en-US" altLang="zh-TW" b="1" dirty="0"/>
              <a:t>            // </a:t>
            </a:r>
            <a:r>
              <a:rPr lang="zh-TW" altLang="en-US" b="1" dirty="0"/>
              <a:t>這邊要取得</a:t>
            </a:r>
            <a:r>
              <a:rPr lang="en-US" altLang="zh-TW" b="1" dirty="0" err="1"/>
              <a:t>InvocationTargetException</a:t>
            </a:r>
            <a:r>
              <a:rPr lang="en-US" altLang="zh-TW" b="1" dirty="0"/>
              <a:t> </a:t>
            </a:r>
            <a:r>
              <a:rPr lang="zh-TW" altLang="en-US" b="1" dirty="0"/>
              <a:t>中的目標例外，才是真正的錯誤訊息</a:t>
            </a:r>
            <a:r>
              <a:rPr lang="zh-TW" altLang="en-US" dirty="0"/>
              <a:t/>
            </a:r>
            <a:br>
              <a:rPr lang="zh-TW" altLang="en-US" dirty="0"/>
            </a:br>
            <a:r>
              <a:rPr lang="zh-TW" altLang="en-US" b="1" dirty="0"/>
              <a:t>            </a:t>
            </a:r>
            <a:r>
              <a:rPr lang="en-US" altLang="zh-TW" b="1" dirty="0"/>
              <a:t>throw new </a:t>
            </a:r>
            <a:r>
              <a:rPr lang="en-US" altLang="zh-TW" b="1" dirty="0" err="1"/>
              <a:t>RuntimeException</a:t>
            </a:r>
            <a:r>
              <a:rPr lang="en-US" altLang="zh-TW" b="1" dirty="0"/>
              <a:t>(</a:t>
            </a:r>
            <a:r>
              <a:rPr lang="en-US" altLang="zh-TW" b="1" dirty="0" err="1"/>
              <a:t>this.getClass</a:t>
            </a:r>
            <a:r>
              <a:rPr lang="en-US" altLang="zh-TW" b="1" dirty="0"/>
              <a:t>() + "." +</a:t>
            </a:r>
            <a:br>
              <a:rPr lang="en-US" altLang="zh-TW" b="1" dirty="0"/>
            </a:br>
            <a:r>
              <a:rPr lang="en-US" altLang="zh-TW" b="1" dirty="0"/>
              <a:t>              </a:t>
            </a:r>
            <a:r>
              <a:rPr lang="en-US" altLang="zh-TW" b="1" dirty="0" err="1"/>
              <a:t>runMethod.getName</a:t>
            </a:r>
            <a:r>
              <a:rPr lang="en-US" altLang="zh-TW" b="1" dirty="0"/>
              <a:t>() + ": " + </a:t>
            </a:r>
            <a:r>
              <a:rPr lang="en-US" altLang="zh-TW" b="1" dirty="0" err="1"/>
              <a:t>e.getTargetException</a:t>
            </a:r>
            <a:r>
              <a:rPr lang="en-US" altLang="zh-TW" b="1" dirty="0"/>
              <a:t>().</a:t>
            </a:r>
            <a:r>
              <a:rPr lang="en-US" altLang="zh-TW" b="1" dirty="0" err="1"/>
              <a:t>getMessage</a:t>
            </a:r>
            <a:r>
              <a:rPr lang="en-US" altLang="zh-TW" b="1" dirty="0"/>
              <a:t>());</a:t>
            </a:r>
            <a:r>
              <a:rPr lang="en-US" altLang="zh-TW" dirty="0"/>
              <a:t/>
            </a:r>
            <a:br>
              <a:rPr lang="en-US" altLang="zh-TW" dirty="0"/>
            </a:br>
            <a:r>
              <a:rPr lang="en-US" altLang="zh-TW" b="1" dirty="0"/>
              <a:t>        }</a:t>
            </a:r>
            <a:r>
              <a:rPr lang="en-US" altLang="zh-TW" dirty="0"/>
              <a:t/>
            </a:r>
            <a:br>
              <a:rPr lang="en-US" altLang="zh-TW" dirty="0"/>
            </a:br>
            <a:r>
              <a:rPr lang="en-US" altLang="zh-TW" b="1" dirty="0"/>
              <a:t>        catch (Exception e) {</a:t>
            </a:r>
            <a:r>
              <a:rPr lang="en-US" altLang="zh-TW" dirty="0"/>
              <a:t/>
            </a:r>
            <a:br>
              <a:rPr lang="en-US" altLang="zh-TW" dirty="0"/>
            </a:br>
            <a:r>
              <a:rPr lang="en-US" altLang="zh-TW" b="1" dirty="0"/>
              <a:t>            throw new </a:t>
            </a:r>
            <a:r>
              <a:rPr lang="en-US" altLang="zh-TW" b="1" dirty="0" err="1"/>
              <a:t>RuntimeException</a:t>
            </a:r>
            <a:r>
              <a:rPr lang="en-US" altLang="zh-TW" b="1" dirty="0"/>
              <a:t>(e);</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String </a:t>
            </a:r>
            <a:r>
              <a:rPr lang="en-US" altLang="zh-TW" b="1" dirty="0" err="1"/>
              <a:t>getName</a:t>
            </a:r>
            <a:r>
              <a:rPr lang="en-US" altLang="zh-TW" b="1" dirty="0"/>
              <a:t>() {</a:t>
            </a:r>
            <a:r>
              <a:rPr lang="en-US" altLang="zh-TW" dirty="0"/>
              <a:t/>
            </a:r>
            <a:br>
              <a:rPr lang="en-US" altLang="zh-TW" dirty="0"/>
            </a:br>
            <a:r>
              <a:rPr lang="en-US" altLang="zh-TW" b="1" dirty="0"/>
              <a:t>        return </a:t>
            </a:r>
            <a:r>
              <a:rPr lang="en-US" altLang="zh-TW" b="1" dirty="0" err="1"/>
              <a:t>fName</a:t>
            </a:r>
            <a:r>
              <a:rPr lang="en-US" altLang="zh-TW" b="1" dirty="0"/>
              <a:t>;</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void </a:t>
            </a:r>
            <a:r>
              <a:rPr lang="en-US" altLang="zh-TW" b="1" dirty="0" err="1"/>
              <a:t>setName</a:t>
            </a:r>
            <a:r>
              <a:rPr lang="en-US" altLang="zh-TW" b="1" dirty="0"/>
              <a:t>(String name) {</a:t>
            </a:r>
            <a:r>
              <a:rPr lang="en-US" altLang="zh-TW" dirty="0"/>
              <a:t/>
            </a:r>
            <a:br>
              <a:rPr lang="en-US" altLang="zh-TW" dirty="0"/>
            </a:br>
            <a:r>
              <a:rPr lang="en-US" altLang="zh-TW" b="1" dirty="0"/>
              <a:t>        </a:t>
            </a:r>
            <a:r>
              <a:rPr lang="en-US" altLang="zh-TW" b="1" dirty="0" err="1"/>
              <a:t>fName</a:t>
            </a:r>
            <a:r>
              <a:rPr lang="en-US" altLang="zh-TW" b="1" dirty="0"/>
              <a:t> = name;</a:t>
            </a:r>
            <a:r>
              <a:rPr lang="en-US" altLang="zh-TW" dirty="0"/>
              <a:t/>
            </a:r>
            <a:br>
              <a:rPr lang="en-US" altLang="zh-TW" dirty="0"/>
            </a:br>
            <a:r>
              <a:rPr lang="en-US" altLang="zh-TW" b="1" dirty="0"/>
              <a:t>    }</a:t>
            </a:r>
            <a:r>
              <a:rPr lang="en-US" altLang="zh-TW" dirty="0"/>
              <a:t/>
            </a:r>
            <a:br>
              <a:rPr lang="en-US" altLang="zh-TW" dirty="0"/>
            </a:br>
            <a:r>
              <a:rPr lang="en-US" altLang="zh-TW" b="1" dirty="0"/>
              <a:t>}</a:t>
            </a:r>
            <a:endParaRPr lang="zh-TW" altLang="en-US" dirty="0"/>
          </a:p>
        </p:txBody>
      </p:sp>
    </p:spTree>
    <p:extLst>
      <p:ext uri="{BB962C8B-B14F-4D97-AF65-F5344CB8AC3E}">
        <p14:creationId xmlns:p14="http://schemas.microsoft.com/office/powerpoint/2010/main" xmlns="" val="23106486"/>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import </a:t>
            </a:r>
            <a:r>
              <a:rPr lang="en-US" altLang="zh-TW" dirty="0" err="1"/>
              <a:t>java.lang.reflect</a:t>
            </a:r>
            <a:r>
              <a:rPr lang="en-US" altLang="zh-TW" dirty="0"/>
              <a:t>.*;</a:t>
            </a:r>
            <a:br>
              <a:rPr lang="en-US" altLang="zh-TW" dirty="0"/>
            </a:br>
            <a:r>
              <a:rPr lang="en-US" altLang="zh-TW" dirty="0"/>
              <a:t>import </a:t>
            </a:r>
            <a:r>
              <a:rPr lang="en-US" altLang="zh-TW" dirty="0" err="1"/>
              <a:t>java.util</a:t>
            </a:r>
            <a:r>
              <a:rPr lang="en-US" altLang="zh-TW" dirty="0"/>
              <a:t>.*;</a:t>
            </a:r>
            <a:br>
              <a:rPr lang="en-US" altLang="zh-TW" dirty="0"/>
            </a:br>
            <a:r>
              <a:rPr lang="en-US" altLang="zh-TW" dirty="0"/>
              <a:t>public class </a:t>
            </a:r>
            <a:r>
              <a:rPr lang="en-US" altLang="zh-TW" dirty="0" err="1"/>
              <a:t>TestSuite</a:t>
            </a:r>
            <a:r>
              <a:rPr lang="en-US" altLang="zh-TW" dirty="0"/>
              <a:t> implements Test {</a:t>
            </a:r>
            <a:br>
              <a:rPr lang="en-US" altLang="zh-TW" dirty="0"/>
            </a:br>
            <a:r>
              <a:rPr lang="en-US" altLang="zh-TW" dirty="0"/>
              <a:t>    private List&lt;Test&gt; tests = new </a:t>
            </a:r>
            <a:r>
              <a:rPr lang="en-US" altLang="zh-TW" dirty="0" err="1"/>
              <a:t>ArrayList</a:t>
            </a:r>
            <a:r>
              <a:rPr lang="en-US" altLang="zh-TW" dirty="0"/>
              <a:t>&lt;Test&gt;();</a:t>
            </a:r>
            <a:br>
              <a:rPr lang="en-US" altLang="zh-TW" dirty="0"/>
            </a:br>
            <a:r>
              <a:rPr lang="en-US" altLang="zh-TW" dirty="0"/>
              <a:t/>
            </a:r>
            <a:br>
              <a:rPr lang="en-US" altLang="zh-TW" dirty="0"/>
            </a:br>
            <a:r>
              <a:rPr lang="en-US" altLang="zh-TW" dirty="0"/>
              <a:t>    public </a:t>
            </a:r>
            <a:r>
              <a:rPr lang="en-US" altLang="zh-TW" dirty="0" err="1"/>
              <a:t>TestSuite</a:t>
            </a:r>
            <a:r>
              <a:rPr lang="en-US" altLang="zh-TW" dirty="0"/>
              <a:t>() {}</a:t>
            </a:r>
            <a:br>
              <a:rPr lang="en-US" altLang="zh-TW" dirty="0"/>
            </a:br>
            <a:r>
              <a:rPr lang="en-US" altLang="zh-TW" dirty="0"/>
              <a:t>    public </a:t>
            </a:r>
            <a:r>
              <a:rPr lang="en-US" altLang="zh-TW" dirty="0" err="1"/>
              <a:t>TestSuite</a:t>
            </a:r>
            <a:r>
              <a:rPr lang="en-US" altLang="zh-TW" dirty="0"/>
              <a:t>(Class </a:t>
            </a:r>
            <a:r>
              <a:rPr lang="en-US" altLang="zh-TW" dirty="0" err="1"/>
              <a:t>clz</a:t>
            </a:r>
            <a:r>
              <a:rPr lang="en-US" altLang="zh-TW" dirty="0"/>
              <a:t>) {</a:t>
            </a:r>
            <a:br>
              <a:rPr lang="en-US" altLang="zh-TW" dirty="0"/>
            </a:br>
            <a:r>
              <a:rPr lang="en-US" altLang="zh-TW" dirty="0"/>
              <a:t>        Method[] methods = </a:t>
            </a:r>
            <a:r>
              <a:rPr lang="en-US" altLang="zh-TW" dirty="0" err="1"/>
              <a:t>clz.getDeclaredMethods</a:t>
            </a:r>
            <a:r>
              <a:rPr lang="en-US" altLang="zh-TW" dirty="0"/>
              <a:t>();</a:t>
            </a:r>
            <a:br>
              <a:rPr lang="en-US" altLang="zh-TW" dirty="0"/>
            </a:br>
            <a:r>
              <a:rPr lang="en-US" altLang="zh-TW" dirty="0"/>
              <a:t>        for (Method </a:t>
            </a:r>
            <a:r>
              <a:rPr lang="en-US" altLang="zh-TW" dirty="0" err="1"/>
              <a:t>method</a:t>
            </a:r>
            <a:r>
              <a:rPr lang="en-US" altLang="zh-TW" dirty="0"/>
              <a:t> : methods) {</a:t>
            </a:r>
            <a:br>
              <a:rPr lang="en-US" altLang="zh-TW" dirty="0"/>
            </a:br>
            <a:r>
              <a:rPr lang="en-US" altLang="zh-TW" dirty="0"/>
              <a:t>            if (</a:t>
            </a:r>
            <a:r>
              <a:rPr lang="en-US" altLang="zh-TW" dirty="0" err="1"/>
              <a:t>Modifier.isPublic</a:t>
            </a:r>
            <a:r>
              <a:rPr lang="en-US" altLang="zh-TW" dirty="0"/>
              <a:t>(</a:t>
            </a:r>
            <a:r>
              <a:rPr lang="en-US" altLang="zh-TW" dirty="0" err="1"/>
              <a:t>method.getModifiers</a:t>
            </a:r>
            <a:r>
              <a:rPr lang="en-US" altLang="zh-TW" dirty="0"/>
              <a:t>())</a:t>
            </a:r>
            <a:br>
              <a:rPr lang="en-US" altLang="zh-TW" dirty="0"/>
            </a:br>
            <a:r>
              <a:rPr lang="en-US" altLang="zh-TW" dirty="0"/>
              <a:t>                    &amp;&amp; </a:t>
            </a:r>
            <a:r>
              <a:rPr lang="en-US" altLang="zh-TW" dirty="0" err="1"/>
              <a:t>method.getName</a:t>
            </a:r>
            <a:r>
              <a:rPr lang="en-US" altLang="zh-TW" dirty="0"/>
              <a:t>().</a:t>
            </a:r>
            <a:r>
              <a:rPr lang="en-US" altLang="zh-TW" dirty="0" err="1"/>
              <a:t>startsWith</a:t>
            </a:r>
            <a:r>
              <a:rPr lang="en-US" altLang="zh-TW" dirty="0"/>
              <a:t>("test")) {</a:t>
            </a:r>
            <a:br>
              <a:rPr lang="en-US" altLang="zh-TW" dirty="0"/>
            </a:br>
            <a:r>
              <a:rPr lang="en-US" altLang="zh-TW" dirty="0"/>
              <a:t>                Constructor </a:t>
            </a:r>
            <a:r>
              <a:rPr lang="en-US" altLang="zh-TW" dirty="0" err="1"/>
              <a:t>constructor</a:t>
            </a:r>
            <a:r>
              <a:rPr lang="en-US" altLang="zh-TW" dirty="0"/>
              <a:t> = null;</a:t>
            </a:r>
            <a:br>
              <a:rPr lang="en-US" altLang="zh-TW" dirty="0"/>
            </a:br>
            <a:r>
              <a:rPr lang="en-US" altLang="zh-TW" dirty="0"/>
              <a:t>                try {</a:t>
            </a:r>
            <a:br>
              <a:rPr lang="en-US" altLang="zh-TW" dirty="0"/>
            </a:br>
            <a:r>
              <a:rPr lang="en-US" altLang="zh-TW" dirty="0"/>
              <a:t>                    constructor = </a:t>
            </a:r>
            <a:r>
              <a:rPr lang="en-US" altLang="zh-TW" dirty="0" err="1"/>
              <a:t>clz.getConstructor</a:t>
            </a:r>
            <a:r>
              <a:rPr lang="en-US" altLang="zh-TW" dirty="0"/>
              <a:t>();</a:t>
            </a:r>
            <a:br>
              <a:rPr lang="en-US" altLang="zh-TW" dirty="0"/>
            </a:br>
            <a:r>
              <a:rPr lang="en-US" altLang="zh-TW" dirty="0"/>
              <a:t>                    </a:t>
            </a:r>
            <a:r>
              <a:rPr lang="en-US" altLang="zh-TW" dirty="0" err="1"/>
              <a:t>TestCase</a:t>
            </a:r>
            <a:r>
              <a:rPr lang="en-US" altLang="zh-TW" dirty="0"/>
              <a:t> </a:t>
            </a:r>
            <a:r>
              <a:rPr lang="en-US" altLang="zh-TW" dirty="0" err="1"/>
              <a:t>testCase</a:t>
            </a:r>
            <a:r>
              <a:rPr lang="en-US" altLang="zh-TW" dirty="0"/>
              <a:t> = (</a:t>
            </a:r>
            <a:r>
              <a:rPr lang="en-US" altLang="zh-TW" dirty="0" err="1"/>
              <a:t>TestCase</a:t>
            </a:r>
            <a:r>
              <a:rPr lang="en-US" altLang="zh-TW" dirty="0"/>
              <a:t>) </a:t>
            </a:r>
            <a:r>
              <a:rPr lang="en-US" altLang="zh-TW" dirty="0" err="1"/>
              <a:t>constructor.newInstance</a:t>
            </a:r>
            <a:r>
              <a:rPr lang="en-US" altLang="zh-TW" dirty="0"/>
              <a:t>();</a:t>
            </a:r>
            <a:br>
              <a:rPr lang="en-US" altLang="zh-TW" dirty="0"/>
            </a:br>
            <a:r>
              <a:rPr lang="en-US" altLang="zh-TW" dirty="0"/>
              <a:t>                    </a:t>
            </a:r>
            <a:r>
              <a:rPr lang="en-US" altLang="zh-TW" dirty="0" err="1"/>
              <a:t>testCase.setName</a:t>
            </a:r>
            <a:r>
              <a:rPr lang="en-US" altLang="zh-TW" dirty="0"/>
              <a:t>(</a:t>
            </a:r>
            <a:r>
              <a:rPr lang="en-US" altLang="zh-TW" dirty="0" err="1"/>
              <a:t>method.getName</a:t>
            </a:r>
            <a:r>
              <a:rPr lang="en-US" altLang="zh-TW" dirty="0"/>
              <a:t>());</a:t>
            </a:r>
            <a:br>
              <a:rPr lang="en-US" altLang="zh-TW" dirty="0"/>
            </a:br>
            <a:r>
              <a:rPr lang="en-US" altLang="zh-TW" dirty="0"/>
              <a:t>                    add(</a:t>
            </a:r>
            <a:r>
              <a:rPr lang="en-US" altLang="zh-TW" dirty="0" err="1"/>
              <a:t>testCase</a:t>
            </a:r>
            <a:r>
              <a:rPr lang="en-US" altLang="zh-TW" dirty="0"/>
              <a:t>);</a:t>
            </a:r>
            <a:br>
              <a:rPr lang="en-US" altLang="zh-TW" dirty="0"/>
            </a:br>
            <a:r>
              <a:rPr lang="en-US" altLang="zh-TW" dirty="0"/>
              <a:t>                } catch (Exception e) {</a:t>
            </a:r>
            <a:br>
              <a:rPr lang="en-US" altLang="zh-TW" dirty="0"/>
            </a:br>
            <a:r>
              <a:rPr lang="en-US" altLang="zh-TW" dirty="0"/>
              <a:t>                    throw new </a:t>
            </a:r>
            <a:r>
              <a:rPr lang="en-US" altLang="zh-TW" dirty="0" err="1"/>
              <a:t>RuntimeException</a:t>
            </a:r>
            <a:r>
              <a:rPr lang="en-US" altLang="zh-TW" dirty="0"/>
              <a:t>(e);</a:t>
            </a:r>
            <a:br>
              <a:rPr lang="en-US" altLang="zh-TW" dirty="0"/>
            </a:br>
            <a:r>
              <a:rPr lang="en-US" altLang="zh-TW" dirty="0"/>
              <a:t>                }</a:t>
            </a:r>
            <a:br>
              <a:rPr lang="en-US" altLang="zh-TW" dirty="0"/>
            </a:br>
            <a:r>
              <a:rPr lang="en-US" altLang="zh-TW" dirty="0"/>
              <a:t>            }</a:t>
            </a:r>
            <a:br>
              <a:rPr lang="en-US" altLang="zh-TW" dirty="0"/>
            </a:br>
            <a:r>
              <a:rPr lang="en-US" altLang="zh-TW" dirty="0"/>
              <a:t>        }</a:t>
            </a:r>
            <a:br>
              <a:rPr lang="en-US" altLang="zh-TW" dirty="0"/>
            </a:br>
            <a:r>
              <a:rPr lang="en-US" altLang="zh-TW" dirty="0"/>
              <a:t>    }</a:t>
            </a:r>
            <a:br>
              <a:rPr lang="en-US" altLang="zh-TW" dirty="0"/>
            </a:br>
            <a:r>
              <a:rPr lang="en-US" altLang="zh-TW" dirty="0"/>
              <a:t/>
            </a:r>
            <a:br>
              <a:rPr lang="en-US" altLang="zh-TW" dirty="0"/>
            </a:br>
            <a:r>
              <a:rPr lang="en-US" altLang="zh-TW" dirty="0"/>
              <a:t>    @Override</a:t>
            </a:r>
            <a:br>
              <a:rPr lang="en-US" altLang="zh-TW" dirty="0"/>
            </a:br>
            <a:r>
              <a:rPr lang="en-US" altLang="zh-TW" dirty="0"/>
              <a:t>    public void </a:t>
            </a:r>
            <a:r>
              <a:rPr lang="en-US" altLang="zh-TW" dirty="0" err="1"/>
              <a:t>runTest</a:t>
            </a:r>
            <a:r>
              <a:rPr lang="en-US" altLang="zh-TW" dirty="0"/>
              <a:t>(</a:t>
            </a:r>
            <a:r>
              <a:rPr lang="en-US" altLang="zh-TW" dirty="0" err="1"/>
              <a:t>TestResult</a:t>
            </a:r>
            <a:r>
              <a:rPr lang="en-US" altLang="zh-TW" dirty="0"/>
              <a:t> result) {</a:t>
            </a:r>
            <a:br>
              <a:rPr lang="en-US" altLang="zh-TW" dirty="0"/>
            </a:br>
            <a:r>
              <a:rPr lang="en-US" altLang="zh-TW" dirty="0"/>
              <a:t>        for (Test </a:t>
            </a:r>
            <a:r>
              <a:rPr lang="en-US" altLang="zh-TW" dirty="0" err="1"/>
              <a:t>test</a:t>
            </a:r>
            <a:r>
              <a:rPr lang="en-US" altLang="zh-TW" dirty="0"/>
              <a:t> : tests) {</a:t>
            </a:r>
            <a:br>
              <a:rPr lang="en-US" altLang="zh-TW" dirty="0"/>
            </a:br>
            <a:r>
              <a:rPr lang="en-US" altLang="zh-TW" dirty="0"/>
              <a:t>            </a:t>
            </a:r>
            <a:r>
              <a:rPr lang="en-US" altLang="zh-TW" dirty="0" err="1"/>
              <a:t>test.runTest</a:t>
            </a:r>
            <a:r>
              <a:rPr lang="en-US" altLang="zh-TW" dirty="0"/>
              <a:t>(result);</a:t>
            </a:r>
            <a:br>
              <a:rPr lang="en-US" altLang="zh-TW" dirty="0"/>
            </a:br>
            <a:r>
              <a:rPr lang="en-US" altLang="zh-TW" dirty="0"/>
              <a:t>        }</a:t>
            </a:r>
            <a:br>
              <a:rPr lang="en-US" altLang="zh-TW" dirty="0"/>
            </a:br>
            <a:r>
              <a:rPr lang="en-US" altLang="zh-TW" dirty="0"/>
              <a:t>    }</a:t>
            </a:r>
            <a:br>
              <a:rPr lang="en-US" altLang="zh-TW" dirty="0"/>
            </a:br>
            <a:r>
              <a:rPr lang="en-US" altLang="zh-TW" dirty="0"/>
              <a:t/>
            </a:r>
            <a:br>
              <a:rPr lang="en-US" altLang="zh-TW" dirty="0"/>
            </a:br>
            <a:r>
              <a:rPr lang="en-US" altLang="zh-TW" dirty="0"/>
              <a:t>    public void add(Test test) {</a:t>
            </a:r>
            <a:br>
              <a:rPr lang="en-US" altLang="zh-TW" dirty="0"/>
            </a:br>
            <a:r>
              <a:rPr lang="en-US" altLang="zh-TW" dirty="0"/>
              <a:t>        </a:t>
            </a:r>
            <a:r>
              <a:rPr lang="en-US" altLang="zh-TW" dirty="0" err="1"/>
              <a:t>tests.add</a:t>
            </a:r>
            <a:r>
              <a:rPr lang="en-US" altLang="zh-TW" dirty="0"/>
              <a:t>(test);</a:t>
            </a:r>
            <a:br>
              <a:rPr lang="en-US" altLang="zh-TW" dirty="0"/>
            </a:br>
            <a:r>
              <a:rPr lang="en-US" altLang="zh-TW" dirty="0"/>
              <a:t>    }</a:t>
            </a:r>
            <a:br>
              <a:rPr lang="en-US" altLang="zh-TW" dirty="0"/>
            </a:br>
            <a:r>
              <a:rPr lang="en-US" altLang="zh-TW" dirty="0"/>
              <a:t>    public void add(Class </a:t>
            </a:r>
            <a:r>
              <a:rPr lang="en-US" altLang="zh-TW" dirty="0" err="1"/>
              <a:t>clz</a:t>
            </a:r>
            <a:r>
              <a:rPr lang="en-US" altLang="zh-TW" dirty="0"/>
              <a:t>) {</a:t>
            </a:r>
            <a:br>
              <a:rPr lang="en-US" altLang="zh-TW" dirty="0"/>
            </a:br>
            <a:r>
              <a:rPr lang="en-US" altLang="zh-TW" dirty="0"/>
              <a:t>        </a:t>
            </a:r>
            <a:r>
              <a:rPr lang="en-US" altLang="zh-TW" dirty="0" err="1"/>
              <a:t>tests.add</a:t>
            </a:r>
            <a:r>
              <a:rPr lang="en-US" altLang="zh-TW" dirty="0"/>
              <a:t>(new </a:t>
            </a:r>
            <a:r>
              <a:rPr lang="en-US" altLang="zh-TW" dirty="0" err="1"/>
              <a:t>TestSuite</a:t>
            </a:r>
            <a:r>
              <a:rPr lang="en-US" altLang="zh-TW" dirty="0"/>
              <a:t>());</a:t>
            </a:r>
            <a:br>
              <a:rPr lang="en-US" altLang="zh-TW" dirty="0"/>
            </a:br>
            <a:r>
              <a:rPr lang="en-US" altLang="zh-TW" dirty="0"/>
              <a:t>    }</a:t>
            </a:r>
            <a:br>
              <a:rPr lang="en-US" altLang="zh-TW" dirty="0"/>
            </a:br>
            <a:r>
              <a:rPr lang="en-US" altLang="zh-TW" dirty="0"/>
              <a:t>    public List&lt;Test&gt; get() {</a:t>
            </a:r>
            <a:br>
              <a:rPr lang="en-US" altLang="zh-TW" dirty="0"/>
            </a:br>
            <a:r>
              <a:rPr lang="en-US" altLang="zh-TW" dirty="0"/>
              <a:t>        return tests;</a:t>
            </a:r>
            <a:br>
              <a:rPr lang="en-US" altLang="zh-TW" dirty="0"/>
            </a:br>
            <a:r>
              <a:rPr lang="en-US" altLang="zh-TW" dirty="0"/>
              <a:t>    }</a:t>
            </a:r>
            <a:br>
              <a:rPr lang="en-US" altLang="zh-TW" dirty="0"/>
            </a:br>
            <a:r>
              <a:rPr lang="en-US" altLang="zh-TW" dirty="0"/>
              <a:t>}</a:t>
            </a:r>
            <a:endParaRPr lang="zh-TW" altLang="en-US" dirty="0"/>
          </a:p>
        </p:txBody>
      </p:sp>
    </p:spTree>
    <p:extLst>
      <p:ext uri="{BB962C8B-B14F-4D97-AF65-F5344CB8AC3E}">
        <p14:creationId xmlns:p14="http://schemas.microsoft.com/office/powerpoint/2010/main" xmlns="" val="1293119365"/>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75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public class </a:t>
            </a:r>
            <a:r>
              <a:rPr lang="en-US" altLang="zh-TW" dirty="0" err="1"/>
              <a:t>TestRunner</a:t>
            </a:r>
            <a:r>
              <a:rPr lang="en-US" altLang="zh-TW" dirty="0"/>
              <a:t> {</a:t>
            </a:r>
            <a:br>
              <a:rPr lang="en-US" altLang="zh-TW" dirty="0"/>
            </a:br>
            <a:r>
              <a:rPr lang="en-US" altLang="zh-TW" dirty="0"/>
              <a:t>    public static </a:t>
            </a:r>
            <a:r>
              <a:rPr lang="en-US" altLang="zh-TW" dirty="0" err="1"/>
              <a:t>TestResult</a:t>
            </a:r>
            <a:r>
              <a:rPr lang="en-US" altLang="zh-TW" dirty="0"/>
              <a:t> run(Test test) {</a:t>
            </a:r>
            <a:br>
              <a:rPr lang="en-US" altLang="zh-TW" dirty="0"/>
            </a:br>
            <a:r>
              <a:rPr lang="en-US" altLang="zh-TW" dirty="0"/>
              <a:t>        </a:t>
            </a:r>
            <a:r>
              <a:rPr lang="en-US" altLang="zh-TW" dirty="0" err="1"/>
              <a:t>TestResult</a:t>
            </a:r>
            <a:r>
              <a:rPr lang="en-US" altLang="zh-TW" dirty="0"/>
              <a:t> result = new </a:t>
            </a:r>
            <a:r>
              <a:rPr lang="en-US" altLang="zh-TW" dirty="0" err="1"/>
              <a:t>TestResult</a:t>
            </a:r>
            <a:r>
              <a:rPr lang="en-US" altLang="zh-TW" dirty="0"/>
              <a:t>(); </a:t>
            </a:r>
            <a:br>
              <a:rPr lang="en-US" altLang="zh-TW" dirty="0"/>
            </a:br>
            <a:r>
              <a:rPr lang="en-US" altLang="zh-TW" dirty="0"/>
              <a:t>        </a:t>
            </a:r>
            <a:r>
              <a:rPr lang="en-US" altLang="zh-TW" dirty="0" err="1"/>
              <a:t>test.runTest</a:t>
            </a:r>
            <a:r>
              <a:rPr lang="en-US" altLang="zh-TW" dirty="0"/>
              <a:t>(result);</a:t>
            </a:r>
            <a:br>
              <a:rPr lang="en-US" altLang="zh-TW" dirty="0"/>
            </a:br>
            <a:r>
              <a:rPr lang="en-US" altLang="zh-TW" dirty="0"/>
              <a:t>        return result;</a:t>
            </a:r>
            <a:br>
              <a:rPr lang="en-US" altLang="zh-TW" dirty="0"/>
            </a:br>
            <a:r>
              <a:rPr lang="en-US" altLang="zh-TW" dirty="0"/>
              <a:t>    }</a:t>
            </a:r>
            <a:br>
              <a:rPr lang="en-US" altLang="zh-TW" dirty="0"/>
            </a:br>
            <a:r>
              <a:rPr lang="en-US" altLang="zh-TW" dirty="0"/>
              <a:t>    public static </a:t>
            </a:r>
            <a:r>
              <a:rPr lang="en-US" altLang="zh-TW" dirty="0" err="1"/>
              <a:t>TestResult</a:t>
            </a:r>
            <a:r>
              <a:rPr lang="en-US" altLang="zh-TW" dirty="0"/>
              <a:t> run(Class </a:t>
            </a:r>
            <a:r>
              <a:rPr lang="en-US" altLang="zh-TW" dirty="0" err="1"/>
              <a:t>clz</a:t>
            </a:r>
            <a:r>
              <a:rPr lang="en-US" altLang="zh-TW" dirty="0"/>
              <a:t>) {</a:t>
            </a:r>
            <a:br>
              <a:rPr lang="en-US" altLang="zh-TW" dirty="0"/>
            </a:br>
            <a:r>
              <a:rPr lang="en-US" altLang="zh-TW" dirty="0"/>
              <a:t>        return run(new </a:t>
            </a:r>
            <a:r>
              <a:rPr lang="en-US" altLang="zh-TW" dirty="0" err="1"/>
              <a:t>TestSuite</a:t>
            </a:r>
            <a:r>
              <a:rPr lang="en-US" altLang="zh-TW" dirty="0"/>
              <a:t>(</a:t>
            </a:r>
            <a:r>
              <a:rPr lang="en-US" altLang="zh-TW" dirty="0" err="1"/>
              <a:t>clz</a:t>
            </a:r>
            <a:r>
              <a:rPr lang="en-US" altLang="zh-TW" dirty="0"/>
              <a:t>)); </a:t>
            </a:r>
            <a:br>
              <a:rPr lang="en-US" altLang="zh-TW" dirty="0"/>
            </a:br>
            <a:r>
              <a:rPr lang="en-US" altLang="zh-TW" dirty="0"/>
              <a:t>    }</a:t>
            </a:r>
            <a:br>
              <a:rPr lang="en-US" altLang="zh-TW" dirty="0"/>
            </a:br>
            <a:r>
              <a:rPr lang="en-US" altLang="zh-TW" dirty="0"/>
              <a:t>}</a:t>
            </a:r>
            <a:br>
              <a:rPr lang="en-US" altLang="zh-TW" dirty="0"/>
            </a:br>
            <a:endParaRPr lang="en-US" altLang="zh-TW" dirty="0"/>
          </a:p>
          <a:p>
            <a:r>
              <a:rPr lang="en-US" altLang="zh-TW" dirty="0"/>
              <a:t/>
            </a:r>
            <a:br>
              <a:rPr lang="en-US" altLang="zh-TW" dirty="0"/>
            </a:br>
            <a:endParaRPr lang="zh-TW" altLang="en-US" dirty="0"/>
          </a:p>
        </p:txBody>
      </p:sp>
    </p:spTree>
    <p:extLst>
      <p:ext uri="{BB962C8B-B14F-4D97-AF65-F5344CB8AC3E}">
        <p14:creationId xmlns:p14="http://schemas.microsoft.com/office/powerpoint/2010/main" xmlns="" val="305392050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62500" lnSpcReduction="20000"/>
          </a:bodyPr>
          <a:lstStyle/>
          <a:p>
            <a:r>
              <a:rPr lang="en-US" altLang="zh-TW" dirty="0"/>
              <a:t/>
            </a:r>
            <a:br>
              <a:rPr lang="en-US" altLang="zh-TW" dirty="0"/>
            </a:br>
            <a:r>
              <a:rPr lang="en-US" altLang="zh-TW" b="1" dirty="0"/>
              <a:t>package </a:t>
            </a:r>
            <a:r>
              <a:rPr lang="en-US" altLang="zh-TW" b="1" dirty="0" err="1"/>
              <a:t>test.cc.openhome</a:t>
            </a:r>
            <a:r>
              <a:rPr lang="en-US" altLang="zh-TW" b="1" dirty="0"/>
              <a:t>;</a:t>
            </a:r>
            <a:r>
              <a:rPr lang="en-US" altLang="zh-TW" dirty="0"/>
              <a:t/>
            </a:r>
            <a:br>
              <a:rPr lang="en-US" altLang="zh-TW" dirty="0"/>
            </a:br>
            <a:r>
              <a:rPr lang="en-US" altLang="zh-TW" b="1" dirty="0"/>
              <a:t>public class </a:t>
            </a:r>
            <a:r>
              <a:rPr lang="en-US" altLang="zh-TW" b="1" dirty="0" err="1"/>
              <a:t>TextTestRunner</a:t>
            </a:r>
            <a:r>
              <a:rPr lang="en-US" altLang="zh-TW" b="1" dirty="0"/>
              <a:t> {</a:t>
            </a:r>
            <a:r>
              <a:rPr lang="en-US" altLang="zh-TW" dirty="0"/>
              <a:t/>
            </a:r>
            <a:br>
              <a:rPr lang="en-US" altLang="zh-TW" dirty="0"/>
            </a:br>
            <a:r>
              <a:rPr lang="en-US" altLang="zh-TW" b="1" dirty="0"/>
              <a:t>    public static void run(Test test) {</a:t>
            </a:r>
            <a:r>
              <a:rPr lang="en-US" altLang="zh-TW" dirty="0"/>
              <a:t/>
            </a:r>
            <a:br>
              <a:rPr lang="en-US" altLang="zh-TW" dirty="0"/>
            </a:br>
            <a:r>
              <a:rPr lang="en-US" altLang="zh-TW" b="1" dirty="0"/>
              <a:t>        </a:t>
            </a:r>
            <a:r>
              <a:rPr lang="en-US" altLang="zh-TW" b="1" dirty="0" err="1"/>
              <a:t>TestResult</a:t>
            </a:r>
            <a:r>
              <a:rPr lang="en-US" altLang="zh-TW" b="1" dirty="0"/>
              <a:t> result = </a:t>
            </a:r>
            <a:r>
              <a:rPr lang="en-US" altLang="zh-TW" b="1" dirty="0" err="1"/>
              <a:t>TestRunner.run</a:t>
            </a:r>
            <a:r>
              <a:rPr lang="en-US" altLang="zh-TW" b="1" dirty="0"/>
              <a:t>(test);</a:t>
            </a:r>
            <a:r>
              <a:rPr lang="en-US" altLang="zh-TW" dirty="0"/>
              <a:t/>
            </a:r>
            <a:br>
              <a:rPr lang="en-US" altLang="zh-TW" dirty="0"/>
            </a:br>
            <a:r>
              <a:rPr lang="en-US" altLang="zh-TW" b="1" dirty="0"/>
              <a:t>        for(String message : </a:t>
            </a:r>
            <a:r>
              <a:rPr lang="en-US" altLang="zh-TW" b="1" dirty="0" err="1"/>
              <a:t>result.getMessages</a:t>
            </a:r>
            <a:r>
              <a:rPr lang="en-US" altLang="zh-TW" b="1" dirty="0"/>
              <a:t>()) {</a:t>
            </a:r>
            <a:r>
              <a:rPr lang="en-US" altLang="zh-TW" dirty="0"/>
              <a:t/>
            </a:r>
            <a:br>
              <a:rPr lang="en-US" altLang="zh-TW" dirty="0"/>
            </a:br>
            <a:r>
              <a:rPr lang="en-US" altLang="zh-TW" b="1" dirty="0"/>
              <a:t>            </a:t>
            </a:r>
            <a:r>
              <a:rPr lang="en-US" altLang="zh-TW" b="1" dirty="0" err="1"/>
              <a:t>System.out.println</a:t>
            </a:r>
            <a:r>
              <a:rPr lang="en-US" altLang="zh-TW" b="1" dirty="0"/>
              <a:t>(message);</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    public static void run(Class </a:t>
            </a:r>
            <a:r>
              <a:rPr lang="en-US" altLang="zh-TW" b="1" dirty="0" err="1"/>
              <a:t>clz</a:t>
            </a:r>
            <a:r>
              <a:rPr lang="en-US" altLang="zh-TW" b="1" dirty="0"/>
              <a:t>) {</a:t>
            </a:r>
            <a:r>
              <a:rPr lang="en-US" altLang="zh-TW" dirty="0"/>
              <a:t/>
            </a:r>
            <a:br>
              <a:rPr lang="en-US" altLang="zh-TW" dirty="0"/>
            </a:br>
            <a:r>
              <a:rPr lang="en-US" altLang="zh-TW" b="1" dirty="0"/>
              <a:t>        run(new </a:t>
            </a:r>
            <a:r>
              <a:rPr lang="en-US" altLang="zh-TW" b="1" dirty="0" err="1"/>
              <a:t>TestSuite</a:t>
            </a:r>
            <a:r>
              <a:rPr lang="en-US" altLang="zh-TW" b="1" dirty="0"/>
              <a:t>(</a:t>
            </a:r>
            <a:r>
              <a:rPr lang="en-US" altLang="zh-TW" b="1" dirty="0" err="1"/>
              <a:t>clz</a:t>
            </a:r>
            <a:r>
              <a:rPr lang="en-US" altLang="zh-TW" b="1" dirty="0"/>
              <a:t>)); </a:t>
            </a:r>
            <a:r>
              <a:rPr lang="en-US" altLang="zh-TW" dirty="0"/>
              <a:t/>
            </a:r>
            <a:br>
              <a:rPr lang="en-US" altLang="zh-TW" dirty="0"/>
            </a:br>
            <a:r>
              <a:rPr lang="en-US" altLang="zh-TW" b="1" dirty="0"/>
              <a:t>    }</a:t>
            </a:r>
            <a:r>
              <a:rPr lang="en-US" altLang="zh-TW" dirty="0"/>
              <a:t/>
            </a:r>
            <a:br>
              <a:rPr lang="en-US" altLang="zh-TW" dirty="0"/>
            </a:br>
            <a:r>
              <a:rPr lang="en-US" altLang="zh-TW" b="1" dirty="0"/>
              <a:t>}</a:t>
            </a:r>
            <a:r>
              <a:rPr lang="en-US" altLang="zh-TW" dirty="0"/>
              <a:t/>
            </a:r>
            <a:br>
              <a:rPr lang="en-US" altLang="zh-TW" dirty="0"/>
            </a:br>
            <a:endParaRPr lang="en-US" altLang="zh-TW" dirty="0"/>
          </a:p>
          <a:p>
            <a:r>
              <a:rPr lang="en-US" altLang="zh-TW" dirty="0"/>
              <a:t/>
            </a:r>
            <a:br>
              <a:rPr lang="en-US" altLang="zh-TW" dirty="0"/>
            </a:br>
            <a:endParaRPr lang="zh-TW" altLang="en-US" dirty="0"/>
          </a:p>
        </p:txBody>
      </p:sp>
    </p:spTree>
    <p:extLst>
      <p:ext uri="{BB962C8B-B14F-4D97-AF65-F5344CB8AC3E}">
        <p14:creationId xmlns:p14="http://schemas.microsoft.com/office/powerpoint/2010/main" xmlns="" val="1386741015"/>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package </a:t>
            </a:r>
            <a:r>
              <a:rPr lang="en-US" altLang="zh-TW" dirty="0" err="1"/>
              <a:t>test.cc.openhome</a:t>
            </a:r>
            <a:r>
              <a:rPr lang="en-US" altLang="zh-TW" dirty="0"/>
              <a:t>;</a:t>
            </a:r>
            <a:br>
              <a:rPr lang="en-US" altLang="zh-TW" dirty="0"/>
            </a:br>
            <a:r>
              <a:rPr lang="en-US" altLang="zh-TW" dirty="0"/>
              <a:t/>
            </a:r>
            <a:br>
              <a:rPr lang="en-US" altLang="zh-TW" dirty="0"/>
            </a:br>
            <a:r>
              <a:rPr lang="en-US" altLang="zh-TW" dirty="0"/>
              <a:t>import </a:t>
            </a:r>
            <a:r>
              <a:rPr lang="en-US" altLang="zh-TW" dirty="0" err="1"/>
              <a:t>cc.openhome.Calculator</a:t>
            </a:r>
            <a:r>
              <a:rPr lang="en-US" altLang="zh-TW" dirty="0"/>
              <a:t>;</a:t>
            </a:r>
            <a:br>
              <a:rPr lang="en-US" altLang="zh-TW" dirty="0"/>
            </a:br>
            <a:r>
              <a:rPr lang="en-US" altLang="zh-TW" dirty="0"/>
              <a:t/>
            </a:r>
            <a:br>
              <a:rPr lang="en-US" altLang="zh-TW" dirty="0"/>
            </a:br>
            <a:r>
              <a:rPr lang="en-US" altLang="zh-TW" dirty="0"/>
              <a:t>public class </a:t>
            </a:r>
            <a:r>
              <a:rPr lang="en-US" altLang="zh-TW" dirty="0" err="1"/>
              <a:t>CalculatorTest</a:t>
            </a:r>
            <a:r>
              <a:rPr lang="en-US" altLang="zh-TW" dirty="0"/>
              <a:t> extends </a:t>
            </a:r>
            <a:r>
              <a:rPr lang="en-US" altLang="zh-TW" dirty="0" err="1"/>
              <a:t>TestCase</a:t>
            </a:r>
            <a:r>
              <a:rPr lang="en-US" altLang="zh-TW" dirty="0"/>
              <a:t> {</a:t>
            </a:r>
            <a:br>
              <a:rPr lang="en-US" altLang="zh-TW" dirty="0"/>
            </a:br>
            <a:r>
              <a:rPr lang="en-US" altLang="zh-TW" dirty="0"/>
              <a:t>    private Calculator </a:t>
            </a:r>
            <a:r>
              <a:rPr lang="en-US" altLang="zh-TW" dirty="0" err="1"/>
              <a:t>calculator</a:t>
            </a:r>
            <a:r>
              <a:rPr lang="en-US" altLang="zh-TW" dirty="0"/>
              <a:t>;</a:t>
            </a:r>
            <a:br>
              <a:rPr lang="en-US" altLang="zh-TW" dirty="0"/>
            </a:br>
            <a:r>
              <a:rPr lang="en-US" altLang="zh-TW" dirty="0"/>
              <a:t>    </a:t>
            </a:r>
            <a:br>
              <a:rPr lang="en-US" altLang="zh-TW" dirty="0"/>
            </a:br>
            <a:r>
              <a:rPr lang="en-US" altLang="zh-TW" dirty="0"/>
              <a:t>    @Override</a:t>
            </a:r>
            <a:br>
              <a:rPr lang="en-US" altLang="zh-TW" dirty="0"/>
            </a:br>
            <a:r>
              <a:rPr lang="en-US" altLang="zh-TW" dirty="0"/>
              <a:t>    protected void </a:t>
            </a:r>
            <a:r>
              <a:rPr lang="en-US" altLang="zh-TW" dirty="0" err="1"/>
              <a:t>setUp</a:t>
            </a:r>
            <a:r>
              <a:rPr lang="en-US" altLang="zh-TW" dirty="0"/>
              <a:t>() {</a:t>
            </a:r>
            <a:br>
              <a:rPr lang="en-US" altLang="zh-TW" dirty="0"/>
            </a:br>
            <a:r>
              <a:rPr lang="en-US" altLang="zh-TW" dirty="0"/>
              <a:t>        calculator = new Calculator();</a:t>
            </a:r>
            <a:br>
              <a:rPr lang="en-US" altLang="zh-TW" dirty="0"/>
            </a:br>
            <a:r>
              <a:rPr lang="en-US" altLang="zh-TW" dirty="0"/>
              <a:t>    }</a:t>
            </a:r>
            <a:br>
              <a:rPr lang="en-US" altLang="zh-TW" dirty="0"/>
            </a:br>
            <a:r>
              <a:rPr lang="en-US" altLang="zh-TW" dirty="0"/>
              <a:t/>
            </a:r>
            <a:br>
              <a:rPr lang="en-US" altLang="zh-TW" dirty="0"/>
            </a:br>
            <a:r>
              <a:rPr lang="en-US" altLang="zh-TW" dirty="0"/>
              <a:t>    @Override</a:t>
            </a:r>
            <a:br>
              <a:rPr lang="en-US" altLang="zh-TW" dirty="0"/>
            </a:br>
            <a:r>
              <a:rPr lang="en-US" altLang="zh-TW" dirty="0"/>
              <a:t>    protected void </a:t>
            </a:r>
            <a:r>
              <a:rPr lang="en-US" altLang="zh-TW" dirty="0" err="1"/>
              <a:t>tearDown</a:t>
            </a:r>
            <a:r>
              <a:rPr lang="en-US" altLang="zh-TW" dirty="0"/>
              <a:t>() {</a:t>
            </a:r>
            <a:br>
              <a:rPr lang="en-US" altLang="zh-TW" dirty="0"/>
            </a:br>
            <a:r>
              <a:rPr lang="en-US" altLang="zh-TW" dirty="0"/>
              <a:t>        calculator = null;</a:t>
            </a:r>
            <a:br>
              <a:rPr lang="en-US" altLang="zh-TW" dirty="0"/>
            </a:br>
            <a:r>
              <a:rPr lang="en-US" altLang="zh-TW" dirty="0"/>
              <a:t>    }</a:t>
            </a:r>
            <a:br>
              <a:rPr lang="en-US" altLang="zh-TW" dirty="0"/>
            </a:br>
            <a:r>
              <a:rPr lang="en-US" altLang="zh-TW" dirty="0"/>
              <a:t/>
            </a:r>
            <a:br>
              <a:rPr lang="en-US" altLang="zh-TW" dirty="0"/>
            </a:br>
            <a:r>
              <a:rPr lang="en-US" altLang="zh-TW" dirty="0"/>
              <a:t>    public void </a:t>
            </a:r>
            <a:r>
              <a:rPr lang="en-US" altLang="zh-TW" dirty="0" err="1"/>
              <a:t>testPlus</a:t>
            </a:r>
            <a:r>
              <a:rPr lang="en-US" altLang="zh-TW" dirty="0"/>
              <a:t>() {</a:t>
            </a:r>
            <a:br>
              <a:rPr lang="en-US" altLang="zh-TW" dirty="0"/>
            </a:br>
            <a:r>
              <a:rPr lang="en-US" altLang="zh-TW" dirty="0"/>
              <a:t>        </a:t>
            </a:r>
            <a:r>
              <a:rPr lang="en-US" altLang="zh-TW" dirty="0" err="1"/>
              <a:t>int</a:t>
            </a:r>
            <a:r>
              <a:rPr lang="en-US" altLang="zh-TW" dirty="0"/>
              <a:t> expected = 2;</a:t>
            </a:r>
            <a:br>
              <a:rPr lang="en-US" altLang="zh-TW" dirty="0"/>
            </a:br>
            <a:r>
              <a:rPr lang="en-US" altLang="zh-TW" dirty="0"/>
              <a:t>        </a:t>
            </a:r>
            <a:r>
              <a:rPr lang="en-US" altLang="zh-TW" dirty="0" err="1"/>
              <a:t>int</a:t>
            </a:r>
            <a:r>
              <a:rPr lang="en-US" altLang="zh-TW" dirty="0"/>
              <a:t> result = </a:t>
            </a:r>
            <a:r>
              <a:rPr lang="en-US" altLang="zh-TW" dirty="0" err="1"/>
              <a:t>calculator.plus</a:t>
            </a:r>
            <a:r>
              <a:rPr lang="en-US" altLang="zh-TW" dirty="0"/>
              <a:t>(3, 2);</a:t>
            </a:r>
            <a:br>
              <a:rPr lang="en-US" altLang="zh-TW" dirty="0"/>
            </a:br>
            <a:r>
              <a:rPr lang="en-US" altLang="zh-TW" dirty="0"/>
              <a:t>        </a:t>
            </a:r>
            <a:r>
              <a:rPr lang="en-US" altLang="zh-TW" dirty="0" err="1"/>
              <a:t>assertEquals</a:t>
            </a:r>
            <a:r>
              <a:rPr lang="en-US" altLang="zh-TW" dirty="0"/>
              <a:t>(expected, result);</a:t>
            </a:r>
            <a:br>
              <a:rPr lang="en-US" altLang="zh-TW" dirty="0"/>
            </a:br>
            <a:r>
              <a:rPr lang="en-US" altLang="zh-TW" dirty="0"/>
              <a:t>    }</a:t>
            </a:r>
            <a:br>
              <a:rPr lang="en-US" altLang="zh-TW" dirty="0"/>
            </a:br>
            <a:r>
              <a:rPr lang="en-US" altLang="zh-TW" dirty="0"/>
              <a:t>    </a:t>
            </a:r>
            <a:br>
              <a:rPr lang="en-US" altLang="zh-TW" dirty="0"/>
            </a:br>
            <a:r>
              <a:rPr lang="en-US" altLang="zh-TW" dirty="0"/>
              <a:t>    public void </a:t>
            </a:r>
            <a:r>
              <a:rPr lang="en-US" altLang="zh-TW" dirty="0" err="1"/>
              <a:t>testMinus</a:t>
            </a:r>
            <a:r>
              <a:rPr lang="en-US" altLang="zh-TW" dirty="0"/>
              <a:t>() {</a:t>
            </a:r>
            <a:br>
              <a:rPr lang="en-US" altLang="zh-TW" dirty="0"/>
            </a:br>
            <a:r>
              <a:rPr lang="en-US" altLang="zh-TW" dirty="0"/>
              <a:t>        </a:t>
            </a:r>
            <a:r>
              <a:rPr lang="en-US" altLang="zh-TW" dirty="0" err="1"/>
              <a:t>int</a:t>
            </a:r>
            <a:r>
              <a:rPr lang="en-US" altLang="zh-TW" dirty="0"/>
              <a:t> expected = 2;</a:t>
            </a:r>
            <a:br>
              <a:rPr lang="en-US" altLang="zh-TW" dirty="0"/>
            </a:br>
            <a:r>
              <a:rPr lang="en-US" altLang="zh-TW" dirty="0"/>
              <a:t>        </a:t>
            </a:r>
            <a:r>
              <a:rPr lang="en-US" altLang="zh-TW" dirty="0" err="1"/>
              <a:t>int</a:t>
            </a:r>
            <a:r>
              <a:rPr lang="en-US" altLang="zh-TW" dirty="0"/>
              <a:t> result = </a:t>
            </a:r>
            <a:r>
              <a:rPr lang="en-US" altLang="zh-TW" dirty="0" err="1"/>
              <a:t>calculator.minus</a:t>
            </a:r>
            <a:r>
              <a:rPr lang="en-US" altLang="zh-TW" dirty="0"/>
              <a:t>(3, 2);</a:t>
            </a:r>
            <a:br>
              <a:rPr lang="en-US" altLang="zh-TW" dirty="0"/>
            </a:br>
            <a:r>
              <a:rPr lang="en-US" altLang="zh-TW" dirty="0"/>
              <a:t>        </a:t>
            </a:r>
            <a:r>
              <a:rPr lang="en-US" altLang="zh-TW" dirty="0" err="1"/>
              <a:t>assertEquals</a:t>
            </a:r>
            <a:r>
              <a:rPr lang="en-US" altLang="zh-TW" dirty="0"/>
              <a:t>(expected, result);</a:t>
            </a:r>
            <a:br>
              <a:rPr lang="en-US" altLang="zh-TW" dirty="0"/>
            </a:br>
            <a:r>
              <a:rPr lang="en-US" altLang="zh-TW" dirty="0"/>
              <a:t>    }</a:t>
            </a:r>
            <a:br>
              <a:rPr lang="en-US" altLang="zh-TW" dirty="0"/>
            </a:br>
            <a:r>
              <a:rPr lang="en-US" altLang="zh-TW" dirty="0"/>
              <a:t>    </a:t>
            </a:r>
            <a:br>
              <a:rPr lang="en-US" altLang="zh-TW" dirty="0"/>
            </a:br>
            <a:r>
              <a:rPr lang="en-US" altLang="zh-TW" dirty="0"/>
              <a:t>    public static void main(String[] </a:t>
            </a:r>
            <a:r>
              <a:rPr lang="en-US" altLang="zh-TW" dirty="0" err="1"/>
              <a:t>args</a:t>
            </a:r>
            <a:r>
              <a:rPr lang="en-US" altLang="zh-TW" dirty="0"/>
              <a:t>) {</a:t>
            </a:r>
            <a:br>
              <a:rPr lang="en-US" altLang="zh-TW" dirty="0"/>
            </a:br>
            <a:r>
              <a:rPr lang="en-US" altLang="zh-TW" dirty="0"/>
              <a:t>        </a:t>
            </a:r>
            <a:r>
              <a:rPr lang="en-US" altLang="zh-TW" dirty="0" err="1"/>
              <a:t>TextTestRunner.run</a:t>
            </a:r>
            <a:r>
              <a:rPr lang="en-US" altLang="zh-TW" dirty="0"/>
              <a:t>(</a:t>
            </a:r>
            <a:r>
              <a:rPr lang="en-US" altLang="zh-TW" dirty="0" err="1"/>
              <a:t>CalculatorTest.class</a:t>
            </a:r>
            <a:r>
              <a:rPr lang="en-US" altLang="zh-TW" dirty="0"/>
              <a:t>);</a:t>
            </a:r>
            <a:br>
              <a:rPr lang="en-US" altLang="zh-TW" dirty="0"/>
            </a:br>
            <a:r>
              <a:rPr lang="en-US" altLang="zh-TW" dirty="0"/>
              <a:t>    }</a:t>
            </a:r>
            <a:br>
              <a:rPr lang="en-US" altLang="zh-TW" dirty="0"/>
            </a:br>
            <a:r>
              <a:rPr lang="en-US" altLang="zh-TW" dirty="0"/>
              <a:t>}</a:t>
            </a:r>
            <a:br>
              <a:rPr lang="en-US" altLang="zh-TW" dirty="0"/>
            </a:br>
            <a:endParaRPr lang="en-US" altLang="zh-TW" dirty="0"/>
          </a:p>
          <a:p>
            <a:r>
              <a:rPr lang="en-US" altLang="zh-TW" dirty="0"/>
              <a:t/>
            </a:r>
            <a:br>
              <a:rPr lang="en-US" altLang="zh-TW" dirty="0"/>
            </a:br>
            <a:r>
              <a:rPr lang="en-US" altLang="zh-TW" dirty="0" err="1"/>
              <a:t>testPlus</a:t>
            </a:r>
            <a:r>
              <a:rPr lang="en-US" altLang="zh-TW" dirty="0"/>
              <a:t>() </a:t>
            </a:r>
            <a:r>
              <a:rPr lang="zh-TW" altLang="en-US" dirty="0"/>
              <a:t>與</a:t>
            </a:r>
            <a:r>
              <a:rPr lang="en-US" altLang="zh-TW" dirty="0" err="1"/>
              <a:t>testMinus</a:t>
            </a:r>
            <a:r>
              <a:rPr lang="en-US" altLang="zh-TW" dirty="0"/>
              <a:t>()</a:t>
            </a:r>
            <a:r>
              <a:rPr lang="zh-TW" altLang="en-US" dirty="0"/>
              <a:t>中的</a:t>
            </a:r>
            <a:r>
              <a:rPr lang="en-US" altLang="zh-TW" dirty="0"/>
              <a:t>expected</a:t>
            </a:r>
            <a:r>
              <a:rPr lang="zh-TW" altLang="en-US" dirty="0"/>
              <a:t>我故意寫錯了，所以測試一定會失敗，這時 測試人員會看到的訊息是：</a:t>
            </a:r>
            <a:br>
              <a:rPr lang="zh-TW" altLang="en-US" dirty="0"/>
            </a:br>
            <a:r>
              <a:rPr lang="en-US" altLang="zh-TW" dirty="0"/>
              <a:t>class </a:t>
            </a:r>
            <a:r>
              <a:rPr lang="en-US" altLang="zh-TW" dirty="0" err="1"/>
              <a:t>test.cc.openhome.CalculatorTest.testPlus</a:t>
            </a:r>
            <a:r>
              <a:rPr lang="en-US" altLang="zh-TW" dirty="0"/>
              <a:t>: </a:t>
            </a:r>
            <a:r>
              <a:rPr lang="zh-TW" altLang="en-US" dirty="0"/>
              <a:t>失敗，預期為 </a:t>
            </a:r>
            <a:r>
              <a:rPr lang="en-US" altLang="zh-TW" dirty="0"/>
              <a:t>2</a:t>
            </a:r>
            <a:r>
              <a:rPr lang="zh-TW" altLang="en-US" dirty="0"/>
              <a:t>，但是傳回 </a:t>
            </a:r>
            <a:r>
              <a:rPr lang="en-US" altLang="zh-TW" dirty="0"/>
              <a:t>5</a:t>
            </a:r>
            <a:r>
              <a:rPr lang="zh-TW" altLang="en-US" dirty="0"/>
              <a:t>！</a:t>
            </a:r>
            <a:br>
              <a:rPr lang="zh-TW" altLang="en-US" dirty="0"/>
            </a:br>
            <a:r>
              <a:rPr lang="en-US" altLang="zh-TW" dirty="0"/>
              <a:t>class </a:t>
            </a:r>
            <a:r>
              <a:rPr lang="en-US" altLang="zh-TW" dirty="0" err="1"/>
              <a:t>test.cc.openhome.CalculatorTest.testMinus</a:t>
            </a:r>
            <a:r>
              <a:rPr lang="en-US" altLang="zh-TW" dirty="0"/>
              <a:t>: </a:t>
            </a:r>
            <a:r>
              <a:rPr lang="zh-TW" altLang="en-US" dirty="0"/>
              <a:t>失敗，預期為 </a:t>
            </a:r>
            <a:r>
              <a:rPr lang="en-US" altLang="zh-TW" dirty="0"/>
              <a:t>2</a:t>
            </a:r>
            <a:r>
              <a:rPr lang="zh-TW" altLang="en-US" dirty="0"/>
              <a:t>，但是傳回 </a:t>
            </a:r>
            <a:r>
              <a:rPr lang="en-US" altLang="zh-TW" dirty="0"/>
              <a:t>1</a:t>
            </a:r>
            <a:r>
              <a:rPr lang="zh-TW" altLang="en-US" dirty="0"/>
              <a:t>！</a:t>
            </a:r>
            <a:br>
              <a:rPr lang="zh-TW" altLang="en-US" dirty="0"/>
            </a:br>
            <a:endParaRPr lang="zh-TW" altLang="en-US" dirty="0"/>
          </a:p>
          <a:p>
            <a:r>
              <a:rPr lang="zh-TW" altLang="en-US" dirty="0"/>
              <a:t/>
            </a:r>
            <a:br>
              <a:rPr lang="zh-TW" altLang="en-US" dirty="0"/>
            </a:br>
            <a:endParaRPr lang="zh-TW" altLang="en-US" dirty="0"/>
          </a:p>
        </p:txBody>
      </p:sp>
    </p:spTree>
    <p:extLst>
      <p:ext uri="{BB962C8B-B14F-4D97-AF65-F5344CB8AC3E}">
        <p14:creationId xmlns:p14="http://schemas.microsoft.com/office/powerpoint/2010/main" xmlns="" val="1152906688"/>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測試工具或框架的所</a:t>
            </a:r>
            <a:r>
              <a:rPr lang="zh-TW" altLang="en-US" dirty="0" smtClean="0"/>
              <a:t>需</a:t>
            </a:r>
            <a:endParaRPr lang="zh-TW" altLang="en-US" dirty="0"/>
          </a:p>
        </p:txBody>
      </p:sp>
      <p:sp>
        <p:nvSpPr>
          <p:cNvPr id="3" name="內容版面配置區 2"/>
          <p:cNvSpPr>
            <a:spLocks noGrp="1"/>
          </p:cNvSpPr>
          <p:nvPr>
            <p:ph idx="1"/>
          </p:nvPr>
        </p:nvSpPr>
        <p:spPr/>
        <p:txBody>
          <a:bodyPr>
            <a:normAutofit fontScale="47500" lnSpcReduction="20000"/>
          </a:bodyPr>
          <a:lstStyle/>
          <a:p>
            <a:r>
              <a:rPr lang="zh-TW" altLang="en-US" dirty="0" smtClean="0"/>
              <a:t>易於</a:t>
            </a:r>
            <a:r>
              <a:rPr lang="zh-TW" altLang="en-US" dirty="0"/>
              <a:t>撰寫測試</a:t>
            </a:r>
          </a:p>
          <a:p>
            <a:r>
              <a:rPr lang="zh-TW" altLang="en-US" dirty="0"/>
              <a:t>只要撰寫</a:t>
            </a:r>
            <a:r>
              <a:rPr lang="en-US" altLang="zh-TW" dirty="0" err="1"/>
              <a:t>testXXX</a:t>
            </a:r>
            <a:r>
              <a:rPr lang="en-US" altLang="zh-TW" dirty="0"/>
              <a:t>()</a:t>
            </a:r>
            <a:r>
              <a:rPr lang="zh-TW" altLang="en-US" dirty="0"/>
              <a:t>方法，程式會自動找出並進行測試，事實上，經由設計，在</a:t>
            </a:r>
            <a:r>
              <a:rPr lang="en-US" altLang="zh-TW" dirty="0"/>
              <a:t>JDK 5</a:t>
            </a:r>
            <a:r>
              <a:rPr lang="zh-TW" altLang="en-US" dirty="0"/>
              <a:t>以上，還可以使用標註（</a:t>
            </a:r>
            <a:r>
              <a:rPr lang="en-US" altLang="zh-TW" dirty="0"/>
              <a:t>Annotation</a:t>
            </a:r>
            <a:r>
              <a:rPr lang="zh-TW" altLang="en-US" dirty="0"/>
              <a:t>）來標示測試方法，</a:t>
            </a:r>
            <a:r>
              <a:rPr lang="en-US" altLang="zh-TW" dirty="0"/>
              <a:t>JUnit 4.x</a:t>
            </a:r>
            <a:r>
              <a:rPr lang="zh-TW" altLang="en-US" dirty="0"/>
              <a:t>就可以如此設定。</a:t>
            </a:r>
            <a:br>
              <a:rPr lang="zh-TW" altLang="en-US" dirty="0"/>
            </a:br>
            <a:endParaRPr lang="zh-TW" altLang="en-US" dirty="0"/>
          </a:p>
          <a:p>
            <a:r>
              <a:rPr lang="zh-TW" altLang="en-US" dirty="0" smtClean="0"/>
              <a:t>易於</a:t>
            </a:r>
            <a:r>
              <a:rPr lang="zh-TW" altLang="en-US" dirty="0"/>
              <a:t>組合測試</a:t>
            </a:r>
          </a:p>
          <a:p>
            <a:r>
              <a:rPr lang="zh-TW" altLang="en-US" dirty="0"/>
              <a:t>可指定測試單一</a:t>
            </a:r>
            <a:r>
              <a:rPr lang="en-US" altLang="zh-TW" dirty="0" err="1"/>
              <a:t>testXXX</a:t>
            </a:r>
            <a:r>
              <a:rPr lang="en-US" altLang="zh-TW" dirty="0"/>
              <a:t>()</a:t>
            </a:r>
            <a:r>
              <a:rPr lang="zh-TW" altLang="en-US" dirty="0"/>
              <a:t>方法，可 自動發掘測試案例（</a:t>
            </a:r>
            <a:r>
              <a:rPr lang="en-US" altLang="zh-TW" dirty="0"/>
              <a:t>Test case</a:t>
            </a:r>
            <a:r>
              <a:rPr lang="zh-TW" altLang="en-US" dirty="0"/>
              <a:t>）中的所有</a:t>
            </a:r>
            <a:r>
              <a:rPr lang="en-US" altLang="zh-TW" dirty="0" err="1"/>
              <a:t>testXXX</a:t>
            </a:r>
            <a:r>
              <a:rPr lang="en-US" altLang="zh-TW" dirty="0"/>
              <a:t>()</a:t>
            </a:r>
            <a:r>
              <a:rPr lang="zh-TW" altLang="en-US" dirty="0"/>
              <a:t>方法，可以自由組合</a:t>
            </a:r>
            <a:r>
              <a:rPr lang="en-US" altLang="zh-TW" dirty="0" err="1"/>
              <a:t>TestSuite</a:t>
            </a:r>
            <a:r>
              <a:rPr lang="zh-TW" altLang="en-US" dirty="0"/>
              <a:t>等。</a:t>
            </a:r>
            <a:br>
              <a:rPr lang="zh-TW" altLang="en-US" dirty="0"/>
            </a:br>
            <a:endParaRPr lang="zh-TW" altLang="en-US" dirty="0"/>
          </a:p>
          <a:p>
            <a:r>
              <a:rPr lang="zh-TW" altLang="en-US" dirty="0" smtClean="0"/>
              <a:t>讓</a:t>
            </a:r>
            <a:r>
              <a:rPr lang="zh-TW" altLang="en-US" dirty="0"/>
              <a:t>單元測試彼此獨立</a:t>
            </a:r>
          </a:p>
          <a:p>
            <a:r>
              <a:rPr lang="zh-TW" altLang="en-US" dirty="0"/>
              <a:t>在先前的幾篇文件實作中，你也可以發現，每個</a:t>
            </a:r>
            <a:r>
              <a:rPr lang="en-US" altLang="zh-TW" dirty="0" err="1"/>
              <a:t>testXXX</a:t>
            </a:r>
            <a:r>
              <a:rPr lang="en-US" altLang="zh-TW" dirty="0"/>
              <a:t>()</a:t>
            </a:r>
            <a:r>
              <a:rPr lang="zh-TW" altLang="en-US" dirty="0"/>
              <a:t>方法是封裝在一個</a:t>
            </a:r>
            <a:r>
              <a:rPr lang="en-US" altLang="zh-TW" dirty="0" err="1"/>
              <a:t>TestCase</a:t>
            </a:r>
            <a:r>
              <a:rPr lang="zh-TW" altLang="en-US" dirty="0"/>
              <a:t>的實例中運行，所以單元測試與單元測試間是彼此獨立的，如果單元測試有前置狀態，你也可以利用</a:t>
            </a:r>
            <a:r>
              <a:rPr lang="en-US" altLang="zh-TW" dirty="0" err="1"/>
              <a:t>setUp</a:t>
            </a:r>
            <a:r>
              <a:rPr lang="en-US" altLang="zh-TW" dirty="0"/>
              <a:t>()</a:t>
            </a:r>
            <a:r>
              <a:rPr lang="zh-TW" altLang="en-US" dirty="0"/>
              <a:t>、</a:t>
            </a:r>
            <a:r>
              <a:rPr lang="en-US" altLang="zh-TW" dirty="0" err="1"/>
              <a:t>tearDown</a:t>
            </a:r>
            <a:r>
              <a:rPr lang="en-US" altLang="zh-TW" dirty="0"/>
              <a:t>()</a:t>
            </a:r>
            <a:r>
              <a:rPr lang="zh-TW" altLang="en-US" dirty="0"/>
              <a:t>來使之處於前置狀態。</a:t>
            </a:r>
            <a:br>
              <a:rPr lang="zh-TW" altLang="en-US" dirty="0"/>
            </a:br>
            <a:endParaRPr lang="zh-TW" altLang="en-US" dirty="0"/>
          </a:p>
          <a:p>
            <a:r>
              <a:rPr lang="zh-TW" altLang="en-US" dirty="0" smtClean="0"/>
              <a:t>自動</a:t>
            </a:r>
            <a:r>
              <a:rPr lang="zh-TW" altLang="en-US" dirty="0"/>
              <a:t>收集並產生結果</a:t>
            </a:r>
          </a:p>
          <a:p>
            <a:r>
              <a:rPr lang="zh-TW" altLang="en-US" dirty="0"/>
              <a:t>經由適當的組合，你可以一次運行所指定的任意個單元測試，過程中會自動收集結果，最後可用指定的方式（</a:t>
            </a:r>
            <a:r>
              <a:rPr lang="en-US" altLang="zh-TW" dirty="0"/>
              <a:t>Test runner</a:t>
            </a:r>
            <a:r>
              <a:rPr lang="zh-TW" altLang="en-US" dirty="0"/>
              <a:t>）來呈現結果，事實上，藉由</a:t>
            </a:r>
            <a:r>
              <a:rPr lang="en-US" altLang="zh-TW" dirty="0"/>
              <a:t>Ant</a:t>
            </a:r>
            <a:r>
              <a:rPr lang="zh-TW" altLang="en-US" dirty="0"/>
              <a:t>或</a:t>
            </a:r>
            <a:r>
              <a:rPr lang="en-US" altLang="zh-TW" dirty="0"/>
              <a:t>Maven</a:t>
            </a:r>
            <a:r>
              <a:rPr lang="zh-TW" altLang="en-US" dirty="0"/>
              <a:t>之類的工作，你還可以進一步產生各種類型的測試報告並郵寄至相關人等。</a:t>
            </a:r>
            <a:br>
              <a:rPr lang="zh-TW" altLang="en-US" dirty="0"/>
            </a:br>
            <a:endParaRPr lang="zh-TW" altLang="en-US" dirty="0"/>
          </a:p>
          <a:p>
            <a:r>
              <a:rPr lang="zh-TW" altLang="en-US" dirty="0"/>
              <a:t/>
            </a:r>
            <a:br>
              <a:rPr lang="zh-TW" altLang="en-US" dirty="0"/>
            </a:br>
            <a:endParaRPr lang="zh-TW" altLang="en-US" dirty="0"/>
          </a:p>
        </p:txBody>
      </p:sp>
    </p:spTree>
    <p:extLst>
      <p:ext uri="{BB962C8B-B14F-4D97-AF65-F5344CB8AC3E}">
        <p14:creationId xmlns:p14="http://schemas.microsoft.com/office/powerpoint/2010/main" xmlns="" val="1464978420"/>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Gradle</a:t>
            </a:r>
            <a:r>
              <a:rPr lang="en-US" altLang="zh-TW" dirty="0" smtClean="0"/>
              <a:t> test project</a:t>
            </a:r>
            <a:endParaRPr lang="zh-TW" altLang="en-US" dirty="0"/>
          </a:p>
        </p:txBody>
      </p:sp>
      <p:sp>
        <p:nvSpPr>
          <p:cNvPr id="3" name="內容版面配置區 2"/>
          <p:cNvSpPr>
            <a:spLocks noGrp="1"/>
          </p:cNvSpPr>
          <p:nvPr>
            <p:ph idx="1"/>
          </p:nvPr>
        </p:nvSpPr>
        <p:spPr/>
        <p:txBody>
          <a:bodyPr/>
          <a:lstStyle/>
          <a:p>
            <a:r>
              <a:rPr lang="en-US" altLang="zh-TW" dirty="0" err="1" smtClean="0"/>
              <a:t>build.gradle</a:t>
            </a:r>
            <a:endParaRPr lang="en-US" altLang="zh-TW" dirty="0" smtClean="0"/>
          </a:p>
          <a:p>
            <a:pPr lvl="1"/>
            <a:r>
              <a:rPr lang="en-US" altLang="zh-TW" dirty="0"/>
              <a:t>apply plugin: 'java'</a:t>
            </a:r>
          </a:p>
          <a:p>
            <a:pPr lvl="1"/>
            <a:r>
              <a:rPr lang="en-US" altLang="zh-TW" dirty="0"/>
              <a:t>task "create-</a:t>
            </a:r>
            <a:r>
              <a:rPr lang="en-US" altLang="zh-TW" dirty="0" err="1"/>
              <a:t>dirs</a:t>
            </a:r>
            <a:r>
              <a:rPr lang="en-US" altLang="zh-TW" dirty="0"/>
              <a:t>" &lt;&lt; {</a:t>
            </a:r>
          </a:p>
          <a:p>
            <a:pPr lvl="1"/>
            <a:r>
              <a:rPr lang="en-US" altLang="zh-TW" dirty="0"/>
              <a:t>    </a:t>
            </a:r>
            <a:r>
              <a:rPr lang="en-US" altLang="zh-TW" dirty="0" err="1"/>
              <a:t>sourceSets</a:t>
            </a:r>
            <a:r>
              <a:rPr lang="en-US" altLang="zh-TW" dirty="0"/>
              <a:t>*.</a:t>
            </a:r>
            <a:r>
              <a:rPr lang="en-US" altLang="zh-TW" dirty="0" err="1"/>
              <a:t>java.srcDirs</a:t>
            </a:r>
            <a:r>
              <a:rPr lang="en-US" altLang="zh-TW" dirty="0"/>
              <a:t>*.each { </a:t>
            </a:r>
            <a:r>
              <a:rPr lang="en-US" altLang="zh-TW" dirty="0" err="1"/>
              <a:t>it.mkdirs</a:t>
            </a:r>
            <a:r>
              <a:rPr lang="en-US" altLang="zh-TW" dirty="0"/>
              <a:t>() }</a:t>
            </a:r>
          </a:p>
          <a:p>
            <a:pPr lvl="1"/>
            <a:r>
              <a:rPr lang="en-US" altLang="zh-TW" dirty="0"/>
              <a:t>    </a:t>
            </a:r>
            <a:r>
              <a:rPr lang="en-US" altLang="zh-TW" dirty="0" err="1"/>
              <a:t>sourceSets</a:t>
            </a:r>
            <a:r>
              <a:rPr lang="en-US" altLang="zh-TW" dirty="0"/>
              <a:t>*.</a:t>
            </a:r>
            <a:r>
              <a:rPr lang="en-US" altLang="zh-TW" dirty="0" err="1"/>
              <a:t>resources.srcDirs</a:t>
            </a:r>
            <a:r>
              <a:rPr lang="en-US" altLang="zh-TW" dirty="0"/>
              <a:t>*.each { </a:t>
            </a:r>
            <a:r>
              <a:rPr lang="en-US" altLang="zh-TW" dirty="0" err="1"/>
              <a:t>it.mkdirs</a:t>
            </a:r>
            <a:r>
              <a:rPr lang="en-US" altLang="zh-TW" dirty="0"/>
              <a:t>() }</a:t>
            </a:r>
          </a:p>
          <a:p>
            <a:pPr lvl="1"/>
            <a:r>
              <a:rPr lang="en-US" altLang="zh-TW" dirty="0"/>
              <a:t>}</a:t>
            </a:r>
            <a:endParaRPr lang="zh-TW" altLang="en-US" dirty="0"/>
          </a:p>
        </p:txBody>
      </p:sp>
    </p:spTree>
    <p:extLst>
      <p:ext uri="{BB962C8B-B14F-4D97-AF65-F5344CB8AC3E}">
        <p14:creationId xmlns:p14="http://schemas.microsoft.com/office/powerpoint/2010/main" xmlns="" val="643995351"/>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endParaRPr lang="zh-TW" altLang="en-US" dirty="0"/>
          </a:p>
        </p:txBody>
      </p:sp>
      <p:sp>
        <p:nvSpPr>
          <p:cNvPr id="3" name="內容版面配置區 2"/>
          <p:cNvSpPr>
            <a:spLocks noGrp="1"/>
          </p:cNvSpPr>
          <p:nvPr>
            <p:ph idx="1"/>
          </p:nvPr>
        </p:nvSpPr>
        <p:spPr/>
        <p:txBody>
          <a:bodyPr/>
          <a:lstStyle/>
          <a:p>
            <a:r>
              <a:rPr lang="zh-TW" altLang="en-US" dirty="0"/>
              <a:t>讓你的 </a:t>
            </a:r>
            <a:r>
              <a:rPr lang="en-US" altLang="zh-TW" dirty="0" err="1"/>
              <a:t>Gradle</a:t>
            </a:r>
            <a:r>
              <a:rPr lang="en-US" altLang="zh-TW" dirty="0"/>
              <a:t> </a:t>
            </a:r>
            <a:r>
              <a:rPr lang="zh-TW" altLang="en-US" dirty="0"/>
              <a:t>專案，可以直接在 </a:t>
            </a:r>
            <a:r>
              <a:rPr lang="en-US" altLang="zh-TW" dirty="0"/>
              <a:t>Eclipse </a:t>
            </a:r>
            <a:r>
              <a:rPr lang="zh-TW" altLang="en-US" dirty="0"/>
              <a:t>中進行匯入，可以在 </a:t>
            </a:r>
            <a:r>
              <a:rPr lang="en-US" altLang="zh-TW" dirty="0" err="1"/>
              <a:t>build.gradle</a:t>
            </a:r>
            <a:r>
              <a:rPr lang="en-US" altLang="zh-TW" dirty="0"/>
              <a:t> </a:t>
            </a:r>
            <a:r>
              <a:rPr lang="zh-TW" altLang="en-US" dirty="0"/>
              <a:t>中加上</a:t>
            </a:r>
            <a:endParaRPr lang="en-US" altLang="zh-TW" dirty="0" smtClean="0"/>
          </a:p>
          <a:p>
            <a:pPr lvl="1"/>
            <a:r>
              <a:rPr lang="en-US" altLang="zh-TW" dirty="0"/>
              <a:t>a</a:t>
            </a:r>
            <a:r>
              <a:rPr lang="en-US" altLang="zh-TW" dirty="0" smtClean="0"/>
              <a:t>pply </a:t>
            </a:r>
            <a:r>
              <a:rPr lang="en-US" altLang="zh-TW" dirty="0"/>
              <a:t>plugin: 'eclipse'</a:t>
            </a:r>
            <a:endParaRPr lang="zh-TW" altLang="en-US" dirty="0"/>
          </a:p>
        </p:txBody>
      </p:sp>
    </p:spTree>
    <p:extLst>
      <p:ext uri="{BB962C8B-B14F-4D97-AF65-F5344CB8AC3E}">
        <p14:creationId xmlns:p14="http://schemas.microsoft.com/office/powerpoint/2010/main" xmlns="" val="3487378845"/>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https://github.com/townsfolk/gradle-templates</a:t>
            </a:r>
            <a:endParaRPr lang="zh-TW" altLang="en-US" dirty="0"/>
          </a:p>
        </p:txBody>
      </p:sp>
    </p:spTree>
    <p:extLst>
      <p:ext uri="{BB962C8B-B14F-4D97-AF65-F5344CB8AC3E}">
        <p14:creationId xmlns:p14="http://schemas.microsoft.com/office/powerpoint/2010/main" xmlns="" val="1428017870"/>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1231005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fontScale="90000"/>
          </a:bodyPr>
          <a:lstStyle/>
          <a:p>
            <a:pPr eaLnBrk="1" hangingPunct="1"/>
            <a:r>
              <a:rPr lang="zh-TW" altLang="en-US" sz="4000" smtClean="0"/>
              <a:t>程式架構說明</a:t>
            </a:r>
            <a:br>
              <a:rPr lang="zh-TW" altLang="en-US" sz="4000" smtClean="0"/>
            </a:br>
            <a:r>
              <a:rPr lang="en-US" altLang="zh-TW" sz="4000" smtClean="0"/>
              <a:t>(layout\main.xml)</a:t>
            </a:r>
          </a:p>
        </p:txBody>
      </p:sp>
      <p:sp>
        <p:nvSpPr>
          <p:cNvPr id="111619" name="Rectangle 3"/>
          <p:cNvSpPr>
            <a:spLocks noGrp="1" noChangeArrowheads="1"/>
          </p:cNvSpPr>
          <p:nvPr>
            <p:ph type="body" idx="1"/>
          </p:nvPr>
        </p:nvSpPr>
        <p:spPr/>
        <p:txBody>
          <a:bodyPr>
            <a:normAutofit fontScale="70000" lnSpcReduction="20000"/>
          </a:bodyPr>
          <a:lstStyle/>
          <a:p>
            <a:pPr eaLnBrk="1" hangingPunct="1">
              <a:defRPr/>
            </a:pPr>
            <a:r>
              <a:rPr lang="en-US" altLang="zh-TW" dirty="0" smtClean="0"/>
              <a:t>&lt;?xml</a:t>
            </a:r>
            <a:r>
              <a:rPr lang="zh-TW" altLang="en-US" dirty="0" smtClean="0"/>
              <a:t> </a:t>
            </a:r>
            <a:r>
              <a:rPr lang="en-US" altLang="zh-TW" dirty="0" smtClean="0"/>
              <a:t>version=</a:t>
            </a:r>
            <a:r>
              <a:rPr lang="en-US" altLang="zh-TW" i="1" dirty="0" smtClean="0"/>
              <a:t>"1.0"</a:t>
            </a:r>
            <a:r>
              <a:rPr lang="zh-TW" altLang="en-US" i="1" dirty="0" smtClean="0"/>
              <a:t> </a:t>
            </a:r>
            <a:r>
              <a:rPr lang="en-US" altLang="zh-TW" i="1" dirty="0" smtClean="0"/>
              <a:t>encoding="utf-8"?&gt;</a:t>
            </a:r>
            <a:endParaRPr lang="zh-TW" altLang="en-US" i="1" dirty="0" smtClean="0"/>
          </a:p>
          <a:p>
            <a:pPr eaLnBrk="1" hangingPunct="1">
              <a:defRPr/>
            </a:pPr>
            <a:r>
              <a:rPr lang="en-US" altLang="zh-TW" dirty="0" smtClean="0"/>
              <a:t>&lt;</a:t>
            </a:r>
            <a:r>
              <a:rPr lang="en-US" altLang="zh-TW" dirty="0" err="1" smtClean="0"/>
              <a:t>LinearLayout</a:t>
            </a:r>
            <a:r>
              <a:rPr lang="zh-TW" altLang="en-US" dirty="0" smtClean="0"/>
              <a:t> </a:t>
            </a:r>
            <a:r>
              <a:rPr lang="en-US" altLang="zh-TW" dirty="0" err="1" smtClean="0"/>
              <a:t>xmlns:android</a:t>
            </a:r>
            <a:r>
              <a:rPr lang="en-US" altLang="zh-TW" dirty="0" smtClean="0"/>
              <a:t>=</a:t>
            </a:r>
            <a:r>
              <a:rPr lang="en-US" altLang="zh-TW" i="1" dirty="0" smtClean="0"/>
              <a:t>"http://schemas.android.com/apk/res/android"</a:t>
            </a:r>
            <a:endParaRPr lang="zh-TW" altLang="en-US" i="1" dirty="0" smtClean="0"/>
          </a:p>
          <a:p>
            <a:pPr eaLnBrk="1" hangingPunct="1">
              <a:defRPr/>
            </a:pPr>
            <a:r>
              <a:rPr lang="zh-TW" altLang="en-US" dirty="0" smtClean="0"/>
              <a:t>    </a:t>
            </a:r>
            <a:r>
              <a:rPr lang="en-US" altLang="zh-TW" dirty="0" err="1" smtClean="0"/>
              <a:t>android:orientation</a:t>
            </a:r>
            <a:r>
              <a:rPr lang="en-US" altLang="zh-TW" dirty="0" smtClean="0"/>
              <a:t>=</a:t>
            </a:r>
            <a:r>
              <a:rPr lang="en-US" altLang="zh-TW" i="1" dirty="0" smtClean="0"/>
              <a:t>"vertical"</a:t>
            </a:r>
            <a:endParaRPr lang="zh-TW" altLang="en-US" i="1" dirty="0" smtClean="0"/>
          </a:p>
          <a:p>
            <a:pPr eaLnBrk="1" hangingPunct="1">
              <a:defRPr/>
            </a:pPr>
            <a:r>
              <a:rPr lang="zh-TW" altLang="en-US" dirty="0" smtClean="0"/>
              <a:t>    </a:t>
            </a:r>
            <a:r>
              <a:rPr lang="en-US" altLang="zh-TW" dirty="0" err="1" smtClean="0"/>
              <a:t>android:layout_width</a:t>
            </a:r>
            <a:r>
              <a:rPr lang="en-US" altLang="zh-TW" dirty="0" smtClean="0"/>
              <a:t>=</a:t>
            </a:r>
            <a:r>
              <a:rPr lang="en-US" altLang="zh-TW" i="1" dirty="0" smtClean="0"/>
              <a:t>"</a:t>
            </a:r>
            <a:r>
              <a:rPr lang="en-US" altLang="zh-TW" i="1" dirty="0" err="1" smtClean="0"/>
              <a:t>fill_parent</a:t>
            </a:r>
            <a:r>
              <a:rPr lang="en-US" altLang="zh-TW" i="1" dirty="0" smtClean="0"/>
              <a:t>"</a:t>
            </a:r>
            <a:endParaRPr lang="zh-TW" altLang="en-US" i="1" dirty="0" smtClean="0"/>
          </a:p>
          <a:p>
            <a:pPr eaLnBrk="1" hangingPunct="1">
              <a:defRPr/>
            </a:pPr>
            <a:r>
              <a:rPr lang="zh-TW" altLang="en-US" dirty="0" smtClean="0"/>
              <a:t>    </a:t>
            </a:r>
            <a:r>
              <a:rPr lang="en-US" altLang="zh-TW" dirty="0" err="1" smtClean="0"/>
              <a:t>android:layout_height</a:t>
            </a:r>
            <a:r>
              <a:rPr lang="en-US" altLang="zh-TW" dirty="0" smtClean="0"/>
              <a:t>=</a:t>
            </a:r>
            <a:r>
              <a:rPr lang="en-US" altLang="zh-TW" i="1" dirty="0" smtClean="0"/>
              <a:t>"</a:t>
            </a:r>
            <a:r>
              <a:rPr lang="en-US" altLang="zh-TW" i="1" dirty="0" err="1" smtClean="0"/>
              <a:t>fill_parent</a:t>
            </a:r>
            <a:r>
              <a:rPr lang="en-US" altLang="zh-TW" i="1" dirty="0" smtClean="0"/>
              <a:t>"</a:t>
            </a:r>
            <a:endParaRPr lang="zh-TW" altLang="en-US" i="1" dirty="0" smtClean="0"/>
          </a:p>
          <a:p>
            <a:pPr eaLnBrk="1" hangingPunct="1">
              <a:defRPr/>
            </a:pPr>
            <a:r>
              <a:rPr lang="zh-TW" altLang="en-US" dirty="0" smtClean="0"/>
              <a:t>    </a:t>
            </a:r>
            <a:r>
              <a:rPr lang="en-US" altLang="zh-TW" dirty="0" smtClean="0"/>
              <a:t>&gt;</a:t>
            </a:r>
            <a:endParaRPr lang="zh-TW" altLang="en-US" dirty="0" smtClean="0"/>
          </a:p>
          <a:p>
            <a:pPr eaLnBrk="1" hangingPunct="1">
              <a:defRPr/>
            </a:pPr>
            <a:r>
              <a:rPr lang="en-US" altLang="zh-TW" dirty="0" smtClean="0"/>
              <a:t>&lt;</a:t>
            </a:r>
            <a:r>
              <a:rPr lang="en-US" altLang="zh-TW" dirty="0" err="1" smtClean="0"/>
              <a:t>TextView</a:t>
            </a:r>
            <a:r>
              <a:rPr lang="zh-TW" altLang="en-US" dirty="0" smtClean="0"/>
              <a:t>  </a:t>
            </a:r>
          </a:p>
          <a:p>
            <a:pPr eaLnBrk="1" hangingPunct="1">
              <a:defRPr/>
            </a:pPr>
            <a:r>
              <a:rPr lang="zh-TW" altLang="en-US" dirty="0" smtClean="0"/>
              <a:t>    </a:t>
            </a:r>
            <a:r>
              <a:rPr lang="en-US" altLang="zh-TW" dirty="0" err="1" smtClean="0"/>
              <a:t>android:layout_width</a:t>
            </a:r>
            <a:r>
              <a:rPr lang="en-US" altLang="zh-TW" dirty="0" smtClean="0"/>
              <a:t>=</a:t>
            </a:r>
            <a:r>
              <a:rPr lang="en-US" altLang="zh-TW" i="1" dirty="0" smtClean="0"/>
              <a:t>"</a:t>
            </a:r>
            <a:r>
              <a:rPr lang="en-US" altLang="zh-TW" i="1" dirty="0" err="1" smtClean="0"/>
              <a:t>fill_parent</a:t>
            </a:r>
            <a:r>
              <a:rPr lang="en-US" altLang="zh-TW" i="1" dirty="0" smtClean="0"/>
              <a:t>"</a:t>
            </a:r>
            <a:r>
              <a:rPr lang="zh-TW" altLang="en-US" i="1" dirty="0" smtClean="0"/>
              <a:t> </a:t>
            </a:r>
          </a:p>
          <a:p>
            <a:pPr eaLnBrk="1" hangingPunct="1">
              <a:defRPr/>
            </a:pPr>
            <a:r>
              <a:rPr lang="zh-TW" altLang="en-US" dirty="0" smtClean="0"/>
              <a:t>    </a:t>
            </a:r>
            <a:r>
              <a:rPr lang="en-US" altLang="zh-TW" dirty="0" err="1" smtClean="0"/>
              <a:t>android:layout_height</a:t>
            </a:r>
            <a:r>
              <a:rPr lang="en-US" altLang="zh-TW" dirty="0" smtClean="0"/>
              <a:t>=</a:t>
            </a:r>
            <a:r>
              <a:rPr lang="en-US" altLang="zh-TW" i="1" dirty="0" smtClean="0"/>
              <a:t>"</a:t>
            </a:r>
            <a:r>
              <a:rPr lang="en-US" altLang="zh-TW" i="1" dirty="0" err="1" smtClean="0"/>
              <a:t>wrap_content</a:t>
            </a:r>
            <a:r>
              <a:rPr lang="en-US" altLang="zh-TW" i="1" dirty="0" smtClean="0"/>
              <a:t>"</a:t>
            </a:r>
            <a:r>
              <a:rPr lang="zh-TW" altLang="en-US" i="1" dirty="0" smtClean="0"/>
              <a:t> </a:t>
            </a:r>
          </a:p>
          <a:p>
            <a:pPr eaLnBrk="1" hangingPunct="1">
              <a:defRPr/>
            </a:pPr>
            <a:r>
              <a:rPr lang="zh-TW" altLang="en-US" dirty="0" smtClean="0"/>
              <a:t>    </a:t>
            </a:r>
            <a:r>
              <a:rPr lang="en-US" altLang="zh-TW" dirty="0" err="1" smtClean="0"/>
              <a:t>android:text</a:t>
            </a:r>
            <a:r>
              <a:rPr lang="en-US" altLang="zh-TW" dirty="0" smtClean="0"/>
              <a:t>=</a:t>
            </a:r>
            <a:r>
              <a:rPr lang="en-US" altLang="zh-TW" i="1" dirty="0" smtClean="0"/>
              <a:t>"@string/hello"</a:t>
            </a:r>
            <a:endParaRPr lang="zh-TW" altLang="en-US" i="1" dirty="0" smtClean="0"/>
          </a:p>
          <a:p>
            <a:pPr eaLnBrk="1" hangingPunct="1">
              <a:defRPr/>
            </a:pPr>
            <a:r>
              <a:rPr lang="zh-TW" altLang="en-US" dirty="0" smtClean="0"/>
              <a:t>    </a:t>
            </a:r>
            <a:r>
              <a:rPr lang="en-US" altLang="zh-TW" dirty="0" smtClean="0"/>
              <a:t>/&gt;</a:t>
            </a:r>
            <a:endParaRPr lang="zh-TW" altLang="en-US" dirty="0" smtClean="0"/>
          </a:p>
          <a:p>
            <a:pPr eaLnBrk="1" hangingPunct="1">
              <a:defRPr/>
            </a:pPr>
            <a:r>
              <a:rPr lang="en-US" altLang="zh-TW" dirty="0" smtClean="0"/>
              <a:t>&lt;/</a:t>
            </a:r>
            <a:r>
              <a:rPr lang="en-US" altLang="zh-TW" dirty="0" err="1" smtClean="0"/>
              <a:t>LinearLayout</a:t>
            </a:r>
            <a:r>
              <a:rPr lang="en-US" altLang="zh-TW" dirty="0" smtClean="0"/>
              <a:t>&gt;</a:t>
            </a:r>
            <a:endParaRPr lang="zh-TW" altLang="en-US" dirty="0" smtClean="0"/>
          </a:p>
          <a:p>
            <a:pPr eaLnBrk="1" hangingPunct="1">
              <a:defRPr/>
            </a:pPr>
            <a:endParaRPr lang="zh-TW" altLang="en-US" dirty="0" smtClean="0"/>
          </a:p>
          <a:p>
            <a:pPr eaLnBrk="1" hangingPunct="1">
              <a:defRPr/>
            </a:pPr>
            <a:endParaRPr lang="zh-TW" altLang="zh-TW" dirty="0" smtClean="0"/>
          </a:p>
        </p:txBody>
      </p:sp>
      <p:sp>
        <p:nvSpPr>
          <p:cNvPr id="4" name="投影片編號版面配置區 3"/>
          <p:cNvSpPr>
            <a:spLocks noGrp="1"/>
          </p:cNvSpPr>
          <p:nvPr>
            <p:ph type="sldNum" sz="quarter" idx="12"/>
          </p:nvPr>
        </p:nvSpPr>
        <p:spPr/>
        <p:txBody>
          <a:bodyPr/>
          <a:lstStyle/>
          <a:p>
            <a:fld id="{45F78D89-5997-444E-9954-B07A54BF8CB2}" type="slidenum">
              <a:rPr lang="zh-TW" altLang="en-US" smtClean="0"/>
              <a:pPr/>
              <a:t>38</a:t>
            </a:fld>
            <a:endParaRPr lang="zh-TW" altLang="en-US"/>
          </a:p>
        </p:txBody>
      </p:sp>
    </p:spTree>
    <p:extLst>
      <p:ext uri="{BB962C8B-B14F-4D97-AF65-F5344CB8AC3E}">
        <p14:creationId xmlns:p14="http://schemas.microsoft.com/office/powerpoint/2010/main" xmlns="" val="252930166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Android testing is based on JUnit. In general, a JUnit test is a method whose statements test a part of the application under test.</a:t>
            </a:r>
            <a:endParaRPr lang="zh-TW" altLang="en-US" dirty="0"/>
          </a:p>
        </p:txBody>
      </p:sp>
    </p:spTree>
    <p:extLst>
      <p:ext uri="{BB962C8B-B14F-4D97-AF65-F5344CB8AC3E}">
        <p14:creationId xmlns:p14="http://schemas.microsoft.com/office/powerpoint/2010/main" xmlns="" val="3366245501"/>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8194" name="Picture 2" descr="The Android testing framewor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19337" y="1419474"/>
            <a:ext cx="4505325" cy="4924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7812899"/>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a:t>
            </a:r>
            <a:endParaRPr lang="zh-TW" altLang="en-US" dirty="0"/>
          </a:p>
        </p:txBody>
      </p:sp>
      <p:sp>
        <p:nvSpPr>
          <p:cNvPr id="5" name="內容版面配置區 4"/>
          <p:cNvSpPr>
            <a:spLocks noGrp="1"/>
          </p:cNvSpPr>
          <p:nvPr>
            <p:ph idx="1"/>
          </p:nvPr>
        </p:nvSpPr>
        <p:spPr/>
        <p:txBody>
          <a:bodyPr>
            <a:normAutofit fontScale="40000" lnSpcReduction="20000"/>
          </a:bodyPr>
          <a:lstStyle/>
          <a:p>
            <a:r>
              <a:rPr lang="en-US" altLang="zh-TW" dirty="0"/>
              <a:t>// Start the main activity of the application under test</a:t>
            </a:r>
          </a:p>
          <a:p>
            <a:r>
              <a:rPr lang="en-US" altLang="zh-TW" dirty="0"/>
              <a:t>    </a:t>
            </a:r>
            <a:r>
              <a:rPr lang="en-US" altLang="zh-TW" dirty="0" err="1"/>
              <a:t>mActivity</a:t>
            </a:r>
            <a:r>
              <a:rPr lang="en-US" altLang="zh-TW" dirty="0"/>
              <a:t> = </a:t>
            </a:r>
            <a:r>
              <a:rPr lang="en-US" altLang="zh-TW" dirty="0" err="1"/>
              <a:t>getActivity</a:t>
            </a:r>
            <a:r>
              <a:rPr lang="en-US" altLang="zh-TW" dirty="0"/>
              <a:t>();</a:t>
            </a:r>
          </a:p>
          <a:p>
            <a:endParaRPr lang="en-US" altLang="zh-TW" dirty="0"/>
          </a:p>
          <a:p>
            <a:r>
              <a:rPr lang="en-US" altLang="zh-TW" dirty="0"/>
              <a:t>    // Get a handle to the Activity object's main UI widget, a Spinner</a:t>
            </a:r>
          </a:p>
          <a:p>
            <a:r>
              <a:rPr lang="en-US" altLang="zh-TW" dirty="0"/>
              <a:t>    </a:t>
            </a:r>
            <a:r>
              <a:rPr lang="en-US" altLang="zh-TW" dirty="0" err="1"/>
              <a:t>mSpinner</a:t>
            </a:r>
            <a:r>
              <a:rPr lang="en-US" altLang="zh-TW" dirty="0"/>
              <a:t> = (Spinner)</a:t>
            </a:r>
            <a:r>
              <a:rPr lang="en-US" altLang="zh-TW" dirty="0" err="1"/>
              <a:t>mActivity.findViewById</a:t>
            </a:r>
            <a:r>
              <a:rPr lang="en-US" altLang="zh-TW" dirty="0"/>
              <a:t>(com.android.example.spinner.R.id.Spinner01);</a:t>
            </a:r>
          </a:p>
          <a:p>
            <a:endParaRPr lang="en-US" altLang="zh-TW" dirty="0"/>
          </a:p>
          <a:p>
            <a:r>
              <a:rPr lang="en-US" altLang="zh-TW" dirty="0"/>
              <a:t>    // Set the Spinner to a known position</a:t>
            </a:r>
          </a:p>
          <a:p>
            <a:r>
              <a:rPr lang="en-US" altLang="zh-TW" dirty="0"/>
              <a:t>    </a:t>
            </a:r>
            <a:r>
              <a:rPr lang="en-US" altLang="zh-TW" dirty="0" err="1"/>
              <a:t>mActivity.setSpinnerPosition</a:t>
            </a:r>
            <a:r>
              <a:rPr lang="en-US" altLang="zh-TW" dirty="0"/>
              <a:t>(TEST_STATE_DESTROY_POSITION);</a:t>
            </a:r>
          </a:p>
          <a:p>
            <a:endParaRPr lang="en-US" altLang="zh-TW" dirty="0"/>
          </a:p>
          <a:p>
            <a:r>
              <a:rPr lang="en-US" altLang="zh-TW" dirty="0"/>
              <a:t>    // Stop the activity - The </a:t>
            </a:r>
            <a:r>
              <a:rPr lang="en-US" altLang="zh-TW" dirty="0" err="1"/>
              <a:t>onDestroy</a:t>
            </a:r>
            <a:r>
              <a:rPr lang="en-US" altLang="zh-TW" dirty="0"/>
              <a:t>() method should save the state of the Spinner</a:t>
            </a:r>
          </a:p>
          <a:p>
            <a:r>
              <a:rPr lang="en-US" altLang="zh-TW" dirty="0"/>
              <a:t>    </a:t>
            </a:r>
            <a:r>
              <a:rPr lang="en-US" altLang="zh-TW" dirty="0" err="1"/>
              <a:t>mActivity.finish</a:t>
            </a:r>
            <a:r>
              <a:rPr lang="en-US" altLang="zh-TW" dirty="0"/>
              <a:t>();</a:t>
            </a:r>
          </a:p>
          <a:p>
            <a:endParaRPr lang="en-US" altLang="zh-TW" dirty="0"/>
          </a:p>
          <a:p>
            <a:r>
              <a:rPr lang="en-US" altLang="zh-TW" dirty="0"/>
              <a:t>    // Re-start the Activity - the </a:t>
            </a:r>
            <a:r>
              <a:rPr lang="en-US" altLang="zh-TW" dirty="0" err="1"/>
              <a:t>onResume</a:t>
            </a:r>
            <a:r>
              <a:rPr lang="en-US" altLang="zh-TW" dirty="0"/>
              <a:t>() method should restore the state of the Spinner</a:t>
            </a:r>
          </a:p>
          <a:p>
            <a:r>
              <a:rPr lang="en-US" altLang="zh-TW" dirty="0"/>
              <a:t>    </a:t>
            </a:r>
            <a:r>
              <a:rPr lang="en-US" altLang="zh-TW" dirty="0" err="1"/>
              <a:t>mActivity</a:t>
            </a:r>
            <a:r>
              <a:rPr lang="en-US" altLang="zh-TW" dirty="0"/>
              <a:t> = </a:t>
            </a:r>
            <a:r>
              <a:rPr lang="en-US" altLang="zh-TW" dirty="0" err="1"/>
              <a:t>getActivity</a:t>
            </a:r>
            <a:r>
              <a:rPr lang="en-US" altLang="zh-TW" dirty="0"/>
              <a:t>();</a:t>
            </a:r>
          </a:p>
          <a:p>
            <a:endParaRPr lang="en-US" altLang="zh-TW" dirty="0"/>
          </a:p>
          <a:p>
            <a:r>
              <a:rPr lang="en-US" altLang="zh-TW" dirty="0"/>
              <a:t>    // Get the Spinner's current position</a:t>
            </a:r>
          </a:p>
          <a:p>
            <a:r>
              <a:rPr lang="en-US" altLang="zh-TW" dirty="0"/>
              <a:t>    </a:t>
            </a:r>
            <a:r>
              <a:rPr lang="en-US" altLang="zh-TW" dirty="0" err="1"/>
              <a:t>int</a:t>
            </a:r>
            <a:r>
              <a:rPr lang="en-US" altLang="zh-TW" dirty="0"/>
              <a:t> </a:t>
            </a:r>
            <a:r>
              <a:rPr lang="en-US" altLang="zh-TW" dirty="0" err="1"/>
              <a:t>currentPosition</a:t>
            </a:r>
            <a:r>
              <a:rPr lang="en-US" altLang="zh-TW" dirty="0"/>
              <a:t> = </a:t>
            </a:r>
            <a:r>
              <a:rPr lang="en-US" altLang="zh-TW" dirty="0" err="1"/>
              <a:t>mActivity.getSpinnerPosition</a:t>
            </a:r>
            <a:r>
              <a:rPr lang="en-US" altLang="zh-TW" dirty="0"/>
              <a:t>();</a:t>
            </a:r>
          </a:p>
          <a:p>
            <a:endParaRPr lang="en-US" altLang="zh-TW" dirty="0"/>
          </a:p>
          <a:p>
            <a:r>
              <a:rPr lang="en-US" altLang="zh-TW" dirty="0"/>
              <a:t>    // Assert that the current position is the same as the starting position</a:t>
            </a:r>
          </a:p>
          <a:p>
            <a:r>
              <a:rPr lang="en-US" altLang="zh-TW" dirty="0"/>
              <a:t>    </a:t>
            </a:r>
            <a:r>
              <a:rPr lang="en-US" altLang="zh-TW" dirty="0" err="1"/>
              <a:t>assertEquals</a:t>
            </a:r>
            <a:r>
              <a:rPr lang="en-US" altLang="zh-TW" dirty="0"/>
              <a:t>(TEST_STATE_DESTROY_POSITION, </a:t>
            </a:r>
            <a:r>
              <a:rPr lang="en-US" altLang="zh-TW" dirty="0" err="1"/>
              <a:t>currentPosition</a:t>
            </a:r>
            <a:r>
              <a:rPr lang="en-US" altLang="zh-TW" dirty="0"/>
              <a:t>);</a:t>
            </a:r>
            <a:endParaRPr lang="zh-TW" altLang="en-US" dirty="0"/>
          </a:p>
        </p:txBody>
      </p:sp>
    </p:spTree>
    <p:extLst>
      <p:ext uri="{BB962C8B-B14F-4D97-AF65-F5344CB8AC3E}">
        <p14:creationId xmlns:p14="http://schemas.microsoft.com/office/powerpoint/2010/main" xmlns="" val="3807207854"/>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2774477792"/>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32500" lnSpcReduction="20000"/>
          </a:bodyPr>
          <a:lstStyle/>
          <a:p>
            <a:r>
              <a:rPr lang="en-US" altLang="zh-TW" dirty="0"/>
              <a:t>package </a:t>
            </a:r>
            <a:r>
              <a:rPr lang="en-US" altLang="zh-TW" dirty="0" err="1"/>
              <a:t>demo.wp.demotesting</a:t>
            </a:r>
            <a:r>
              <a:rPr lang="en-US" altLang="zh-TW" dirty="0"/>
              <a:t>;</a:t>
            </a:r>
          </a:p>
          <a:p>
            <a:endParaRPr lang="en-US" altLang="zh-TW" dirty="0"/>
          </a:p>
          <a:p>
            <a:r>
              <a:rPr lang="en-US" altLang="zh-TW" dirty="0"/>
              <a:t>import </a:t>
            </a:r>
            <a:r>
              <a:rPr lang="en-US" altLang="zh-TW" dirty="0" err="1"/>
              <a:t>android.app.Activity</a:t>
            </a:r>
            <a:r>
              <a:rPr lang="en-US" altLang="zh-TW" dirty="0"/>
              <a:t>;</a:t>
            </a:r>
          </a:p>
          <a:p>
            <a:r>
              <a:rPr lang="en-US" altLang="zh-TW" dirty="0"/>
              <a:t>import android.support.v7.app.ActionBarActivity;</a:t>
            </a:r>
          </a:p>
          <a:p>
            <a:r>
              <a:rPr lang="en-US" altLang="zh-TW" dirty="0"/>
              <a:t>import </a:t>
            </a:r>
            <a:r>
              <a:rPr lang="en-US" altLang="zh-TW" dirty="0" err="1"/>
              <a:t>android.os.Bundle</a:t>
            </a:r>
            <a:r>
              <a:rPr lang="en-US" altLang="zh-TW" dirty="0"/>
              <a:t>;</a:t>
            </a:r>
          </a:p>
          <a:p>
            <a:r>
              <a:rPr lang="en-US" altLang="zh-TW" dirty="0"/>
              <a:t>import </a:t>
            </a:r>
            <a:r>
              <a:rPr lang="en-US" altLang="zh-TW" dirty="0" err="1"/>
              <a:t>android.view.Menu</a:t>
            </a:r>
            <a:r>
              <a:rPr lang="en-US" altLang="zh-TW" dirty="0"/>
              <a:t>;</a:t>
            </a:r>
          </a:p>
          <a:p>
            <a:r>
              <a:rPr lang="en-US" altLang="zh-TW" dirty="0"/>
              <a:t>import </a:t>
            </a:r>
            <a:r>
              <a:rPr lang="en-US" altLang="zh-TW" dirty="0" err="1"/>
              <a:t>android.view.MenuItem</a:t>
            </a:r>
            <a:r>
              <a:rPr lang="en-US" altLang="zh-TW" dirty="0"/>
              <a:t>;</a:t>
            </a:r>
          </a:p>
          <a:p>
            <a:r>
              <a:rPr lang="en-US" altLang="zh-TW" dirty="0"/>
              <a:t>import </a:t>
            </a:r>
            <a:r>
              <a:rPr lang="en-US" altLang="zh-TW" dirty="0" err="1"/>
              <a:t>android.view.View</a:t>
            </a:r>
            <a:r>
              <a:rPr lang="en-US" altLang="zh-TW" dirty="0"/>
              <a:t>;</a:t>
            </a:r>
          </a:p>
          <a:p>
            <a:r>
              <a:rPr lang="en-US" altLang="zh-TW" dirty="0"/>
              <a:t>import </a:t>
            </a:r>
            <a:r>
              <a:rPr lang="en-US" altLang="zh-TW" dirty="0" err="1"/>
              <a:t>android.widget.Button</a:t>
            </a:r>
            <a:r>
              <a:rPr lang="en-US" altLang="zh-TW" dirty="0"/>
              <a:t>;</a:t>
            </a:r>
          </a:p>
          <a:p>
            <a:r>
              <a:rPr lang="en-US" altLang="zh-TW" dirty="0"/>
              <a:t>import </a:t>
            </a:r>
            <a:r>
              <a:rPr lang="en-US" altLang="zh-TW" dirty="0" err="1"/>
              <a:t>android.widget.EditText</a:t>
            </a:r>
            <a:r>
              <a:rPr lang="en-US" altLang="zh-TW" dirty="0"/>
              <a:t>;</a:t>
            </a:r>
          </a:p>
          <a:p>
            <a:r>
              <a:rPr lang="en-US" altLang="zh-TW" dirty="0"/>
              <a:t>public class </a:t>
            </a:r>
            <a:r>
              <a:rPr lang="en-US" altLang="zh-TW" dirty="0" err="1"/>
              <a:t>MainActivity</a:t>
            </a:r>
            <a:r>
              <a:rPr lang="en-US" altLang="zh-TW" dirty="0"/>
              <a:t> extends Activity {</a:t>
            </a:r>
          </a:p>
          <a:p>
            <a:r>
              <a:rPr lang="en-US" altLang="zh-TW" dirty="0"/>
              <a:t>    private Button </a:t>
            </a:r>
            <a:r>
              <a:rPr lang="en-US" altLang="zh-TW" dirty="0" err="1"/>
              <a:t>btnGo</a:t>
            </a:r>
            <a:r>
              <a:rPr lang="en-US" altLang="zh-TW" dirty="0"/>
              <a:t>;</a:t>
            </a:r>
          </a:p>
          <a:p>
            <a:r>
              <a:rPr lang="en-US" altLang="zh-TW" dirty="0"/>
              <a:t>    private </a:t>
            </a:r>
            <a:r>
              <a:rPr lang="en-US" altLang="zh-TW" dirty="0" err="1"/>
              <a:t>EditText</a:t>
            </a:r>
            <a:r>
              <a:rPr lang="en-US" altLang="zh-TW" dirty="0"/>
              <a:t> ed1;</a:t>
            </a:r>
          </a:p>
          <a:p>
            <a:r>
              <a:rPr lang="en-US" altLang="zh-TW" dirty="0"/>
              <a:t>    private </a:t>
            </a:r>
            <a:r>
              <a:rPr lang="en-US" altLang="zh-TW" dirty="0" err="1"/>
              <a:t>EditText</a:t>
            </a:r>
            <a:r>
              <a:rPr lang="en-US" altLang="zh-TW" dirty="0"/>
              <a:t> ed2;</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btnGo</a:t>
            </a:r>
            <a:r>
              <a:rPr lang="en-US" altLang="zh-TW" dirty="0"/>
              <a:t>= (Button) </a:t>
            </a:r>
            <a:r>
              <a:rPr lang="en-US" altLang="zh-TW" dirty="0" err="1"/>
              <a:t>findViewById</a:t>
            </a:r>
            <a:r>
              <a:rPr lang="en-US" altLang="zh-TW" dirty="0"/>
              <a:t>(</a:t>
            </a:r>
            <a:r>
              <a:rPr lang="en-US" altLang="zh-TW" dirty="0" err="1"/>
              <a:t>R.id.button</a:t>
            </a:r>
            <a:r>
              <a:rPr lang="en-US" altLang="zh-TW" dirty="0"/>
              <a:t>);</a:t>
            </a:r>
          </a:p>
          <a:p>
            <a:r>
              <a:rPr lang="en-US" altLang="zh-TW" dirty="0"/>
              <a:t>        ed1= (</a:t>
            </a:r>
            <a:r>
              <a:rPr lang="en-US" altLang="zh-TW" dirty="0" err="1"/>
              <a:t>EditText</a:t>
            </a:r>
            <a:r>
              <a:rPr lang="en-US" altLang="zh-TW" dirty="0"/>
              <a:t>) </a:t>
            </a:r>
            <a:r>
              <a:rPr lang="en-US" altLang="zh-TW" dirty="0" err="1"/>
              <a:t>findViewById</a:t>
            </a:r>
            <a:r>
              <a:rPr lang="en-US" altLang="zh-TW" dirty="0"/>
              <a:t>(</a:t>
            </a:r>
            <a:r>
              <a:rPr lang="en-US" altLang="zh-TW" dirty="0" err="1"/>
              <a:t>R.id.editText</a:t>
            </a:r>
            <a:r>
              <a:rPr lang="en-US" altLang="zh-TW" dirty="0"/>
              <a:t>);</a:t>
            </a:r>
          </a:p>
          <a:p>
            <a:r>
              <a:rPr lang="en-US" altLang="zh-TW" dirty="0"/>
              <a:t>        ed2= (</a:t>
            </a:r>
            <a:r>
              <a:rPr lang="en-US" altLang="zh-TW" dirty="0" err="1"/>
              <a:t>EditText</a:t>
            </a:r>
            <a:r>
              <a:rPr lang="en-US" altLang="zh-TW" dirty="0"/>
              <a:t>) </a:t>
            </a:r>
            <a:r>
              <a:rPr lang="en-US" altLang="zh-TW" dirty="0" err="1"/>
              <a:t>findViewById</a:t>
            </a:r>
            <a:r>
              <a:rPr lang="en-US" altLang="zh-TW" dirty="0"/>
              <a:t>(R.id.editText2);</a:t>
            </a:r>
          </a:p>
          <a:p>
            <a:r>
              <a:rPr lang="en-US" altLang="zh-TW" dirty="0"/>
              <a:t>        </a:t>
            </a:r>
            <a:r>
              <a:rPr lang="en-US" altLang="zh-TW" dirty="0" err="1"/>
              <a:t>btnGo.setOnClickListener</a:t>
            </a:r>
            <a:r>
              <a:rPr lang="en-US" altLang="zh-TW" dirty="0"/>
              <a:t>(new </a:t>
            </a:r>
            <a:r>
              <a:rPr lang="en-US" altLang="zh-TW" dirty="0" err="1"/>
              <a:t>View.OnClickListener</a:t>
            </a:r>
            <a:r>
              <a:rPr lang="en-US" altLang="zh-TW" dirty="0"/>
              <a:t>() {</a:t>
            </a:r>
          </a:p>
          <a:p>
            <a:r>
              <a:rPr lang="en-US" altLang="zh-TW" dirty="0"/>
              <a:t>            @Override</a:t>
            </a:r>
          </a:p>
          <a:p>
            <a:r>
              <a:rPr lang="en-US" altLang="zh-TW" dirty="0"/>
              <a:t>            public void </a:t>
            </a:r>
            <a:r>
              <a:rPr lang="en-US" altLang="zh-TW" dirty="0" err="1"/>
              <a:t>onClick</a:t>
            </a:r>
            <a:r>
              <a:rPr lang="en-US" altLang="zh-TW" dirty="0"/>
              <a:t>(View v) {</a:t>
            </a:r>
          </a:p>
          <a:p>
            <a:r>
              <a:rPr lang="en-US" altLang="zh-TW" dirty="0"/>
              <a:t>                ed2.setText(</a:t>
            </a:r>
            <a:r>
              <a:rPr lang="en-US" altLang="zh-TW" dirty="0" err="1"/>
              <a:t>String.valueOf</a:t>
            </a:r>
            <a:r>
              <a:rPr lang="en-US" altLang="zh-TW" dirty="0"/>
              <a:t>(</a:t>
            </a:r>
            <a:r>
              <a:rPr lang="en-US" altLang="zh-TW" dirty="0" err="1"/>
              <a:t>Integer.parseInt</a:t>
            </a:r>
            <a:r>
              <a:rPr lang="en-US" altLang="zh-TW" dirty="0"/>
              <a:t>(ed1.getText().</a:t>
            </a:r>
            <a:r>
              <a:rPr lang="en-US" altLang="zh-TW" dirty="0" err="1"/>
              <a:t>toString</a:t>
            </a:r>
            <a:r>
              <a:rPr lang="en-US" altLang="zh-TW" dirty="0"/>
              <a:t>())*2));</a:t>
            </a:r>
          </a:p>
          <a:p>
            <a:r>
              <a:rPr lang="en-US" altLang="zh-TW" dirty="0"/>
              <a:t>            }</a:t>
            </a:r>
          </a:p>
          <a:p>
            <a:r>
              <a:rPr lang="en-US" altLang="zh-TW" dirty="0"/>
              <a:t>        });</a:t>
            </a:r>
          </a:p>
          <a:p>
            <a:r>
              <a:rPr lang="en-US" altLang="zh-TW" dirty="0"/>
              <a:t>    }</a:t>
            </a:r>
          </a:p>
          <a:p>
            <a:r>
              <a:rPr lang="en-US" altLang="zh-TW" dirty="0"/>
              <a:t>}</a:t>
            </a:r>
          </a:p>
          <a:p>
            <a:endParaRPr lang="zh-TW" altLang="en-US" dirty="0"/>
          </a:p>
        </p:txBody>
      </p:sp>
    </p:spTree>
    <p:extLst>
      <p:ext uri="{BB962C8B-B14F-4D97-AF65-F5344CB8AC3E}">
        <p14:creationId xmlns:p14="http://schemas.microsoft.com/office/powerpoint/2010/main" xmlns="" val="3727132016"/>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3244814429"/>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227816" y="1600200"/>
            <a:ext cx="6688367" cy="4525963"/>
          </a:xfrm>
          <a:prstGeom prst="rect">
            <a:avLst/>
          </a:prstGeom>
        </p:spPr>
      </p:pic>
    </p:spTree>
    <p:extLst>
      <p:ext uri="{BB962C8B-B14F-4D97-AF65-F5344CB8AC3E}">
        <p14:creationId xmlns:p14="http://schemas.microsoft.com/office/powerpoint/2010/main" xmlns="" val="2379355990"/>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3156089319"/>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1957725138"/>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3975979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zh-TW" altLang="en-US" dirty="0" smtClean="0"/>
              <a:t>介面設計</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232603748"/>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1516118944"/>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xmlns="" val="3085358571"/>
              </p:ext>
            </p:extLst>
          </p:nvPr>
        </p:nvGraphicFramePr>
        <p:xfrm>
          <a:off x="251517" y="1430416"/>
          <a:ext cx="8568954" cy="4542854"/>
        </p:xfrm>
        <a:graphic>
          <a:graphicData uri="http://schemas.openxmlformats.org/drawingml/2006/table">
            <a:tbl>
              <a:tblPr/>
              <a:tblGrid>
                <a:gridCol w="1428159"/>
                <a:gridCol w="1428159"/>
                <a:gridCol w="1428159"/>
                <a:gridCol w="1428159"/>
                <a:gridCol w="1428159"/>
                <a:gridCol w="1428159"/>
              </a:tblGrid>
              <a:tr h="317611">
                <a:tc gridSpan="6">
                  <a:txBody>
                    <a:bodyPr/>
                    <a:lstStyle/>
                    <a:p>
                      <a:pPr algn="l" fontAlgn="t"/>
                      <a:r>
                        <a:rPr lang="en-US" sz="1600" u="none" strike="noStrike">
                          <a:solidFill>
                            <a:srgbClr val="039BE5"/>
                          </a:solidFill>
                          <a:effectLst/>
                          <a:hlinkClick r:id="rId2"/>
                        </a:rPr>
                        <a:t>java.lang.Object</a:t>
                      </a:r>
                      <a:endParaRPr lang="en-US" sz="1600">
                        <a:effectLst/>
                      </a:endParaRPr>
                    </a:p>
                  </a:txBody>
                  <a:tcPr marL="79403" marR="79403" marT="39701" marB="39701">
                    <a:lnL>
                      <a:noFill/>
                    </a:lnL>
                    <a:lnR>
                      <a:noFill/>
                    </a:lnR>
                    <a:lnT>
                      <a:noFill/>
                    </a:lnT>
                    <a:lnB>
                      <a:noFill/>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17611">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gridSpan="5">
                  <a:txBody>
                    <a:bodyPr/>
                    <a:lstStyle/>
                    <a:p>
                      <a:pPr algn="l" fontAlgn="t"/>
                      <a:r>
                        <a:rPr lang="en-US" sz="1600" u="none" strike="noStrike">
                          <a:solidFill>
                            <a:srgbClr val="039BE5"/>
                          </a:solidFill>
                          <a:effectLst/>
                          <a:hlinkClick r:id="rId3"/>
                        </a:rPr>
                        <a:t>junit.framework.Assert</a:t>
                      </a:r>
                      <a:endParaRPr lang="en-US" sz="1600">
                        <a:effectLst/>
                      </a:endParaRPr>
                    </a:p>
                  </a:txBody>
                  <a:tcPr marL="79403" marR="79403" marT="39701" marB="39701">
                    <a:lnL>
                      <a:noFill/>
                    </a:lnL>
                    <a:lnR>
                      <a:noFill/>
                    </a:lnR>
                    <a:lnT>
                      <a:noFill/>
                    </a:lnT>
                    <a:lnB>
                      <a:noFill/>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17611">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gridSpan="4">
                  <a:txBody>
                    <a:bodyPr/>
                    <a:lstStyle/>
                    <a:p>
                      <a:pPr algn="l" fontAlgn="t"/>
                      <a:r>
                        <a:rPr lang="en-US" sz="1600" u="none" strike="noStrike">
                          <a:solidFill>
                            <a:srgbClr val="039BE5"/>
                          </a:solidFill>
                          <a:effectLst/>
                          <a:hlinkClick r:id="rId4"/>
                        </a:rPr>
                        <a:t>junit.framework.TestCase</a:t>
                      </a:r>
                      <a:endParaRPr lang="en-US" sz="1600">
                        <a:effectLst/>
                      </a:endParaRPr>
                    </a:p>
                  </a:txBody>
                  <a:tcPr marL="79403" marR="79403" marT="39701" marB="39701">
                    <a:lnL>
                      <a:noFill/>
                    </a:lnL>
                    <a:lnR>
                      <a:noFill/>
                    </a:lnR>
                    <a:lnT>
                      <a:noFill/>
                    </a:lnT>
                    <a:lnB>
                      <a:noFill/>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55820">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gridSpan="3">
                  <a:txBody>
                    <a:bodyPr/>
                    <a:lstStyle/>
                    <a:p>
                      <a:pPr algn="l" fontAlgn="t"/>
                      <a:r>
                        <a:rPr lang="en-US" sz="1600" u="none" strike="noStrike">
                          <a:solidFill>
                            <a:srgbClr val="039BE5"/>
                          </a:solidFill>
                          <a:effectLst/>
                          <a:hlinkClick r:id="rId5"/>
                        </a:rPr>
                        <a:t>android.test.InstrumentationTestCase</a:t>
                      </a:r>
                      <a:endParaRPr lang="en-US" sz="1600">
                        <a:effectLst/>
                      </a:endParaRPr>
                    </a:p>
                  </a:txBody>
                  <a:tcPr marL="79403" marR="79403" marT="39701" marB="39701">
                    <a:lnL>
                      <a:noFill/>
                    </a:lnL>
                    <a:lnR>
                      <a:noFill/>
                    </a:lnR>
                    <a:lnT>
                      <a:noFill/>
                    </a:lnT>
                    <a:lnB>
                      <a:noFill/>
                    </a:lnB>
                    <a:solidFill>
                      <a:srgbClr val="FFFFFF"/>
                    </a:solidFill>
                  </a:tcPr>
                </a:tc>
                <a:tc hMerge="1">
                  <a:txBody>
                    <a:bodyPr/>
                    <a:lstStyle/>
                    <a:p>
                      <a:endParaRPr lang="zh-TW" altLang="en-US"/>
                    </a:p>
                  </a:txBody>
                  <a:tcPr/>
                </a:tc>
                <a:tc hMerge="1">
                  <a:txBody>
                    <a:bodyPr/>
                    <a:lstStyle/>
                    <a:p>
                      <a:endParaRPr lang="zh-TW" altLang="en-US"/>
                    </a:p>
                  </a:txBody>
                  <a:tcPr/>
                </a:tc>
              </a:tr>
              <a:tr h="555820">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gridSpan="2">
                  <a:txBody>
                    <a:bodyPr/>
                    <a:lstStyle/>
                    <a:p>
                      <a:pPr algn="l" fontAlgn="t"/>
                      <a:r>
                        <a:rPr lang="en-US" sz="1600" u="none" strike="noStrike">
                          <a:solidFill>
                            <a:srgbClr val="039BE5"/>
                          </a:solidFill>
                          <a:effectLst/>
                          <a:hlinkClick r:id="rId6"/>
                        </a:rPr>
                        <a:t>android.test.ActivityTestCase</a:t>
                      </a:r>
                      <a:endParaRPr lang="en-US" sz="1600">
                        <a:effectLst/>
                      </a:endParaRPr>
                    </a:p>
                  </a:txBody>
                  <a:tcPr marL="79403" marR="79403" marT="39701" marB="39701">
                    <a:lnL>
                      <a:noFill/>
                    </a:lnL>
                    <a:lnR>
                      <a:noFill/>
                    </a:lnR>
                    <a:lnT>
                      <a:noFill/>
                    </a:lnT>
                    <a:lnB>
                      <a:noFill/>
                    </a:lnB>
                    <a:solidFill>
                      <a:srgbClr val="FFFFFF"/>
                    </a:solidFill>
                  </a:tcPr>
                </a:tc>
                <a:tc hMerge="1">
                  <a:txBody>
                    <a:bodyPr/>
                    <a:lstStyle/>
                    <a:p>
                      <a:endParaRPr lang="zh-TW" altLang="en-US"/>
                    </a:p>
                  </a:txBody>
                  <a:tcPr/>
                </a:tc>
              </a:tr>
              <a:tr h="2461488">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zh-TW" altLang="en-US" sz="1600" b="1">
                          <a:effectLst/>
                        </a:rPr>
                        <a:t>   ↳</a:t>
                      </a:r>
                    </a:p>
                  </a:txBody>
                  <a:tcPr marL="79403" marR="79403" marT="39701" marB="39701">
                    <a:lnL>
                      <a:noFill/>
                    </a:lnL>
                    <a:lnR>
                      <a:noFill/>
                    </a:lnR>
                    <a:lnT>
                      <a:noFill/>
                    </a:lnT>
                    <a:lnB>
                      <a:noFill/>
                    </a:lnB>
                    <a:solidFill>
                      <a:srgbClr val="FFFFFF"/>
                    </a:solidFill>
                  </a:tcPr>
                </a:tc>
                <a:tc>
                  <a:txBody>
                    <a:bodyPr/>
                    <a:lstStyle/>
                    <a:p>
                      <a:pPr algn="l" fontAlgn="t"/>
                      <a:r>
                        <a:rPr lang="en-US" sz="1600" dirty="0">
                          <a:effectLst/>
                        </a:rPr>
                        <a:t>android.test.ActivityInstrumentationTestCase2&lt;T extends </a:t>
                      </a:r>
                      <a:r>
                        <a:rPr lang="en-US" sz="1600" u="none" strike="noStrike" dirty="0" err="1">
                          <a:solidFill>
                            <a:srgbClr val="039BE5"/>
                          </a:solidFill>
                          <a:effectLst/>
                          <a:hlinkClick r:id="rId7"/>
                        </a:rPr>
                        <a:t>android.app.Activity</a:t>
                      </a:r>
                      <a:r>
                        <a:rPr lang="en-US" sz="1600" dirty="0">
                          <a:effectLst/>
                        </a:rPr>
                        <a:t>&gt;</a:t>
                      </a:r>
                    </a:p>
                  </a:txBody>
                  <a:tcPr marL="79403" marR="79403" marT="39701" marB="39701">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xmlns="" val="1554944461"/>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案例分享</a:t>
            </a:r>
            <a:endParaRPr lang="zh-TW" altLang="en-US" dirty="0"/>
          </a:p>
        </p:txBody>
      </p:sp>
      <p:sp>
        <p:nvSpPr>
          <p:cNvPr id="3" name="內容版面配置區 2"/>
          <p:cNvSpPr>
            <a:spLocks noGrp="1"/>
          </p:cNvSpPr>
          <p:nvPr>
            <p:ph idx="1"/>
          </p:nvPr>
        </p:nvSpPr>
        <p:spPr/>
        <p:txBody>
          <a:bodyPr/>
          <a:lstStyle/>
          <a:p>
            <a:r>
              <a:rPr lang="zh-TW" altLang="en-US" dirty="0" smtClean="0"/>
              <a:t>抓取天氣</a:t>
            </a:r>
            <a:endParaRPr lang="en-US" altLang="zh-TW" dirty="0" smtClean="0"/>
          </a:p>
          <a:p>
            <a:pPr lvl="1"/>
            <a:r>
              <a:rPr lang="zh-TW" altLang="en-US" dirty="0" smtClean="0"/>
              <a:t>直接擷取</a:t>
            </a:r>
            <a:endParaRPr lang="en-US" altLang="zh-TW" dirty="0" smtClean="0"/>
          </a:p>
          <a:p>
            <a:pPr lvl="1"/>
            <a:r>
              <a:rPr lang="en-US" altLang="zh-TW" dirty="0" err="1" smtClean="0"/>
              <a:t>jsoup</a:t>
            </a:r>
            <a:endParaRPr lang="zh-TW" altLang="en-US" dirty="0"/>
          </a:p>
        </p:txBody>
      </p:sp>
    </p:spTree>
    <p:extLst>
      <p:ext uri="{BB962C8B-B14F-4D97-AF65-F5344CB8AC3E}">
        <p14:creationId xmlns:p14="http://schemas.microsoft.com/office/powerpoint/2010/main" xmlns="" val="3671083430"/>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矩形 3"/>
          <p:cNvSpPr/>
          <p:nvPr/>
        </p:nvSpPr>
        <p:spPr>
          <a:xfrm>
            <a:off x="1115616" y="2852936"/>
            <a:ext cx="1008112" cy="2304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雲朵形 4"/>
          <p:cNvSpPr/>
          <p:nvPr/>
        </p:nvSpPr>
        <p:spPr>
          <a:xfrm>
            <a:off x="2555776" y="3068960"/>
            <a:ext cx="2808312" cy="237626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立方體 5"/>
          <p:cNvSpPr/>
          <p:nvPr/>
        </p:nvSpPr>
        <p:spPr>
          <a:xfrm>
            <a:off x="6660232" y="2276872"/>
            <a:ext cx="1728192" cy="2448272"/>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2267744" y="3645024"/>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5508104" y="3501008"/>
            <a:ext cx="864096"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5580112" y="3933056"/>
            <a:ext cx="100811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a:off x="2267744" y="4005064"/>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83991926"/>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2426452596"/>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4181652917"/>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hlinkClick r:id="rId2"/>
              </a:rPr>
              <a:t>http://www.cwb.gov.tw/V7/forecast</a:t>
            </a:r>
            <a:r>
              <a:rPr lang="en-US" altLang="zh-TW" dirty="0" smtClean="0">
                <a:hlinkClick r:id="rId2"/>
              </a:rPr>
              <a:t>/</a:t>
            </a:r>
            <a:endParaRPr lang="en-US" altLang="zh-TW" dirty="0" smtClean="0"/>
          </a:p>
          <a:p>
            <a:pPr lvl="1"/>
            <a:endParaRPr lang="zh-TW" altLang="en-US" dirty="0"/>
          </a:p>
        </p:txBody>
      </p:sp>
    </p:spTree>
    <p:extLst>
      <p:ext uri="{BB962C8B-B14F-4D97-AF65-F5344CB8AC3E}">
        <p14:creationId xmlns:p14="http://schemas.microsoft.com/office/powerpoint/2010/main" xmlns="" val="10028850"/>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3830060339"/>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直接擷取</a:t>
            </a:r>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680737452"/>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1" algn="ctr" rtl="0">
              <a:spcBef>
                <a:spcPct val="0"/>
              </a:spcBef>
            </a:pPr>
            <a:r>
              <a:rPr lang="zh-TW" altLang="en-US" sz="4400" kern="1200" dirty="0">
                <a:solidFill>
                  <a:schemeClr val="tx1"/>
                </a:solidFill>
                <a:latin typeface="+mj-lt"/>
                <a:ea typeface="+mj-ea"/>
                <a:cs typeface="+mj-cs"/>
              </a:rPr>
              <a:t>直接擷取</a:t>
            </a:r>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1626280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Android System Programming</a:t>
            </a:r>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2011" y="1196752"/>
            <a:ext cx="7419975" cy="463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日期版面配置區 2"/>
          <p:cNvSpPr>
            <a:spLocks noGrp="1"/>
          </p:cNvSpPr>
          <p:nvPr>
            <p:ph type="dt" sz="half" idx="10"/>
          </p:nvPr>
        </p:nvSpPr>
        <p:spPr/>
        <p:txBody>
          <a:bodyPr/>
          <a:lstStyle/>
          <a:p>
            <a:fld id="{F37A1FA4-C3BC-4562-B1BF-EE3A564C069A}" type="datetime1">
              <a:rPr lang="zh-TW" altLang="en-US" smtClean="0"/>
              <a:pPr/>
              <a:t>2017/3/20</a:t>
            </a:fld>
            <a:endParaRPr lang="zh-TW" altLang="en-US"/>
          </a:p>
        </p:txBody>
      </p:sp>
      <p:sp>
        <p:nvSpPr>
          <p:cNvPr id="4" name="投影片編號版面配置區 3"/>
          <p:cNvSpPr>
            <a:spLocks noGrp="1"/>
          </p:cNvSpPr>
          <p:nvPr>
            <p:ph type="sldNum" sz="quarter" idx="12"/>
          </p:nvPr>
        </p:nvSpPr>
        <p:spPr/>
        <p:txBody>
          <a:bodyPr/>
          <a:lstStyle/>
          <a:p>
            <a:fld id="{52B4E8C2-148B-4508-9BF1-075A6A18C972}" type="slidenum">
              <a:rPr lang="zh-TW" altLang="en-US" smtClean="0"/>
              <a:pPr/>
              <a:t>4</a:t>
            </a:fld>
            <a:endParaRPr lang="zh-TW" altLang="en-US"/>
          </a:p>
        </p:txBody>
      </p:sp>
    </p:spTree>
    <p:extLst>
      <p:ext uri="{BB962C8B-B14F-4D97-AF65-F5344CB8AC3E}">
        <p14:creationId xmlns:p14="http://schemas.microsoft.com/office/powerpoint/2010/main" xmlns="" val="2629492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FB3A430-B873-4E17-979B-F0FF0C3DC1E0}" type="slidenum">
              <a:rPr lang="en-US" altLang="zh-TW" smtClean="0"/>
              <a:pPr eaLnBrk="1" hangingPunct="1"/>
              <a:t>40</a:t>
            </a:fld>
            <a:endParaRPr lang="en-US" altLang="zh-TW" smtClean="0"/>
          </a:p>
        </p:txBody>
      </p:sp>
      <p:sp>
        <p:nvSpPr>
          <p:cNvPr id="96259" name="Rectangle 17"/>
          <p:cNvSpPr>
            <a:spLocks noGrp="1" noChangeArrowheads="1"/>
          </p:cNvSpPr>
          <p:nvPr>
            <p:ph type="title"/>
          </p:nvPr>
        </p:nvSpPr>
        <p:spPr>
          <a:xfrm>
            <a:off x="1066800" y="795338"/>
            <a:ext cx="7086600" cy="1752600"/>
          </a:xfrm>
          <a:noFill/>
        </p:spPr>
        <p:txBody>
          <a:bodyPr/>
          <a:lstStyle/>
          <a:p>
            <a:pPr eaLnBrk="1" hangingPunct="1"/>
            <a:r>
              <a:rPr lang="en-US" altLang="zh-TW" sz="3900" smtClean="0">
                <a:solidFill>
                  <a:srgbClr val="0000FF"/>
                </a:solidFill>
                <a:ea typeface="標楷體" pitchFamily="65" charset="-120"/>
              </a:rPr>
              <a:t>元件的設定和控制</a:t>
            </a:r>
            <a:endParaRPr lang="zh-TW" altLang="en-US" sz="3900" smtClean="0">
              <a:solidFill>
                <a:srgbClr val="0000FF"/>
              </a:solidFill>
              <a:ea typeface="標楷體" pitchFamily="65" charset="-120"/>
            </a:endParaRPr>
          </a:p>
        </p:txBody>
      </p:sp>
      <p:pic>
        <p:nvPicPr>
          <p:cNvPr id="96260" name="Picture 2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8538" y="2700338"/>
            <a:ext cx="4572000" cy="316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2938" y="2852738"/>
            <a:ext cx="197326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79573428"/>
      </p:ext>
    </p:extLst>
  </p:cSld>
  <p:clrMapOvr>
    <a:masterClrMapping/>
  </p:clrMapOvr>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1444334024"/>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pic>
        <p:nvPicPr>
          <p:cNvPr id="4" name="內容版面配置區 3"/>
          <p:cNvPicPr>
            <a:picLocks noGrp="1" noChangeAspect="1"/>
          </p:cNvPicPr>
          <p:nvPr>
            <p:ph idx="1"/>
          </p:nvPr>
        </p:nvPicPr>
        <p:blipFill>
          <a:blip r:embed="rId2"/>
          <a:stretch>
            <a:fillRect/>
          </a:stretch>
        </p:blipFill>
        <p:spPr>
          <a:xfrm>
            <a:off x="457200" y="1645047"/>
            <a:ext cx="8229600" cy="4436268"/>
          </a:xfrm>
          <a:prstGeom prst="rect">
            <a:avLst/>
          </a:prstGeom>
        </p:spPr>
      </p:pic>
    </p:spTree>
    <p:extLst>
      <p:ext uri="{BB962C8B-B14F-4D97-AF65-F5344CB8AC3E}">
        <p14:creationId xmlns:p14="http://schemas.microsoft.com/office/powerpoint/2010/main" xmlns="" val="2069840011"/>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sp>
        <p:nvSpPr>
          <p:cNvPr id="3" name="內容版面配置區 2"/>
          <p:cNvSpPr>
            <a:spLocks noGrp="1"/>
          </p:cNvSpPr>
          <p:nvPr>
            <p:ph idx="1"/>
          </p:nvPr>
        </p:nvSpPr>
        <p:spPr/>
        <p:txBody>
          <a:bodyPr/>
          <a:lstStyle/>
          <a:p>
            <a:r>
              <a:rPr lang="en-US" altLang="zh-TW" dirty="0"/>
              <a:t>&lt;uses-permission </a:t>
            </a:r>
            <a:r>
              <a:rPr lang="en-US" altLang="zh-TW" dirty="0" err="1"/>
              <a:t>android:name</a:t>
            </a:r>
            <a:r>
              <a:rPr lang="en-US" altLang="zh-TW" dirty="0"/>
              <a:t>="</a:t>
            </a:r>
            <a:r>
              <a:rPr lang="en-US" altLang="zh-TW" dirty="0" err="1"/>
              <a:t>android.permission.INTERNET</a:t>
            </a:r>
            <a:r>
              <a:rPr lang="en-US" altLang="zh-TW" dirty="0"/>
              <a:t>" /&gt;</a:t>
            </a:r>
            <a:endParaRPr lang="zh-TW" altLang="en-US" dirty="0"/>
          </a:p>
        </p:txBody>
      </p:sp>
    </p:spTree>
    <p:extLst>
      <p:ext uri="{BB962C8B-B14F-4D97-AF65-F5344CB8AC3E}">
        <p14:creationId xmlns:p14="http://schemas.microsoft.com/office/powerpoint/2010/main" xmlns="" val="410275696"/>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sp>
        <p:nvSpPr>
          <p:cNvPr id="3" name="內容版面配置區 2"/>
          <p:cNvSpPr>
            <a:spLocks noGrp="1"/>
          </p:cNvSpPr>
          <p:nvPr>
            <p:ph idx="1"/>
          </p:nvPr>
        </p:nvSpPr>
        <p:spPr/>
        <p:txBody>
          <a:bodyPr>
            <a:normAutofit fontScale="40000" lnSpcReduction="20000"/>
          </a:bodyPr>
          <a:lstStyle/>
          <a:p>
            <a:r>
              <a:rPr lang="en-US" altLang="zh-TW" dirty="0"/>
              <a:t> public String </a:t>
            </a:r>
            <a:r>
              <a:rPr lang="en-US" altLang="zh-TW" dirty="0" err="1"/>
              <a:t>GetHTML</a:t>
            </a:r>
            <a:r>
              <a:rPr lang="en-US" altLang="zh-TW" dirty="0"/>
              <a:t>(String </a:t>
            </a:r>
            <a:r>
              <a:rPr lang="en-US" altLang="zh-TW" dirty="0" err="1"/>
              <a:t>sAddress</a:t>
            </a:r>
            <a:r>
              <a:rPr lang="en-US" altLang="zh-TW" dirty="0"/>
              <a:t>) throws </a:t>
            </a:r>
            <a:r>
              <a:rPr lang="en-US" altLang="zh-TW" dirty="0" err="1"/>
              <a:t>IOException</a:t>
            </a:r>
            <a:endParaRPr lang="en-US" altLang="zh-TW" dirty="0"/>
          </a:p>
          <a:p>
            <a:r>
              <a:rPr lang="en-US" altLang="zh-TW" dirty="0"/>
              <a:t>    {</a:t>
            </a:r>
          </a:p>
          <a:p>
            <a:r>
              <a:rPr lang="en-US" altLang="zh-TW" dirty="0"/>
              <a:t>        </a:t>
            </a:r>
            <a:r>
              <a:rPr lang="en-US" altLang="zh-TW" dirty="0" err="1"/>
              <a:t>StringBuilder</a:t>
            </a:r>
            <a:r>
              <a:rPr lang="en-US" altLang="zh-TW" dirty="0"/>
              <a:t> </a:t>
            </a:r>
            <a:r>
              <a:rPr lang="en-US" altLang="zh-TW" dirty="0" err="1"/>
              <a:t>sb</a:t>
            </a:r>
            <a:r>
              <a:rPr lang="en-US" altLang="zh-TW" dirty="0"/>
              <a:t> = new </a:t>
            </a:r>
            <a:r>
              <a:rPr lang="en-US" altLang="zh-TW" dirty="0" err="1"/>
              <a:t>StringBuilder</a:t>
            </a:r>
            <a:r>
              <a:rPr lang="en-US" altLang="zh-TW" dirty="0"/>
              <a:t>();</a:t>
            </a:r>
          </a:p>
          <a:p>
            <a:r>
              <a:rPr lang="en-US" altLang="zh-TW" dirty="0"/>
              <a:t>        </a:t>
            </a:r>
            <a:r>
              <a:rPr lang="en-US" altLang="zh-TW" dirty="0" err="1"/>
              <a:t>BufferedInputStream</a:t>
            </a:r>
            <a:r>
              <a:rPr lang="en-US" altLang="zh-TW" dirty="0"/>
              <a:t> </a:t>
            </a:r>
            <a:r>
              <a:rPr lang="en-US" altLang="zh-TW" dirty="0" err="1"/>
              <a:t>bis</a:t>
            </a:r>
            <a:r>
              <a:rPr lang="en-US" altLang="zh-TW" dirty="0"/>
              <a:t> = null;</a:t>
            </a:r>
          </a:p>
          <a:p>
            <a:r>
              <a:rPr lang="en-US" altLang="zh-TW" dirty="0"/>
              <a:t>        URL </a:t>
            </a:r>
            <a:r>
              <a:rPr lang="en-US" altLang="zh-TW" dirty="0" err="1"/>
              <a:t>url</a:t>
            </a:r>
            <a:r>
              <a:rPr lang="en-US" altLang="zh-TW" dirty="0"/>
              <a:t> = new URL(</a:t>
            </a:r>
            <a:r>
              <a:rPr lang="en-US" altLang="zh-TW" dirty="0" err="1"/>
              <a:t>sAddress</a:t>
            </a:r>
            <a:r>
              <a:rPr lang="en-US" altLang="zh-TW" dirty="0"/>
              <a:t>);</a:t>
            </a:r>
          </a:p>
          <a:p>
            <a:r>
              <a:rPr lang="en-US" altLang="zh-TW" dirty="0"/>
              <a:t>        </a:t>
            </a:r>
            <a:r>
              <a:rPr lang="en-US" altLang="zh-TW" dirty="0" err="1"/>
              <a:t>HttpURLConnection</a:t>
            </a:r>
            <a:r>
              <a:rPr lang="en-US" altLang="zh-TW" dirty="0"/>
              <a:t> con = (</a:t>
            </a:r>
            <a:r>
              <a:rPr lang="en-US" altLang="zh-TW" dirty="0" err="1"/>
              <a:t>HttpURLConnection</a:t>
            </a:r>
            <a:r>
              <a:rPr lang="en-US" altLang="zh-TW" dirty="0"/>
              <a:t>) </a:t>
            </a:r>
            <a:r>
              <a:rPr lang="en-US" altLang="zh-TW" dirty="0" err="1"/>
              <a:t>url.openConnection</a:t>
            </a:r>
            <a:r>
              <a:rPr lang="en-US" altLang="zh-TW" dirty="0"/>
              <a:t>();</a:t>
            </a:r>
          </a:p>
          <a:p>
            <a:r>
              <a:rPr lang="en-US" altLang="zh-TW" dirty="0"/>
              <a:t>        </a:t>
            </a:r>
            <a:r>
              <a:rPr lang="en-US" altLang="zh-TW" dirty="0" err="1"/>
              <a:t>int</a:t>
            </a:r>
            <a:r>
              <a:rPr lang="en-US" altLang="zh-TW" dirty="0"/>
              <a:t> </a:t>
            </a:r>
            <a:r>
              <a:rPr lang="en-US" altLang="zh-TW" dirty="0" err="1"/>
              <a:t>responseCode</a:t>
            </a:r>
            <a:r>
              <a:rPr lang="en-US" altLang="zh-TW" dirty="0"/>
              <a:t>;</a:t>
            </a:r>
          </a:p>
          <a:p>
            <a:r>
              <a:rPr lang="en-US" altLang="zh-TW" dirty="0"/>
              <a:t>        </a:t>
            </a:r>
            <a:r>
              <a:rPr lang="en-US" altLang="zh-TW" dirty="0" err="1"/>
              <a:t>con.setConnectTimeout</a:t>
            </a:r>
            <a:r>
              <a:rPr lang="en-US" altLang="zh-TW" dirty="0"/>
              <a:t>( 10000 );</a:t>
            </a:r>
          </a:p>
          <a:p>
            <a:r>
              <a:rPr lang="en-US" altLang="zh-TW" dirty="0"/>
              <a:t>        </a:t>
            </a:r>
            <a:r>
              <a:rPr lang="en-US" altLang="zh-TW" dirty="0" err="1"/>
              <a:t>con.setReadTimeout</a:t>
            </a:r>
            <a:r>
              <a:rPr lang="en-US" altLang="zh-TW" dirty="0"/>
              <a:t>( 10000 );</a:t>
            </a:r>
          </a:p>
          <a:p>
            <a:r>
              <a:rPr lang="en-US" altLang="zh-TW" dirty="0"/>
              <a:t>        </a:t>
            </a:r>
            <a:r>
              <a:rPr lang="en-US" altLang="zh-TW" dirty="0" err="1"/>
              <a:t>responseCode</a:t>
            </a:r>
            <a:r>
              <a:rPr lang="en-US" altLang="zh-TW" dirty="0"/>
              <a:t> = </a:t>
            </a:r>
            <a:r>
              <a:rPr lang="en-US" altLang="zh-TW" dirty="0" err="1"/>
              <a:t>con.getResponseCode</a:t>
            </a:r>
            <a:r>
              <a:rPr lang="en-US" altLang="zh-TW" dirty="0"/>
              <a:t>();</a:t>
            </a:r>
          </a:p>
          <a:p>
            <a:r>
              <a:rPr lang="en-US" altLang="zh-TW" dirty="0"/>
              <a:t>        if ( </a:t>
            </a:r>
            <a:r>
              <a:rPr lang="en-US" altLang="zh-TW" dirty="0" err="1"/>
              <a:t>responseCode</a:t>
            </a:r>
            <a:r>
              <a:rPr lang="en-US" altLang="zh-TW" dirty="0"/>
              <a:t> == 200)</a:t>
            </a:r>
          </a:p>
          <a:p>
            <a:r>
              <a:rPr lang="en-US" altLang="zh-TW" dirty="0"/>
              <a:t>        {</a:t>
            </a:r>
          </a:p>
          <a:p>
            <a:r>
              <a:rPr lang="en-US" altLang="zh-TW" dirty="0"/>
              <a:t>            </a:t>
            </a:r>
            <a:r>
              <a:rPr lang="en-US" altLang="zh-TW" dirty="0" err="1"/>
              <a:t>bis</a:t>
            </a:r>
            <a:r>
              <a:rPr lang="en-US" altLang="zh-TW" dirty="0"/>
              <a:t> = new </a:t>
            </a:r>
            <a:r>
              <a:rPr lang="en-US" altLang="zh-TW" dirty="0" err="1"/>
              <a:t>java.io.BufferedInputStream</a:t>
            </a:r>
            <a:r>
              <a:rPr lang="en-US" altLang="zh-TW" dirty="0"/>
              <a:t>(</a:t>
            </a:r>
            <a:r>
              <a:rPr lang="en-US" altLang="zh-TW" dirty="0" err="1"/>
              <a:t>con.getInputStream</a:t>
            </a:r>
            <a:r>
              <a:rPr lang="en-US" altLang="zh-TW" dirty="0"/>
              <a:t>());</a:t>
            </a:r>
          </a:p>
          <a:p>
            <a:r>
              <a:rPr lang="en-US" altLang="zh-TW" dirty="0"/>
              <a:t>            </a:t>
            </a:r>
            <a:r>
              <a:rPr lang="en-US" altLang="zh-TW" dirty="0" err="1"/>
              <a:t>BufferedReader</a:t>
            </a:r>
            <a:r>
              <a:rPr lang="en-US" altLang="zh-TW" dirty="0"/>
              <a:t> reader = new </a:t>
            </a:r>
            <a:r>
              <a:rPr lang="en-US" altLang="zh-TW" dirty="0" err="1"/>
              <a:t>BufferedReader</a:t>
            </a:r>
            <a:r>
              <a:rPr lang="en-US" altLang="zh-TW" dirty="0"/>
              <a:t>(new </a:t>
            </a:r>
            <a:r>
              <a:rPr lang="en-US" altLang="zh-TW" dirty="0" err="1"/>
              <a:t>InputStreamReader</a:t>
            </a:r>
            <a:r>
              <a:rPr lang="en-US" altLang="zh-TW" dirty="0"/>
              <a:t>(</a:t>
            </a:r>
            <a:r>
              <a:rPr lang="en-US" altLang="zh-TW" dirty="0" err="1"/>
              <a:t>bis</a:t>
            </a:r>
            <a:r>
              <a:rPr lang="en-US" altLang="zh-TW" dirty="0"/>
              <a:t>, "UTF-8"));</a:t>
            </a:r>
          </a:p>
          <a:p>
            <a:r>
              <a:rPr lang="en-US" altLang="zh-TW" dirty="0"/>
              <a:t>            String line = null;</a:t>
            </a:r>
          </a:p>
          <a:p>
            <a:r>
              <a:rPr lang="en-US" altLang="zh-TW" dirty="0"/>
              <a:t>            while ((line = </a:t>
            </a:r>
            <a:r>
              <a:rPr lang="en-US" altLang="zh-TW" dirty="0" err="1"/>
              <a:t>reader.readLine</a:t>
            </a:r>
            <a:r>
              <a:rPr lang="en-US" altLang="zh-TW" dirty="0"/>
              <a:t>()) != null)</a:t>
            </a:r>
          </a:p>
          <a:p>
            <a:r>
              <a:rPr lang="en-US" altLang="zh-TW" dirty="0"/>
              <a:t>                </a:t>
            </a:r>
            <a:r>
              <a:rPr lang="en-US" altLang="zh-TW" dirty="0" err="1"/>
              <a:t>sb.append</a:t>
            </a:r>
            <a:r>
              <a:rPr lang="en-US" altLang="zh-TW" dirty="0"/>
              <a:t>(line);</a:t>
            </a:r>
          </a:p>
          <a:p>
            <a:r>
              <a:rPr lang="en-US" altLang="zh-TW" dirty="0"/>
              <a:t>            </a:t>
            </a:r>
            <a:r>
              <a:rPr lang="en-US" altLang="zh-TW" dirty="0" err="1"/>
              <a:t>bis.close</a:t>
            </a:r>
            <a:r>
              <a:rPr lang="en-US" altLang="zh-TW" dirty="0"/>
              <a:t>();</a:t>
            </a:r>
          </a:p>
          <a:p>
            <a:r>
              <a:rPr lang="en-US" altLang="zh-TW" dirty="0"/>
              <a:t>        }</a:t>
            </a:r>
          </a:p>
          <a:p>
            <a:r>
              <a:rPr lang="en-US" altLang="zh-TW" dirty="0"/>
              <a:t>        return </a:t>
            </a:r>
            <a:r>
              <a:rPr lang="en-US" altLang="zh-TW" dirty="0" err="1"/>
              <a:t>sb.toString</a:t>
            </a:r>
            <a:r>
              <a:rPr lang="en-US" altLang="zh-TW" dirty="0"/>
              <a:t>();</a:t>
            </a:r>
          </a:p>
          <a:p>
            <a:r>
              <a:rPr lang="en-US" altLang="zh-TW" dirty="0"/>
              <a:t>    }</a:t>
            </a:r>
            <a:endParaRPr lang="zh-TW" altLang="en-US" dirty="0"/>
          </a:p>
        </p:txBody>
      </p:sp>
    </p:spTree>
    <p:extLst>
      <p:ext uri="{BB962C8B-B14F-4D97-AF65-F5344CB8AC3E}">
        <p14:creationId xmlns:p14="http://schemas.microsoft.com/office/powerpoint/2010/main" xmlns="" val="2012111827"/>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sp>
        <p:nvSpPr>
          <p:cNvPr id="3" name="內容版面配置區 2"/>
          <p:cNvSpPr>
            <a:spLocks noGrp="1"/>
          </p:cNvSpPr>
          <p:nvPr>
            <p:ph idx="1"/>
          </p:nvPr>
        </p:nvSpPr>
        <p:spPr/>
        <p:txBody>
          <a:bodyPr>
            <a:normAutofit fontScale="85000" lnSpcReduction="20000"/>
          </a:bodyPr>
          <a:lstStyle/>
          <a:p>
            <a:r>
              <a:rPr lang="en-US" altLang="zh-TW" dirty="0"/>
              <a:t> Thread </a:t>
            </a:r>
            <a:r>
              <a:rPr lang="en-US" altLang="zh-TW" dirty="0" err="1"/>
              <a:t>thread</a:t>
            </a:r>
            <a:r>
              <a:rPr lang="en-US" altLang="zh-TW" dirty="0"/>
              <a:t> = new Thread() {</a:t>
            </a:r>
          </a:p>
          <a:p>
            <a:r>
              <a:rPr lang="en-US" altLang="zh-TW" dirty="0"/>
              <a:t>                    public void run() {</a:t>
            </a:r>
          </a:p>
          <a:p>
            <a:r>
              <a:rPr lang="en-US" altLang="zh-TW" dirty="0"/>
              <a:t>                        String </a:t>
            </a:r>
            <a:r>
              <a:rPr lang="en-US" altLang="zh-TW" dirty="0" err="1"/>
              <a:t>stringURL</a:t>
            </a:r>
            <a:r>
              <a:rPr lang="en-US" altLang="zh-TW" dirty="0"/>
              <a:t> = </a:t>
            </a:r>
            <a:r>
              <a:rPr lang="en-US" altLang="zh-TW" dirty="0" err="1"/>
              <a:t>edURL.getText</a:t>
            </a:r>
            <a:r>
              <a:rPr lang="en-US" altLang="zh-TW" dirty="0"/>
              <a:t>().</a:t>
            </a:r>
            <a:r>
              <a:rPr lang="en-US" altLang="zh-TW" dirty="0" err="1"/>
              <a:t>toString</a:t>
            </a:r>
            <a:r>
              <a:rPr lang="en-US" altLang="zh-TW" dirty="0"/>
              <a:t>();</a:t>
            </a:r>
          </a:p>
          <a:p>
            <a:r>
              <a:rPr lang="en-US" altLang="zh-TW" dirty="0"/>
              <a:t>                        try {</a:t>
            </a:r>
          </a:p>
          <a:p>
            <a:r>
              <a:rPr lang="en-US" altLang="zh-TW" dirty="0"/>
              <a:t>                            </a:t>
            </a:r>
            <a:r>
              <a:rPr lang="en-US" altLang="zh-TW" dirty="0" err="1"/>
              <a:t>stringResult</a:t>
            </a:r>
            <a:r>
              <a:rPr lang="en-US" altLang="zh-TW" dirty="0"/>
              <a:t>=</a:t>
            </a:r>
            <a:r>
              <a:rPr lang="en-US" altLang="zh-TW" dirty="0" err="1"/>
              <a:t>GetHTML</a:t>
            </a:r>
            <a:r>
              <a:rPr lang="en-US" altLang="zh-TW" dirty="0"/>
              <a:t>(</a:t>
            </a:r>
            <a:r>
              <a:rPr lang="en-US" altLang="zh-TW" dirty="0" err="1"/>
              <a:t>stringURL</a:t>
            </a:r>
            <a:r>
              <a:rPr lang="en-US" altLang="zh-TW" dirty="0"/>
              <a:t>);</a:t>
            </a:r>
          </a:p>
          <a:p>
            <a:r>
              <a:rPr lang="en-US" altLang="zh-TW" dirty="0"/>
              <a:t>                        } catch (</a:t>
            </a:r>
            <a:r>
              <a:rPr lang="en-US" altLang="zh-TW" dirty="0" err="1"/>
              <a:t>IOException</a:t>
            </a:r>
            <a:r>
              <a:rPr lang="en-US" altLang="zh-TW" dirty="0"/>
              <a:t> e) {</a:t>
            </a:r>
          </a:p>
          <a:p>
            <a:r>
              <a:rPr lang="en-US" altLang="zh-TW" dirty="0"/>
              <a:t>                            </a:t>
            </a:r>
            <a:r>
              <a:rPr lang="en-US" altLang="zh-TW" dirty="0" err="1"/>
              <a:t>e.printStackTrace</a:t>
            </a:r>
            <a:r>
              <a:rPr lang="en-US" altLang="zh-TW" dirty="0"/>
              <a:t>();</a:t>
            </a:r>
          </a:p>
          <a:p>
            <a:r>
              <a:rPr lang="en-US" altLang="zh-TW" dirty="0"/>
              <a:t>                        }</a:t>
            </a:r>
          </a:p>
          <a:p>
            <a:r>
              <a:rPr lang="en-US" altLang="zh-TW" dirty="0"/>
              <a:t>                    }</a:t>
            </a:r>
          </a:p>
          <a:p>
            <a:r>
              <a:rPr lang="en-US" altLang="zh-TW" dirty="0"/>
              <a:t>                };</a:t>
            </a:r>
            <a:endParaRPr lang="zh-TW" altLang="en-US" dirty="0"/>
          </a:p>
        </p:txBody>
      </p:sp>
    </p:spTree>
    <p:extLst>
      <p:ext uri="{BB962C8B-B14F-4D97-AF65-F5344CB8AC3E}">
        <p14:creationId xmlns:p14="http://schemas.microsoft.com/office/powerpoint/2010/main" xmlns="" val="3218865887"/>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3699859847"/>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直接擷取</a:t>
            </a:r>
          </a:p>
        </p:txBody>
      </p:sp>
      <p:sp>
        <p:nvSpPr>
          <p:cNvPr id="3" name="內容版面配置區 2"/>
          <p:cNvSpPr>
            <a:spLocks noGrp="1"/>
          </p:cNvSpPr>
          <p:nvPr>
            <p:ph idx="1"/>
          </p:nvPr>
        </p:nvSpPr>
        <p:spPr>
          <a:xfrm>
            <a:off x="457200" y="1600200"/>
            <a:ext cx="3682752" cy="4525963"/>
          </a:xfrm>
        </p:spPr>
        <p:txBody>
          <a:bodyPr>
            <a:normAutofit fontScale="25000" lnSpcReduction="20000"/>
          </a:bodyPr>
          <a:lstStyle/>
          <a:p>
            <a:r>
              <a:rPr lang="en-US" altLang="zh-TW" dirty="0" smtClean="0"/>
              <a:t>public </a:t>
            </a:r>
            <a:r>
              <a:rPr lang="en-US" altLang="zh-TW" dirty="0"/>
              <a:t>class </a:t>
            </a:r>
            <a:r>
              <a:rPr lang="en-US" altLang="zh-TW" dirty="0" err="1"/>
              <a:t>MainActivity</a:t>
            </a:r>
            <a:r>
              <a:rPr lang="en-US" altLang="zh-TW" dirty="0"/>
              <a:t> extends Activity {</a:t>
            </a:r>
          </a:p>
          <a:p>
            <a:r>
              <a:rPr lang="en-US" altLang="zh-TW" dirty="0"/>
              <a:t>    private </a:t>
            </a:r>
            <a:r>
              <a:rPr lang="en-US" altLang="zh-TW" dirty="0" err="1"/>
              <a:t>EditText</a:t>
            </a:r>
            <a:r>
              <a:rPr lang="en-US" altLang="zh-TW" dirty="0"/>
              <a:t> </a:t>
            </a:r>
            <a:r>
              <a:rPr lang="en-US" altLang="zh-TW" dirty="0" err="1"/>
              <a:t>edURL</a:t>
            </a:r>
            <a:r>
              <a:rPr lang="en-US" altLang="zh-TW" dirty="0"/>
              <a:t>;</a:t>
            </a:r>
          </a:p>
          <a:p>
            <a:r>
              <a:rPr lang="en-US" altLang="zh-TW" dirty="0"/>
              <a:t>    private Button </a:t>
            </a:r>
            <a:r>
              <a:rPr lang="en-US" altLang="zh-TW" dirty="0" err="1"/>
              <a:t>btnGo</a:t>
            </a:r>
            <a:r>
              <a:rPr lang="en-US" altLang="zh-TW" dirty="0"/>
              <a:t>;</a:t>
            </a:r>
          </a:p>
          <a:p>
            <a:r>
              <a:rPr lang="en-US" altLang="zh-TW" dirty="0"/>
              <a:t>    private </a:t>
            </a:r>
            <a:r>
              <a:rPr lang="en-US" altLang="zh-TW" dirty="0" err="1"/>
              <a:t>TextView</a:t>
            </a:r>
            <a:r>
              <a:rPr lang="en-US" altLang="zh-TW" dirty="0"/>
              <a:t> </a:t>
            </a:r>
            <a:r>
              <a:rPr lang="en-US" altLang="zh-TW" dirty="0" err="1"/>
              <a:t>tvHTML</a:t>
            </a:r>
            <a:r>
              <a:rPr lang="en-US" altLang="zh-TW" dirty="0"/>
              <a:t>;</a:t>
            </a:r>
          </a:p>
          <a:p>
            <a:r>
              <a:rPr lang="en-US" altLang="zh-TW" dirty="0"/>
              <a:t>    String </a:t>
            </a:r>
            <a:r>
              <a:rPr lang="en-US" altLang="zh-TW" dirty="0" err="1"/>
              <a:t>stringURL</a:t>
            </a:r>
            <a:r>
              <a:rPr lang="en-US" altLang="zh-TW" dirty="0"/>
              <a:t>;</a:t>
            </a:r>
          </a:p>
          <a:p>
            <a:r>
              <a:rPr lang="en-US" altLang="zh-TW" dirty="0"/>
              <a:t>    String </a:t>
            </a:r>
            <a:r>
              <a:rPr lang="en-US" altLang="zh-TW" dirty="0" err="1"/>
              <a:t>stringResult</a:t>
            </a:r>
            <a:r>
              <a:rPr lang="en-US" altLang="zh-TW" dirty="0"/>
              <a:t>;</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endParaRPr lang="en-US" altLang="zh-TW" dirty="0"/>
          </a:p>
          <a:p>
            <a:r>
              <a:rPr lang="en-US" altLang="zh-TW" dirty="0"/>
              <a:t>        </a:t>
            </a:r>
            <a:r>
              <a:rPr lang="en-US" altLang="zh-TW" dirty="0" err="1"/>
              <a:t>edURL</a:t>
            </a:r>
            <a:r>
              <a:rPr lang="en-US" altLang="zh-TW" dirty="0"/>
              <a:t> = (</a:t>
            </a:r>
            <a:r>
              <a:rPr lang="en-US" altLang="zh-TW" dirty="0" err="1"/>
              <a:t>EditText</a:t>
            </a:r>
            <a:r>
              <a:rPr lang="en-US" altLang="zh-TW" dirty="0"/>
              <a:t>) </a:t>
            </a:r>
            <a:r>
              <a:rPr lang="en-US" altLang="zh-TW" dirty="0" err="1"/>
              <a:t>findViewById</a:t>
            </a:r>
            <a:r>
              <a:rPr lang="en-US" altLang="zh-TW" dirty="0"/>
              <a:t>(</a:t>
            </a:r>
            <a:r>
              <a:rPr lang="en-US" altLang="zh-TW" dirty="0" err="1"/>
              <a:t>R.id.edURL</a:t>
            </a:r>
            <a:r>
              <a:rPr lang="en-US" altLang="zh-TW" dirty="0"/>
              <a:t>);</a:t>
            </a:r>
          </a:p>
          <a:p>
            <a:r>
              <a:rPr lang="en-US" altLang="zh-TW" dirty="0"/>
              <a:t>        </a:t>
            </a:r>
            <a:r>
              <a:rPr lang="en-US" altLang="zh-TW" dirty="0" err="1"/>
              <a:t>btnGo</a:t>
            </a:r>
            <a:r>
              <a:rPr lang="en-US" altLang="zh-TW" dirty="0"/>
              <a:t> = (Button) </a:t>
            </a:r>
            <a:r>
              <a:rPr lang="en-US" altLang="zh-TW" dirty="0" err="1"/>
              <a:t>findViewById</a:t>
            </a:r>
            <a:r>
              <a:rPr lang="en-US" altLang="zh-TW" dirty="0"/>
              <a:t>(</a:t>
            </a:r>
            <a:r>
              <a:rPr lang="en-US" altLang="zh-TW" dirty="0" err="1"/>
              <a:t>R.id.btnGo</a:t>
            </a:r>
            <a:r>
              <a:rPr lang="en-US" altLang="zh-TW" dirty="0"/>
              <a:t>);</a:t>
            </a:r>
          </a:p>
          <a:p>
            <a:r>
              <a:rPr lang="en-US" altLang="zh-TW" dirty="0"/>
              <a:t>        </a:t>
            </a:r>
            <a:r>
              <a:rPr lang="en-US" altLang="zh-TW" dirty="0" err="1"/>
              <a:t>tvHTML</a:t>
            </a:r>
            <a:r>
              <a:rPr lang="en-US" altLang="zh-TW" dirty="0"/>
              <a:t> = (</a:t>
            </a:r>
            <a:r>
              <a:rPr lang="en-US" altLang="zh-TW" dirty="0" err="1"/>
              <a:t>TextView</a:t>
            </a:r>
            <a:r>
              <a:rPr lang="en-US" altLang="zh-TW" dirty="0"/>
              <a:t>) </a:t>
            </a:r>
            <a:r>
              <a:rPr lang="en-US" altLang="zh-TW" dirty="0" err="1"/>
              <a:t>findViewById</a:t>
            </a:r>
            <a:r>
              <a:rPr lang="en-US" altLang="zh-TW" dirty="0"/>
              <a:t>(</a:t>
            </a:r>
            <a:r>
              <a:rPr lang="en-US" altLang="zh-TW" dirty="0" err="1"/>
              <a:t>R.id.txtHTML</a:t>
            </a:r>
            <a:r>
              <a:rPr lang="en-US" altLang="zh-TW" dirty="0"/>
              <a:t>);</a:t>
            </a:r>
          </a:p>
          <a:p>
            <a:r>
              <a:rPr lang="en-US" altLang="zh-TW" dirty="0"/>
              <a:t>        </a:t>
            </a:r>
            <a:r>
              <a:rPr lang="en-US" altLang="zh-TW" dirty="0" err="1"/>
              <a:t>edURL.setText</a:t>
            </a:r>
            <a:r>
              <a:rPr lang="en-US" altLang="zh-TW" dirty="0"/>
              <a:t>("http://www.cwb.gov.tw/rss/forecast/36_14.xml");</a:t>
            </a:r>
          </a:p>
          <a:p>
            <a:r>
              <a:rPr lang="en-US" altLang="zh-TW" dirty="0"/>
              <a:t>        </a:t>
            </a:r>
            <a:r>
              <a:rPr lang="en-US" altLang="zh-TW" dirty="0" err="1"/>
              <a:t>btnGo.setOnClickListener</a:t>
            </a:r>
            <a:r>
              <a:rPr lang="en-US" altLang="zh-TW" dirty="0"/>
              <a:t>(new </a:t>
            </a:r>
            <a:r>
              <a:rPr lang="en-US" altLang="zh-TW" dirty="0" err="1"/>
              <a:t>Button.OnClickListener</a:t>
            </a:r>
            <a:r>
              <a:rPr lang="en-US" altLang="zh-TW" dirty="0"/>
              <a:t>() {</a:t>
            </a:r>
          </a:p>
          <a:p>
            <a:r>
              <a:rPr lang="en-US" altLang="zh-TW" dirty="0"/>
              <a:t>            @Override</a:t>
            </a:r>
          </a:p>
          <a:p>
            <a:r>
              <a:rPr lang="en-US" altLang="zh-TW" dirty="0"/>
              <a:t>            public void </a:t>
            </a:r>
            <a:r>
              <a:rPr lang="en-US" altLang="zh-TW" dirty="0" err="1"/>
              <a:t>onClick</a:t>
            </a:r>
            <a:r>
              <a:rPr lang="en-US" altLang="zh-TW" dirty="0"/>
              <a:t>(View v) {</a:t>
            </a:r>
          </a:p>
          <a:p>
            <a:r>
              <a:rPr lang="en-US" altLang="zh-TW" dirty="0"/>
              <a:t>                </a:t>
            </a:r>
            <a:r>
              <a:rPr lang="en-US" altLang="zh-TW" dirty="0" err="1"/>
              <a:t>stringURL</a:t>
            </a:r>
            <a:r>
              <a:rPr lang="en-US" altLang="zh-TW" dirty="0"/>
              <a:t> = </a:t>
            </a:r>
            <a:r>
              <a:rPr lang="en-US" altLang="zh-TW" dirty="0" err="1"/>
              <a:t>edURL.getText</a:t>
            </a:r>
            <a:r>
              <a:rPr lang="en-US" altLang="zh-TW" dirty="0"/>
              <a:t>().</a:t>
            </a:r>
            <a:r>
              <a:rPr lang="en-US" altLang="zh-TW" dirty="0" err="1"/>
              <a:t>toString</a:t>
            </a:r>
            <a:r>
              <a:rPr lang="en-US" altLang="zh-TW" dirty="0"/>
              <a:t>();</a:t>
            </a:r>
          </a:p>
          <a:p>
            <a:r>
              <a:rPr lang="en-US" altLang="zh-TW" dirty="0"/>
              <a:t>                Thread </a:t>
            </a:r>
            <a:r>
              <a:rPr lang="en-US" altLang="zh-TW" dirty="0" err="1"/>
              <a:t>thread</a:t>
            </a:r>
            <a:r>
              <a:rPr lang="en-US" altLang="zh-TW" dirty="0"/>
              <a:t> = new Thread() {</a:t>
            </a:r>
          </a:p>
          <a:p>
            <a:r>
              <a:rPr lang="en-US" altLang="zh-TW" dirty="0"/>
              <a:t>                    public void run() {</a:t>
            </a:r>
          </a:p>
          <a:p>
            <a:r>
              <a:rPr lang="en-US" altLang="zh-TW" dirty="0"/>
              <a:t>                        String </a:t>
            </a:r>
            <a:r>
              <a:rPr lang="en-US" altLang="zh-TW" dirty="0" err="1"/>
              <a:t>stringURL</a:t>
            </a:r>
            <a:r>
              <a:rPr lang="en-US" altLang="zh-TW" dirty="0"/>
              <a:t> = </a:t>
            </a:r>
            <a:r>
              <a:rPr lang="en-US" altLang="zh-TW" dirty="0" err="1"/>
              <a:t>edURL.getText</a:t>
            </a:r>
            <a:r>
              <a:rPr lang="en-US" altLang="zh-TW" dirty="0"/>
              <a:t>().</a:t>
            </a:r>
            <a:r>
              <a:rPr lang="en-US" altLang="zh-TW" dirty="0" err="1"/>
              <a:t>toString</a:t>
            </a:r>
            <a:r>
              <a:rPr lang="en-US" altLang="zh-TW" dirty="0"/>
              <a:t>();</a:t>
            </a:r>
          </a:p>
          <a:p>
            <a:r>
              <a:rPr lang="en-US" altLang="zh-TW" dirty="0"/>
              <a:t>                        try {</a:t>
            </a:r>
          </a:p>
          <a:p>
            <a:r>
              <a:rPr lang="en-US" altLang="zh-TW" dirty="0"/>
              <a:t>                            </a:t>
            </a:r>
            <a:r>
              <a:rPr lang="en-US" altLang="zh-TW" dirty="0" err="1"/>
              <a:t>stringResult</a:t>
            </a:r>
            <a:r>
              <a:rPr lang="en-US" altLang="zh-TW" dirty="0"/>
              <a:t>=</a:t>
            </a:r>
            <a:r>
              <a:rPr lang="en-US" altLang="zh-TW" dirty="0" err="1"/>
              <a:t>GetHTML</a:t>
            </a:r>
            <a:r>
              <a:rPr lang="en-US" altLang="zh-TW" dirty="0"/>
              <a:t>(</a:t>
            </a:r>
            <a:r>
              <a:rPr lang="en-US" altLang="zh-TW" dirty="0" err="1"/>
              <a:t>stringURL</a:t>
            </a:r>
            <a:r>
              <a:rPr lang="en-US" altLang="zh-TW" dirty="0"/>
              <a:t>);</a:t>
            </a:r>
          </a:p>
          <a:p>
            <a:r>
              <a:rPr lang="en-US" altLang="zh-TW" dirty="0"/>
              <a:t>                        } catch (</a:t>
            </a:r>
            <a:r>
              <a:rPr lang="en-US" altLang="zh-TW" dirty="0" err="1"/>
              <a:t>IOException</a:t>
            </a:r>
            <a:r>
              <a:rPr lang="en-US" altLang="zh-TW" dirty="0"/>
              <a:t> e) {</a:t>
            </a:r>
          </a:p>
          <a:p>
            <a:r>
              <a:rPr lang="en-US" altLang="zh-TW" dirty="0"/>
              <a:t>                            </a:t>
            </a:r>
            <a:r>
              <a:rPr lang="en-US" altLang="zh-TW" dirty="0" err="1"/>
              <a:t>e.printStackTrace</a:t>
            </a:r>
            <a:r>
              <a:rPr lang="en-US" altLang="zh-TW" dirty="0"/>
              <a:t>();</a:t>
            </a:r>
          </a:p>
          <a:p>
            <a:r>
              <a:rPr lang="en-US" altLang="zh-TW" dirty="0"/>
              <a:t>                        }</a:t>
            </a:r>
          </a:p>
          <a:p>
            <a:r>
              <a:rPr lang="en-US" altLang="zh-TW" dirty="0"/>
              <a:t>                    }</a:t>
            </a:r>
          </a:p>
          <a:p>
            <a:r>
              <a:rPr lang="en-US" altLang="zh-TW" dirty="0"/>
              <a:t>                </a:t>
            </a:r>
            <a:r>
              <a:rPr lang="en-US" altLang="zh-TW" dirty="0" smtClean="0"/>
              <a:t>};</a:t>
            </a:r>
            <a:endParaRPr lang="en-US" altLang="zh-TW" dirty="0"/>
          </a:p>
        </p:txBody>
      </p:sp>
      <p:sp>
        <p:nvSpPr>
          <p:cNvPr id="4" name="內容版面配置區 2"/>
          <p:cNvSpPr txBox="1">
            <a:spLocks/>
          </p:cNvSpPr>
          <p:nvPr/>
        </p:nvSpPr>
        <p:spPr>
          <a:xfrm>
            <a:off x="4067944" y="1604288"/>
            <a:ext cx="4176152" cy="4525963"/>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err="1" smtClean="0"/>
              <a:t>thread.start</a:t>
            </a:r>
            <a:r>
              <a:rPr lang="en-US" altLang="zh-TW" dirty="0" smtClean="0"/>
              <a:t>();</a:t>
            </a:r>
          </a:p>
          <a:p>
            <a:r>
              <a:rPr lang="en-US" altLang="zh-TW" dirty="0" smtClean="0"/>
              <a:t>                try {</a:t>
            </a:r>
          </a:p>
          <a:p>
            <a:r>
              <a:rPr lang="en-US" altLang="zh-TW" dirty="0" smtClean="0"/>
              <a:t>                    </a:t>
            </a:r>
            <a:r>
              <a:rPr lang="en-US" altLang="zh-TW" dirty="0" err="1" smtClean="0"/>
              <a:t>thread.join</a:t>
            </a:r>
            <a:r>
              <a:rPr lang="en-US" altLang="zh-TW" dirty="0" smtClean="0"/>
              <a:t>();</a:t>
            </a:r>
          </a:p>
          <a:p>
            <a:r>
              <a:rPr lang="en-US" altLang="zh-TW" dirty="0" smtClean="0"/>
              <a:t>                } catch (</a:t>
            </a:r>
            <a:r>
              <a:rPr lang="en-US" altLang="zh-TW" dirty="0" err="1" smtClean="0"/>
              <a:t>InterruptedException</a:t>
            </a:r>
            <a:r>
              <a:rPr lang="en-US" altLang="zh-TW" dirty="0" smtClean="0"/>
              <a:t> e) {</a:t>
            </a:r>
          </a:p>
          <a:p>
            <a:r>
              <a:rPr lang="en-US" altLang="zh-TW" dirty="0" smtClean="0"/>
              <a:t>                    </a:t>
            </a:r>
            <a:r>
              <a:rPr lang="en-US" altLang="zh-TW" dirty="0" err="1" smtClean="0"/>
              <a:t>e.printStackTrace</a:t>
            </a:r>
            <a:r>
              <a:rPr lang="en-US" altLang="zh-TW" dirty="0" smtClean="0"/>
              <a:t>();</a:t>
            </a:r>
          </a:p>
          <a:p>
            <a:r>
              <a:rPr lang="en-US" altLang="zh-TW" dirty="0" smtClean="0"/>
              <a:t>                }</a:t>
            </a:r>
          </a:p>
          <a:p>
            <a:r>
              <a:rPr lang="en-US" altLang="zh-TW" dirty="0" smtClean="0"/>
              <a:t>                </a:t>
            </a:r>
            <a:r>
              <a:rPr lang="en-US" altLang="zh-TW" dirty="0" err="1" smtClean="0"/>
              <a:t>int</a:t>
            </a:r>
            <a:r>
              <a:rPr lang="en-US" altLang="zh-TW" dirty="0" smtClean="0"/>
              <a:t> start=</a:t>
            </a:r>
            <a:r>
              <a:rPr lang="en-US" altLang="zh-TW" dirty="0" err="1" smtClean="0"/>
              <a:t>stringResult.indexOf</a:t>
            </a:r>
            <a:r>
              <a:rPr lang="en-US" altLang="zh-TW" dirty="0" smtClean="0"/>
              <a:t>("</a:t>
            </a:r>
            <a:r>
              <a:rPr lang="zh-TW" altLang="en-US" dirty="0" smtClean="0"/>
              <a:t>新竹市</a:t>
            </a:r>
            <a:r>
              <a:rPr lang="en-US" altLang="zh-TW" dirty="0" smtClean="0"/>
              <a:t>07/21");</a:t>
            </a:r>
          </a:p>
          <a:p>
            <a:r>
              <a:rPr lang="en-US" altLang="zh-TW" dirty="0" smtClean="0"/>
              <a:t>                </a:t>
            </a:r>
            <a:r>
              <a:rPr lang="en-US" altLang="zh-TW" dirty="0" err="1" smtClean="0"/>
              <a:t>int</a:t>
            </a:r>
            <a:r>
              <a:rPr lang="en-US" altLang="zh-TW" dirty="0" smtClean="0"/>
              <a:t> stop=</a:t>
            </a:r>
            <a:r>
              <a:rPr lang="en-US" altLang="zh-TW" dirty="0" err="1" smtClean="0"/>
              <a:t>stringResult.indexOf</a:t>
            </a:r>
            <a:r>
              <a:rPr lang="en-US" altLang="zh-TW" dirty="0" smtClean="0"/>
              <a:t>(")",start)+1;</a:t>
            </a:r>
          </a:p>
          <a:p>
            <a:r>
              <a:rPr lang="en-US" altLang="zh-TW" dirty="0" smtClean="0"/>
              <a:t>                String data=</a:t>
            </a:r>
            <a:r>
              <a:rPr lang="en-US" altLang="zh-TW" dirty="0" err="1" smtClean="0"/>
              <a:t>stringResult.substring</a:t>
            </a:r>
            <a:r>
              <a:rPr lang="en-US" altLang="zh-TW" dirty="0" smtClean="0"/>
              <a:t>(</a:t>
            </a:r>
            <a:r>
              <a:rPr lang="en-US" altLang="zh-TW" dirty="0" err="1" smtClean="0"/>
              <a:t>start,stop</a:t>
            </a:r>
            <a:r>
              <a:rPr lang="en-US" altLang="zh-TW" dirty="0" smtClean="0"/>
              <a:t>);</a:t>
            </a:r>
          </a:p>
          <a:p>
            <a:r>
              <a:rPr lang="en-US" altLang="zh-TW" dirty="0" smtClean="0"/>
              <a:t>                </a:t>
            </a:r>
            <a:r>
              <a:rPr lang="en-US" altLang="zh-TW" dirty="0" err="1" smtClean="0"/>
              <a:t>tvHTML.setText</a:t>
            </a:r>
            <a:r>
              <a:rPr lang="en-US" altLang="zh-TW" dirty="0" smtClean="0"/>
              <a:t>(data);</a:t>
            </a:r>
          </a:p>
          <a:p>
            <a:r>
              <a:rPr lang="en-US" altLang="zh-TW" dirty="0" smtClean="0"/>
              <a:t>            }</a:t>
            </a:r>
          </a:p>
          <a:p>
            <a:r>
              <a:rPr lang="en-US" altLang="zh-TW" dirty="0" smtClean="0"/>
              <a:t>        });</a:t>
            </a:r>
          </a:p>
          <a:p>
            <a:r>
              <a:rPr lang="en-US" altLang="zh-TW" dirty="0" smtClean="0"/>
              <a:t>    }</a:t>
            </a:r>
          </a:p>
          <a:p>
            <a:endParaRPr lang="en-US" altLang="zh-TW" dirty="0" smtClean="0"/>
          </a:p>
          <a:p>
            <a:endParaRPr lang="en-US" altLang="zh-TW" dirty="0" smtClean="0"/>
          </a:p>
          <a:p>
            <a:r>
              <a:rPr lang="en-US" altLang="zh-TW" dirty="0" smtClean="0"/>
              <a:t>    public String </a:t>
            </a:r>
            <a:r>
              <a:rPr lang="en-US" altLang="zh-TW" dirty="0" err="1" smtClean="0"/>
              <a:t>GetHTML</a:t>
            </a:r>
            <a:r>
              <a:rPr lang="en-US" altLang="zh-TW" dirty="0" smtClean="0"/>
              <a:t>(String </a:t>
            </a:r>
            <a:r>
              <a:rPr lang="en-US" altLang="zh-TW" dirty="0" err="1" smtClean="0"/>
              <a:t>sAddress</a:t>
            </a:r>
            <a:r>
              <a:rPr lang="en-US" altLang="zh-TW" dirty="0" smtClean="0"/>
              <a:t>) throws </a:t>
            </a:r>
            <a:r>
              <a:rPr lang="en-US" altLang="zh-TW" dirty="0" err="1" smtClean="0"/>
              <a:t>IOException</a:t>
            </a:r>
            <a:endParaRPr lang="en-US" altLang="zh-TW" dirty="0" smtClean="0"/>
          </a:p>
          <a:p>
            <a:r>
              <a:rPr lang="en-US" altLang="zh-TW" dirty="0" smtClean="0"/>
              <a:t>    {</a:t>
            </a:r>
          </a:p>
          <a:p>
            <a:r>
              <a:rPr lang="en-US" altLang="zh-TW" dirty="0" smtClean="0"/>
              <a:t>        </a:t>
            </a:r>
            <a:r>
              <a:rPr lang="en-US" altLang="zh-TW" dirty="0" err="1" smtClean="0"/>
              <a:t>StringBuilder</a:t>
            </a:r>
            <a:r>
              <a:rPr lang="en-US" altLang="zh-TW" dirty="0" smtClean="0"/>
              <a:t> </a:t>
            </a:r>
            <a:r>
              <a:rPr lang="en-US" altLang="zh-TW" dirty="0" err="1" smtClean="0"/>
              <a:t>sb</a:t>
            </a:r>
            <a:r>
              <a:rPr lang="en-US" altLang="zh-TW" dirty="0" smtClean="0"/>
              <a:t> = new </a:t>
            </a:r>
            <a:r>
              <a:rPr lang="en-US" altLang="zh-TW" dirty="0" err="1" smtClean="0"/>
              <a:t>StringBuilder</a:t>
            </a:r>
            <a:r>
              <a:rPr lang="en-US" altLang="zh-TW" dirty="0" smtClean="0"/>
              <a:t>();</a:t>
            </a:r>
          </a:p>
          <a:p>
            <a:r>
              <a:rPr lang="en-US" altLang="zh-TW" dirty="0" smtClean="0"/>
              <a:t>        </a:t>
            </a:r>
            <a:r>
              <a:rPr lang="en-US" altLang="zh-TW" dirty="0" err="1" smtClean="0"/>
              <a:t>BufferedInputStream</a:t>
            </a:r>
            <a:r>
              <a:rPr lang="en-US" altLang="zh-TW" dirty="0" smtClean="0"/>
              <a:t> </a:t>
            </a:r>
            <a:r>
              <a:rPr lang="en-US" altLang="zh-TW" dirty="0" err="1" smtClean="0"/>
              <a:t>bis</a:t>
            </a:r>
            <a:r>
              <a:rPr lang="en-US" altLang="zh-TW" dirty="0" smtClean="0"/>
              <a:t> = null;</a:t>
            </a:r>
          </a:p>
          <a:p>
            <a:r>
              <a:rPr lang="en-US" altLang="zh-TW" dirty="0" smtClean="0"/>
              <a:t>        URL </a:t>
            </a:r>
            <a:r>
              <a:rPr lang="en-US" altLang="zh-TW" dirty="0" err="1" smtClean="0"/>
              <a:t>url</a:t>
            </a:r>
            <a:r>
              <a:rPr lang="en-US" altLang="zh-TW" dirty="0" smtClean="0"/>
              <a:t> = new URL(</a:t>
            </a:r>
            <a:r>
              <a:rPr lang="en-US" altLang="zh-TW" dirty="0" err="1" smtClean="0"/>
              <a:t>sAddress</a:t>
            </a:r>
            <a:r>
              <a:rPr lang="en-US" altLang="zh-TW" dirty="0" smtClean="0"/>
              <a:t>);</a:t>
            </a:r>
          </a:p>
          <a:p>
            <a:r>
              <a:rPr lang="en-US" altLang="zh-TW" dirty="0" smtClean="0"/>
              <a:t>        </a:t>
            </a:r>
            <a:r>
              <a:rPr lang="en-US" altLang="zh-TW" dirty="0" err="1" smtClean="0"/>
              <a:t>HttpURLConnection</a:t>
            </a:r>
            <a:r>
              <a:rPr lang="en-US" altLang="zh-TW" dirty="0" smtClean="0"/>
              <a:t> con = (</a:t>
            </a:r>
            <a:r>
              <a:rPr lang="en-US" altLang="zh-TW" dirty="0" err="1" smtClean="0"/>
              <a:t>HttpURLConnection</a:t>
            </a:r>
            <a:r>
              <a:rPr lang="en-US" altLang="zh-TW" dirty="0" smtClean="0"/>
              <a:t>) </a:t>
            </a:r>
            <a:r>
              <a:rPr lang="en-US" altLang="zh-TW" dirty="0" err="1" smtClean="0"/>
              <a:t>url.openConnection</a:t>
            </a:r>
            <a:r>
              <a:rPr lang="en-US" altLang="zh-TW" dirty="0" smtClean="0"/>
              <a:t>();</a:t>
            </a:r>
          </a:p>
          <a:p>
            <a:r>
              <a:rPr lang="en-US" altLang="zh-TW" dirty="0" smtClean="0"/>
              <a:t>        </a:t>
            </a:r>
            <a:r>
              <a:rPr lang="en-US" altLang="zh-TW" dirty="0" err="1" smtClean="0"/>
              <a:t>int</a:t>
            </a:r>
            <a:r>
              <a:rPr lang="en-US" altLang="zh-TW" dirty="0" smtClean="0"/>
              <a:t> </a:t>
            </a:r>
            <a:r>
              <a:rPr lang="en-US" altLang="zh-TW" dirty="0" err="1" smtClean="0"/>
              <a:t>responseCode</a:t>
            </a:r>
            <a:r>
              <a:rPr lang="en-US" altLang="zh-TW" dirty="0" smtClean="0"/>
              <a:t>;</a:t>
            </a:r>
          </a:p>
          <a:p>
            <a:r>
              <a:rPr lang="en-US" altLang="zh-TW" dirty="0" smtClean="0"/>
              <a:t>        </a:t>
            </a:r>
            <a:r>
              <a:rPr lang="en-US" altLang="zh-TW" dirty="0" err="1" smtClean="0"/>
              <a:t>con.setConnectTimeout</a:t>
            </a:r>
            <a:r>
              <a:rPr lang="en-US" altLang="zh-TW" dirty="0" smtClean="0"/>
              <a:t>( 10000 );</a:t>
            </a:r>
          </a:p>
          <a:p>
            <a:r>
              <a:rPr lang="en-US" altLang="zh-TW" dirty="0" smtClean="0"/>
              <a:t>        </a:t>
            </a:r>
            <a:r>
              <a:rPr lang="en-US" altLang="zh-TW" dirty="0" err="1" smtClean="0"/>
              <a:t>con.setReadTimeout</a:t>
            </a:r>
            <a:r>
              <a:rPr lang="en-US" altLang="zh-TW" dirty="0" smtClean="0"/>
              <a:t>( 10000 );</a:t>
            </a:r>
          </a:p>
          <a:p>
            <a:r>
              <a:rPr lang="en-US" altLang="zh-TW" dirty="0" smtClean="0"/>
              <a:t>        </a:t>
            </a:r>
            <a:r>
              <a:rPr lang="en-US" altLang="zh-TW" dirty="0" err="1" smtClean="0"/>
              <a:t>responseCode</a:t>
            </a:r>
            <a:r>
              <a:rPr lang="en-US" altLang="zh-TW" dirty="0" smtClean="0"/>
              <a:t> = </a:t>
            </a:r>
            <a:r>
              <a:rPr lang="en-US" altLang="zh-TW" dirty="0" err="1" smtClean="0"/>
              <a:t>con.getResponseCode</a:t>
            </a:r>
            <a:r>
              <a:rPr lang="en-US" altLang="zh-TW" dirty="0" smtClean="0"/>
              <a:t>();</a:t>
            </a:r>
          </a:p>
          <a:p>
            <a:r>
              <a:rPr lang="en-US" altLang="zh-TW" dirty="0" smtClean="0"/>
              <a:t>        if ( </a:t>
            </a:r>
            <a:r>
              <a:rPr lang="en-US" altLang="zh-TW" dirty="0" err="1" smtClean="0"/>
              <a:t>responseCode</a:t>
            </a:r>
            <a:r>
              <a:rPr lang="en-US" altLang="zh-TW" dirty="0" smtClean="0"/>
              <a:t> == 200)</a:t>
            </a:r>
          </a:p>
          <a:p>
            <a:r>
              <a:rPr lang="en-US" altLang="zh-TW" dirty="0" smtClean="0"/>
              <a:t>        {</a:t>
            </a:r>
          </a:p>
          <a:p>
            <a:r>
              <a:rPr lang="en-US" altLang="zh-TW" dirty="0" smtClean="0"/>
              <a:t>            </a:t>
            </a:r>
            <a:r>
              <a:rPr lang="en-US" altLang="zh-TW" dirty="0" err="1" smtClean="0"/>
              <a:t>bis</a:t>
            </a:r>
            <a:r>
              <a:rPr lang="en-US" altLang="zh-TW" dirty="0" smtClean="0"/>
              <a:t> = new </a:t>
            </a:r>
            <a:r>
              <a:rPr lang="en-US" altLang="zh-TW" dirty="0" err="1" smtClean="0"/>
              <a:t>java.io.BufferedInputStream</a:t>
            </a:r>
            <a:r>
              <a:rPr lang="en-US" altLang="zh-TW" dirty="0" smtClean="0"/>
              <a:t>(</a:t>
            </a:r>
            <a:r>
              <a:rPr lang="en-US" altLang="zh-TW" dirty="0" err="1" smtClean="0"/>
              <a:t>con.getInputStream</a:t>
            </a:r>
            <a:r>
              <a:rPr lang="en-US" altLang="zh-TW" dirty="0" smtClean="0"/>
              <a:t>());</a:t>
            </a:r>
          </a:p>
          <a:p>
            <a:r>
              <a:rPr lang="en-US" altLang="zh-TW" dirty="0" smtClean="0"/>
              <a:t>            </a:t>
            </a:r>
            <a:r>
              <a:rPr lang="en-US" altLang="zh-TW" dirty="0" err="1" smtClean="0"/>
              <a:t>BufferedReader</a:t>
            </a:r>
            <a:r>
              <a:rPr lang="en-US" altLang="zh-TW" dirty="0" smtClean="0"/>
              <a:t> reader = new </a:t>
            </a:r>
            <a:r>
              <a:rPr lang="en-US" altLang="zh-TW" dirty="0" err="1" smtClean="0"/>
              <a:t>BufferedReader</a:t>
            </a:r>
            <a:r>
              <a:rPr lang="en-US" altLang="zh-TW" dirty="0" smtClean="0"/>
              <a:t>(new </a:t>
            </a:r>
            <a:r>
              <a:rPr lang="en-US" altLang="zh-TW" dirty="0" err="1" smtClean="0"/>
              <a:t>InputStreamReader</a:t>
            </a:r>
            <a:r>
              <a:rPr lang="en-US" altLang="zh-TW" dirty="0" smtClean="0"/>
              <a:t>(</a:t>
            </a:r>
            <a:r>
              <a:rPr lang="en-US" altLang="zh-TW" dirty="0" err="1" smtClean="0"/>
              <a:t>bis</a:t>
            </a:r>
            <a:r>
              <a:rPr lang="en-US" altLang="zh-TW" dirty="0" smtClean="0"/>
              <a:t>, "UTF-8"));</a:t>
            </a:r>
          </a:p>
          <a:p>
            <a:r>
              <a:rPr lang="en-US" altLang="zh-TW" dirty="0" smtClean="0"/>
              <a:t>            String line = null;</a:t>
            </a:r>
          </a:p>
          <a:p>
            <a:r>
              <a:rPr lang="en-US" altLang="zh-TW" dirty="0" smtClean="0"/>
              <a:t>            while ((line = </a:t>
            </a:r>
            <a:r>
              <a:rPr lang="en-US" altLang="zh-TW" dirty="0" err="1" smtClean="0"/>
              <a:t>reader.readLine</a:t>
            </a:r>
            <a:r>
              <a:rPr lang="en-US" altLang="zh-TW" dirty="0" smtClean="0"/>
              <a:t>()) != null)</a:t>
            </a:r>
          </a:p>
          <a:p>
            <a:r>
              <a:rPr lang="en-US" altLang="zh-TW" dirty="0" smtClean="0"/>
              <a:t>                </a:t>
            </a:r>
            <a:r>
              <a:rPr lang="en-US" altLang="zh-TW" dirty="0" err="1" smtClean="0"/>
              <a:t>sb.append</a:t>
            </a:r>
            <a:r>
              <a:rPr lang="en-US" altLang="zh-TW" dirty="0" smtClean="0"/>
              <a:t>(line);</a:t>
            </a:r>
          </a:p>
          <a:p>
            <a:r>
              <a:rPr lang="en-US" altLang="zh-TW" dirty="0" smtClean="0"/>
              <a:t>            </a:t>
            </a:r>
            <a:r>
              <a:rPr lang="en-US" altLang="zh-TW" dirty="0" err="1" smtClean="0"/>
              <a:t>bis.close</a:t>
            </a:r>
            <a:r>
              <a:rPr lang="en-US" altLang="zh-TW" dirty="0" smtClean="0"/>
              <a:t>();</a:t>
            </a:r>
          </a:p>
          <a:p>
            <a:r>
              <a:rPr lang="en-US" altLang="zh-TW" dirty="0" smtClean="0"/>
              <a:t>        }</a:t>
            </a:r>
          </a:p>
          <a:p>
            <a:r>
              <a:rPr lang="en-US" altLang="zh-TW" dirty="0" smtClean="0"/>
              <a:t>        return </a:t>
            </a:r>
            <a:r>
              <a:rPr lang="en-US" altLang="zh-TW" dirty="0" err="1" smtClean="0"/>
              <a:t>sb.toString</a:t>
            </a:r>
            <a:r>
              <a:rPr lang="en-US" altLang="zh-TW" dirty="0" smtClean="0"/>
              <a:t>();</a:t>
            </a:r>
          </a:p>
          <a:p>
            <a:r>
              <a:rPr lang="en-US" altLang="zh-TW" dirty="0" smtClean="0"/>
              <a:t>    }</a:t>
            </a:r>
          </a:p>
          <a:p>
            <a:r>
              <a:rPr lang="en-US" altLang="zh-TW" dirty="0" smtClean="0"/>
              <a:t>}</a:t>
            </a:r>
          </a:p>
          <a:p>
            <a:endParaRPr lang="zh-TW" altLang="en-US" dirty="0"/>
          </a:p>
        </p:txBody>
      </p:sp>
    </p:spTree>
    <p:extLst>
      <p:ext uri="{BB962C8B-B14F-4D97-AF65-F5344CB8AC3E}">
        <p14:creationId xmlns:p14="http://schemas.microsoft.com/office/powerpoint/2010/main" xmlns="" val="2380606817"/>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0000" lnSpcReduction="20000"/>
          </a:bodyPr>
          <a:lstStyle/>
          <a:p>
            <a:r>
              <a:rPr lang="en-US" altLang="zh-TW" dirty="0"/>
              <a:t> private </a:t>
            </a:r>
            <a:r>
              <a:rPr lang="en-US" altLang="zh-TW" dirty="0" err="1"/>
              <a:t>boolean</a:t>
            </a:r>
            <a:r>
              <a:rPr lang="en-US" altLang="zh-TW" dirty="0"/>
              <a:t> </a:t>
            </a:r>
            <a:r>
              <a:rPr lang="en-US" altLang="zh-TW" dirty="0" err="1"/>
              <a:t>checknetwork</a:t>
            </a:r>
            <a:r>
              <a:rPr lang="en-US" altLang="zh-TW" dirty="0"/>
              <a:t>()</a:t>
            </a:r>
          </a:p>
          <a:p>
            <a:r>
              <a:rPr lang="en-US" altLang="zh-TW" dirty="0"/>
              <a:t>    {</a:t>
            </a:r>
          </a:p>
          <a:p>
            <a:r>
              <a:rPr lang="en-US" altLang="zh-TW" dirty="0"/>
              <a:t>        </a:t>
            </a:r>
            <a:r>
              <a:rPr lang="en-US" altLang="zh-TW" dirty="0" err="1"/>
              <a:t>ConnectivityManager</a:t>
            </a:r>
            <a:r>
              <a:rPr lang="en-US" altLang="zh-TW" dirty="0"/>
              <a:t> manager = (</a:t>
            </a:r>
            <a:r>
              <a:rPr lang="en-US" altLang="zh-TW" dirty="0" err="1"/>
              <a:t>ConnectivityManager</a:t>
            </a:r>
            <a:r>
              <a:rPr lang="en-US" altLang="zh-TW" dirty="0"/>
              <a:t>)</a:t>
            </a:r>
          </a:p>
          <a:p>
            <a:r>
              <a:rPr lang="en-US" altLang="zh-TW" dirty="0"/>
              <a:t>                </a:t>
            </a:r>
            <a:r>
              <a:rPr lang="en-US" altLang="zh-TW" dirty="0" err="1"/>
              <a:t>getSystemService</a:t>
            </a:r>
            <a:r>
              <a:rPr lang="en-US" altLang="zh-TW" dirty="0"/>
              <a:t>(CONNECTIVITY_SERVICE);</a:t>
            </a:r>
          </a:p>
          <a:p>
            <a:r>
              <a:rPr lang="en-US" altLang="zh-TW" dirty="0"/>
              <a:t>        </a:t>
            </a:r>
            <a:r>
              <a:rPr lang="en-US" altLang="zh-TW" dirty="0" err="1"/>
              <a:t>boolean</a:t>
            </a:r>
            <a:r>
              <a:rPr lang="en-US" altLang="zh-TW" dirty="0"/>
              <a:t> is3g =</a:t>
            </a:r>
            <a:r>
              <a:rPr lang="en-US" altLang="zh-TW" dirty="0" err="1"/>
              <a:t>manager.getNetworkInfo</a:t>
            </a:r>
            <a:r>
              <a:rPr lang="en-US" altLang="zh-TW" dirty="0"/>
              <a:t>(</a:t>
            </a:r>
            <a:r>
              <a:rPr lang="en-US" altLang="zh-TW" dirty="0" err="1"/>
              <a:t>ConnectivityManager.TYPE_MOBILE</a:t>
            </a:r>
            <a:r>
              <a:rPr lang="en-US" altLang="zh-TW" dirty="0"/>
              <a:t>).</a:t>
            </a:r>
            <a:r>
              <a:rPr lang="en-US" altLang="zh-TW" dirty="0" err="1"/>
              <a:t>isConnectedOrConnecting</a:t>
            </a:r>
            <a:r>
              <a:rPr lang="en-US" altLang="zh-TW" dirty="0"/>
              <a:t>();</a:t>
            </a:r>
          </a:p>
          <a:p>
            <a:r>
              <a:rPr lang="en-US" altLang="zh-TW" dirty="0"/>
              <a:t>        </a:t>
            </a:r>
            <a:r>
              <a:rPr lang="en-US" altLang="zh-TW" dirty="0" err="1"/>
              <a:t>boolean</a:t>
            </a:r>
            <a:r>
              <a:rPr lang="en-US" altLang="zh-TW" dirty="0"/>
              <a:t> </a:t>
            </a:r>
            <a:r>
              <a:rPr lang="en-US" altLang="zh-TW" dirty="0" err="1"/>
              <a:t>isWifi</a:t>
            </a:r>
            <a:r>
              <a:rPr lang="en-US" altLang="zh-TW" dirty="0"/>
              <a:t> =</a:t>
            </a:r>
            <a:r>
              <a:rPr lang="en-US" altLang="zh-TW" dirty="0" err="1"/>
              <a:t>manager.getNetworkInfo</a:t>
            </a:r>
            <a:r>
              <a:rPr lang="en-US" altLang="zh-TW" dirty="0"/>
              <a:t>(</a:t>
            </a:r>
            <a:r>
              <a:rPr lang="en-US" altLang="zh-TW" dirty="0" err="1"/>
              <a:t>ConnectivityManager.TYPE_WIFI</a:t>
            </a:r>
            <a:r>
              <a:rPr lang="en-US" altLang="zh-TW" dirty="0"/>
              <a:t>).</a:t>
            </a:r>
            <a:r>
              <a:rPr lang="en-US" altLang="zh-TW" dirty="0" err="1"/>
              <a:t>isConnectedOrConnecting</a:t>
            </a:r>
            <a:r>
              <a:rPr lang="en-US" altLang="zh-TW" dirty="0"/>
              <a:t>();</a:t>
            </a:r>
          </a:p>
          <a:p>
            <a:r>
              <a:rPr lang="en-US" altLang="zh-TW" dirty="0"/>
              <a:t>        if(</a:t>
            </a:r>
            <a:r>
              <a:rPr lang="en-US" altLang="zh-TW" dirty="0" err="1"/>
              <a:t>isWifi</a:t>
            </a:r>
            <a:r>
              <a:rPr lang="en-US" altLang="zh-TW" dirty="0"/>
              <a:t>) return true;</a:t>
            </a:r>
          </a:p>
          <a:p>
            <a:r>
              <a:rPr lang="en-US" altLang="zh-TW" dirty="0"/>
              <a:t>        else return false;</a:t>
            </a:r>
          </a:p>
          <a:p>
            <a:r>
              <a:rPr lang="en-US" altLang="zh-TW" dirty="0"/>
              <a:t>    }</a:t>
            </a:r>
            <a:endParaRPr lang="zh-TW" altLang="en-US" dirty="0"/>
          </a:p>
        </p:txBody>
      </p:sp>
    </p:spTree>
    <p:extLst>
      <p:ext uri="{BB962C8B-B14F-4D97-AF65-F5344CB8AC3E}">
        <p14:creationId xmlns:p14="http://schemas.microsoft.com/office/powerpoint/2010/main" xmlns="" val="140707237"/>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3854168093"/>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err="1" smtClean="0"/>
              <a:t>jsoup</a:t>
            </a:r>
            <a:endParaRPr lang="zh-TW" altLang="en-US" dirty="0"/>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xmlns="" val="3678236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49E8BF1-1EA1-4942-83FF-5AEC592102A9}" type="slidenum">
              <a:rPr lang="en-US" altLang="zh-TW" smtClean="0"/>
              <a:pPr eaLnBrk="1" hangingPunct="1"/>
              <a:t>41</a:t>
            </a:fld>
            <a:endParaRPr lang="en-US" altLang="zh-TW" smtClean="0"/>
          </a:p>
        </p:txBody>
      </p:sp>
      <p:sp>
        <p:nvSpPr>
          <p:cNvPr id="97283" name="Rectangle 4"/>
          <p:cNvSpPr>
            <a:spLocks noGrp="1" noChangeArrowheads="1"/>
          </p:cNvSpPr>
          <p:nvPr>
            <p:ph type="title"/>
          </p:nvPr>
        </p:nvSpPr>
        <p:spPr>
          <a:xfrm>
            <a:off x="685800" y="304800"/>
            <a:ext cx="6400800" cy="838200"/>
          </a:xfrm>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(1/6)</a:t>
            </a:r>
          </a:p>
        </p:txBody>
      </p:sp>
      <p:sp>
        <p:nvSpPr>
          <p:cNvPr id="97284" name="Rectangle 7"/>
          <p:cNvSpPr>
            <a:spLocks noChangeArrowheads="1"/>
          </p:cNvSpPr>
          <p:nvPr/>
        </p:nvSpPr>
        <p:spPr bwMode="auto">
          <a:xfrm>
            <a:off x="609600" y="1524000"/>
            <a:ext cx="3276600" cy="3733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&lt;LinearLayout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android:orientation="vertical“</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&lt;TextView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android:layout_width</a:t>
            </a:r>
            <a:r>
              <a:rPr kumimoji="0" lang="en-US" altLang="zh-TW" sz="1200">
                <a:solidFill>
                  <a:schemeClr val="tx2"/>
                </a:solidFill>
                <a:latin typeface="標楷體" pitchFamily="65" charset="-120"/>
                <a:ea typeface="標楷體" pitchFamily="65" charset="-120"/>
              </a:rPr>
              <a:t>="fill_parent"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android:layout_height</a:t>
            </a:r>
            <a:r>
              <a:rPr kumimoji="0" lang="en-US" altLang="zh-TW" sz="1200">
                <a:solidFill>
                  <a:schemeClr val="tx2"/>
                </a:solidFill>
                <a:latin typeface="標楷體" pitchFamily="65" charset="-120"/>
                <a:ea typeface="標楷體" pitchFamily="65" charset="-120"/>
              </a:rPr>
              <a: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android:text</a:t>
            </a:r>
            <a:r>
              <a:rPr kumimoji="0" lang="en-US" altLang="zh-TW" sz="1200">
                <a:solidFill>
                  <a:schemeClr val="tx2"/>
                </a:solidFill>
                <a:latin typeface="標楷體" pitchFamily="65" charset="-120"/>
                <a:ea typeface="標楷體" pitchFamily="65" charset="-120"/>
              </a:rPr>
              <a:t>="</a:t>
            </a:r>
            <a:r>
              <a:rPr kumimoji="0" lang="zh-TW" altLang="en-US" sz="1200">
                <a:solidFill>
                  <a:schemeClr val="tx2"/>
                </a:solidFill>
                <a:latin typeface="標楷體" pitchFamily="65" charset="-120"/>
                <a:ea typeface="標楷體" pitchFamily="65" charset="-120"/>
              </a:rPr>
              <a:t>性別：</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r>
              <a:rPr kumimoji="0" lang="en-US" altLang="zh-TW" sz="1200" b="1">
                <a:solidFill>
                  <a:srgbClr val="0000FF"/>
                </a:solidFill>
                <a:latin typeface="標楷體" pitchFamily="65" charset="-120"/>
                <a:ea typeface="標楷體" pitchFamily="65" charset="-120"/>
              </a:rPr>
              <a:t>android:id</a:t>
            </a:r>
            <a:r>
              <a:rPr kumimoji="0" lang="en-US" altLang="zh-TW" sz="1200">
                <a:solidFill>
                  <a:schemeClr val="tx2"/>
                </a:solidFill>
                <a:latin typeface="標楷體" pitchFamily="65" charset="-120"/>
                <a:ea typeface="標楷體" pitchFamily="65" charset="-120"/>
              </a:rPr>
              <a:t>="@+id/edtSex"</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android:inputType</a:t>
            </a:r>
            <a:r>
              <a:rPr kumimoji="0" lang="en-US" altLang="zh-TW" sz="1200">
                <a:solidFill>
                  <a:schemeClr val="tx2"/>
                </a:solidFill>
                <a:latin typeface="標楷體" pitchFamily="65" charset="-120"/>
                <a:ea typeface="標楷體" pitchFamily="65" charset="-120"/>
              </a:rPr>
              <a:t>="text"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&lt;/LinearLayout&gt;</a:t>
            </a:r>
          </a:p>
        </p:txBody>
      </p:sp>
      <p:pic>
        <p:nvPicPr>
          <p:cNvPr id="97285" name="Picture 8" descr="fig7-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1524000"/>
            <a:ext cx="3733800" cy="31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6" name="AutoShape 9"/>
          <p:cNvSpPr>
            <a:spLocks noChangeArrowheads="1"/>
          </p:cNvSpPr>
          <p:nvPr/>
        </p:nvSpPr>
        <p:spPr bwMode="auto">
          <a:xfrm>
            <a:off x="4038600" y="30480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1440783855"/>
      </p:ext>
    </p:extLst>
  </p:cSld>
  <p:clrMapOvr>
    <a:masterClrMapping/>
  </p:clrMapOvr>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jsoup</a:t>
            </a:r>
            <a:endParaRPr lang="zh-TW" altLang="en-US" dirty="0"/>
          </a:p>
        </p:txBody>
      </p:sp>
      <p:sp>
        <p:nvSpPr>
          <p:cNvPr id="3" name="內容版面配置區 2"/>
          <p:cNvSpPr>
            <a:spLocks noGrp="1"/>
          </p:cNvSpPr>
          <p:nvPr>
            <p:ph idx="1"/>
          </p:nvPr>
        </p:nvSpPr>
        <p:spPr/>
        <p:txBody>
          <a:bodyPr/>
          <a:lstStyle/>
          <a:p>
            <a:r>
              <a:rPr lang="en-US" altLang="zh-TW" dirty="0" err="1"/>
              <a:t>jsoup</a:t>
            </a:r>
            <a:r>
              <a:rPr lang="en-US" altLang="zh-TW" dirty="0"/>
              <a:t> is a Java library for working with real-world HTML. It provides a very convenient API for extracting and manipulating data, using the best of DOM, CSS, and </a:t>
            </a:r>
            <a:r>
              <a:rPr lang="en-US" altLang="zh-TW" dirty="0" err="1"/>
              <a:t>jquery</a:t>
            </a:r>
            <a:r>
              <a:rPr lang="en-US" altLang="zh-TW" dirty="0"/>
              <a:t>-like methods.</a:t>
            </a:r>
            <a:endParaRPr lang="zh-TW" altLang="en-US" dirty="0"/>
          </a:p>
        </p:txBody>
      </p:sp>
    </p:spTree>
    <p:extLst>
      <p:ext uri="{BB962C8B-B14F-4D97-AF65-F5344CB8AC3E}">
        <p14:creationId xmlns:p14="http://schemas.microsoft.com/office/powerpoint/2010/main" xmlns="" val="60793486"/>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find and extract data, using DOM traversal or CSS selectors</a:t>
            </a:r>
          </a:p>
          <a:p>
            <a:r>
              <a:rPr lang="en-US" altLang="zh-TW" dirty="0"/>
              <a:t>manipulate the HTML elements, attributes, and text</a:t>
            </a:r>
          </a:p>
          <a:p>
            <a:r>
              <a:rPr lang="en-US" altLang="zh-TW" dirty="0"/>
              <a:t>clean user-submitted content against a safe white-list, to prevent XSS attacks</a:t>
            </a:r>
          </a:p>
          <a:p>
            <a:r>
              <a:rPr lang="en-US" altLang="zh-TW" dirty="0"/>
              <a:t>output tidy HTML</a:t>
            </a:r>
            <a:endParaRPr lang="zh-TW" altLang="en-US" dirty="0"/>
          </a:p>
        </p:txBody>
      </p:sp>
    </p:spTree>
    <p:extLst>
      <p:ext uri="{BB962C8B-B14F-4D97-AF65-F5344CB8AC3E}">
        <p14:creationId xmlns:p14="http://schemas.microsoft.com/office/powerpoint/2010/main" xmlns="" val="686522353"/>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Document doc = </a:t>
            </a:r>
            <a:r>
              <a:rPr lang="en-US" altLang="zh-TW" dirty="0" err="1"/>
              <a:t>Jsoup.connect</a:t>
            </a:r>
            <a:r>
              <a:rPr lang="en-US" altLang="zh-TW" dirty="0"/>
              <a:t>("http://</a:t>
            </a:r>
            <a:r>
              <a:rPr lang="en-US" altLang="zh-TW" dirty="0" smtClean="0"/>
              <a:t>www.cwb.gov.tw/rss/forecast/36_14.xml").</a:t>
            </a:r>
            <a:r>
              <a:rPr lang="en-US" altLang="zh-TW" dirty="0"/>
              <a:t>get</a:t>
            </a:r>
            <a:r>
              <a:rPr lang="en-US" altLang="zh-TW" dirty="0" smtClean="0"/>
              <a:t>();</a:t>
            </a:r>
            <a:endParaRPr lang="en-US" altLang="zh-TW" dirty="0"/>
          </a:p>
        </p:txBody>
      </p:sp>
    </p:spTree>
    <p:extLst>
      <p:ext uri="{BB962C8B-B14F-4D97-AF65-F5344CB8AC3E}">
        <p14:creationId xmlns:p14="http://schemas.microsoft.com/office/powerpoint/2010/main" xmlns="" val="3854493250"/>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1073767765"/>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2483036"/>
            <a:ext cx="8229600" cy="2760291"/>
          </a:xfrm>
          <a:prstGeom prst="rect">
            <a:avLst/>
          </a:prstGeom>
        </p:spPr>
      </p:pic>
    </p:spTree>
    <p:extLst>
      <p:ext uri="{BB962C8B-B14F-4D97-AF65-F5344CB8AC3E}">
        <p14:creationId xmlns:p14="http://schemas.microsoft.com/office/powerpoint/2010/main" xmlns="" val="957347492"/>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1460868659"/>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227816" y="1600200"/>
            <a:ext cx="6688367" cy="4525963"/>
          </a:xfrm>
          <a:prstGeom prst="rect">
            <a:avLst/>
          </a:prstGeom>
        </p:spPr>
      </p:pic>
    </p:spTree>
    <p:extLst>
      <p:ext uri="{BB962C8B-B14F-4D97-AF65-F5344CB8AC3E}">
        <p14:creationId xmlns:p14="http://schemas.microsoft.com/office/powerpoint/2010/main" xmlns="" val="637175079"/>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xmlns="" val="2496677668"/>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2596381" y="1600200"/>
            <a:ext cx="3951237" cy="4525963"/>
          </a:xfrm>
          <a:prstGeom prst="rect">
            <a:avLst/>
          </a:prstGeom>
        </p:spPr>
      </p:pic>
    </p:spTree>
    <p:extLst>
      <p:ext uri="{BB962C8B-B14F-4D97-AF65-F5344CB8AC3E}">
        <p14:creationId xmlns:p14="http://schemas.microsoft.com/office/powerpoint/2010/main" xmlns="" val="3711714537"/>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stretch>
            <a:fillRect/>
          </a:stretch>
        </p:blipFill>
        <p:spPr>
          <a:xfrm>
            <a:off x="1180839" y="1600200"/>
            <a:ext cx="6782321" cy="4525963"/>
          </a:xfrm>
          <a:prstGeom prst="rect">
            <a:avLst/>
          </a:prstGeom>
        </p:spPr>
      </p:pic>
    </p:spTree>
    <p:extLst>
      <p:ext uri="{BB962C8B-B14F-4D97-AF65-F5344CB8AC3E}">
        <p14:creationId xmlns:p14="http://schemas.microsoft.com/office/powerpoint/2010/main" xmlns="" val="35324662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62500" lnSpcReduction="20000"/>
          </a:bodyPr>
          <a:lstStyle/>
          <a:p>
            <a:r>
              <a:rPr lang="en-US" altLang="zh-TW" dirty="0" err="1"/>
              <a:t>px</a:t>
            </a:r>
            <a:r>
              <a:rPr lang="en-US" altLang="zh-TW" dirty="0"/>
              <a:t>(pixel): </a:t>
            </a:r>
            <a:r>
              <a:rPr lang="zh-TW" altLang="en-US" dirty="0"/>
              <a:t>基於螢幕的實體像素，以</a:t>
            </a:r>
            <a:r>
              <a:rPr lang="en-US" altLang="zh-TW" dirty="0"/>
              <a:t>RGB</a:t>
            </a:r>
            <a:r>
              <a:rPr lang="zh-TW" altLang="en-US" dirty="0"/>
              <a:t>螢幕來說，是三原色合成的一個彩色點，謂之 </a:t>
            </a:r>
            <a:r>
              <a:rPr lang="en-US" altLang="zh-TW" dirty="0"/>
              <a:t>1 </a:t>
            </a:r>
            <a:r>
              <a:rPr lang="en-US" altLang="zh-TW" dirty="0" err="1"/>
              <a:t>px</a:t>
            </a:r>
            <a:r>
              <a:rPr lang="zh-TW" altLang="en-US" dirty="0" smtClean="0"/>
              <a:t>。也就是</a:t>
            </a:r>
            <a:r>
              <a:rPr lang="zh-TW" altLang="en-US" dirty="0"/>
              <a:t>我們最常用的解析度，例如螢幕解析度 </a:t>
            </a:r>
            <a:r>
              <a:rPr lang="en-US" altLang="zh-TW" dirty="0"/>
              <a:t>1024x768 </a:t>
            </a:r>
            <a:r>
              <a:rPr lang="zh-TW" altLang="en-US" dirty="0"/>
              <a:t>就是長</a:t>
            </a:r>
            <a:r>
              <a:rPr lang="en-US" altLang="zh-TW" dirty="0"/>
              <a:t>1024 </a:t>
            </a:r>
            <a:r>
              <a:rPr lang="en-US" altLang="zh-TW" dirty="0" err="1"/>
              <a:t>px</a:t>
            </a:r>
            <a:r>
              <a:rPr lang="en-US" altLang="zh-TW" dirty="0"/>
              <a:t> </a:t>
            </a:r>
            <a:r>
              <a:rPr lang="zh-TW" altLang="en-US" dirty="0"/>
              <a:t>及 </a:t>
            </a:r>
            <a:r>
              <a:rPr lang="en-US" altLang="zh-TW" dirty="0"/>
              <a:t>768 </a:t>
            </a:r>
            <a:r>
              <a:rPr lang="en-US" altLang="zh-TW" dirty="0" err="1"/>
              <a:t>px</a:t>
            </a:r>
            <a:r>
              <a:rPr lang="zh-TW" altLang="en-US" dirty="0"/>
              <a:t>。</a:t>
            </a:r>
          </a:p>
          <a:p>
            <a:r>
              <a:rPr lang="en-US" altLang="zh-TW" dirty="0"/>
              <a:t>in(inches)</a:t>
            </a:r>
            <a:r>
              <a:rPr lang="zh-TW" altLang="en-US" dirty="0"/>
              <a:t>：英吋，物理長度。</a:t>
            </a:r>
          </a:p>
          <a:p>
            <a:r>
              <a:rPr lang="en-US" altLang="zh-TW" dirty="0" err="1"/>
              <a:t>pt</a:t>
            </a:r>
            <a:r>
              <a:rPr lang="en-US" altLang="zh-TW" dirty="0"/>
              <a:t>(points)</a:t>
            </a:r>
            <a:r>
              <a:rPr lang="zh-TW" altLang="en-US" dirty="0"/>
              <a:t>：點數，</a:t>
            </a:r>
            <a:r>
              <a:rPr lang="en-US" altLang="zh-TW" dirty="0"/>
              <a:t>1pt </a:t>
            </a:r>
            <a:r>
              <a:rPr lang="zh-TW" altLang="en-US" dirty="0"/>
              <a:t>代表 </a:t>
            </a:r>
            <a:r>
              <a:rPr lang="en-US" altLang="zh-TW" dirty="0"/>
              <a:t>1/72 </a:t>
            </a:r>
            <a:r>
              <a:rPr lang="zh-TW" altLang="en-US" dirty="0"/>
              <a:t>英吋，事實上，你可以把它看成比英吋還小的物理長度</a:t>
            </a:r>
            <a:r>
              <a:rPr lang="zh-TW" altLang="en-US" dirty="0" smtClean="0"/>
              <a:t>。常用</a:t>
            </a:r>
            <a:r>
              <a:rPr lang="zh-TW" altLang="en-US" dirty="0"/>
              <a:t>在字型大小的表示。</a:t>
            </a:r>
          </a:p>
          <a:p>
            <a:r>
              <a:rPr lang="en-US" altLang="zh-TW" dirty="0"/>
              <a:t>dpi(dot per inch)</a:t>
            </a:r>
            <a:r>
              <a:rPr lang="zh-TW" altLang="en-US" dirty="0"/>
              <a:t>：在</a:t>
            </a:r>
            <a:r>
              <a:rPr lang="en-US" altLang="zh-TW" dirty="0"/>
              <a:t>1</a:t>
            </a:r>
            <a:r>
              <a:rPr lang="zh-TW" altLang="en-US" dirty="0"/>
              <a:t>英吋有幾個點。</a:t>
            </a:r>
          </a:p>
          <a:p>
            <a:r>
              <a:rPr lang="en-US" altLang="zh-TW" dirty="0" err="1"/>
              <a:t>dp</a:t>
            </a:r>
            <a:r>
              <a:rPr lang="en-US" altLang="zh-TW" dirty="0"/>
              <a:t>, dip(Density-Independent Pixels)</a:t>
            </a:r>
            <a:r>
              <a:rPr lang="zh-TW" altLang="en-US" dirty="0"/>
              <a:t>：對應到在 </a:t>
            </a:r>
            <a:r>
              <a:rPr lang="en-US" altLang="zh-TW" dirty="0"/>
              <a:t>160 dpi </a:t>
            </a:r>
            <a:r>
              <a:rPr lang="zh-TW" altLang="en-US" dirty="0"/>
              <a:t>的螢幕上的幾個像素，</a:t>
            </a:r>
            <a:br>
              <a:rPr lang="zh-TW" altLang="en-US" dirty="0"/>
            </a:br>
            <a:r>
              <a:rPr lang="zh-TW" altLang="en-US" dirty="0"/>
              <a:t>你可以把它看成 </a:t>
            </a:r>
            <a:r>
              <a:rPr lang="en-US" altLang="zh-TW" dirty="0"/>
              <a:t>1 </a:t>
            </a:r>
            <a:r>
              <a:rPr lang="en-US" altLang="zh-TW" dirty="0" err="1"/>
              <a:t>dp</a:t>
            </a:r>
            <a:r>
              <a:rPr lang="en-US" altLang="zh-TW" dirty="0"/>
              <a:t> = 1/160 in</a:t>
            </a:r>
          </a:p>
          <a:p>
            <a:r>
              <a:rPr lang="en-US" altLang="zh-TW" dirty="0" err="1"/>
              <a:t>sp</a:t>
            </a:r>
            <a:r>
              <a:rPr lang="en-US" altLang="zh-TW" dirty="0"/>
              <a:t>(Scale Independent Pixels)</a:t>
            </a:r>
            <a:r>
              <a:rPr lang="zh-TW" altLang="en-US" dirty="0"/>
              <a:t>：跟 </a:t>
            </a:r>
            <a:r>
              <a:rPr lang="en-US" altLang="zh-TW" dirty="0"/>
              <a:t>dip </a:t>
            </a:r>
            <a:r>
              <a:rPr lang="zh-TW" altLang="en-US" dirty="0"/>
              <a:t>一樣，加上 </a:t>
            </a:r>
            <a:r>
              <a:rPr lang="en-US" altLang="zh-TW" dirty="0" err="1"/>
              <a:t>pt</a:t>
            </a:r>
            <a:r>
              <a:rPr lang="en-US" altLang="zh-TW" dirty="0"/>
              <a:t> </a:t>
            </a:r>
            <a:r>
              <a:rPr lang="zh-TW" altLang="en-US" dirty="0"/>
              <a:t>的觀念。簡單的說，就是對應在 </a:t>
            </a:r>
            <a:r>
              <a:rPr lang="en-US" altLang="zh-TW" dirty="0"/>
              <a:t>160 dpi </a:t>
            </a:r>
            <a:r>
              <a:rPr lang="zh-TW" altLang="en-US" dirty="0"/>
              <a:t>的螢幕上的幾個 </a:t>
            </a:r>
            <a:r>
              <a:rPr lang="en-US" altLang="zh-TW" dirty="0" err="1"/>
              <a:t>pt</a:t>
            </a:r>
            <a:r>
              <a:rPr lang="zh-TW" altLang="en-US" dirty="0"/>
              <a:t>。它會跟據使用者字型的大小而縮放。主要處理字體大小，在 </a:t>
            </a:r>
            <a:r>
              <a:rPr lang="en-US" altLang="zh-TW" dirty="0"/>
              <a:t>android </a:t>
            </a:r>
            <a:r>
              <a:rPr lang="zh-TW" altLang="en-US" dirty="0"/>
              <a:t>中，文字大小應使用 </a:t>
            </a:r>
            <a:r>
              <a:rPr lang="en-US" altLang="zh-TW" dirty="0" err="1"/>
              <a:t>sp</a:t>
            </a:r>
            <a:r>
              <a:rPr lang="en-US" altLang="zh-TW" dirty="0"/>
              <a:t> </a:t>
            </a:r>
            <a:r>
              <a:rPr lang="zh-TW" altLang="en-US" dirty="0"/>
              <a:t>而非 </a:t>
            </a:r>
            <a:r>
              <a:rPr lang="en-US" altLang="zh-TW" dirty="0" err="1"/>
              <a:t>pt</a:t>
            </a:r>
            <a:r>
              <a:rPr lang="zh-TW" altLang="en-US" dirty="0"/>
              <a:t>。</a:t>
            </a:r>
          </a:p>
          <a:p>
            <a:pPr lvl="1"/>
            <a:r>
              <a:rPr lang="en-US" altLang="zh-TW" dirty="0" err="1" smtClean="0"/>
              <a:t>sp</a:t>
            </a:r>
            <a:r>
              <a:rPr lang="en-US" altLang="zh-TW" dirty="0" smtClean="0"/>
              <a:t> </a:t>
            </a:r>
            <a:r>
              <a:rPr lang="en-US" altLang="zh-TW" dirty="0"/>
              <a:t>= </a:t>
            </a:r>
            <a:r>
              <a:rPr lang="en-US" altLang="zh-TW" dirty="0" err="1"/>
              <a:t>pt</a:t>
            </a:r>
            <a:r>
              <a:rPr lang="en-US" altLang="zh-TW" dirty="0"/>
              <a:t> * dpi / 160</a:t>
            </a:r>
            <a:br>
              <a:rPr lang="en-US" altLang="zh-TW" dirty="0"/>
            </a:br>
            <a:r>
              <a:rPr lang="en-US" altLang="zh-TW" dirty="0" err="1"/>
              <a:t>px</a:t>
            </a:r>
            <a:r>
              <a:rPr lang="en-US" altLang="zh-TW" dirty="0"/>
              <a:t> = </a:t>
            </a:r>
            <a:r>
              <a:rPr lang="en-US" altLang="zh-TW" dirty="0" err="1"/>
              <a:t>dp</a:t>
            </a:r>
            <a:r>
              <a:rPr lang="en-US" altLang="zh-TW" dirty="0"/>
              <a:t> * dpi / 160</a:t>
            </a:r>
          </a:p>
          <a:p>
            <a:endParaRPr lang="zh-TW" altLang="en-US" dirty="0"/>
          </a:p>
        </p:txBody>
      </p:sp>
    </p:spTree>
    <p:extLst>
      <p:ext uri="{BB962C8B-B14F-4D97-AF65-F5344CB8AC3E}">
        <p14:creationId xmlns:p14="http://schemas.microsoft.com/office/powerpoint/2010/main" xmlns="" val="2212089847"/>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32500" lnSpcReduction="20000"/>
          </a:bodyPr>
          <a:lstStyle/>
          <a:p>
            <a:r>
              <a:rPr lang="en-US" altLang="zh-TW" dirty="0" smtClean="0"/>
              <a:t>public </a:t>
            </a:r>
            <a:r>
              <a:rPr lang="en-US" altLang="zh-TW" dirty="0"/>
              <a:t>class </a:t>
            </a:r>
            <a:r>
              <a:rPr lang="en-US" altLang="zh-TW" dirty="0" err="1"/>
              <a:t>MainActivity</a:t>
            </a:r>
            <a:r>
              <a:rPr lang="en-US" altLang="zh-TW" dirty="0"/>
              <a:t> extends Activity {</a:t>
            </a:r>
          </a:p>
          <a:p>
            <a:endParaRPr lang="en-US" altLang="zh-TW" dirty="0"/>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Thread t=new Thread(){</a:t>
            </a:r>
          </a:p>
          <a:p>
            <a:r>
              <a:rPr lang="en-US" altLang="zh-TW" dirty="0"/>
              <a:t>                public void run() {</a:t>
            </a:r>
          </a:p>
          <a:p>
            <a:r>
              <a:rPr lang="en-US" altLang="zh-TW" dirty="0"/>
              <a:t>                    try {</a:t>
            </a:r>
          </a:p>
          <a:p>
            <a:r>
              <a:rPr lang="en-US" altLang="zh-TW" dirty="0"/>
              <a:t>                        Parsing();</a:t>
            </a:r>
          </a:p>
          <a:p>
            <a:r>
              <a:rPr lang="en-US" altLang="zh-TW" dirty="0"/>
              <a:t>                    } catch (Exception e) {</a:t>
            </a:r>
          </a:p>
          <a:p>
            <a:r>
              <a:rPr lang="en-US" altLang="zh-TW" dirty="0"/>
              <a:t>                        </a:t>
            </a:r>
            <a:r>
              <a:rPr lang="en-US" altLang="zh-TW" dirty="0" err="1"/>
              <a:t>e.printStackTrace</a:t>
            </a:r>
            <a:r>
              <a:rPr lang="en-US" altLang="zh-TW" dirty="0"/>
              <a:t>();</a:t>
            </a:r>
          </a:p>
          <a:p>
            <a:r>
              <a:rPr lang="en-US" altLang="zh-TW" dirty="0"/>
              <a:t>                    }</a:t>
            </a:r>
          </a:p>
          <a:p>
            <a:r>
              <a:rPr lang="en-US" altLang="zh-TW" dirty="0"/>
              <a:t>                }</a:t>
            </a:r>
          </a:p>
          <a:p>
            <a:r>
              <a:rPr lang="en-US" altLang="zh-TW" dirty="0"/>
              <a:t>            };</a:t>
            </a:r>
          </a:p>
          <a:p>
            <a:r>
              <a:rPr lang="en-US" altLang="zh-TW" dirty="0"/>
              <a:t>            </a:t>
            </a:r>
            <a:r>
              <a:rPr lang="en-US" altLang="zh-TW" dirty="0" err="1"/>
              <a:t>t.start</a:t>
            </a:r>
            <a:r>
              <a:rPr lang="en-US" altLang="zh-TW" dirty="0"/>
              <a:t>();</a:t>
            </a:r>
          </a:p>
          <a:p>
            <a:endParaRPr lang="en-US" altLang="zh-TW" dirty="0"/>
          </a:p>
          <a:p>
            <a:r>
              <a:rPr lang="en-US" altLang="zh-TW" dirty="0"/>
              <a:t>    }</a:t>
            </a:r>
          </a:p>
          <a:p>
            <a:r>
              <a:rPr lang="en-US" altLang="zh-TW" dirty="0"/>
              <a:t>    public static void Parsing() throws Exception {</a:t>
            </a:r>
          </a:p>
          <a:p>
            <a:r>
              <a:rPr lang="en-US" altLang="zh-TW" dirty="0"/>
              <a:t>        URL </a:t>
            </a:r>
            <a:r>
              <a:rPr lang="en-US" altLang="zh-TW" dirty="0" err="1"/>
              <a:t>url</a:t>
            </a:r>
            <a:r>
              <a:rPr lang="en-US" altLang="zh-TW" dirty="0"/>
              <a:t> = new URL("http://www.cwb.gov.tw/rss/forecast/36_14.xml");</a:t>
            </a:r>
          </a:p>
          <a:p>
            <a:r>
              <a:rPr lang="en-US" altLang="zh-TW" dirty="0"/>
              <a:t>        Document </a:t>
            </a:r>
            <a:r>
              <a:rPr lang="en-US" altLang="zh-TW" dirty="0" err="1"/>
              <a:t>xmlDoc</a:t>
            </a:r>
            <a:r>
              <a:rPr lang="en-US" altLang="zh-TW" dirty="0"/>
              <a:t> =  </a:t>
            </a:r>
            <a:r>
              <a:rPr lang="en-US" altLang="zh-TW" dirty="0" err="1"/>
              <a:t>Jsoup.parse</a:t>
            </a:r>
            <a:r>
              <a:rPr lang="en-US" altLang="zh-TW" dirty="0"/>
              <a:t>(</a:t>
            </a:r>
            <a:r>
              <a:rPr lang="en-US" altLang="zh-TW" dirty="0" err="1"/>
              <a:t>url</a:t>
            </a:r>
            <a:r>
              <a:rPr lang="en-US" altLang="zh-TW" dirty="0"/>
              <a:t>, 3000);</a:t>
            </a:r>
          </a:p>
          <a:p>
            <a:r>
              <a:rPr lang="en-US" altLang="zh-TW" dirty="0"/>
              <a:t>        Elements title = </a:t>
            </a:r>
            <a:r>
              <a:rPr lang="en-US" altLang="zh-TW" dirty="0" err="1"/>
              <a:t>xmlDoc.select</a:t>
            </a:r>
            <a:r>
              <a:rPr lang="en-US" altLang="zh-TW" dirty="0"/>
              <a:t>("title");</a:t>
            </a:r>
          </a:p>
          <a:p>
            <a:r>
              <a:rPr lang="en-US" altLang="zh-TW" dirty="0"/>
              <a:t>        </a:t>
            </a:r>
            <a:r>
              <a:rPr lang="en-US" altLang="zh-TW" dirty="0" err="1"/>
              <a:t>Log.e</a:t>
            </a:r>
            <a:r>
              <a:rPr lang="en-US" altLang="zh-TW" dirty="0"/>
              <a:t>("test",</a:t>
            </a:r>
            <a:r>
              <a:rPr lang="en-US" altLang="zh-TW" dirty="0" err="1"/>
              <a:t>title.get</a:t>
            </a:r>
            <a:r>
              <a:rPr lang="en-US" altLang="zh-TW" dirty="0"/>
              <a:t>(0).text());</a:t>
            </a:r>
          </a:p>
          <a:p>
            <a:endParaRPr lang="en-US" altLang="zh-TW" dirty="0"/>
          </a:p>
          <a:p>
            <a:r>
              <a:rPr lang="en-US" altLang="zh-TW" dirty="0"/>
              <a:t>    }</a:t>
            </a:r>
          </a:p>
          <a:p>
            <a:endParaRPr lang="en-US" altLang="zh-TW" dirty="0"/>
          </a:p>
          <a:p>
            <a:r>
              <a:rPr lang="en-US" altLang="zh-TW" dirty="0"/>
              <a:t>}</a:t>
            </a:r>
          </a:p>
          <a:p>
            <a:endParaRPr lang="zh-TW" altLang="en-US" dirty="0"/>
          </a:p>
        </p:txBody>
      </p:sp>
    </p:spTree>
    <p:extLst>
      <p:ext uri="{BB962C8B-B14F-4D97-AF65-F5344CB8AC3E}">
        <p14:creationId xmlns:p14="http://schemas.microsoft.com/office/powerpoint/2010/main" xmlns="" val="691946676"/>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 Elements data = </a:t>
            </a:r>
            <a:r>
              <a:rPr lang="en-US" altLang="zh-TW" dirty="0" err="1"/>
              <a:t>xmlDoc.select</a:t>
            </a:r>
            <a:r>
              <a:rPr lang="en-US" altLang="zh-TW" dirty="0"/>
              <a:t>("title");</a:t>
            </a:r>
          </a:p>
          <a:p>
            <a:r>
              <a:rPr lang="en-US" altLang="zh-TW" dirty="0"/>
              <a:t>        for(Element p : data)</a:t>
            </a:r>
          </a:p>
          <a:p>
            <a:r>
              <a:rPr lang="en-US" altLang="zh-TW" dirty="0"/>
              <a:t>        {</a:t>
            </a:r>
          </a:p>
          <a:p>
            <a:r>
              <a:rPr lang="en-US" altLang="zh-TW" dirty="0"/>
              <a:t>            if(</a:t>
            </a:r>
            <a:r>
              <a:rPr lang="en-US" altLang="zh-TW" dirty="0" err="1"/>
              <a:t>p.text</a:t>
            </a:r>
            <a:r>
              <a:rPr lang="en-US" altLang="zh-TW" dirty="0"/>
              <a:t>().</a:t>
            </a:r>
            <a:r>
              <a:rPr lang="en-US" altLang="zh-TW" dirty="0" err="1"/>
              <a:t>indexOf</a:t>
            </a:r>
            <a:r>
              <a:rPr lang="en-US" altLang="zh-TW" dirty="0"/>
              <a:t>("</a:t>
            </a:r>
            <a:r>
              <a:rPr lang="zh-TW" altLang="en-US" dirty="0"/>
              <a:t>新竹</a:t>
            </a:r>
            <a:r>
              <a:rPr lang="en-US" altLang="zh-TW" dirty="0"/>
              <a:t>")&gt;0 &amp;&amp; </a:t>
            </a:r>
            <a:r>
              <a:rPr lang="en-US" altLang="zh-TW" dirty="0" err="1"/>
              <a:t>p.text</a:t>
            </a:r>
            <a:r>
              <a:rPr lang="en-US" altLang="zh-TW" dirty="0"/>
              <a:t>().</a:t>
            </a:r>
            <a:r>
              <a:rPr lang="en-US" altLang="zh-TW" dirty="0" err="1"/>
              <a:t>indexOf</a:t>
            </a:r>
            <a:r>
              <a:rPr lang="en-US" altLang="zh-TW" dirty="0"/>
              <a:t>("</a:t>
            </a:r>
            <a:r>
              <a:rPr lang="zh-TW" altLang="en-US" dirty="0"/>
              <a:t>今日</a:t>
            </a:r>
            <a:r>
              <a:rPr lang="en-US" altLang="zh-TW" dirty="0"/>
              <a:t>")&gt;0)</a:t>
            </a:r>
          </a:p>
          <a:p>
            <a:r>
              <a:rPr lang="en-US" altLang="zh-TW" dirty="0"/>
              <a:t>                </a:t>
            </a:r>
            <a:r>
              <a:rPr lang="en-US" altLang="zh-TW" dirty="0" err="1"/>
              <a:t>Log.e</a:t>
            </a:r>
            <a:r>
              <a:rPr lang="en-US" altLang="zh-TW" dirty="0"/>
              <a:t>("test",</a:t>
            </a:r>
            <a:r>
              <a:rPr lang="en-US" altLang="zh-TW" dirty="0" err="1"/>
              <a:t>p.text</a:t>
            </a:r>
            <a:r>
              <a:rPr lang="en-US" altLang="zh-TW" dirty="0"/>
              <a:t>());</a:t>
            </a:r>
          </a:p>
          <a:p>
            <a:r>
              <a:rPr lang="en-US" altLang="zh-TW" dirty="0"/>
              <a:t>        }</a:t>
            </a:r>
          </a:p>
          <a:p>
            <a:endParaRPr lang="zh-TW" altLang="en-US" dirty="0"/>
          </a:p>
        </p:txBody>
      </p:sp>
    </p:spTree>
    <p:extLst>
      <p:ext uri="{BB962C8B-B14F-4D97-AF65-F5344CB8AC3E}">
        <p14:creationId xmlns:p14="http://schemas.microsoft.com/office/powerpoint/2010/main" xmlns="" val="2649384099"/>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rotWithShape="1">
          <a:blip r:embed="rId2"/>
          <a:srcRect l="34250" t="72898" r="2751"/>
          <a:stretch/>
        </p:blipFill>
        <p:spPr>
          <a:xfrm>
            <a:off x="755575" y="3284984"/>
            <a:ext cx="8006371" cy="1838796"/>
          </a:xfrm>
          <a:prstGeom prst="rect">
            <a:avLst/>
          </a:prstGeom>
        </p:spPr>
      </p:pic>
    </p:spTree>
    <p:extLst>
      <p:ext uri="{BB962C8B-B14F-4D97-AF65-F5344CB8AC3E}">
        <p14:creationId xmlns:p14="http://schemas.microsoft.com/office/powerpoint/2010/main" xmlns="" val="1441338217"/>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Other examples</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String html = "&lt;p&gt;An &lt;a </a:t>
            </a:r>
            <a:r>
              <a:rPr lang="en-US" altLang="zh-TW" dirty="0" err="1"/>
              <a:t>href</a:t>
            </a:r>
            <a:r>
              <a:rPr lang="en-US" altLang="zh-TW" dirty="0"/>
              <a:t>='http://example.com/'&gt;&lt;b&gt;example&lt;/b&gt;&lt;/a&gt; link.&lt;/p&gt;";</a:t>
            </a:r>
          </a:p>
          <a:p>
            <a:r>
              <a:rPr lang="en-US" altLang="zh-TW" dirty="0"/>
              <a:t>Document doc = </a:t>
            </a:r>
            <a:r>
              <a:rPr lang="en-US" altLang="zh-TW" dirty="0" err="1"/>
              <a:t>Jsoup.parse</a:t>
            </a:r>
            <a:r>
              <a:rPr lang="en-US" altLang="zh-TW" dirty="0"/>
              <a:t>(html);</a:t>
            </a:r>
          </a:p>
          <a:p>
            <a:r>
              <a:rPr lang="en-US" altLang="zh-TW" dirty="0"/>
              <a:t>Element link = </a:t>
            </a:r>
            <a:r>
              <a:rPr lang="en-US" altLang="zh-TW" dirty="0" err="1"/>
              <a:t>doc.select</a:t>
            </a:r>
            <a:r>
              <a:rPr lang="en-US" altLang="zh-TW" dirty="0"/>
              <a:t>("a").first();</a:t>
            </a:r>
          </a:p>
          <a:p>
            <a:endParaRPr lang="en-US" altLang="zh-TW" dirty="0"/>
          </a:p>
          <a:p>
            <a:r>
              <a:rPr lang="en-US" altLang="zh-TW" dirty="0"/>
              <a:t>String text = </a:t>
            </a:r>
            <a:r>
              <a:rPr lang="en-US" altLang="zh-TW" dirty="0" err="1"/>
              <a:t>doc.body</a:t>
            </a:r>
            <a:r>
              <a:rPr lang="en-US" altLang="zh-TW" dirty="0"/>
              <a:t>().text(); // "An example link"</a:t>
            </a:r>
          </a:p>
          <a:p>
            <a:r>
              <a:rPr lang="en-US" altLang="zh-TW" dirty="0"/>
              <a:t>String </a:t>
            </a:r>
            <a:r>
              <a:rPr lang="en-US" altLang="zh-TW" dirty="0" err="1"/>
              <a:t>linkHref</a:t>
            </a:r>
            <a:r>
              <a:rPr lang="en-US" altLang="zh-TW" dirty="0"/>
              <a:t> = </a:t>
            </a:r>
            <a:r>
              <a:rPr lang="en-US" altLang="zh-TW" dirty="0" err="1"/>
              <a:t>link.attr</a:t>
            </a:r>
            <a:r>
              <a:rPr lang="en-US" altLang="zh-TW" dirty="0"/>
              <a:t>("</a:t>
            </a:r>
            <a:r>
              <a:rPr lang="en-US" altLang="zh-TW" dirty="0" err="1"/>
              <a:t>href</a:t>
            </a:r>
            <a:r>
              <a:rPr lang="en-US" altLang="zh-TW" dirty="0"/>
              <a:t>"); // "http://example.com/"</a:t>
            </a:r>
          </a:p>
          <a:p>
            <a:r>
              <a:rPr lang="en-US" altLang="zh-TW" dirty="0"/>
              <a:t>String </a:t>
            </a:r>
            <a:r>
              <a:rPr lang="en-US" altLang="zh-TW" dirty="0" err="1"/>
              <a:t>linkText</a:t>
            </a:r>
            <a:r>
              <a:rPr lang="en-US" altLang="zh-TW" dirty="0"/>
              <a:t> = </a:t>
            </a:r>
            <a:r>
              <a:rPr lang="en-US" altLang="zh-TW" dirty="0" err="1"/>
              <a:t>link.text</a:t>
            </a:r>
            <a:r>
              <a:rPr lang="en-US" altLang="zh-TW" dirty="0"/>
              <a:t>(); // "example""</a:t>
            </a:r>
          </a:p>
          <a:p>
            <a:endParaRPr lang="en-US" altLang="zh-TW" dirty="0"/>
          </a:p>
          <a:p>
            <a:r>
              <a:rPr lang="en-US" altLang="zh-TW" dirty="0"/>
              <a:t>String </a:t>
            </a:r>
            <a:r>
              <a:rPr lang="en-US" altLang="zh-TW" dirty="0" err="1"/>
              <a:t>linkOuterH</a:t>
            </a:r>
            <a:r>
              <a:rPr lang="en-US" altLang="zh-TW" dirty="0"/>
              <a:t> = </a:t>
            </a:r>
            <a:r>
              <a:rPr lang="en-US" altLang="zh-TW" dirty="0" err="1"/>
              <a:t>link.outerHtml</a:t>
            </a:r>
            <a:r>
              <a:rPr lang="en-US" altLang="zh-TW" dirty="0"/>
              <a:t>(); </a:t>
            </a:r>
          </a:p>
          <a:p>
            <a:r>
              <a:rPr lang="en-US" altLang="zh-TW" dirty="0"/>
              <a:t>    // "&lt;a </a:t>
            </a:r>
            <a:r>
              <a:rPr lang="en-US" altLang="zh-TW" dirty="0" err="1"/>
              <a:t>href</a:t>
            </a:r>
            <a:r>
              <a:rPr lang="en-US" altLang="zh-TW" dirty="0"/>
              <a:t>="http://example.com"&gt;&lt;b&gt;example&lt;/b&gt;&lt;/a&gt;"</a:t>
            </a:r>
          </a:p>
          <a:p>
            <a:r>
              <a:rPr lang="en-US" altLang="zh-TW" dirty="0"/>
              <a:t>String </a:t>
            </a:r>
            <a:r>
              <a:rPr lang="en-US" altLang="zh-TW" dirty="0" err="1"/>
              <a:t>linkInnerH</a:t>
            </a:r>
            <a:r>
              <a:rPr lang="en-US" altLang="zh-TW" dirty="0"/>
              <a:t> = link.html(); // "&lt;b&gt;example&lt;/b&gt;"</a:t>
            </a:r>
            <a:endParaRPr lang="zh-TW" altLang="en-US" dirty="0"/>
          </a:p>
        </p:txBody>
      </p:sp>
    </p:spTree>
    <p:extLst>
      <p:ext uri="{BB962C8B-B14F-4D97-AF65-F5344CB8AC3E}">
        <p14:creationId xmlns:p14="http://schemas.microsoft.com/office/powerpoint/2010/main" xmlns="" val="4016979285"/>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Socket</a:t>
            </a:r>
            <a:endParaRPr lang="zh-TW" altLang="en-US" dirty="0"/>
          </a:p>
        </p:txBody>
      </p:sp>
      <p:sp>
        <p:nvSpPr>
          <p:cNvPr id="3" name="內容版面配置區 2"/>
          <p:cNvSpPr>
            <a:spLocks noGrp="1"/>
          </p:cNvSpPr>
          <p:nvPr>
            <p:ph idx="1"/>
          </p:nvPr>
        </p:nvSpPr>
        <p:spPr/>
        <p:txBody>
          <a:bodyPr>
            <a:normAutofit fontScale="25000" lnSpcReduction="20000"/>
          </a:bodyPr>
          <a:lstStyle/>
          <a:p>
            <a:r>
              <a:rPr lang="en-US" altLang="zh-TW" dirty="0" smtClean="0"/>
              <a:t>public </a:t>
            </a:r>
            <a:r>
              <a:rPr lang="en-US" altLang="zh-TW" dirty="0"/>
              <a:t>class </a:t>
            </a:r>
            <a:r>
              <a:rPr lang="en-US" altLang="zh-TW" dirty="0" err="1"/>
              <a:t>MainActivity</a:t>
            </a:r>
            <a:r>
              <a:rPr lang="en-US" altLang="zh-TW" dirty="0"/>
              <a:t> extends Activity {</a:t>
            </a:r>
          </a:p>
          <a:p>
            <a:r>
              <a:rPr lang="en-US" altLang="zh-TW" dirty="0" smtClean="0"/>
              <a:t>    </a:t>
            </a:r>
            <a:r>
              <a:rPr lang="en-US" altLang="zh-TW" dirty="0"/>
              <a:t>@Override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Log.d</a:t>
            </a:r>
            <a:r>
              <a:rPr lang="en-US" altLang="zh-TW" dirty="0"/>
              <a:t>("test", "Server is start.");</a:t>
            </a:r>
          </a:p>
          <a:p>
            <a:r>
              <a:rPr lang="en-US" altLang="zh-TW" dirty="0"/>
              <a:t>        Thread t=new Thread()</a:t>
            </a:r>
          </a:p>
          <a:p>
            <a:r>
              <a:rPr lang="en-US" altLang="zh-TW" dirty="0"/>
              <a:t>        {</a:t>
            </a:r>
          </a:p>
          <a:p>
            <a:r>
              <a:rPr lang="en-US" altLang="zh-TW" dirty="0"/>
              <a:t>            public void run()</a:t>
            </a:r>
          </a:p>
          <a:p>
            <a:r>
              <a:rPr lang="en-US" altLang="zh-TW" dirty="0"/>
              <a:t>            {</a:t>
            </a:r>
          </a:p>
          <a:p>
            <a:r>
              <a:rPr lang="en-US" altLang="zh-TW" dirty="0"/>
              <a:t>                </a:t>
            </a:r>
            <a:r>
              <a:rPr lang="en-US" altLang="zh-TW" dirty="0" err="1"/>
              <a:t>socketserver</a:t>
            </a:r>
            <a:r>
              <a:rPr lang="en-US" altLang="zh-TW" dirty="0"/>
              <a:t>();</a:t>
            </a:r>
          </a:p>
          <a:p>
            <a:r>
              <a:rPr lang="en-US" altLang="zh-TW" dirty="0"/>
              <a:t>            }</a:t>
            </a:r>
          </a:p>
          <a:p>
            <a:r>
              <a:rPr lang="en-US" altLang="zh-TW" dirty="0"/>
              <a:t>        };</a:t>
            </a:r>
          </a:p>
          <a:p>
            <a:r>
              <a:rPr lang="en-US" altLang="zh-TW" dirty="0"/>
              <a:t>        </a:t>
            </a:r>
            <a:r>
              <a:rPr lang="en-US" altLang="zh-TW" dirty="0" err="1"/>
              <a:t>t.start</a:t>
            </a:r>
            <a:r>
              <a:rPr lang="en-US" altLang="zh-TW" dirty="0"/>
              <a:t>();</a:t>
            </a:r>
          </a:p>
          <a:p>
            <a:r>
              <a:rPr lang="en-US" altLang="zh-TW" dirty="0"/>
              <a:t>    }</a:t>
            </a:r>
          </a:p>
          <a:p>
            <a:r>
              <a:rPr lang="en-US" altLang="zh-TW" dirty="0" smtClean="0"/>
              <a:t>        </a:t>
            </a:r>
            <a:r>
              <a:rPr lang="en-US" altLang="zh-TW" dirty="0"/>
              <a:t>private static </a:t>
            </a:r>
            <a:r>
              <a:rPr lang="en-US" altLang="zh-TW" dirty="0" err="1"/>
              <a:t>ServerSocket</a:t>
            </a:r>
            <a:r>
              <a:rPr lang="en-US" altLang="zh-TW" dirty="0"/>
              <a:t> </a:t>
            </a:r>
            <a:r>
              <a:rPr lang="en-US" altLang="zh-TW" dirty="0" err="1"/>
              <a:t>serverSocket</a:t>
            </a:r>
            <a:r>
              <a:rPr lang="en-US" altLang="zh-TW" dirty="0"/>
              <a:t>;</a:t>
            </a:r>
          </a:p>
          <a:p>
            <a:r>
              <a:rPr lang="en-US" altLang="zh-TW" dirty="0"/>
              <a:t>        void </a:t>
            </a:r>
            <a:r>
              <a:rPr lang="en-US" altLang="zh-TW" dirty="0" err="1"/>
              <a:t>socketserver</a:t>
            </a:r>
            <a:r>
              <a:rPr lang="en-US" altLang="zh-TW" dirty="0"/>
              <a:t>() {</a:t>
            </a:r>
          </a:p>
          <a:p>
            <a:r>
              <a:rPr lang="en-US" altLang="zh-TW" dirty="0"/>
              <a:t>            </a:t>
            </a:r>
            <a:r>
              <a:rPr lang="en-US" altLang="zh-TW" dirty="0" err="1"/>
              <a:t>int</a:t>
            </a:r>
            <a:r>
              <a:rPr lang="en-US" altLang="zh-TW" dirty="0"/>
              <a:t> port=5050;</a:t>
            </a:r>
          </a:p>
          <a:p>
            <a:r>
              <a:rPr lang="en-US" altLang="zh-TW" dirty="0"/>
              <a:t>            try {</a:t>
            </a:r>
          </a:p>
          <a:p>
            <a:r>
              <a:rPr lang="en-US" altLang="zh-TW" dirty="0"/>
              <a:t>                </a:t>
            </a:r>
            <a:r>
              <a:rPr lang="en-US" altLang="zh-TW" dirty="0" err="1"/>
              <a:t>serverSocket</a:t>
            </a:r>
            <a:r>
              <a:rPr lang="en-US" altLang="zh-TW" dirty="0"/>
              <a:t> =new </a:t>
            </a:r>
            <a:r>
              <a:rPr lang="en-US" altLang="zh-TW" dirty="0" err="1"/>
              <a:t>ServerSocket</a:t>
            </a:r>
            <a:r>
              <a:rPr lang="en-US" altLang="zh-TW" dirty="0"/>
              <a:t>(port);</a:t>
            </a:r>
          </a:p>
          <a:p>
            <a:r>
              <a:rPr lang="en-US" altLang="zh-TW" dirty="0"/>
              <a:t>                </a:t>
            </a:r>
            <a:r>
              <a:rPr lang="en-US" altLang="zh-TW" dirty="0" err="1"/>
              <a:t>Log.d</a:t>
            </a:r>
            <a:r>
              <a:rPr lang="en-US" altLang="zh-TW" dirty="0"/>
              <a:t>("test", "Server is start.");</a:t>
            </a:r>
          </a:p>
          <a:p>
            <a:r>
              <a:rPr lang="en-US" altLang="zh-TW" dirty="0"/>
              <a:t>                Socket socket=</a:t>
            </a:r>
            <a:r>
              <a:rPr lang="en-US" altLang="zh-TW" dirty="0" err="1"/>
              <a:t>serverSocket.accept</a:t>
            </a:r>
            <a:r>
              <a:rPr lang="en-US" altLang="zh-TW" dirty="0"/>
              <a:t>();</a:t>
            </a:r>
          </a:p>
          <a:p>
            <a:r>
              <a:rPr lang="en-US" altLang="zh-TW" dirty="0"/>
              <a:t>                </a:t>
            </a:r>
            <a:r>
              <a:rPr lang="en-US" altLang="zh-TW" dirty="0" err="1"/>
              <a:t>BufferedWriter</a:t>
            </a:r>
            <a:r>
              <a:rPr lang="en-US" altLang="zh-TW" dirty="0"/>
              <a:t> </a:t>
            </a:r>
            <a:r>
              <a:rPr lang="en-US" altLang="zh-TW" dirty="0" err="1"/>
              <a:t>bw</a:t>
            </a:r>
            <a:r>
              <a:rPr lang="en-US" altLang="zh-TW" dirty="0"/>
              <a:t>=    new </a:t>
            </a:r>
            <a:r>
              <a:rPr lang="en-US" altLang="zh-TW" dirty="0" err="1"/>
              <a:t>BufferedWriter</a:t>
            </a:r>
            <a:r>
              <a:rPr lang="en-US" altLang="zh-TW" dirty="0"/>
              <a:t>( new </a:t>
            </a:r>
            <a:r>
              <a:rPr lang="en-US" altLang="zh-TW" dirty="0" err="1"/>
              <a:t>OutputStreamWriter</a:t>
            </a:r>
            <a:r>
              <a:rPr lang="en-US" altLang="zh-TW" dirty="0"/>
              <a:t>(</a:t>
            </a:r>
            <a:r>
              <a:rPr lang="en-US" altLang="zh-TW" dirty="0" err="1"/>
              <a:t>socket.getOutputStream</a:t>
            </a:r>
            <a:r>
              <a:rPr lang="en-US" altLang="zh-TW" dirty="0"/>
              <a:t>()));</a:t>
            </a:r>
          </a:p>
          <a:p>
            <a:r>
              <a:rPr lang="en-US" altLang="zh-TW" dirty="0"/>
              <a:t>                </a:t>
            </a:r>
            <a:r>
              <a:rPr lang="en-US" altLang="zh-TW" dirty="0" err="1"/>
              <a:t>bw.write</a:t>
            </a:r>
            <a:r>
              <a:rPr lang="en-US" altLang="zh-TW" dirty="0"/>
              <a:t>("Hello! This is sever msg.\n");</a:t>
            </a:r>
          </a:p>
          <a:p>
            <a:r>
              <a:rPr lang="en-US" altLang="zh-TW" dirty="0"/>
              <a:t>                </a:t>
            </a:r>
            <a:r>
              <a:rPr lang="en-US" altLang="zh-TW" dirty="0" err="1"/>
              <a:t>bw.flush</a:t>
            </a:r>
            <a:r>
              <a:rPr lang="en-US" altLang="zh-TW" dirty="0"/>
              <a:t>();</a:t>
            </a:r>
          </a:p>
          <a:p>
            <a:r>
              <a:rPr lang="en-US" altLang="zh-TW" dirty="0"/>
              <a:t>            } catch (</a:t>
            </a:r>
            <a:r>
              <a:rPr lang="en-US" altLang="zh-TW" dirty="0" err="1"/>
              <a:t>IOException</a:t>
            </a:r>
            <a:r>
              <a:rPr lang="en-US" altLang="zh-TW" dirty="0"/>
              <a:t> e) {</a:t>
            </a:r>
          </a:p>
          <a:p>
            <a:r>
              <a:rPr lang="en-US" altLang="zh-TW" dirty="0"/>
              <a:t>                </a:t>
            </a:r>
            <a:r>
              <a:rPr lang="en-US" altLang="zh-TW" dirty="0" err="1"/>
              <a:t>Log.d</a:t>
            </a:r>
            <a:r>
              <a:rPr lang="en-US" altLang="zh-TW" dirty="0"/>
              <a:t>("test", "Socket ERROR");</a:t>
            </a:r>
          </a:p>
          <a:p>
            <a:r>
              <a:rPr lang="en-US" altLang="zh-TW" dirty="0"/>
              <a:t>            }</a:t>
            </a:r>
          </a:p>
          <a:p>
            <a:r>
              <a:rPr lang="en-US" altLang="zh-TW" dirty="0"/>
              <a:t>            </a:t>
            </a:r>
            <a:r>
              <a:rPr lang="en-US" altLang="zh-TW" dirty="0" err="1"/>
              <a:t>Log.d</a:t>
            </a:r>
            <a:r>
              <a:rPr lang="en-US" altLang="zh-TW" dirty="0"/>
              <a:t>("test", "Socket is End");</a:t>
            </a:r>
          </a:p>
          <a:p>
            <a:r>
              <a:rPr lang="en-US" altLang="zh-TW" dirty="0"/>
              <a:t>        }</a:t>
            </a:r>
          </a:p>
          <a:p>
            <a:r>
              <a:rPr lang="en-US" altLang="zh-TW" dirty="0"/>
              <a:t>    }</a:t>
            </a:r>
          </a:p>
          <a:p>
            <a:endParaRPr lang="en-US" altLang="zh-TW" dirty="0"/>
          </a:p>
        </p:txBody>
      </p:sp>
    </p:spTree>
    <p:extLst>
      <p:ext uri="{BB962C8B-B14F-4D97-AF65-F5344CB8AC3E}">
        <p14:creationId xmlns:p14="http://schemas.microsoft.com/office/powerpoint/2010/main" xmlns="" val="2236010497"/>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Socket</a:t>
            </a:r>
            <a:endParaRPr lang="zh-TW" altLang="en-US" dirty="0"/>
          </a:p>
        </p:txBody>
      </p:sp>
      <p:sp>
        <p:nvSpPr>
          <p:cNvPr id="3" name="內容版面配置區 2"/>
          <p:cNvSpPr>
            <a:spLocks noGrp="1"/>
          </p:cNvSpPr>
          <p:nvPr>
            <p:ph idx="1"/>
          </p:nvPr>
        </p:nvSpPr>
        <p:spPr/>
        <p:txBody>
          <a:bodyPr>
            <a:normAutofit fontScale="47500" lnSpcReduction="20000"/>
          </a:bodyPr>
          <a:lstStyle/>
          <a:p>
            <a:r>
              <a:rPr lang="en-US" altLang="zh-TW" dirty="0"/>
              <a:t> private static Socket </a:t>
            </a:r>
            <a:r>
              <a:rPr lang="en-US" altLang="zh-TW" dirty="0" err="1"/>
              <a:t>clientSocket</a:t>
            </a:r>
            <a:r>
              <a:rPr lang="en-US" altLang="zh-TW" dirty="0"/>
              <a:t>;</a:t>
            </a:r>
          </a:p>
          <a:p>
            <a:r>
              <a:rPr lang="en-US" altLang="zh-TW" dirty="0"/>
              <a:t>    private String </a:t>
            </a:r>
            <a:r>
              <a:rPr lang="en-US" altLang="zh-TW" dirty="0" err="1"/>
              <a:t>str</a:t>
            </a:r>
            <a:r>
              <a:rPr lang="en-US" altLang="zh-TW" dirty="0"/>
              <a:t>;</a:t>
            </a:r>
          </a:p>
          <a:p>
            <a:r>
              <a:rPr lang="en-US" altLang="zh-TW" dirty="0"/>
              <a:t>    void </a:t>
            </a:r>
            <a:r>
              <a:rPr lang="en-US" altLang="zh-TW" dirty="0" err="1"/>
              <a:t>socketclient</a:t>
            </a:r>
            <a:r>
              <a:rPr lang="en-US" altLang="zh-TW" dirty="0"/>
              <a:t>()</a:t>
            </a:r>
          </a:p>
          <a:p>
            <a:r>
              <a:rPr lang="en-US" altLang="zh-TW" dirty="0"/>
              <a:t>    {</a:t>
            </a:r>
          </a:p>
          <a:p>
            <a:r>
              <a:rPr lang="en-US" altLang="zh-TW" dirty="0"/>
              <a:t>                </a:t>
            </a:r>
            <a:r>
              <a:rPr lang="en-US" altLang="zh-TW" dirty="0" err="1"/>
              <a:t>InetAddress</a:t>
            </a:r>
            <a:r>
              <a:rPr lang="en-US" altLang="zh-TW" dirty="0"/>
              <a:t> </a:t>
            </a:r>
            <a:r>
              <a:rPr lang="en-US" altLang="zh-TW" dirty="0" err="1"/>
              <a:t>serverIp</a:t>
            </a:r>
            <a:r>
              <a:rPr lang="en-US" altLang="zh-TW" dirty="0"/>
              <a:t>;</a:t>
            </a:r>
          </a:p>
          <a:p>
            <a:r>
              <a:rPr lang="en-US" altLang="zh-TW" dirty="0"/>
              <a:t>                try {</a:t>
            </a:r>
          </a:p>
          <a:p>
            <a:endParaRPr lang="en-US" altLang="zh-TW" dirty="0"/>
          </a:p>
          <a:p>
            <a:r>
              <a:rPr lang="en-US" altLang="zh-TW" dirty="0"/>
              <a:t>                    </a:t>
            </a:r>
            <a:r>
              <a:rPr lang="en-US" altLang="zh-TW" dirty="0" err="1"/>
              <a:t>serverIp</a:t>
            </a:r>
            <a:r>
              <a:rPr lang="en-US" altLang="zh-TW" dirty="0"/>
              <a:t> = </a:t>
            </a:r>
            <a:r>
              <a:rPr lang="en-US" altLang="zh-TW" dirty="0" err="1"/>
              <a:t>InetAddress.getByName</a:t>
            </a:r>
            <a:r>
              <a:rPr lang="en-US" altLang="zh-TW" dirty="0"/>
              <a:t>("192.168.11.6");</a:t>
            </a:r>
          </a:p>
          <a:p>
            <a:r>
              <a:rPr lang="en-US" altLang="zh-TW" dirty="0"/>
              <a:t>                    </a:t>
            </a:r>
            <a:r>
              <a:rPr lang="en-US" altLang="zh-TW" dirty="0" err="1"/>
              <a:t>int</a:t>
            </a:r>
            <a:r>
              <a:rPr lang="en-US" altLang="zh-TW" dirty="0"/>
              <a:t> </a:t>
            </a:r>
            <a:r>
              <a:rPr lang="en-US" altLang="zh-TW" dirty="0" err="1"/>
              <a:t>serverPort</a:t>
            </a:r>
            <a:r>
              <a:rPr lang="en-US" altLang="zh-TW" dirty="0"/>
              <a:t>=5050;</a:t>
            </a:r>
          </a:p>
          <a:p>
            <a:r>
              <a:rPr lang="en-US" altLang="zh-TW" dirty="0"/>
              <a:t>                    </a:t>
            </a:r>
            <a:r>
              <a:rPr lang="en-US" altLang="zh-TW" dirty="0" err="1"/>
              <a:t>clientSocket</a:t>
            </a:r>
            <a:r>
              <a:rPr lang="en-US" altLang="zh-TW" dirty="0"/>
              <a:t>=new Socket(</a:t>
            </a:r>
            <a:r>
              <a:rPr lang="en-US" altLang="zh-TW" dirty="0" err="1"/>
              <a:t>serverIp,serverPort</a:t>
            </a:r>
            <a:r>
              <a:rPr lang="en-US" altLang="zh-TW" dirty="0"/>
              <a:t>);</a:t>
            </a:r>
          </a:p>
          <a:p>
            <a:r>
              <a:rPr lang="en-US" altLang="zh-TW" dirty="0"/>
              <a:t>                    </a:t>
            </a:r>
            <a:r>
              <a:rPr lang="en-US" altLang="zh-TW" dirty="0" err="1"/>
              <a:t>BufferedReader</a:t>
            </a:r>
            <a:r>
              <a:rPr lang="en-US" altLang="zh-TW" dirty="0"/>
              <a:t> </a:t>
            </a:r>
            <a:r>
              <a:rPr lang="en-US" altLang="zh-TW" dirty="0" err="1"/>
              <a:t>br</a:t>
            </a:r>
            <a:r>
              <a:rPr lang="en-US" altLang="zh-TW" dirty="0"/>
              <a:t>=new </a:t>
            </a:r>
            <a:r>
              <a:rPr lang="en-US" altLang="zh-TW" dirty="0" err="1"/>
              <a:t>BufferedReader</a:t>
            </a:r>
            <a:r>
              <a:rPr lang="en-US" altLang="zh-TW" dirty="0"/>
              <a:t>(new </a:t>
            </a:r>
            <a:r>
              <a:rPr lang="en-US" altLang="zh-TW" dirty="0" err="1"/>
              <a:t>InputStreamReader</a:t>
            </a:r>
            <a:r>
              <a:rPr lang="en-US" altLang="zh-TW" dirty="0"/>
              <a:t>(</a:t>
            </a:r>
            <a:r>
              <a:rPr lang="en-US" altLang="zh-TW" dirty="0" err="1"/>
              <a:t>clientSocket.getInputStream</a:t>
            </a:r>
            <a:r>
              <a:rPr lang="en-US" altLang="zh-TW" dirty="0"/>
              <a:t>()));</a:t>
            </a:r>
          </a:p>
          <a:p>
            <a:r>
              <a:rPr lang="en-US" altLang="zh-TW" dirty="0"/>
              <a:t>                    </a:t>
            </a:r>
            <a:r>
              <a:rPr lang="en-US" altLang="zh-TW" dirty="0" err="1"/>
              <a:t>str</a:t>
            </a:r>
            <a:r>
              <a:rPr lang="en-US" altLang="zh-TW" dirty="0"/>
              <a:t>=</a:t>
            </a:r>
            <a:r>
              <a:rPr lang="en-US" altLang="zh-TW" dirty="0" err="1"/>
              <a:t>br.readLine</a:t>
            </a:r>
            <a:r>
              <a:rPr lang="en-US" altLang="zh-TW" dirty="0"/>
              <a:t>();</a:t>
            </a:r>
          </a:p>
          <a:p>
            <a:r>
              <a:rPr lang="en-US" altLang="zh-TW" dirty="0"/>
              <a:t>                    </a:t>
            </a:r>
            <a:r>
              <a:rPr lang="en-US" altLang="zh-TW" dirty="0" err="1"/>
              <a:t>Log.e</a:t>
            </a:r>
            <a:r>
              <a:rPr lang="en-US" altLang="zh-TW" dirty="0"/>
              <a:t>("test",</a:t>
            </a:r>
            <a:r>
              <a:rPr lang="en-US" altLang="zh-TW" dirty="0" err="1"/>
              <a:t>str</a:t>
            </a:r>
            <a:r>
              <a:rPr lang="en-US" altLang="zh-TW" dirty="0"/>
              <a:t>);</a:t>
            </a:r>
          </a:p>
          <a:p>
            <a:r>
              <a:rPr lang="en-US" altLang="zh-TW" dirty="0"/>
              <a:t>                    </a:t>
            </a:r>
            <a:r>
              <a:rPr lang="en-US" altLang="zh-TW" dirty="0" err="1"/>
              <a:t>clientSocket.close</a:t>
            </a:r>
            <a:r>
              <a:rPr lang="en-US" altLang="zh-TW" dirty="0"/>
              <a:t>();</a:t>
            </a:r>
          </a:p>
          <a:p>
            <a:r>
              <a:rPr lang="en-US" altLang="zh-TW" dirty="0"/>
              <a:t>                } catch (</a:t>
            </a:r>
            <a:r>
              <a:rPr lang="en-US" altLang="zh-TW" dirty="0" err="1"/>
              <a:t>IOException</a:t>
            </a:r>
            <a:r>
              <a:rPr lang="en-US" altLang="zh-TW" dirty="0"/>
              <a:t> e) {</a:t>
            </a:r>
          </a:p>
          <a:p>
            <a:r>
              <a:rPr lang="en-US" altLang="zh-TW" dirty="0"/>
              <a:t>                    </a:t>
            </a:r>
            <a:r>
              <a:rPr lang="en-US" altLang="zh-TW" dirty="0" err="1"/>
              <a:t>Log.e</a:t>
            </a:r>
            <a:r>
              <a:rPr lang="en-US" altLang="zh-TW" dirty="0"/>
              <a:t>("</a:t>
            </a:r>
            <a:r>
              <a:rPr lang="en-US" altLang="zh-TW" dirty="0" err="1"/>
              <a:t>test","Connect</a:t>
            </a:r>
            <a:r>
              <a:rPr lang="en-US" altLang="zh-TW" dirty="0"/>
              <a:t> error.");</a:t>
            </a:r>
          </a:p>
          <a:p>
            <a:r>
              <a:rPr lang="en-US" altLang="zh-TW" dirty="0"/>
              <a:t>                }</a:t>
            </a:r>
          </a:p>
          <a:p>
            <a:r>
              <a:rPr lang="en-US" altLang="zh-TW" dirty="0"/>
              <a:t>            }</a:t>
            </a:r>
            <a:endParaRPr lang="zh-TW" altLang="en-US" dirty="0"/>
          </a:p>
        </p:txBody>
      </p:sp>
    </p:spTree>
    <p:extLst>
      <p:ext uri="{BB962C8B-B14F-4D97-AF65-F5344CB8AC3E}">
        <p14:creationId xmlns:p14="http://schemas.microsoft.com/office/powerpoint/2010/main" xmlns="" val="517669563"/>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Socket</a:t>
            </a:r>
            <a:endParaRPr lang="zh-TW" altLang="en-US" dirty="0"/>
          </a:p>
        </p:txBody>
      </p:sp>
      <p:sp>
        <p:nvSpPr>
          <p:cNvPr id="3" name="內容版面配置區 2"/>
          <p:cNvSpPr>
            <a:spLocks noGrp="1"/>
          </p:cNvSpPr>
          <p:nvPr>
            <p:ph idx="1"/>
          </p:nvPr>
        </p:nvSpPr>
        <p:spPr/>
        <p:txBody>
          <a:bodyPr>
            <a:normAutofit fontScale="55000" lnSpcReduction="20000"/>
          </a:bodyPr>
          <a:lstStyle/>
          <a:p>
            <a:r>
              <a:rPr lang="en-US" altLang="zh-TW" dirty="0"/>
              <a:t> </a:t>
            </a:r>
            <a:r>
              <a:rPr lang="en-US" altLang="zh-TW" dirty="0" err="1"/>
              <a:t>btn</a:t>
            </a:r>
            <a:r>
              <a:rPr lang="en-US" altLang="zh-TW" dirty="0"/>
              <a:t>= (Button) </a:t>
            </a:r>
            <a:r>
              <a:rPr lang="en-US" altLang="zh-TW" dirty="0" err="1"/>
              <a:t>findViewById</a:t>
            </a:r>
            <a:r>
              <a:rPr lang="en-US" altLang="zh-TW" dirty="0"/>
              <a:t>(</a:t>
            </a:r>
            <a:r>
              <a:rPr lang="en-US" altLang="zh-TW" dirty="0" err="1"/>
              <a:t>R.id.btngo</a:t>
            </a:r>
            <a:r>
              <a:rPr lang="en-US" altLang="zh-TW" dirty="0"/>
              <a:t>);</a:t>
            </a:r>
          </a:p>
          <a:p>
            <a:r>
              <a:rPr lang="en-US" altLang="zh-TW" dirty="0"/>
              <a:t>        </a:t>
            </a:r>
            <a:r>
              <a:rPr lang="en-US" altLang="zh-TW" dirty="0" err="1"/>
              <a:t>btn.setOnClickListener</a:t>
            </a:r>
            <a:r>
              <a:rPr lang="en-US" altLang="zh-TW" dirty="0"/>
              <a:t>(new </a:t>
            </a:r>
            <a:r>
              <a:rPr lang="en-US" altLang="zh-TW" dirty="0" err="1"/>
              <a:t>Button.OnClickListener</a:t>
            </a:r>
            <a:r>
              <a:rPr lang="en-US" altLang="zh-TW" dirty="0"/>
              <a:t>(){</a:t>
            </a:r>
          </a:p>
          <a:p>
            <a:endParaRPr lang="en-US" altLang="zh-TW" dirty="0"/>
          </a:p>
          <a:p>
            <a:r>
              <a:rPr lang="en-US" altLang="zh-TW" dirty="0"/>
              <a:t>            @Override</a:t>
            </a:r>
          </a:p>
          <a:p>
            <a:r>
              <a:rPr lang="en-US" altLang="zh-TW" dirty="0"/>
              <a:t>            public void </a:t>
            </a:r>
            <a:r>
              <a:rPr lang="en-US" altLang="zh-TW" dirty="0" err="1"/>
              <a:t>onClick</a:t>
            </a:r>
            <a:r>
              <a:rPr lang="en-US" altLang="zh-TW" dirty="0"/>
              <a:t>(View v) {</a:t>
            </a:r>
          </a:p>
          <a:p>
            <a:r>
              <a:rPr lang="en-US" altLang="zh-TW" dirty="0"/>
              <a:t>                </a:t>
            </a:r>
            <a:r>
              <a:rPr lang="en-US" altLang="zh-TW" dirty="0" err="1"/>
              <a:t>Log.d</a:t>
            </a:r>
            <a:r>
              <a:rPr lang="en-US" altLang="zh-TW" dirty="0"/>
              <a:t>("</a:t>
            </a:r>
            <a:r>
              <a:rPr lang="en-US" altLang="zh-TW" dirty="0" err="1"/>
              <a:t>test","client</a:t>
            </a:r>
            <a:r>
              <a:rPr lang="en-US" altLang="zh-TW" dirty="0"/>
              <a:t>");</a:t>
            </a:r>
          </a:p>
          <a:p>
            <a:r>
              <a:rPr lang="en-US" altLang="zh-TW" dirty="0"/>
              <a:t>                Thread t=new Thread(){</a:t>
            </a:r>
          </a:p>
          <a:p>
            <a:r>
              <a:rPr lang="en-US" altLang="zh-TW" dirty="0"/>
              <a:t>                    public void run()</a:t>
            </a:r>
          </a:p>
          <a:p>
            <a:r>
              <a:rPr lang="en-US" altLang="zh-TW" dirty="0"/>
              <a:t>                    {</a:t>
            </a:r>
          </a:p>
          <a:p>
            <a:r>
              <a:rPr lang="en-US" altLang="zh-TW" dirty="0"/>
              <a:t>                        </a:t>
            </a:r>
            <a:r>
              <a:rPr lang="en-US" altLang="zh-TW" dirty="0" err="1"/>
              <a:t>socketclient</a:t>
            </a:r>
            <a:r>
              <a:rPr lang="en-US" altLang="zh-TW" dirty="0"/>
              <a:t>();</a:t>
            </a:r>
          </a:p>
          <a:p>
            <a:r>
              <a:rPr lang="en-US" altLang="zh-TW" dirty="0"/>
              <a:t>                    }</a:t>
            </a:r>
          </a:p>
          <a:p>
            <a:r>
              <a:rPr lang="en-US" altLang="zh-TW" dirty="0"/>
              <a:t>                };</a:t>
            </a:r>
          </a:p>
          <a:p>
            <a:r>
              <a:rPr lang="en-US" altLang="zh-TW" dirty="0"/>
              <a:t>                </a:t>
            </a:r>
            <a:r>
              <a:rPr lang="en-US" altLang="zh-TW" dirty="0" err="1"/>
              <a:t>t.start</a:t>
            </a:r>
            <a:r>
              <a:rPr lang="en-US" altLang="zh-TW" dirty="0"/>
              <a:t>();</a:t>
            </a:r>
          </a:p>
          <a:p>
            <a:r>
              <a:rPr lang="en-US" altLang="zh-TW" dirty="0"/>
              <a:t>            }</a:t>
            </a:r>
          </a:p>
          <a:p>
            <a:r>
              <a:rPr lang="en-US" altLang="zh-TW" dirty="0"/>
              <a:t>        });</a:t>
            </a:r>
          </a:p>
          <a:p>
            <a:endParaRPr lang="zh-TW" altLang="en-US" dirty="0"/>
          </a:p>
        </p:txBody>
      </p:sp>
    </p:spTree>
    <p:extLst>
      <p:ext uri="{BB962C8B-B14F-4D97-AF65-F5344CB8AC3E}">
        <p14:creationId xmlns:p14="http://schemas.microsoft.com/office/powerpoint/2010/main" xmlns="" val="1316932355"/>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Connect with unity</a:t>
            </a:r>
            <a:endParaRPr lang="zh-TW" altLang="en-US" dirty="0"/>
          </a:p>
        </p:txBody>
      </p:sp>
      <p:sp>
        <p:nvSpPr>
          <p:cNvPr id="3" name="內容版面配置區 2"/>
          <p:cNvSpPr>
            <a:spLocks noGrp="1"/>
          </p:cNvSpPr>
          <p:nvPr>
            <p:ph idx="1"/>
          </p:nvPr>
        </p:nvSpPr>
        <p:spPr/>
        <p:txBody>
          <a:bodyPr/>
          <a:lstStyle/>
          <a:p>
            <a:r>
              <a:rPr lang="en-US" altLang="zh-TW" dirty="0" smtClean="0"/>
              <a:t>Android to unity</a:t>
            </a:r>
          </a:p>
          <a:p>
            <a:pPr lvl="1"/>
            <a:r>
              <a:rPr lang="en-US" altLang="zh-TW" dirty="0" err="1" smtClean="0"/>
              <a:t>UnityPlayer.UnitySendMessage</a:t>
            </a:r>
            <a:r>
              <a:rPr lang="en-US" altLang="zh-TW" dirty="0"/>
              <a:t>("Main Camera","foo",</a:t>
            </a:r>
            <a:r>
              <a:rPr lang="en-US" altLang="zh-TW" dirty="0" err="1"/>
              <a:t>Integer.toString</a:t>
            </a:r>
            <a:r>
              <a:rPr lang="en-US" altLang="zh-TW" dirty="0"/>
              <a:t>(</a:t>
            </a:r>
            <a:r>
              <a:rPr lang="en-US" altLang="zh-TW" dirty="0" err="1"/>
              <a:t>fooint</a:t>
            </a:r>
            <a:r>
              <a:rPr lang="en-US" altLang="zh-TW" dirty="0" smtClean="0"/>
              <a:t>));</a:t>
            </a:r>
          </a:p>
          <a:p>
            <a:endParaRPr lang="en-US" altLang="zh-TW" dirty="0"/>
          </a:p>
          <a:p>
            <a:r>
              <a:rPr lang="en-US" altLang="zh-TW" dirty="0" smtClean="0"/>
              <a:t>Unity to android socket</a:t>
            </a:r>
          </a:p>
          <a:p>
            <a:pPr lvl="1"/>
            <a:endParaRPr lang="zh-TW" altLang="en-US" dirty="0"/>
          </a:p>
        </p:txBody>
      </p:sp>
    </p:spTree>
    <p:extLst>
      <p:ext uri="{BB962C8B-B14F-4D97-AF65-F5344CB8AC3E}">
        <p14:creationId xmlns:p14="http://schemas.microsoft.com/office/powerpoint/2010/main" xmlns="" val="3848287453"/>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Facebook API</a:t>
            </a:r>
            <a:endParaRPr lang="zh-TW" altLang="en-US" dirty="0"/>
          </a:p>
        </p:txBody>
      </p:sp>
      <p:sp>
        <p:nvSpPr>
          <p:cNvPr id="4" name="文字版面配置區 3"/>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27268863"/>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Facebook API</a:t>
            </a:r>
            <a:endParaRPr lang="zh-TW" altLang="en-US" dirty="0"/>
          </a:p>
        </p:txBody>
      </p:sp>
      <p:sp>
        <p:nvSpPr>
          <p:cNvPr id="3" name="內容版面配置區 2"/>
          <p:cNvSpPr>
            <a:spLocks noGrp="1"/>
          </p:cNvSpPr>
          <p:nvPr>
            <p:ph idx="1"/>
          </p:nvPr>
        </p:nvSpPr>
        <p:spPr/>
        <p:txBody>
          <a:bodyPr/>
          <a:lstStyle/>
          <a:p>
            <a:r>
              <a:rPr lang="en-US" altLang="zh-TW" dirty="0"/>
              <a:t>https://developers.facebook.com/docs/app-invites/android</a:t>
            </a:r>
            <a:endParaRPr lang="zh-TW" altLang="en-US" dirty="0"/>
          </a:p>
        </p:txBody>
      </p:sp>
    </p:spTree>
    <p:extLst>
      <p:ext uri="{BB962C8B-B14F-4D97-AF65-F5344CB8AC3E}">
        <p14:creationId xmlns:p14="http://schemas.microsoft.com/office/powerpoint/2010/main" xmlns="" val="330117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4B050B7-19F9-43E1-84ED-5BD98D8D3B1B}" type="slidenum">
              <a:rPr lang="en-US" altLang="zh-TW" smtClean="0"/>
              <a:pPr eaLnBrk="1" hangingPunct="1"/>
              <a:t>43</a:t>
            </a:fld>
            <a:endParaRPr lang="en-US" altLang="zh-TW" smtClean="0"/>
          </a:p>
        </p:txBody>
      </p:sp>
      <p:sp>
        <p:nvSpPr>
          <p:cNvPr id="98307" name="Rectangle 4"/>
          <p:cNvSpPr>
            <a:spLocks noGrp="1" noChangeArrowheads="1"/>
          </p:cNvSpPr>
          <p:nvPr>
            <p:ph type="title"/>
          </p:nvPr>
        </p:nvSpPr>
        <p:spPr>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(2/6)</a:t>
            </a:r>
          </a:p>
        </p:txBody>
      </p:sp>
      <p:graphicFrame>
        <p:nvGraphicFramePr>
          <p:cNvPr id="54644" name="Group 372"/>
          <p:cNvGraphicFramePr>
            <a:graphicFrameLocks noGrp="1"/>
          </p:cNvGraphicFramePr>
          <p:nvPr>
            <p:ph idx="1"/>
          </p:nvPr>
        </p:nvGraphicFramePr>
        <p:xfrm>
          <a:off x="360363" y="1143000"/>
          <a:ext cx="8478837" cy="5273676"/>
        </p:xfrm>
        <a:graphic>
          <a:graphicData uri="http://schemas.openxmlformats.org/drawingml/2006/table">
            <a:tbl>
              <a:tblPr/>
              <a:tblGrid>
                <a:gridCol w="2198687"/>
                <a:gridCol w="3162300"/>
                <a:gridCol w="3117850"/>
              </a:tblGrid>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屬性名稱</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設定值</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使用說明</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android:id</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元件的名稱</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設定該介面元件的名稱</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5182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android:layout_width</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android:layout_height</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fill_parent, match_parent, wrap_content</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設定元件的寬和高</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android:text</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元件中的文字</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顯示在元件中的文字</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8104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android:inputType</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Text, number, date, time, …</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輸入的資料類型</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5182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android:background</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顏色</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(6</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個</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16</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進位數字，例如</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FF0000)</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儲存在</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drawable</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資料夾中的圖形</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設定元件的底色或底圖，顏色以</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開頭</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android:textSize</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數值和</a:t>
                      </a:r>
                      <a:r>
                        <a:rPr kumimoji="0" lang="en-US" altLang="zh-TW"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sp</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長度單位</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設定文字大小</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android:textColor</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顏色</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設定文字顏色，顏色以</a:t>
                      </a: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開頭</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android:password</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true, false</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用暗碼顯示防止被他人窺視</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8104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android:autoLink</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web, email, phone, map, all</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自動偵測字串中的超連結資料</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5182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android:layout_margin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android:layout_marginXXX</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數值和</a:t>
                      </a:r>
                      <a:r>
                        <a:rPr kumimoji="0" lang="en-US" altLang="zh-TW"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dp</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長度單位</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設定元件四周的間隔距離</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51822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android:padding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android:paddingXXX</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數值和</a:t>
                      </a:r>
                      <a:r>
                        <a:rPr kumimoji="0" lang="en-US" altLang="zh-TW"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dp</a:t>
                      </a: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長度單位</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設定元件內部的文字和邊的距離</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android:gravity</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center_hotizontal, center_vertical, center</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元件中的物件的對齊方式</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304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android:layout_gravity</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center_hotizontal, center_vertical, center</a:t>
                      </a: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元件相對於外框的對齊方式</a:t>
                      </a:r>
                      <a:endPar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26" marB="45726"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404391390"/>
      </p:ext>
    </p:extLst>
  </p:cSld>
  <p:clrMapOvr>
    <a:masterClrMapping/>
  </p:clrMapOvr>
  <p:transition>
    <p:random/>
  </p:transition>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a:t>The Facebook SDK for Android is the easiest way to integrate your Android app with Facebook. It enables:</a:t>
            </a:r>
          </a:p>
          <a:p>
            <a:r>
              <a:rPr lang="en-US" altLang="zh-TW" dirty="0"/>
              <a:t>Facebook Login - Enables authentication with Facebook credentials.</a:t>
            </a:r>
          </a:p>
          <a:p>
            <a:r>
              <a:rPr lang="en-US" altLang="zh-TW" dirty="0"/>
              <a:t>Share and Send dialogs - People can share content from your app to Facebook.</a:t>
            </a:r>
          </a:p>
          <a:p>
            <a:r>
              <a:rPr lang="en-US" altLang="zh-TW" dirty="0"/>
              <a:t>App Events - Log events in your application.</a:t>
            </a:r>
          </a:p>
          <a:p>
            <a:r>
              <a:rPr lang="en-US" altLang="zh-TW" dirty="0"/>
              <a:t>Graph API - Read and write to Graph API</a:t>
            </a:r>
          </a:p>
          <a:p>
            <a:endParaRPr lang="zh-TW" altLang="en-US" dirty="0"/>
          </a:p>
        </p:txBody>
      </p:sp>
    </p:spTree>
    <p:extLst>
      <p:ext uri="{BB962C8B-B14F-4D97-AF65-F5344CB8AC3E}">
        <p14:creationId xmlns:p14="http://schemas.microsoft.com/office/powerpoint/2010/main" xmlns="" val="2757923350"/>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Download</a:t>
            </a:r>
          </a:p>
          <a:p>
            <a:r>
              <a:rPr lang="en-US" altLang="zh-TW" dirty="0" smtClean="0"/>
              <a:t>Install Facebook</a:t>
            </a:r>
          </a:p>
          <a:p>
            <a:r>
              <a:rPr lang="en-US" altLang="zh-TW" dirty="0" smtClean="0"/>
              <a:t>Import SDK</a:t>
            </a:r>
          </a:p>
          <a:p>
            <a:r>
              <a:rPr lang="en-US" altLang="zh-TW" dirty="0" smtClean="0"/>
              <a:t>Add SDK</a:t>
            </a:r>
          </a:p>
          <a:p>
            <a:r>
              <a:rPr lang="en-US" altLang="zh-TW" dirty="0" smtClean="0"/>
              <a:t>App Info</a:t>
            </a:r>
          </a:p>
          <a:p>
            <a:r>
              <a:rPr lang="en-US" altLang="zh-TW" dirty="0" smtClean="0"/>
              <a:t>Key Hashes</a:t>
            </a:r>
          </a:p>
          <a:p>
            <a:r>
              <a:rPr lang="en-US" altLang="zh-TW" dirty="0" smtClean="0"/>
              <a:t>App Events</a:t>
            </a:r>
          </a:p>
          <a:p>
            <a:r>
              <a:rPr lang="en-US" altLang="zh-TW" dirty="0" smtClean="0"/>
              <a:t>Finish</a:t>
            </a:r>
            <a:endParaRPr lang="zh-TW" altLang="en-US" dirty="0"/>
          </a:p>
        </p:txBody>
      </p:sp>
    </p:spTree>
    <p:extLst>
      <p:ext uri="{BB962C8B-B14F-4D97-AF65-F5344CB8AC3E}">
        <p14:creationId xmlns:p14="http://schemas.microsoft.com/office/powerpoint/2010/main" xmlns="" val="4240609174"/>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Facebook API</a:t>
            </a:r>
            <a:endParaRPr lang="zh-TW" altLang="en-US" dirty="0"/>
          </a:p>
        </p:txBody>
      </p:sp>
      <p:pic>
        <p:nvPicPr>
          <p:cNvPr id="1026" name="Picture 2" descr="https://fbcdn-dragon-a.akamaihd.net/hphotos-ak-xfp1/t39.2178-6/10333099_1408666882743423_2079696723_n.pn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485301" y="1600200"/>
            <a:ext cx="4173397" cy="4525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2828944"/>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Facebook API</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Login</a:t>
            </a:r>
          </a:p>
          <a:p>
            <a:r>
              <a:rPr lang="en-US" altLang="zh-TW" dirty="0" smtClean="0"/>
              <a:t>Requests</a:t>
            </a:r>
          </a:p>
          <a:p>
            <a:r>
              <a:rPr lang="en-US" altLang="zh-TW" dirty="0" smtClean="0"/>
              <a:t>Open Graph</a:t>
            </a:r>
          </a:p>
          <a:p>
            <a:r>
              <a:rPr lang="en-US" altLang="zh-TW" dirty="0" smtClean="0"/>
              <a:t>App &amp; Game Groups</a:t>
            </a:r>
          </a:p>
          <a:p>
            <a:r>
              <a:rPr lang="en-US" altLang="zh-TW" dirty="0" smtClean="0"/>
              <a:t>App Invites</a:t>
            </a:r>
          </a:p>
          <a:p>
            <a:r>
              <a:rPr lang="en-US" altLang="zh-TW" dirty="0" smtClean="0"/>
              <a:t>Sharing</a:t>
            </a:r>
          </a:p>
          <a:p>
            <a:r>
              <a:rPr lang="en-US" altLang="zh-TW" dirty="0" smtClean="0"/>
              <a:t>App Links</a:t>
            </a:r>
          </a:p>
          <a:p>
            <a:r>
              <a:rPr lang="en-US" altLang="zh-TW" dirty="0" smtClean="0"/>
              <a:t>Audience Network</a:t>
            </a:r>
            <a:endParaRPr lang="zh-TW" altLang="en-US" dirty="0"/>
          </a:p>
        </p:txBody>
      </p:sp>
    </p:spTree>
    <p:extLst>
      <p:ext uri="{BB962C8B-B14F-4D97-AF65-F5344CB8AC3E}">
        <p14:creationId xmlns:p14="http://schemas.microsoft.com/office/powerpoint/2010/main" xmlns="" val="2343922535"/>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Login</a:t>
            </a:r>
            <a:endParaRPr lang="zh-TW" altLang="en-US" dirty="0"/>
          </a:p>
        </p:txBody>
      </p:sp>
      <p:sp>
        <p:nvSpPr>
          <p:cNvPr id="3" name="內容版面配置區 2"/>
          <p:cNvSpPr>
            <a:spLocks noGrp="1"/>
          </p:cNvSpPr>
          <p:nvPr>
            <p:ph idx="1"/>
          </p:nvPr>
        </p:nvSpPr>
        <p:spPr/>
        <p:txBody>
          <a:bodyPr/>
          <a:lstStyle/>
          <a:p>
            <a:r>
              <a:rPr lang="en-US" altLang="zh-TW" dirty="0"/>
              <a:t>Login lets you personalize in-game experiences, reengage lapsed players, and sync game progress across platforms.</a:t>
            </a:r>
            <a:endParaRPr lang="zh-TW" altLang="en-US" dirty="0"/>
          </a:p>
        </p:txBody>
      </p:sp>
    </p:spTree>
    <p:extLst>
      <p:ext uri="{BB962C8B-B14F-4D97-AF65-F5344CB8AC3E}">
        <p14:creationId xmlns:p14="http://schemas.microsoft.com/office/powerpoint/2010/main" xmlns="" val="200853769"/>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Requests</a:t>
            </a:r>
            <a:endParaRPr lang="zh-TW" altLang="en-US" dirty="0"/>
          </a:p>
        </p:txBody>
      </p:sp>
      <p:sp>
        <p:nvSpPr>
          <p:cNvPr id="3" name="內容版面配置區 2"/>
          <p:cNvSpPr>
            <a:spLocks noGrp="1"/>
          </p:cNvSpPr>
          <p:nvPr>
            <p:ph idx="1"/>
          </p:nvPr>
        </p:nvSpPr>
        <p:spPr/>
        <p:txBody>
          <a:bodyPr/>
          <a:lstStyle/>
          <a:p>
            <a:r>
              <a:rPr lang="en-US" altLang="zh-TW" dirty="0"/>
              <a:t>Requests are a private and direct communication between two players.</a:t>
            </a:r>
            <a:endParaRPr lang="zh-TW" altLang="en-US" dirty="0"/>
          </a:p>
        </p:txBody>
      </p:sp>
    </p:spTree>
    <p:extLst>
      <p:ext uri="{BB962C8B-B14F-4D97-AF65-F5344CB8AC3E}">
        <p14:creationId xmlns:p14="http://schemas.microsoft.com/office/powerpoint/2010/main" xmlns="" val="79725498"/>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Open Graph</a:t>
            </a:r>
            <a:endParaRPr lang="zh-TW" altLang="en-US" dirty="0"/>
          </a:p>
        </p:txBody>
      </p:sp>
      <p:sp>
        <p:nvSpPr>
          <p:cNvPr id="3" name="內容版面配置區 2"/>
          <p:cNvSpPr>
            <a:spLocks noGrp="1"/>
          </p:cNvSpPr>
          <p:nvPr>
            <p:ph idx="1"/>
          </p:nvPr>
        </p:nvSpPr>
        <p:spPr/>
        <p:txBody>
          <a:bodyPr/>
          <a:lstStyle/>
          <a:p>
            <a:r>
              <a:rPr lang="en-US" altLang="zh-TW" dirty="0"/>
              <a:t>Open Graph allows you to share structured information about players' gaming activity.</a:t>
            </a:r>
            <a:endParaRPr lang="zh-TW" altLang="en-US" dirty="0"/>
          </a:p>
        </p:txBody>
      </p:sp>
    </p:spTree>
    <p:extLst>
      <p:ext uri="{BB962C8B-B14F-4D97-AF65-F5344CB8AC3E}">
        <p14:creationId xmlns:p14="http://schemas.microsoft.com/office/powerpoint/2010/main" xmlns="" val="3562961889"/>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 &amp; Game Groups</a:t>
            </a:r>
            <a:endParaRPr lang="zh-TW" altLang="en-US" dirty="0"/>
          </a:p>
        </p:txBody>
      </p:sp>
      <p:sp>
        <p:nvSpPr>
          <p:cNvPr id="3" name="內容版面配置區 2"/>
          <p:cNvSpPr>
            <a:spLocks noGrp="1"/>
          </p:cNvSpPr>
          <p:nvPr>
            <p:ph idx="1"/>
          </p:nvPr>
        </p:nvSpPr>
        <p:spPr/>
        <p:txBody>
          <a:bodyPr/>
          <a:lstStyle/>
          <a:p>
            <a:r>
              <a:rPr lang="en-US" altLang="zh-TW" dirty="0"/>
              <a:t>Organize your players into clans, alliances or teams using Facebook Groups.</a:t>
            </a:r>
            <a:endParaRPr lang="zh-TW" altLang="en-US" dirty="0"/>
          </a:p>
        </p:txBody>
      </p:sp>
    </p:spTree>
    <p:extLst>
      <p:ext uri="{BB962C8B-B14F-4D97-AF65-F5344CB8AC3E}">
        <p14:creationId xmlns:p14="http://schemas.microsoft.com/office/powerpoint/2010/main" xmlns="" val="192107041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 Invites</a:t>
            </a:r>
            <a:endParaRPr lang="zh-TW" altLang="en-US" dirty="0"/>
          </a:p>
        </p:txBody>
      </p:sp>
      <p:sp>
        <p:nvSpPr>
          <p:cNvPr id="3" name="內容版面配置區 2"/>
          <p:cNvSpPr>
            <a:spLocks noGrp="1"/>
          </p:cNvSpPr>
          <p:nvPr>
            <p:ph idx="1"/>
          </p:nvPr>
        </p:nvSpPr>
        <p:spPr/>
        <p:txBody>
          <a:bodyPr/>
          <a:lstStyle/>
          <a:p>
            <a:r>
              <a:rPr lang="en-US" altLang="zh-TW" dirty="0"/>
              <a:t>App Invites are a rich and personal way for players to invite their Facebook friends to a mobile game.</a:t>
            </a:r>
            <a:endParaRPr lang="zh-TW" altLang="en-US" dirty="0"/>
          </a:p>
        </p:txBody>
      </p:sp>
    </p:spTree>
    <p:extLst>
      <p:ext uri="{BB962C8B-B14F-4D97-AF65-F5344CB8AC3E}">
        <p14:creationId xmlns:p14="http://schemas.microsoft.com/office/powerpoint/2010/main" xmlns="" val="1999566265"/>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Sharing</a:t>
            </a:r>
            <a:endParaRPr lang="zh-TW" altLang="en-US" dirty="0"/>
          </a:p>
        </p:txBody>
      </p:sp>
      <p:sp>
        <p:nvSpPr>
          <p:cNvPr id="3" name="內容版面配置區 2"/>
          <p:cNvSpPr>
            <a:spLocks noGrp="1"/>
          </p:cNvSpPr>
          <p:nvPr>
            <p:ph idx="1"/>
          </p:nvPr>
        </p:nvSpPr>
        <p:spPr/>
        <p:txBody>
          <a:bodyPr/>
          <a:lstStyle/>
          <a:p>
            <a:r>
              <a:rPr lang="en-US" altLang="zh-TW" dirty="0"/>
              <a:t>haring is an important part of Facebook Platform and vital to ensure your games' organic distribution.</a:t>
            </a:r>
            <a:endParaRPr lang="zh-TW" altLang="en-US" dirty="0"/>
          </a:p>
        </p:txBody>
      </p:sp>
    </p:spTree>
    <p:extLst>
      <p:ext uri="{BB962C8B-B14F-4D97-AF65-F5344CB8AC3E}">
        <p14:creationId xmlns:p14="http://schemas.microsoft.com/office/powerpoint/2010/main" xmlns="" val="2780484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843D70C-BA8A-403B-9608-0B8F606A58D5}" type="slidenum">
              <a:rPr lang="en-US" altLang="zh-TW" smtClean="0"/>
              <a:pPr eaLnBrk="1" hangingPunct="1"/>
              <a:t>44</a:t>
            </a:fld>
            <a:endParaRPr lang="en-US" altLang="zh-TW" smtClean="0"/>
          </a:p>
        </p:txBody>
      </p:sp>
      <p:sp>
        <p:nvSpPr>
          <p:cNvPr id="99331" name="Rectangle 2"/>
          <p:cNvSpPr>
            <a:spLocks noGrp="1" noChangeArrowheads="1"/>
          </p:cNvSpPr>
          <p:nvPr>
            <p:ph type="title"/>
          </p:nvPr>
        </p:nvSpPr>
        <p:spPr>
          <a:xfrm>
            <a:off x="685800" y="304800"/>
            <a:ext cx="6400800" cy="838200"/>
          </a:xfrm>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(3/6)</a:t>
            </a:r>
          </a:p>
        </p:txBody>
      </p:sp>
      <p:sp>
        <p:nvSpPr>
          <p:cNvPr id="99332" name="Rectangle 3"/>
          <p:cNvSpPr>
            <a:spLocks noChangeArrowheads="1"/>
          </p:cNvSpPr>
          <p:nvPr/>
        </p:nvSpPr>
        <p:spPr bwMode="auto">
          <a:xfrm>
            <a:off x="609600" y="1524000"/>
            <a:ext cx="3276600" cy="3733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android:text="EditText1"</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android:text="EditText2"</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endParaRPr kumimoji="0" lang="en-US" altLang="zh-TW" sz="1200">
              <a:solidFill>
                <a:schemeClr val="tx2"/>
              </a:solidFill>
              <a:latin typeface="標楷體" pitchFamily="65" charset="-120"/>
              <a:ea typeface="標楷體" pitchFamily="65" charset="-120"/>
            </a:endParaRPr>
          </a:p>
        </p:txBody>
      </p:sp>
      <p:sp>
        <p:nvSpPr>
          <p:cNvPr id="99333" name="AutoShape 5"/>
          <p:cNvSpPr>
            <a:spLocks noChangeArrowheads="1"/>
          </p:cNvSpPr>
          <p:nvPr/>
        </p:nvSpPr>
        <p:spPr bwMode="auto">
          <a:xfrm>
            <a:off x="4191000" y="30480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pic>
        <p:nvPicPr>
          <p:cNvPr id="99334" name="Picture 6" descr="fig1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0" y="1447800"/>
            <a:ext cx="2651125" cy="395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10431703"/>
      </p:ext>
    </p:extLst>
  </p:cSld>
  <p:clrMapOvr>
    <a:masterClrMapping/>
  </p:clrMapOvr>
  <p:transition/>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 Links</a:t>
            </a:r>
            <a:endParaRPr lang="zh-TW" altLang="en-US" dirty="0"/>
          </a:p>
        </p:txBody>
      </p:sp>
      <p:sp>
        <p:nvSpPr>
          <p:cNvPr id="3" name="內容版面配置區 2"/>
          <p:cNvSpPr>
            <a:spLocks noGrp="1"/>
          </p:cNvSpPr>
          <p:nvPr>
            <p:ph idx="1"/>
          </p:nvPr>
        </p:nvSpPr>
        <p:spPr/>
        <p:txBody>
          <a:bodyPr/>
          <a:lstStyle/>
          <a:p>
            <a:r>
              <a:rPr lang="en-US" altLang="zh-TW" dirty="0"/>
              <a:t>App Links is an open cross platform solution for deep linking to content in your mobile game.</a:t>
            </a:r>
            <a:endParaRPr lang="zh-TW" altLang="en-US" dirty="0"/>
          </a:p>
        </p:txBody>
      </p:sp>
    </p:spTree>
    <p:extLst>
      <p:ext uri="{BB962C8B-B14F-4D97-AF65-F5344CB8AC3E}">
        <p14:creationId xmlns:p14="http://schemas.microsoft.com/office/powerpoint/2010/main" xmlns="" val="310260709"/>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Audience Network</a:t>
            </a:r>
            <a:endParaRPr lang="zh-TW" altLang="en-US" dirty="0"/>
          </a:p>
        </p:txBody>
      </p:sp>
      <p:sp>
        <p:nvSpPr>
          <p:cNvPr id="3" name="內容版面配置區 2"/>
          <p:cNvSpPr>
            <a:spLocks noGrp="1"/>
          </p:cNvSpPr>
          <p:nvPr>
            <p:ph idx="1"/>
          </p:nvPr>
        </p:nvSpPr>
        <p:spPr/>
        <p:txBody>
          <a:bodyPr/>
          <a:lstStyle/>
          <a:p>
            <a:r>
              <a:rPr lang="en-US" altLang="zh-TW" dirty="0"/>
              <a:t>Leverage the reach and relevance of Facebook ads to monetize your iOS and Android games.</a:t>
            </a:r>
            <a:endParaRPr lang="zh-TW" altLang="en-US" dirty="0"/>
          </a:p>
        </p:txBody>
      </p:sp>
    </p:spTree>
    <p:extLst>
      <p:ext uri="{BB962C8B-B14F-4D97-AF65-F5344CB8AC3E}">
        <p14:creationId xmlns:p14="http://schemas.microsoft.com/office/powerpoint/2010/main" xmlns="" val="1295955974"/>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457200" y="1782885"/>
            <a:ext cx="8229600" cy="4160592"/>
          </a:xfrm>
          <a:prstGeom prst="rect">
            <a:avLst/>
          </a:prstGeom>
        </p:spPr>
      </p:pic>
    </p:spTree>
    <p:extLst>
      <p:ext uri="{BB962C8B-B14F-4D97-AF65-F5344CB8AC3E}">
        <p14:creationId xmlns:p14="http://schemas.microsoft.com/office/powerpoint/2010/main" xmlns="" val="2316424536"/>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1371366880"/>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907134810"/>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3309625370"/>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184158" y="1600200"/>
            <a:ext cx="6775684" cy="4525963"/>
          </a:xfrm>
          <a:prstGeom prst="rect">
            <a:avLst/>
          </a:prstGeom>
        </p:spPr>
      </p:pic>
    </p:spTree>
    <p:extLst>
      <p:ext uri="{BB962C8B-B14F-4D97-AF65-F5344CB8AC3E}">
        <p14:creationId xmlns:p14="http://schemas.microsoft.com/office/powerpoint/2010/main" xmlns="" val="899970160"/>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4224354319"/>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3129709174"/>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811969" y="1600200"/>
            <a:ext cx="7520061" cy="4525963"/>
          </a:xfrm>
          <a:prstGeom prst="rect">
            <a:avLst/>
          </a:prstGeom>
        </p:spPr>
      </p:pic>
    </p:spTree>
    <p:extLst>
      <p:ext uri="{BB962C8B-B14F-4D97-AF65-F5344CB8AC3E}">
        <p14:creationId xmlns:p14="http://schemas.microsoft.com/office/powerpoint/2010/main" xmlns="" val="1127837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8D9FB64-230C-49D4-8BFA-166BF5FFE6D7}" type="slidenum">
              <a:rPr lang="en-US" altLang="zh-TW" smtClean="0"/>
              <a:pPr eaLnBrk="1" hangingPunct="1"/>
              <a:t>45</a:t>
            </a:fld>
            <a:endParaRPr lang="en-US" altLang="zh-TW" smtClean="0"/>
          </a:p>
        </p:txBody>
      </p:sp>
      <p:sp>
        <p:nvSpPr>
          <p:cNvPr id="100355" name="Rectangle 2"/>
          <p:cNvSpPr>
            <a:spLocks noGrp="1" noChangeArrowheads="1"/>
          </p:cNvSpPr>
          <p:nvPr>
            <p:ph type="title"/>
          </p:nvPr>
        </p:nvSpPr>
        <p:spPr>
          <a:xfrm>
            <a:off x="685800" y="304800"/>
            <a:ext cx="6400800" cy="838200"/>
          </a:xfrm>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(4/6)</a:t>
            </a:r>
          </a:p>
        </p:txBody>
      </p:sp>
      <p:sp>
        <p:nvSpPr>
          <p:cNvPr id="100356" name="Rectangle 3"/>
          <p:cNvSpPr>
            <a:spLocks noChangeArrowheads="1"/>
          </p:cNvSpPr>
          <p:nvPr/>
        </p:nvSpPr>
        <p:spPr bwMode="auto">
          <a:xfrm>
            <a:off x="609600" y="1066800"/>
            <a:ext cx="3276600" cy="487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android:inputType="text"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android:inputType="number"</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android:inputType="date"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android:inputType="time"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p:txBody>
      </p:sp>
      <p:sp>
        <p:nvSpPr>
          <p:cNvPr id="100357" name="AutoShape 4"/>
          <p:cNvSpPr>
            <a:spLocks noChangeArrowheads="1"/>
          </p:cNvSpPr>
          <p:nvPr/>
        </p:nvSpPr>
        <p:spPr bwMode="auto">
          <a:xfrm>
            <a:off x="4191000" y="30480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pic>
        <p:nvPicPr>
          <p:cNvPr id="100358" name="Picture 6" descr="fig12-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524000"/>
            <a:ext cx="3581400" cy="271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4826377"/>
      </p:ext>
    </p:extLst>
  </p:cSld>
  <p:clrMapOvr>
    <a:masterClrMapping/>
  </p:clrMapOvr>
  <p:transition/>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684496430"/>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4226875268"/>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788881631"/>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Facebook API</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9573" y="1600200"/>
            <a:ext cx="7884853" cy="4525963"/>
          </a:xfrm>
          <a:prstGeom prst="rect">
            <a:avLst/>
          </a:prstGeom>
        </p:spPr>
      </p:pic>
    </p:spTree>
    <p:extLst>
      <p:ext uri="{BB962C8B-B14F-4D97-AF65-F5344CB8AC3E}">
        <p14:creationId xmlns:p14="http://schemas.microsoft.com/office/powerpoint/2010/main" xmlns="" val="642887523"/>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798120204"/>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xmlns="" val="2690753433"/>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04531758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373465429"/>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2441459620"/>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4012232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E7B5518-4D1C-4AF4-92BB-3368237BA86E}" type="slidenum">
              <a:rPr lang="en-US" altLang="zh-TW" smtClean="0"/>
              <a:pPr eaLnBrk="1" hangingPunct="1"/>
              <a:t>46</a:t>
            </a:fld>
            <a:endParaRPr lang="en-US" altLang="zh-TW" smtClean="0"/>
          </a:p>
        </p:txBody>
      </p:sp>
      <p:sp>
        <p:nvSpPr>
          <p:cNvPr id="101379" name="Rectangle 2"/>
          <p:cNvSpPr>
            <a:spLocks noGrp="1" noChangeArrowheads="1"/>
          </p:cNvSpPr>
          <p:nvPr>
            <p:ph type="title"/>
          </p:nvPr>
        </p:nvSpPr>
        <p:spPr>
          <a:xfrm>
            <a:off x="685800" y="304800"/>
            <a:ext cx="6400800" cy="838200"/>
          </a:xfrm>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(5/6)</a:t>
            </a:r>
          </a:p>
        </p:txBody>
      </p:sp>
      <p:sp>
        <p:nvSpPr>
          <p:cNvPr id="101380" name="Rectangle 3"/>
          <p:cNvSpPr>
            <a:spLocks noChangeArrowheads="1"/>
          </p:cNvSpPr>
          <p:nvPr/>
        </p:nvSpPr>
        <p:spPr bwMode="auto">
          <a:xfrm>
            <a:off x="609600" y="1066800"/>
            <a:ext cx="3276600" cy="5486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預設的文字大小</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android:text="10sp</a:t>
            </a:r>
            <a:r>
              <a:rPr kumimoji="0" lang="zh-TW" altLang="en-US" sz="1200">
                <a:solidFill>
                  <a:schemeClr val="tx2"/>
                </a:solidFill>
                <a:latin typeface="標楷體" pitchFamily="65" charset="-120"/>
                <a:ea typeface="標楷體" pitchFamily="65" charset="-120"/>
              </a:rPr>
              <a:t>文字</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android:textSize="10sp"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android:text="20sp</a:t>
            </a:r>
            <a:r>
              <a:rPr kumimoji="0" lang="zh-TW" altLang="en-US" sz="1200">
                <a:solidFill>
                  <a:schemeClr val="tx2"/>
                </a:solidFill>
                <a:latin typeface="標楷體" pitchFamily="65" charset="-120"/>
                <a:ea typeface="標楷體" pitchFamily="65" charset="-120"/>
              </a:rPr>
              <a:t>綠色文字</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android:textSize="20sp"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android:textColor="#00FF00"</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android:text="30sp</a:t>
            </a:r>
            <a:r>
              <a:rPr kumimoji="0" lang="zh-TW" altLang="en-US" sz="1200">
                <a:solidFill>
                  <a:schemeClr val="tx2"/>
                </a:solidFill>
                <a:latin typeface="標楷體" pitchFamily="65" charset="-120"/>
                <a:ea typeface="標楷體" pitchFamily="65" charset="-120"/>
              </a:rPr>
              <a:t>綠色文字，黑色底色</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android:textSize="30sp"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android:textColor="#00FF00"</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android:background="#000000"</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p:txBody>
      </p:sp>
      <p:sp>
        <p:nvSpPr>
          <p:cNvPr id="101381" name="AutoShape 4"/>
          <p:cNvSpPr>
            <a:spLocks noChangeArrowheads="1"/>
          </p:cNvSpPr>
          <p:nvPr/>
        </p:nvSpPr>
        <p:spPr bwMode="auto">
          <a:xfrm>
            <a:off x="4191000" y="30480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pic>
        <p:nvPicPr>
          <p:cNvPr id="101382" name="Picture 5" descr="fig12-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598613"/>
            <a:ext cx="3657600" cy="312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7740095"/>
      </p:ext>
    </p:extLst>
  </p:cSld>
  <p:clrMapOvr>
    <a:masterClrMapping/>
  </p:clrMapOvr>
  <p:transition/>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1245626946"/>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err="1"/>
              <a:t>FacebookSdk.sdkInitialize</a:t>
            </a:r>
            <a:r>
              <a:rPr lang="en-US" altLang="zh-TW" dirty="0"/>
              <a:t>(</a:t>
            </a:r>
            <a:r>
              <a:rPr lang="en-US" altLang="zh-TW" dirty="0" err="1"/>
              <a:t>getApplicationContext</a:t>
            </a:r>
            <a:r>
              <a:rPr lang="en-US" altLang="zh-TW" dirty="0"/>
              <a:t>());</a:t>
            </a:r>
            <a:endParaRPr lang="zh-TW" altLang="en-US" dirty="0"/>
          </a:p>
        </p:txBody>
      </p:sp>
    </p:spTree>
    <p:extLst>
      <p:ext uri="{BB962C8B-B14F-4D97-AF65-F5344CB8AC3E}">
        <p14:creationId xmlns:p14="http://schemas.microsoft.com/office/powerpoint/2010/main" xmlns="" val="409704628"/>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2924441341"/>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6478"/>
            <a:ext cx="8229600" cy="4393406"/>
          </a:xfrm>
          <a:prstGeom prst="rect">
            <a:avLst/>
          </a:prstGeom>
        </p:spPr>
      </p:pic>
    </p:spTree>
    <p:extLst>
      <p:ext uri="{BB962C8B-B14F-4D97-AF65-F5344CB8AC3E}">
        <p14:creationId xmlns:p14="http://schemas.microsoft.com/office/powerpoint/2010/main" xmlns="" val="4196340899"/>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endParaRPr lang="en-US" altLang="zh-TW" dirty="0"/>
          </a:p>
          <a:p>
            <a:r>
              <a:rPr lang="en-US" altLang="zh-TW" dirty="0"/>
              <a:t>public class </a:t>
            </a:r>
            <a:r>
              <a:rPr lang="en-US" altLang="zh-TW" dirty="0" err="1"/>
              <a:t>MainActivity</a:t>
            </a:r>
            <a:r>
              <a:rPr lang="en-US" altLang="zh-TW" dirty="0"/>
              <a:t> extends Activity {</a:t>
            </a:r>
          </a:p>
          <a:p>
            <a:r>
              <a:rPr lang="en-US" altLang="zh-TW" dirty="0"/>
              <a:t>    private </a:t>
            </a:r>
            <a:r>
              <a:rPr lang="en-US" altLang="zh-TW" dirty="0" err="1"/>
              <a:t>LinearLayout</a:t>
            </a:r>
            <a:r>
              <a:rPr lang="en-US" altLang="zh-TW" dirty="0"/>
              <a:t> </a:t>
            </a:r>
            <a:r>
              <a:rPr lang="en-US" altLang="zh-TW" dirty="0" err="1"/>
              <a:t>mainlayout</a:t>
            </a:r>
            <a:r>
              <a:rPr lang="en-US" altLang="zh-TW" dirty="0"/>
              <a:t>;</a:t>
            </a:r>
          </a:p>
          <a:p>
            <a:r>
              <a:rPr lang="en-US" altLang="zh-TW" dirty="0"/>
              <a:t>    private </a:t>
            </a:r>
            <a:r>
              <a:rPr lang="en-US" altLang="zh-TW" dirty="0" err="1"/>
              <a:t>WebView</a:t>
            </a:r>
            <a:r>
              <a:rPr lang="en-US" altLang="zh-TW" dirty="0"/>
              <a:t> </a:t>
            </a:r>
            <a:r>
              <a:rPr lang="en-US" altLang="zh-TW" dirty="0" err="1"/>
              <a:t>wb</a:t>
            </a:r>
            <a:r>
              <a:rPr lang="en-US" altLang="zh-TW" dirty="0"/>
              <a:t>=null;</a:t>
            </a:r>
          </a:p>
          <a:p>
            <a:r>
              <a:rPr lang="en-US" altLang="zh-TW" dirty="0"/>
              <a:t>    private Button </a:t>
            </a:r>
            <a:r>
              <a:rPr lang="en-US" altLang="zh-TW" dirty="0" err="1"/>
              <a:t>btnshare</a:t>
            </a:r>
            <a:r>
              <a:rPr lang="en-US" altLang="zh-TW" dirty="0"/>
              <a:t>=null;</a:t>
            </a:r>
          </a:p>
          <a:p>
            <a:r>
              <a:rPr lang="en-US" altLang="zh-TW" dirty="0"/>
              <a:t>    //--------------------------------------</a:t>
            </a:r>
          </a:p>
          <a:p>
            <a:r>
              <a:rPr lang="en-US" altLang="zh-TW" dirty="0"/>
              <a:t>    private String </a:t>
            </a:r>
            <a:r>
              <a:rPr lang="en-US" altLang="zh-TW" dirty="0" err="1"/>
              <a:t>strurl</a:t>
            </a:r>
            <a:r>
              <a:rPr lang="en-US" altLang="zh-TW" dirty="0"/>
              <a:t>="http://140.138.146.85/</a:t>
            </a:r>
            <a:r>
              <a:rPr lang="en-US" altLang="zh-TW" dirty="0" err="1"/>
              <a:t>wpclassroom</a:t>
            </a:r>
            <a:r>
              <a:rPr lang="en-US" altLang="zh-TW" dirty="0"/>
              <a:t>/index.html";</a:t>
            </a:r>
          </a:p>
          <a:p>
            <a:r>
              <a:rPr lang="en-US" altLang="zh-TW" dirty="0"/>
              <a:t>    private String </a:t>
            </a:r>
            <a:r>
              <a:rPr lang="en-US" altLang="zh-TW" dirty="0" err="1"/>
              <a:t>strErr</a:t>
            </a:r>
            <a:r>
              <a:rPr lang="en-US" altLang="zh-TW" dirty="0"/>
              <a:t>="&lt;html&gt;&lt;head&gt;&lt;/head&gt;&lt;body&gt;Can not Connect to the Server.&lt;/body&gt;&lt;/html&gt;";</a:t>
            </a:r>
          </a:p>
          <a:p>
            <a:r>
              <a:rPr lang="en-US" altLang="zh-TW" dirty="0"/>
              <a:t>    //----------------------------------</a:t>
            </a:r>
          </a:p>
          <a:p>
            <a:r>
              <a:rPr lang="en-US" altLang="zh-TW" dirty="0"/>
              <a:t>    </a:t>
            </a:r>
            <a:r>
              <a:rPr lang="en-US" altLang="zh-TW" dirty="0" err="1"/>
              <a:t>ShareDialog</a:t>
            </a:r>
            <a:r>
              <a:rPr lang="en-US" altLang="zh-TW" dirty="0"/>
              <a:t> </a:t>
            </a:r>
            <a:r>
              <a:rPr lang="en-US" altLang="zh-TW" dirty="0" err="1"/>
              <a:t>shareDialog</a:t>
            </a:r>
            <a:r>
              <a:rPr lang="en-US" altLang="zh-TW" dirty="0"/>
              <a:t>;</a:t>
            </a:r>
          </a:p>
          <a:p>
            <a:r>
              <a:rPr lang="en-US" altLang="zh-TW" dirty="0"/>
              <a:t>    </a:t>
            </a:r>
            <a:r>
              <a:rPr lang="en-US" altLang="zh-TW" dirty="0" err="1"/>
              <a:t>CallbackManager</a:t>
            </a:r>
            <a:r>
              <a:rPr lang="en-US" altLang="zh-TW" dirty="0"/>
              <a:t> </a:t>
            </a:r>
            <a:r>
              <a:rPr lang="en-US" altLang="zh-TW" dirty="0" err="1"/>
              <a:t>callbackManager</a:t>
            </a:r>
            <a:r>
              <a:rPr lang="en-US" altLang="zh-TW" dirty="0"/>
              <a:t>;</a:t>
            </a:r>
          </a:p>
          <a:p>
            <a:r>
              <a:rPr lang="en-US" altLang="zh-TW" dirty="0"/>
              <a:t>    </a:t>
            </a:r>
            <a:r>
              <a:rPr lang="en-US" altLang="zh-TW" dirty="0" err="1"/>
              <a:t>ShareLinkContent</a:t>
            </a:r>
            <a:r>
              <a:rPr lang="en-US" altLang="zh-TW" dirty="0"/>
              <a:t> </a:t>
            </a:r>
            <a:r>
              <a:rPr lang="en-US" altLang="zh-TW" dirty="0" err="1"/>
              <a:t>linkContent</a:t>
            </a:r>
            <a:r>
              <a:rPr lang="en-US" altLang="zh-TW" dirty="0"/>
              <a:t>;</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FacebookSdk.sdkInitialize</a:t>
            </a:r>
            <a:r>
              <a:rPr lang="en-US" altLang="zh-TW" dirty="0"/>
              <a:t>(</a:t>
            </a:r>
            <a:r>
              <a:rPr lang="en-US" altLang="zh-TW" dirty="0" err="1"/>
              <a:t>getApplicationContext</a:t>
            </a:r>
            <a:r>
              <a:rPr lang="en-US" altLang="zh-TW" dirty="0"/>
              <a:t>());</a:t>
            </a:r>
          </a:p>
          <a:p>
            <a:endParaRPr lang="en-US" altLang="zh-TW" dirty="0"/>
          </a:p>
          <a:p>
            <a:r>
              <a:rPr lang="en-US" altLang="zh-TW" dirty="0"/>
              <a:t>        </a:t>
            </a:r>
            <a:r>
              <a:rPr lang="en-US" altLang="zh-TW" dirty="0" err="1"/>
              <a:t>callbackManager</a:t>
            </a:r>
            <a:r>
              <a:rPr lang="en-US" altLang="zh-TW" dirty="0"/>
              <a:t> = </a:t>
            </a:r>
            <a:r>
              <a:rPr lang="en-US" altLang="zh-TW" dirty="0" err="1"/>
              <a:t>CallbackManager.Factory.create</a:t>
            </a:r>
            <a:r>
              <a:rPr lang="en-US" altLang="zh-TW" dirty="0"/>
              <a:t>();</a:t>
            </a:r>
          </a:p>
          <a:p>
            <a:r>
              <a:rPr lang="en-US" altLang="zh-TW" dirty="0"/>
              <a:t>        </a:t>
            </a:r>
            <a:r>
              <a:rPr lang="en-US" altLang="zh-TW" dirty="0" err="1"/>
              <a:t>shareDialog</a:t>
            </a:r>
            <a:r>
              <a:rPr lang="en-US" altLang="zh-TW" dirty="0"/>
              <a:t> = new </a:t>
            </a:r>
            <a:r>
              <a:rPr lang="en-US" altLang="zh-TW" dirty="0" err="1"/>
              <a:t>ShareDialog</a:t>
            </a:r>
            <a:r>
              <a:rPr lang="en-US" altLang="zh-TW" dirty="0"/>
              <a:t>(this);</a:t>
            </a:r>
          </a:p>
          <a:p>
            <a:r>
              <a:rPr lang="en-US" altLang="zh-TW" dirty="0"/>
              <a:t>        </a:t>
            </a:r>
            <a:r>
              <a:rPr lang="en-US" altLang="zh-TW" dirty="0" err="1"/>
              <a:t>shareDialog.registerCallback</a:t>
            </a:r>
            <a:r>
              <a:rPr lang="en-US" altLang="zh-TW" dirty="0"/>
              <a:t>(</a:t>
            </a:r>
            <a:r>
              <a:rPr lang="en-US" altLang="zh-TW" dirty="0" err="1"/>
              <a:t>callbackManager</a:t>
            </a:r>
            <a:r>
              <a:rPr lang="en-US" altLang="zh-TW" dirty="0"/>
              <a:t>, new </a:t>
            </a:r>
            <a:r>
              <a:rPr lang="en-US" altLang="zh-TW" dirty="0" err="1"/>
              <a:t>FacebookCallback</a:t>
            </a:r>
            <a:r>
              <a:rPr lang="en-US" altLang="zh-TW" dirty="0"/>
              <a:t>&lt;</a:t>
            </a:r>
            <a:r>
              <a:rPr lang="en-US" altLang="zh-TW" dirty="0" err="1"/>
              <a:t>Sharer.Result</a:t>
            </a:r>
            <a:r>
              <a:rPr lang="en-US" altLang="zh-TW" dirty="0"/>
              <a:t>&gt;(){</a:t>
            </a:r>
          </a:p>
          <a:p>
            <a:endParaRPr lang="en-US" altLang="zh-TW" dirty="0"/>
          </a:p>
          <a:p>
            <a:r>
              <a:rPr lang="en-US" altLang="zh-TW" dirty="0"/>
              <a:t>            @Override</a:t>
            </a:r>
          </a:p>
          <a:p>
            <a:r>
              <a:rPr lang="en-US" altLang="zh-TW" dirty="0"/>
              <a:t>            public void </a:t>
            </a:r>
            <a:r>
              <a:rPr lang="en-US" altLang="zh-TW" dirty="0" err="1"/>
              <a:t>onSuccess</a:t>
            </a:r>
            <a:r>
              <a:rPr lang="en-US" altLang="zh-TW" dirty="0"/>
              <a:t>(</a:t>
            </a:r>
            <a:r>
              <a:rPr lang="en-US" altLang="zh-TW" dirty="0" err="1"/>
              <a:t>Sharer.Result</a:t>
            </a:r>
            <a:r>
              <a:rPr lang="en-US" altLang="zh-TW" dirty="0"/>
              <a:t> result) {</a:t>
            </a:r>
          </a:p>
          <a:p>
            <a:r>
              <a:rPr lang="en-US" altLang="zh-TW" dirty="0" smtClean="0"/>
              <a:t>            </a:t>
            </a:r>
            <a:r>
              <a:rPr lang="en-US" altLang="zh-TW" dirty="0"/>
              <a:t>}</a:t>
            </a:r>
          </a:p>
          <a:p>
            <a:r>
              <a:rPr lang="en-US" altLang="zh-TW" dirty="0" smtClean="0"/>
              <a:t>            </a:t>
            </a:r>
            <a:r>
              <a:rPr lang="en-US" altLang="zh-TW" dirty="0"/>
              <a:t>@Override</a:t>
            </a:r>
          </a:p>
          <a:p>
            <a:r>
              <a:rPr lang="en-US" altLang="zh-TW" dirty="0"/>
              <a:t>            public void </a:t>
            </a:r>
            <a:r>
              <a:rPr lang="en-US" altLang="zh-TW" dirty="0" err="1"/>
              <a:t>onCancel</a:t>
            </a:r>
            <a:r>
              <a:rPr lang="en-US" altLang="zh-TW" dirty="0"/>
              <a:t>() {</a:t>
            </a:r>
          </a:p>
          <a:p>
            <a:r>
              <a:rPr lang="en-US" altLang="zh-TW" dirty="0" smtClean="0"/>
              <a:t>            </a:t>
            </a:r>
            <a:r>
              <a:rPr lang="en-US" altLang="zh-TW" dirty="0"/>
              <a:t>}</a:t>
            </a:r>
          </a:p>
          <a:p>
            <a:r>
              <a:rPr lang="en-US" altLang="zh-TW" dirty="0" smtClean="0"/>
              <a:t>            </a:t>
            </a:r>
            <a:r>
              <a:rPr lang="en-US" altLang="zh-TW" dirty="0"/>
              <a:t>@Override</a:t>
            </a:r>
          </a:p>
          <a:p>
            <a:r>
              <a:rPr lang="en-US" altLang="zh-TW" dirty="0"/>
              <a:t>            public void </a:t>
            </a:r>
            <a:r>
              <a:rPr lang="en-US" altLang="zh-TW" dirty="0" err="1"/>
              <a:t>onError</a:t>
            </a:r>
            <a:r>
              <a:rPr lang="en-US" altLang="zh-TW" dirty="0"/>
              <a:t>(</a:t>
            </a:r>
            <a:r>
              <a:rPr lang="en-US" altLang="zh-TW" dirty="0" err="1"/>
              <a:t>FacebookException</a:t>
            </a:r>
            <a:r>
              <a:rPr lang="en-US" altLang="zh-TW" dirty="0"/>
              <a:t> e) {</a:t>
            </a:r>
          </a:p>
          <a:p>
            <a:endParaRPr lang="en-US" altLang="zh-TW" dirty="0"/>
          </a:p>
          <a:p>
            <a:r>
              <a:rPr lang="en-US" altLang="zh-TW" dirty="0"/>
              <a:t>            }</a:t>
            </a:r>
          </a:p>
          <a:p>
            <a:r>
              <a:rPr lang="en-US" altLang="zh-TW" dirty="0"/>
              <a:t>        });</a:t>
            </a:r>
          </a:p>
          <a:p>
            <a:r>
              <a:rPr lang="en-US" altLang="zh-TW" dirty="0"/>
              <a:t>        </a:t>
            </a:r>
            <a:r>
              <a:rPr lang="en-US" altLang="zh-TW" dirty="0" err="1"/>
              <a:t>mainlayout</a:t>
            </a:r>
            <a:r>
              <a:rPr lang="en-US" altLang="zh-TW" dirty="0"/>
              <a:t>= (</a:t>
            </a:r>
            <a:r>
              <a:rPr lang="en-US" altLang="zh-TW" dirty="0" err="1"/>
              <a:t>LinearLayout</a:t>
            </a:r>
            <a:r>
              <a:rPr lang="en-US" altLang="zh-TW" dirty="0"/>
              <a:t>) </a:t>
            </a:r>
            <a:r>
              <a:rPr lang="en-US" altLang="zh-TW" dirty="0" err="1"/>
              <a:t>findViewById</a:t>
            </a:r>
            <a:r>
              <a:rPr lang="en-US" altLang="zh-TW" dirty="0"/>
              <a:t>(</a:t>
            </a:r>
            <a:r>
              <a:rPr lang="en-US" altLang="zh-TW" dirty="0" err="1"/>
              <a:t>R.id.mainlayout</a:t>
            </a:r>
            <a:r>
              <a:rPr lang="en-US" altLang="zh-TW" dirty="0"/>
              <a:t>);</a:t>
            </a:r>
          </a:p>
          <a:p>
            <a:r>
              <a:rPr lang="en-US" altLang="zh-TW" dirty="0"/>
              <a:t>        </a:t>
            </a:r>
            <a:r>
              <a:rPr lang="en-US" altLang="zh-TW" dirty="0" err="1"/>
              <a:t>btnshare</a:t>
            </a:r>
            <a:r>
              <a:rPr lang="en-US" altLang="zh-TW" dirty="0"/>
              <a:t>=new Button(this);</a:t>
            </a:r>
          </a:p>
          <a:p>
            <a:r>
              <a:rPr lang="en-US" altLang="zh-TW" dirty="0"/>
              <a:t>        </a:t>
            </a:r>
            <a:r>
              <a:rPr lang="en-US" altLang="zh-TW" dirty="0" err="1"/>
              <a:t>mainlayout.addView</a:t>
            </a:r>
            <a:r>
              <a:rPr lang="en-US" altLang="zh-TW" dirty="0"/>
              <a:t>(</a:t>
            </a:r>
            <a:r>
              <a:rPr lang="en-US" altLang="zh-TW" dirty="0" err="1"/>
              <a:t>btnshare</a:t>
            </a:r>
            <a:r>
              <a:rPr lang="en-US" altLang="zh-TW" dirty="0"/>
              <a:t>);</a:t>
            </a:r>
          </a:p>
          <a:p>
            <a:r>
              <a:rPr lang="en-US" altLang="zh-TW" dirty="0"/>
              <a:t>        </a:t>
            </a:r>
            <a:r>
              <a:rPr lang="en-US" altLang="zh-TW" dirty="0" err="1"/>
              <a:t>btnshare.setText</a:t>
            </a:r>
            <a:r>
              <a:rPr lang="en-US" altLang="zh-TW" dirty="0"/>
              <a:t>("share");</a:t>
            </a:r>
          </a:p>
          <a:p>
            <a:r>
              <a:rPr lang="en-US" altLang="zh-TW" dirty="0"/>
              <a:t>        </a:t>
            </a:r>
            <a:r>
              <a:rPr lang="en-US" altLang="zh-TW" dirty="0" err="1"/>
              <a:t>btnshare.setOnClickListener</a:t>
            </a:r>
            <a:r>
              <a:rPr lang="en-US" altLang="zh-TW" dirty="0"/>
              <a:t>(new </a:t>
            </a:r>
            <a:r>
              <a:rPr lang="en-US" altLang="zh-TW" dirty="0" err="1"/>
              <a:t>Button.OnClickListener</a:t>
            </a:r>
            <a:r>
              <a:rPr lang="en-US" altLang="zh-TW" dirty="0"/>
              <a:t>(){</a:t>
            </a:r>
          </a:p>
          <a:p>
            <a:endParaRPr lang="en-US" altLang="zh-TW" dirty="0"/>
          </a:p>
          <a:p>
            <a:r>
              <a:rPr lang="en-US" altLang="zh-TW" dirty="0"/>
              <a:t>            @Override</a:t>
            </a:r>
          </a:p>
          <a:p>
            <a:r>
              <a:rPr lang="en-US" altLang="zh-TW" dirty="0"/>
              <a:t>            public void </a:t>
            </a:r>
            <a:r>
              <a:rPr lang="en-US" altLang="zh-TW" dirty="0" err="1"/>
              <a:t>onClick</a:t>
            </a:r>
            <a:r>
              <a:rPr lang="en-US" altLang="zh-TW" dirty="0"/>
              <a:t>(View v) {</a:t>
            </a:r>
          </a:p>
          <a:p>
            <a:r>
              <a:rPr lang="en-US" altLang="zh-TW" dirty="0"/>
              <a:t>        if (</a:t>
            </a:r>
            <a:r>
              <a:rPr lang="en-US" altLang="zh-TW" dirty="0" err="1"/>
              <a:t>ShareDialog.canShow</a:t>
            </a:r>
            <a:r>
              <a:rPr lang="en-US" altLang="zh-TW" dirty="0"/>
              <a:t>(</a:t>
            </a:r>
            <a:r>
              <a:rPr lang="en-US" altLang="zh-TW" dirty="0" err="1"/>
              <a:t>ShareLinkContent.class</a:t>
            </a:r>
            <a:r>
              <a:rPr lang="en-US" altLang="zh-TW" dirty="0"/>
              <a:t>)) {</a:t>
            </a:r>
          </a:p>
          <a:p>
            <a:r>
              <a:rPr lang="en-US" altLang="zh-TW" dirty="0"/>
              <a:t>                    </a:t>
            </a:r>
            <a:r>
              <a:rPr lang="en-US" altLang="zh-TW" dirty="0" err="1"/>
              <a:t>linkContent</a:t>
            </a:r>
            <a:r>
              <a:rPr lang="en-US" altLang="zh-TW" dirty="0"/>
              <a:t> = new </a:t>
            </a:r>
            <a:r>
              <a:rPr lang="en-US" altLang="zh-TW" dirty="0" err="1"/>
              <a:t>ShareLinkContent.Builder</a:t>
            </a:r>
            <a:r>
              <a:rPr lang="en-US" altLang="zh-TW" dirty="0"/>
              <a:t>()</a:t>
            </a:r>
          </a:p>
          <a:p>
            <a:r>
              <a:rPr lang="en-US" altLang="zh-TW" dirty="0"/>
              <a:t>                            .</a:t>
            </a:r>
            <a:r>
              <a:rPr lang="en-US" altLang="zh-TW" dirty="0" err="1"/>
              <a:t>setContentTitle</a:t>
            </a:r>
            <a:r>
              <a:rPr lang="en-US" altLang="zh-TW" dirty="0"/>
              <a:t>("Study History")</a:t>
            </a:r>
          </a:p>
          <a:p>
            <a:r>
              <a:rPr lang="en-US" altLang="zh-TW" dirty="0"/>
              <a:t>                            .</a:t>
            </a:r>
            <a:r>
              <a:rPr lang="en-US" altLang="zh-TW" dirty="0" err="1"/>
              <a:t>setContentDescription</a:t>
            </a:r>
            <a:r>
              <a:rPr lang="en-US" altLang="zh-TW" dirty="0"/>
              <a:t>(</a:t>
            </a:r>
          </a:p>
          <a:p>
            <a:r>
              <a:rPr lang="en-US" altLang="zh-TW" dirty="0"/>
              <a:t>                                    "Share my study result")</a:t>
            </a:r>
          </a:p>
          <a:p>
            <a:r>
              <a:rPr lang="en-US" altLang="zh-TW" dirty="0"/>
              <a:t>                            .</a:t>
            </a:r>
            <a:r>
              <a:rPr lang="en-US" altLang="zh-TW" dirty="0" err="1"/>
              <a:t>setContentUrl</a:t>
            </a:r>
            <a:r>
              <a:rPr lang="en-US" altLang="zh-TW" dirty="0"/>
              <a:t>(</a:t>
            </a:r>
            <a:r>
              <a:rPr lang="en-US" altLang="zh-TW" dirty="0" err="1"/>
              <a:t>Uri.parse</a:t>
            </a:r>
            <a:r>
              <a:rPr lang="en-US" altLang="zh-TW" dirty="0"/>
              <a:t>("http://developers.facebook.com/android"))</a:t>
            </a:r>
          </a:p>
          <a:p>
            <a:r>
              <a:rPr lang="en-US" altLang="zh-TW" dirty="0"/>
              <a:t>                            .build();</a:t>
            </a:r>
          </a:p>
          <a:p>
            <a:r>
              <a:rPr lang="en-US" altLang="zh-TW" dirty="0"/>
              <a:t>                    </a:t>
            </a:r>
            <a:r>
              <a:rPr lang="en-US" altLang="zh-TW" dirty="0" err="1"/>
              <a:t>shareDialog.show</a:t>
            </a:r>
            <a:r>
              <a:rPr lang="en-US" altLang="zh-TW" dirty="0"/>
              <a:t>(</a:t>
            </a:r>
            <a:r>
              <a:rPr lang="en-US" altLang="zh-TW" dirty="0" err="1"/>
              <a:t>linkContent</a:t>
            </a:r>
            <a:r>
              <a:rPr lang="en-US" altLang="zh-TW" dirty="0"/>
              <a:t>);</a:t>
            </a:r>
          </a:p>
          <a:p>
            <a:r>
              <a:rPr lang="en-US" altLang="zh-TW" dirty="0"/>
              <a:t>                }</a:t>
            </a:r>
          </a:p>
          <a:p>
            <a:r>
              <a:rPr lang="en-US" altLang="zh-TW" dirty="0"/>
              <a:t>            }</a:t>
            </a:r>
          </a:p>
          <a:p>
            <a:r>
              <a:rPr lang="en-US" altLang="zh-TW" dirty="0"/>
              <a:t>        });</a:t>
            </a:r>
          </a:p>
          <a:p>
            <a:endParaRPr lang="en-US" altLang="zh-TW" dirty="0"/>
          </a:p>
          <a:p>
            <a:r>
              <a:rPr lang="en-US" altLang="zh-TW" dirty="0"/>
              <a:t>        //--------------------------------------</a:t>
            </a:r>
          </a:p>
          <a:p>
            <a:r>
              <a:rPr lang="en-US" altLang="zh-TW" dirty="0"/>
              <a:t>        </a:t>
            </a:r>
            <a:r>
              <a:rPr lang="en-US" altLang="zh-TW" dirty="0" err="1"/>
              <a:t>LikeView</a:t>
            </a:r>
            <a:r>
              <a:rPr lang="en-US" altLang="zh-TW" dirty="0"/>
              <a:t> </a:t>
            </a:r>
            <a:r>
              <a:rPr lang="en-US" altLang="zh-TW" dirty="0" err="1"/>
              <a:t>likeView</a:t>
            </a:r>
            <a:r>
              <a:rPr lang="en-US" altLang="zh-TW" dirty="0"/>
              <a:t> = new </a:t>
            </a:r>
            <a:r>
              <a:rPr lang="en-US" altLang="zh-TW" dirty="0" err="1"/>
              <a:t>LikeView</a:t>
            </a:r>
            <a:r>
              <a:rPr lang="en-US" altLang="zh-TW" dirty="0"/>
              <a:t>(this);</a:t>
            </a:r>
          </a:p>
          <a:p>
            <a:r>
              <a:rPr lang="en-US" altLang="zh-TW" dirty="0"/>
              <a:t>        </a:t>
            </a:r>
            <a:r>
              <a:rPr lang="en-US" altLang="zh-TW" dirty="0" err="1"/>
              <a:t>likeView.setObjectIdAndType</a:t>
            </a:r>
            <a:r>
              <a:rPr lang="en-US" altLang="zh-TW" dirty="0"/>
              <a:t>(</a:t>
            </a:r>
          </a:p>
          <a:p>
            <a:r>
              <a:rPr lang="en-US" altLang="zh-TW" dirty="0"/>
              <a:t>                "https://www.facebook.com/FacebookDevelopers",</a:t>
            </a:r>
          </a:p>
          <a:p>
            <a:r>
              <a:rPr lang="en-US" altLang="zh-TW" dirty="0"/>
              <a:t>                </a:t>
            </a:r>
            <a:r>
              <a:rPr lang="en-US" altLang="zh-TW" dirty="0" err="1"/>
              <a:t>LikeView.ObjectType.PAGE</a:t>
            </a:r>
            <a:r>
              <a:rPr lang="en-US" altLang="zh-TW" dirty="0"/>
              <a:t>);</a:t>
            </a:r>
          </a:p>
          <a:p>
            <a:r>
              <a:rPr lang="en-US" altLang="zh-TW" dirty="0"/>
              <a:t>        </a:t>
            </a:r>
            <a:r>
              <a:rPr lang="en-US" altLang="zh-TW" dirty="0" err="1"/>
              <a:t>mainlayout.addView</a:t>
            </a:r>
            <a:r>
              <a:rPr lang="en-US" altLang="zh-TW" dirty="0"/>
              <a:t>(</a:t>
            </a:r>
            <a:r>
              <a:rPr lang="en-US" altLang="zh-TW" dirty="0" err="1"/>
              <a:t>likeView</a:t>
            </a:r>
            <a:r>
              <a:rPr lang="en-US" altLang="zh-TW" dirty="0"/>
              <a:t>);</a:t>
            </a:r>
          </a:p>
          <a:p>
            <a:r>
              <a:rPr lang="en-US" altLang="zh-TW" dirty="0"/>
              <a:t>//-----------------------------------------------</a:t>
            </a:r>
          </a:p>
          <a:p>
            <a:r>
              <a:rPr lang="en-US" altLang="zh-TW" dirty="0"/>
              <a:t>        </a:t>
            </a:r>
            <a:r>
              <a:rPr lang="en-US" altLang="zh-TW" dirty="0" err="1"/>
              <a:t>ShareButton</a:t>
            </a:r>
            <a:r>
              <a:rPr lang="en-US" altLang="zh-TW" dirty="0"/>
              <a:t> </a:t>
            </a:r>
            <a:r>
              <a:rPr lang="en-US" altLang="zh-TW" dirty="0" err="1"/>
              <a:t>shareButton</a:t>
            </a:r>
            <a:r>
              <a:rPr lang="en-US" altLang="zh-TW" dirty="0"/>
              <a:t> = new </a:t>
            </a:r>
            <a:r>
              <a:rPr lang="en-US" altLang="zh-TW" dirty="0" err="1"/>
              <a:t>ShareButton</a:t>
            </a:r>
            <a:r>
              <a:rPr lang="en-US" altLang="zh-TW" dirty="0"/>
              <a:t>(this);</a:t>
            </a:r>
          </a:p>
          <a:p>
            <a:r>
              <a:rPr lang="en-US" altLang="zh-TW" dirty="0"/>
              <a:t>        </a:t>
            </a:r>
            <a:r>
              <a:rPr lang="en-US" altLang="zh-TW" dirty="0" err="1"/>
              <a:t>shareButton.setShareContent</a:t>
            </a:r>
            <a:r>
              <a:rPr lang="en-US" altLang="zh-TW" dirty="0"/>
              <a:t>(</a:t>
            </a:r>
            <a:r>
              <a:rPr lang="en-US" altLang="zh-TW" dirty="0" err="1"/>
              <a:t>linkContent</a:t>
            </a:r>
            <a:r>
              <a:rPr lang="en-US" altLang="zh-TW" dirty="0"/>
              <a:t>);</a:t>
            </a:r>
          </a:p>
          <a:p>
            <a:r>
              <a:rPr lang="en-US" altLang="zh-TW" dirty="0"/>
              <a:t>        </a:t>
            </a:r>
            <a:r>
              <a:rPr lang="en-US" altLang="zh-TW" dirty="0" err="1"/>
              <a:t>mainlayout.addView</a:t>
            </a:r>
            <a:r>
              <a:rPr lang="en-US" altLang="zh-TW" dirty="0"/>
              <a:t>(</a:t>
            </a:r>
            <a:r>
              <a:rPr lang="en-US" altLang="zh-TW" dirty="0" err="1"/>
              <a:t>shareButton</a:t>
            </a:r>
            <a:r>
              <a:rPr lang="en-US" altLang="zh-TW" dirty="0"/>
              <a:t>);</a:t>
            </a:r>
          </a:p>
          <a:p>
            <a:r>
              <a:rPr lang="en-US" altLang="zh-TW" dirty="0"/>
              <a:t>             //-----------------------------------------------</a:t>
            </a:r>
          </a:p>
          <a:p>
            <a:endParaRPr lang="en-US" altLang="zh-TW" dirty="0"/>
          </a:p>
          <a:p>
            <a:endParaRPr lang="en-US" altLang="zh-TW" dirty="0"/>
          </a:p>
          <a:p>
            <a:r>
              <a:rPr lang="en-US" altLang="zh-TW" dirty="0"/>
              <a:t>        </a:t>
            </a:r>
            <a:r>
              <a:rPr lang="en-US" altLang="zh-TW" dirty="0" err="1"/>
              <a:t>wb</a:t>
            </a:r>
            <a:r>
              <a:rPr lang="en-US" altLang="zh-TW" dirty="0"/>
              <a:t>=new </a:t>
            </a:r>
            <a:r>
              <a:rPr lang="en-US" altLang="zh-TW" dirty="0" err="1"/>
              <a:t>WebView</a:t>
            </a:r>
            <a:r>
              <a:rPr lang="en-US" altLang="zh-TW" dirty="0"/>
              <a:t>(this);</a:t>
            </a:r>
          </a:p>
          <a:p>
            <a:r>
              <a:rPr lang="en-US" altLang="zh-TW" dirty="0"/>
              <a:t>        </a:t>
            </a:r>
            <a:r>
              <a:rPr lang="en-US" altLang="zh-TW" dirty="0" err="1"/>
              <a:t>mainlayout.addView</a:t>
            </a:r>
            <a:r>
              <a:rPr lang="en-US" altLang="zh-TW" dirty="0"/>
              <a:t>(</a:t>
            </a:r>
            <a:r>
              <a:rPr lang="en-US" altLang="zh-TW" dirty="0" err="1"/>
              <a:t>wb</a:t>
            </a:r>
            <a:r>
              <a:rPr lang="en-US" altLang="zh-TW" dirty="0"/>
              <a:t>);</a:t>
            </a:r>
          </a:p>
          <a:p>
            <a:r>
              <a:rPr lang="en-US" altLang="zh-TW" dirty="0"/>
              <a:t>        </a:t>
            </a:r>
            <a:r>
              <a:rPr lang="en-US" altLang="zh-TW" dirty="0" err="1"/>
              <a:t>wb.getSettings</a:t>
            </a:r>
            <a:r>
              <a:rPr lang="en-US" altLang="zh-TW" dirty="0"/>
              <a:t>().</a:t>
            </a:r>
            <a:r>
              <a:rPr lang="en-US" altLang="zh-TW" dirty="0" err="1"/>
              <a:t>setUseWideViewPort</a:t>
            </a:r>
            <a:r>
              <a:rPr lang="en-US" altLang="zh-TW" dirty="0"/>
              <a:t>(true);</a:t>
            </a:r>
          </a:p>
          <a:p>
            <a:r>
              <a:rPr lang="en-US" altLang="zh-TW" dirty="0"/>
              <a:t>        </a:t>
            </a:r>
            <a:r>
              <a:rPr lang="en-US" altLang="zh-TW" dirty="0" err="1"/>
              <a:t>wb.setWebViewClient</a:t>
            </a:r>
            <a:r>
              <a:rPr lang="en-US" altLang="zh-TW" dirty="0"/>
              <a:t>(new </a:t>
            </a:r>
            <a:r>
              <a:rPr lang="en-US" altLang="zh-TW" dirty="0" err="1"/>
              <a:t>wpwebview</a:t>
            </a:r>
            <a:r>
              <a:rPr lang="en-US" altLang="zh-TW" dirty="0"/>
              <a:t>());</a:t>
            </a:r>
          </a:p>
          <a:p>
            <a:r>
              <a:rPr lang="en-US" altLang="zh-TW" dirty="0"/>
              <a:t>        </a:t>
            </a:r>
            <a:r>
              <a:rPr lang="en-US" altLang="zh-TW" dirty="0" err="1"/>
              <a:t>wb.setScrollBarStyle</a:t>
            </a:r>
            <a:r>
              <a:rPr lang="en-US" altLang="zh-TW" dirty="0"/>
              <a:t>(</a:t>
            </a:r>
            <a:r>
              <a:rPr lang="en-US" altLang="zh-TW" dirty="0" err="1"/>
              <a:t>View.SCROLLBARS_INSIDE_OVERLAY</a:t>
            </a:r>
            <a:r>
              <a:rPr lang="en-US" altLang="zh-TW" dirty="0"/>
              <a:t>);</a:t>
            </a:r>
          </a:p>
          <a:p>
            <a:endParaRPr lang="en-US" altLang="zh-TW" dirty="0"/>
          </a:p>
          <a:p>
            <a:r>
              <a:rPr lang="en-US" altLang="zh-TW" dirty="0"/>
              <a:t>        if(!</a:t>
            </a:r>
            <a:r>
              <a:rPr lang="en-US" altLang="zh-TW" dirty="0" err="1"/>
              <a:t>IsNetworkAvailable</a:t>
            </a:r>
            <a:r>
              <a:rPr lang="en-US" altLang="zh-TW" dirty="0"/>
              <a:t>() || !</a:t>
            </a:r>
            <a:r>
              <a:rPr lang="en-US" altLang="zh-TW" dirty="0" err="1"/>
              <a:t>isServerOn</a:t>
            </a:r>
            <a:r>
              <a:rPr lang="en-US" altLang="zh-TW" dirty="0"/>
              <a:t>())</a:t>
            </a:r>
          </a:p>
          <a:p>
            <a:r>
              <a:rPr lang="en-US" altLang="zh-TW" dirty="0"/>
              <a:t>            </a:t>
            </a:r>
            <a:r>
              <a:rPr lang="en-US" altLang="zh-TW" dirty="0" err="1"/>
              <a:t>wb.loadData</a:t>
            </a:r>
            <a:r>
              <a:rPr lang="en-US" altLang="zh-TW" dirty="0"/>
              <a:t>(</a:t>
            </a:r>
            <a:r>
              <a:rPr lang="en-US" altLang="zh-TW" dirty="0" err="1"/>
              <a:t>strErr</a:t>
            </a:r>
            <a:r>
              <a:rPr lang="en-US" altLang="zh-TW" dirty="0"/>
              <a:t>, "text/html; charset=utf-8", "UTF-8");</a:t>
            </a:r>
          </a:p>
          <a:p>
            <a:r>
              <a:rPr lang="en-US" altLang="zh-TW" dirty="0"/>
              <a:t>        else</a:t>
            </a:r>
          </a:p>
          <a:p>
            <a:r>
              <a:rPr lang="en-US" altLang="zh-TW" dirty="0"/>
              <a:t>            </a:t>
            </a:r>
            <a:r>
              <a:rPr lang="en-US" altLang="zh-TW" dirty="0" err="1"/>
              <a:t>wb.loadUrl</a:t>
            </a:r>
            <a:r>
              <a:rPr lang="en-US" altLang="zh-TW" dirty="0"/>
              <a:t>(</a:t>
            </a:r>
            <a:r>
              <a:rPr lang="en-US" altLang="zh-TW" dirty="0" err="1"/>
              <a:t>strurl</a:t>
            </a:r>
            <a:r>
              <a:rPr lang="en-US" altLang="zh-TW" dirty="0"/>
              <a:t>);</a:t>
            </a:r>
          </a:p>
          <a:p>
            <a:endParaRPr lang="en-US" altLang="zh-TW" dirty="0"/>
          </a:p>
          <a:p>
            <a:r>
              <a:rPr lang="en-US" altLang="zh-TW" dirty="0"/>
              <a:t>    }</a:t>
            </a:r>
          </a:p>
          <a:p>
            <a:r>
              <a:rPr lang="en-US" altLang="zh-TW" dirty="0"/>
              <a:t>    @Override</a:t>
            </a:r>
          </a:p>
          <a:p>
            <a:r>
              <a:rPr lang="en-US" altLang="zh-TW" dirty="0"/>
              <a:t>    protected void </a:t>
            </a:r>
            <a:r>
              <a:rPr lang="en-US" altLang="zh-TW" dirty="0" err="1"/>
              <a:t>onActivityResult</a:t>
            </a:r>
            <a:r>
              <a:rPr lang="en-US" altLang="zh-TW" dirty="0"/>
              <a:t>(final </a:t>
            </a:r>
            <a:r>
              <a:rPr lang="en-US" altLang="zh-TW" dirty="0" err="1"/>
              <a:t>int</a:t>
            </a:r>
            <a:r>
              <a:rPr lang="en-US" altLang="zh-TW" dirty="0"/>
              <a:t> </a:t>
            </a:r>
            <a:r>
              <a:rPr lang="en-US" altLang="zh-TW" dirty="0" err="1"/>
              <a:t>requestCode</a:t>
            </a:r>
            <a:r>
              <a:rPr lang="en-US" altLang="zh-TW" dirty="0"/>
              <a:t>, final </a:t>
            </a:r>
            <a:r>
              <a:rPr lang="en-US" altLang="zh-TW" dirty="0" err="1"/>
              <a:t>int</a:t>
            </a:r>
            <a:r>
              <a:rPr lang="en-US" altLang="zh-TW" dirty="0"/>
              <a:t> </a:t>
            </a:r>
            <a:r>
              <a:rPr lang="en-US" altLang="zh-TW" dirty="0" err="1"/>
              <a:t>resultCode</a:t>
            </a:r>
            <a:r>
              <a:rPr lang="en-US" altLang="zh-TW" dirty="0"/>
              <a:t>, final Intent data) {</a:t>
            </a:r>
          </a:p>
          <a:p>
            <a:r>
              <a:rPr lang="en-US" altLang="zh-TW" dirty="0"/>
              <a:t>        </a:t>
            </a:r>
            <a:r>
              <a:rPr lang="en-US" altLang="zh-TW" dirty="0" err="1"/>
              <a:t>super.onActivityResult</a:t>
            </a:r>
            <a:r>
              <a:rPr lang="en-US" altLang="zh-TW" dirty="0"/>
              <a:t>(</a:t>
            </a:r>
            <a:r>
              <a:rPr lang="en-US" altLang="zh-TW" dirty="0" err="1"/>
              <a:t>requestCode</a:t>
            </a:r>
            <a:r>
              <a:rPr lang="en-US" altLang="zh-TW" dirty="0"/>
              <a:t>, </a:t>
            </a:r>
            <a:r>
              <a:rPr lang="en-US" altLang="zh-TW" dirty="0" err="1"/>
              <a:t>resultCode</a:t>
            </a:r>
            <a:r>
              <a:rPr lang="en-US" altLang="zh-TW" dirty="0"/>
              <a:t>, data);</a:t>
            </a:r>
          </a:p>
          <a:p>
            <a:r>
              <a:rPr lang="en-US" altLang="zh-TW" dirty="0"/>
              <a:t>        </a:t>
            </a:r>
            <a:r>
              <a:rPr lang="en-US" altLang="zh-TW" dirty="0" err="1"/>
              <a:t>callbackManager.onActivityResult</a:t>
            </a:r>
            <a:r>
              <a:rPr lang="en-US" altLang="zh-TW" dirty="0"/>
              <a:t>(</a:t>
            </a:r>
            <a:r>
              <a:rPr lang="en-US" altLang="zh-TW" dirty="0" err="1"/>
              <a:t>requestCode</a:t>
            </a:r>
            <a:r>
              <a:rPr lang="en-US" altLang="zh-TW" dirty="0"/>
              <a:t>, </a:t>
            </a:r>
            <a:r>
              <a:rPr lang="en-US" altLang="zh-TW" dirty="0" err="1"/>
              <a:t>resultCode</a:t>
            </a:r>
            <a:r>
              <a:rPr lang="en-US" altLang="zh-TW" dirty="0"/>
              <a:t>, data);</a:t>
            </a:r>
          </a:p>
          <a:p>
            <a:r>
              <a:rPr lang="en-US" altLang="zh-TW" dirty="0"/>
              <a:t>    }</a:t>
            </a:r>
          </a:p>
          <a:p>
            <a:r>
              <a:rPr lang="en-US" altLang="zh-TW" dirty="0"/>
              <a:t>    @Override</a:t>
            </a:r>
          </a:p>
          <a:p>
            <a:r>
              <a:rPr lang="en-US" altLang="zh-TW" dirty="0"/>
              <a:t>    protected void </a:t>
            </a:r>
            <a:r>
              <a:rPr lang="en-US" altLang="zh-TW" dirty="0" err="1"/>
              <a:t>onResume</a:t>
            </a:r>
            <a:r>
              <a:rPr lang="en-US" altLang="zh-TW" dirty="0"/>
              <a:t>() {</a:t>
            </a:r>
          </a:p>
          <a:p>
            <a:r>
              <a:rPr lang="en-US" altLang="zh-TW" dirty="0"/>
              <a:t>        </a:t>
            </a:r>
            <a:r>
              <a:rPr lang="en-US" altLang="zh-TW" dirty="0" err="1"/>
              <a:t>super.onResume</a:t>
            </a:r>
            <a:r>
              <a:rPr lang="en-US" altLang="zh-TW" dirty="0"/>
              <a:t>();</a:t>
            </a:r>
          </a:p>
          <a:p>
            <a:r>
              <a:rPr lang="en-US" altLang="zh-TW" dirty="0"/>
              <a:t>        </a:t>
            </a:r>
            <a:r>
              <a:rPr lang="en-US" altLang="zh-TW" dirty="0" err="1"/>
              <a:t>AppEventsLogger.activateApp</a:t>
            </a:r>
            <a:r>
              <a:rPr lang="en-US" altLang="zh-TW" dirty="0"/>
              <a:t>(this);</a:t>
            </a:r>
          </a:p>
          <a:p>
            <a:r>
              <a:rPr lang="en-US" altLang="zh-TW" dirty="0"/>
              <a:t>    }</a:t>
            </a:r>
          </a:p>
          <a:p>
            <a:endParaRPr lang="en-US" altLang="zh-TW" dirty="0"/>
          </a:p>
          <a:p>
            <a:r>
              <a:rPr lang="en-US" altLang="zh-TW" dirty="0"/>
              <a:t>    @Override</a:t>
            </a:r>
          </a:p>
          <a:p>
            <a:r>
              <a:rPr lang="en-US" altLang="zh-TW" dirty="0"/>
              <a:t>    protected void </a:t>
            </a:r>
            <a:r>
              <a:rPr lang="en-US" altLang="zh-TW" dirty="0" err="1"/>
              <a:t>onPause</a:t>
            </a:r>
            <a:r>
              <a:rPr lang="en-US" altLang="zh-TW" dirty="0"/>
              <a:t>() {</a:t>
            </a:r>
          </a:p>
          <a:p>
            <a:r>
              <a:rPr lang="en-US" altLang="zh-TW" dirty="0"/>
              <a:t>        </a:t>
            </a:r>
            <a:r>
              <a:rPr lang="en-US" altLang="zh-TW" dirty="0" err="1"/>
              <a:t>super.onPause</a:t>
            </a:r>
            <a:r>
              <a:rPr lang="en-US" altLang="zh-TW" dirty="0"/>
              <a:t>();</a:t>
            </a:r>
          </a:p>
          <a:p>
            <a:r>
              <a:rPr lang="en-US" altLang="zh-TW" dirty="0"/>
              <a:t>        </a:t>
            </a:r>
            <a:r>
              <a:rPr lang="en-US" altLang="zh-TW" dirty="0" err="1"/>
              <a:t>AppEventsLogger.deactivateApp</a:t>
            </a:r>
            <a:r>
              <a:rPr lang="en-US" altLang="zh-TW" dirty="0"/>
              <a:t>(this);</a:t>
            </a:r>
          </a:p>
          <a:p>
            <a:r>
              <a:rPr lang="en-US" altLang="zh-TW" dirty="0"/>
              <a:t>    }</a:t>
            </a:r>
          </a:p>
          <a:p>
            <a:endParaRPr lang="en-US" altLang="zh-TW" dirty="0"/>
          </a:p>
          <a:p>
            <a:r>
              <a:rPr lang="en-US" altLang="zh-TW" dirty="0"/>
              <a:t>    @Override</a:t>
            </a:r>
          </a:p>
          <a:p>
            <a:r>
              <a:rPr lang="en-US" altLang="zh-TW" dirty="0"/>
              <a:t>    public </a:t>
            </a:r>
            <a:r>
              <a:rPr lang="en-US" altLang="zh-TW" dirty="0" err="1"/>
              <a:t>boolean</a:t>
            </a:r>
            <a:r>
              <a:rPr lang="en-US" altLang="zh-TW" dirty="0"/>
              <a:t> </a:t>
            </a:r>
            <a:r>
              <a:rPr lang="en-US" altLang="zh-TW" dirty="0" err="1"/>
              <a:t>onCreateOptionsMenu</a:t>
            </a:r>
            <a:r>
              <a:rPr lang="en-US" altLang="zh-TW" dirty="0"/>
              <a:t>(Menu menu) {</a:t>
            </a:r>
          </a:p>
          <a:p>
            <a:r>
              <a:rPr lang="en-US" altLang="zh-TW" dirty="0"/>
              <a:t>        // Inflate the menu; this adds items to the action bar if it is present.</a:t>
            </a:r>
          </a:p>
          <a:p>
            <a:r>
              <a:rPr lang="en-US" altLang="zh-TW" dirty="0"/>
              <a:t>        </a:t>
            </a:r>
            <a:r>
              <a:rPr lang="en-US" altLang="zh-TW" dirty="0" err="1"/>
              <a:t>getMenuInflater</a:t>
            </a:r>
            <a:r>
              <a:rPr lang="en-US" altLang="zh-TW" dirty="0"/>
              <a:t>().inflate(</a:t>
            </a:r>
            <a:r>
              <a:rPr lang="en-US" altLang="zh-TW" dirty="0" err="1"/>
              <a:t>R.menu.menu_main</a:t>
            </a:r>
            <a:r>
              <a:rPr lang="en-US" altLang="zh-TW" dirty="0"/>
              <a:t>, menu);</a:t>
            </a:r>
          </a:p>
          <a:p>
            <a:r>
              <a:rPr lang="en-US" altLang="zh-TW" dirty="0"/>
              <a:t>        return true;</a:t>
            </a:r>
          </a:p>
          <a:p>
            <a:r>
              <a:rPr lang="en-US" altLang="zh-TW" dirty="0"/>
              <a:t>    }</a:t>
            </a:r>
          </a:p>
          <a:p>
            <a:endParaRPr lang="en-US" altLang="zh-TW" dirty="0"/>
          </a:p>
          <a:p>
            <a:r>
              <a:rPr lang="en-US" altLang="zh-TW" dirty="0"/>
              <a:t>    @Override</a:t>
            </a:r>
          </a:p>
          <a:p>
            <a:r>
              <a:rPr lang="en-US" altLang="zh-TW" dirty="0"/>
              <a:t>    public </a:t>
            </a:r>
            <a:r>
              <a:rPr lang="en-US" altLang="zh-TW" dirty="0" err="1"/>
              <a:t>boolean</a:t>
            </a:r>
            <a:r>
              <a:rPr lang="en-US" altLang="zh-TW" dirty="0"/>
              <a:t> </a:t>
            </a:r>
            <a:r>
              <a:rPr lang="en-US" altLang="zh-TW" dirty="0" err="1"/>
              <a:t>onOptionsItemSelected</a:t>
            </a:r>
            <a:r>
              <a:rPr lang="en-US" altLang="zh-TW" dirty="0"/>
              <a:t>(</a:t>
            </a:r>
            <a:r>
              <a:rPr lang="en-US" altLang="zh-TW" dirty="0" err="1"/>
              <a:t>MenuItem</a:t>
            </a:r>
            <a:r>
              <a:rPr lang="en-US" altLang="zh-TW" dirty="0"/>
              <a:t> item) {</a:t>
            </a:r>
          </a:p>
          <a:p>
            <a:r>
              <a:rPr lang="en-US" altLang="zh-TW" dirty="0"/>
              <a:t>        // Handle action bar item clicks here. The action bar will</a:t>
            </a:r>
          </a:p>
          <a:p>
            <a:r>
              <a:rPr lang="en-US" altLang="zh-TW" dirty="0"/>
              <a:t>        // automatically handle clicks on the Home/Up button, so long</a:t>
            </a:r>
          </a:p>
          <a:p>
            <a:r>
              <a:rPr lang="en-US" altLang="zh-TW" dirty="0"/>
              <a:t>        // as you specify a parent activity in AndroidManifest.xml.</a:t>
            </a:r>
          </a:p>
          <a:p>
            <a:r>
              <a:rPr lang="en-US" altLang="zh-TW" dirty="0"/>
              <a:t>        </a:t>
            </a:r>
            <a:r>
              <a:rPr lang="en-US" altLang="zh-TW" dirty="0" err="1"/>
              <a:t>int</a:t>
            </a:r>
            <a:r>
              <a:rPr lang="en-US" altLang="zh-TW" dirty="0"/>
              <a:t> id = </a:t>
            </a:r>
            <a:r>
              <a:rPr lang="en-US" altLang="zh-TW" dirty="0" err="1"/>
              <a:t>item.getItemId</a:t>
            </a:r>
            <a:r>
              <a:rPr lang="en-US" altLang="zh-TW" dirty="0"/>
              <a:t>();</a:t>
            </a:r>
          </a:p>
          <a:p>
            <a:endParaRPr lang="en-US" altLang="zh-TW" dirty="0"/>
          </a:p>
          <a:p>
            <a:r>
              <a:rPr lang="en-US" altLang="zh-TW" dirty="0"/>
              <a:t>        //</a:t>
            </a:r>
            <a:r>
              <a:rPr lang="en-US" altLang="zh-TW" dirty="0" err="1"/>
              <a:t>noinspection</a:t>
            </a:r>
            <a:r>
              <a:rPr lang="en-US" altLang="zh-TW" dirty="0"/>
              <a:t> </a:t>
            </a:r>
            <a:r>
              <a:rPr lang="en-US" altLang="zh-TW" dirty="0" err="1"/>
              <a:t>SimplifiableIfStatement</a:t>
            </a:r>
            <a:endParaRPr lang="en-US" altLang="zh-TW" dirty="0"/>
          </a:p>
          <a:p>
            <a:r>
              <a:rPr lang="en-US" altLang="zh-TW" dirty="0"/>
              <a:t>        if (id == </a:t>
            </a:r>
            <a:r>
              <a:rPr lang="en-US" altLang="zh-TW" dirty="0" err="1"/>
              <a:t>R.id.action_settings</a:t>
            </a:r>
            <a:r>
              <a:rPr lang="en-US" altLang="zh-TW" dirty="0"/>
              <a:t>) {</a:t>
            </a:r>
          </a:p>
          <a:p>
            <a:r>
              <a:rPr lang="en-US" altLang="zh-TW" dirty="0"/>
              <a:t>            return true;</a:t>
            </a:r>
          </a:p>
          <a:p>
            <a:r>
              <a:rPr lang="en-US" altLang="zh-TW" dirty="0"/>
              <a:t>        }</a:t>
            </a:r>
          </a:p>
          <a:p>
            <a:endParaRPr lang="en-US" altLang="zh-TW" dirty="0"/>
          </a:p>
          <a:p>
            <a:r>
              <a:rPr lang="en-US" altLang="zh-TW" dirty="0"/>
              <a:t>        return </a:t>
            </a:r>
            <a:r>
              <a:rPr lang="en-US" altLang="zh-TW" dirty="0" err="1"/>
              <a:t>super.onOptionsItemSelected</a:t>
            </a:r>
            <a:r>
              <a:rPr lang="en-US" altLang="zh-TW" dirty="0"/>
              <a:t>(item);</a:t>
            </a:r>
          </a:p>
          <a:p>
            <a:r>
              <a:rPr lang="en-US" altLang="zh-TW" dirty="0"/>
              <a:t>    }</a:t>
            </a:r>
          </a:p>
          <a:p>
            <a:r>
              <a:rPr lang="en-US" altLang="zh-TW" dirty="0"/>
              <a:t>    //------------------------------------------------------------------------</a:t>
            </a:r>
          </a:p>
          <a:p>
            <a:r>
              <a:rPr lang="en-US" altLang="zh-TW" dirty="0"/>
              <a:t>    private class </a:t>
            </a:r>
            <a:r>
              <a:rPr lang="en-US" altLang="zh-TW" dirty="0" err="1"/>
              <a:t>wpwebview</a:t>
            </a:r>
            <a:r>
              <a:rPr lang="en-US" altLang="zh-TW" dirty="0"/>
              <a:t> extends </a:t>
            </a:r>
            <a:r>
              <a:rPr lang="en-US" altLang="zh-TW" dirty="0" err="1"/>
              <a:t>WebViewClient</a:t>
            </a:r>
            <a:endParaRPr lang="en-US" altLang="zh-TW" dirty="0"/>
          </a:p>
          <a:p>
            <a:r>
              <a:rPr lang="en-US" altLang="zh-TW" dirty="0"/>
              <a:t>    {</a:t>
            </a:r>
          </a:p>
          <a:p>
            <a:r>
              <a:rPr lang="en-US" altLang="zh-TW" dirty="0"/>
              <a:t>        @Override</a:t>
            </a:r>
          </a:p>
          <a:p>
            <a:r>
              <a:rPr lang="en-US" altLang="zh-TW" dirty="0"/>
              <a:t>        public </a:t>
            </a:r>
            <a:r>
              <a:rPr lang="en-US" altLang="zh-TW" dirty="0" err="1"/>
              <a:t>boolean</a:t>
            </a:r>
            <a:r>
              <a:rPr lang="en-US" altLang="zh-TW" dirty="0"/>
              <a:t> </a:t>
            </a:r>
            <a:r>
              <a:rPr lang="en-US" altLang="zh-TW" dirty="0" err="1"/>
              <a:t>shouldOverrideUrlLoading</a:t>
            </a:r>
            <a:r>
              <a:rPr lang="en-US" altLang="zh-TW" dirty="0"/>
              <a:t>(</a:t>
            </a:r>
            <a:r>
              <a:rPr lang="en-US" altLang="zh-TW" dirty="0" err="1"/>
              <a:t>WebView</a:t>
            </a:r>
            <a:r>
              <a:rPr lang="en-US" altLang="zh-TW" dirty="0"/>
              <a:t> view, String </a:t>
            </a:r>
            <a:r>
              <a:rPr lang="en-US" altLang="zh-TW" dirty="0" err="1"/>
              <a:t>url</a:t>
            </a:r>
            <a:r>
              <a:rPr lang="en-US" altLang="zh-TW" dirty="0"/>
              <a:t>) {</a:t>
            </a:r>
          </a:p>
          <a:p>
            <a:r>
              <a:rPr lang="en-US" altLang="zh-TW" dirty="0"/>
              <a:t>            </a:t>
            </a:r>
            <a:r>
              <a:rPr lang="en-US" altLang="zh-TW" dirty="0" err="1"/>
              <a:t>view.loadUrl</a:t>
            </a:r>
            <a:r>
              <a:rPr lang="en-US" altLang="zh-TW" dirty="0"/>
              <a:t>(</a:t>
            </a:r>
            <a:r>
              <a:rPr lang="en-US" altLang="zh-TW" dirty="0" err="1"/>
              <a:t>url</a:t>
            </a:r>
            <a:r>
              <a:rPr lang="en-US" altLang="zh-TW" dirty="0"/>
              <a:t>);</a:t>
            </a:r>
          </a:p>
          <a:p>
            <a:r>
              <a:rPr lang="en-US" altLang="zh-TW" dirty="0"/>
              <a:t>            return true;</a:t>
            </a:r>
          </a:p>
          <a:p>
            <a:r>
              <a:rPr lang="en-US" altLang="zh-TW" dirty="0"/>
              <a:t>        }</a:t>
            </a:r>
          </a:p>
          <a:p>
            <a:r>
              <a:rPr lang="en-US" altLang="zh-TW" dirty="0"/>
              <a:t>    }</a:t>
            </a:r>
          </a:p>
          <a:p>
            <a:r>
              <a:rPr lang="en-US" altLang="zh-TW" dirty="0"/>
              <a:t>    private </a:t>
            </a:r>
            <a:r>
              <a:rPr lang="en-US" altLang="zh-TW" dirty="0" err="1"/>
              <a:t>boolean</a:t>
            </a:r>
            <a:r>
              <a:rPr lang="en-US" altLang="zh-TW" dirty="0"/>
              <a:t> </a:t>
            </a:r>
            <a:r>
              <a:rPr lang="en-US" altLang="zh-TW" dirty="0" err="1"/>
              <a:t>IsNetworkAvailable</a:t>
            </a:r>
            <a:r>
              <a:rPr lang="en-US" altLang="zh-TW" dirty="0"/>
              <a:t>()</a:t>
            </a:r>
          </a:p>
          <a:p>
            <a:r>
              <a:rPr lang="en-US" altLang="zh-TW" dirty="0"/>
              <a:t>    {</a:t>
            </a:r>
          </a:p>
          <a:p>
            <a:r>
              <a:rPr lang="en-US" altLang="zh-TW" dirty="0"/>
              <a:t>            </a:t>
            </a:r>
            <a:r>
              <a:rPr lang="en-US" altLang="zh-TW" dirty="0" err="1"/>
              <a:t>boolean</a:t>
            </a:r>
            <a:r>
              <a:rPr lang="en-US" altLang="zh-TW" dirty="0"/>
              <a:t> Result = false;</a:t>
            </a:r>
          </a:p>
          <a:p>
            <a:r>
              <a:rPr lang="en-US" altLang="zh-TW" dirty="0"/>
              <a:t>            try{</a:t>
            </a:r>
          </a:p>
          <a:p>
            <a:r>
              <a:rPr lang="en-US" altLang="zh-TW" dirty="0"/>
              <a:t>                </a:t>
            </a:r>
            <a:r>
              <a:rPr lang="en-US" altLang="zh-TW" dirty="0" err="1"/>
              <a:t>ConnectivityManager</a:t>
            </a:r>
            <a:r>
              <a:rPr lang="en-US" altLang="zh-TW" dirty="0"/>
              <a:t> </a:t>
            </a:r>
            <a:r>
              <a:rPr lang="en-US" altLang="zh-TW" dirty="0" err="1"/>
              <a:t>MyConnectivityManager</a:t>
            </a:r>
            <a:r>
              <a:rPr lang="en-US" altLang="zh-TW" dirty="0"/>
              <a:t> = null;</a:t>
            </a:r>
          </a:p>
          <a:p>
            <a:r>
              <a:rPr lang="en-US" altLang="zh-TW" dirty="0"/>
              <a:t>                </a:t>
            </a:r>
            <a:r>
              <a:rPr lang="en-US" altLang="zh-TW" dirty="0" err="1"/>
              <a:t>MyConnectivityManager</a:t>
            </a:r>
            <a:r>
              <a:rPr lang="en-US" altLang="zh-TW" dirty="0"/>
              <a:t> = (</a:t>
            </a:r>
            <a:r>
              <a:rPr lang="en-US" altLang="zh-TW" dirty="0" err="1"/>
              <a:t>ConnectivityManager</a:t>
            </a:r>
            <a:r>
              <a:rPr lang="en-US" altLang="zh-TW" dirty="0"/>
              <a:t>) </a:t>
            </a:r>
            <a:r>
              <a:rPr lang="en-US" altLang="zh-TW" dirty="0" err="1"/>
              <a:t>getSystemService</a:t>
            </a:r>
            <a:r>
              <a:rPr lang="en-US" altLang="zh-TW" dirty="0"/>
              <a:t>(</a:t>
            </a:r>
            <a:r>
              <a:rPr lang="en-US" altLang="zh-TW" dirty="0" err="1"/>
              <a:t>Context.CONNECTIVITY_SERVICE</a:t>
            </a:r>
            <a:r>
              <a:rPr lang="en-US" altLang="zh-TW" dirty="0"/>
              <a:t>);</a:t>
            </a:r>
          </a:p>
          <a:p>
            <a:endParaRPr lang="en-US" altLang="zh-TW" dirty="0"/>
          </a:p>
          <a:p>
            <a:r>
              <a:rPr lang="en-US" altLang="zh-TW" dirty="0"/>
              <a:t>                </a:t>
            </a:r>
            <a:r>
              <a:rPr lang="en-US" altLang="zh-TW" dirty="0" err="1"/>
              <a:t>NetworkInfo</a:t>
            </a:r>
            <a:r>
              <a:rPr lang="en-US" altLang="zh-TW" dirty="0"/>
              <a:t> </a:t>
            </a:r>
            <a:r>
              <a:rPr lang="en-US" altLang="zh-TW" dirty="0" err="1"/>
              <a:t>MyNetworkInfo</a:t>
            </a:r>
            <a:r>
              <a:rPr lang="en-US" altLang="zh-TW" dirty="0"/>
              <a:t> = null;</a:t>
            </a:r>
          </a:p>
          <a:p>
            <a:r>
              <a:rPr lang="en-US" altLang="zh-TW" dirty="0"/>
              <a:t>                </a:t>
            </a:r>
            <a:r>
              <a:rPr lang="en-US" altLang="zh-TW" dirty="0" err="1"/>
              <a:t>MyNetworkInfo</a:t>
            </a:r>
            <a:r>
              <a:rPr lang="en-US" altLang="zh-TW" dirty="0"/>
              <a:t> = </a:t>
            </a:r>
            <a:r>
              <a:rPr lang="en-US" altLang="zh-TW" dirty="0" err="1"/>
              <a:t>MyConnectivityManager.getActiveNetworkInfo</a:t>
            </a:r>
            <a:r>
              <a:rPr lang="en-US" altLang="zh-TW" dirty="0"/>
              <a:t>();</a:t>
            </a:r>
          </a:p>
          <a:p>
            <a:endParaRPr lang="en-US" altLang="zh-TW" dirty="0"/>
          </a:p>
          <a:p>
            <a:r>
              <a:rPr lang="en-US" altLang="zh-TW" dirty="0"/>
              <a:t>                Result = </a:t>
            </a:r>
            <a:r>
              <a:rPr lang="en-US" altLang="zh-TW" dirty="0" err="1"/>
              <a:t>MyNetworkInfo</a:t>
            </a:r>
            <a:r>
              <a:rPr lang="en-US" altLang="zh-TW" dirty="0"/>
              <a:t> != null &amp;&amp; </a:t>
            </a:r>
            <a:r>
              <a:rPr lang="en-US" altLang="zh-TW" dirty="0" err="1"/>
              <a:t>MyNetworkInfo.isConnected</a:t>
            </a:r>
            <a:r>
              <a:rPr lang="en-US" altLang="zh-TW" dirty="0"/>
              <a:t>();</a:t>
            </a:r>
          </a:p>
          <a:p>
            <a:endParaRPr lang="en-US" altLang="zh-TW" dirty="0"/>
          </a:p>
          <a:p>
            <a:r>
              <a:rPr lang="en-US" altLang="zh-TW" dirty="0"/>
              <a:t>            } catch(Exception ex)</a:t>
            </a:r>
          </a:p>
          <a:p>
            <a:r>
              <a:rPr lang="en-US" altLang="zh-TW" dirty="0"/>
              <a:t>            {</a:t>
            </a:r>
          </a:p>
          <a:p>
            <a:r>
              <a:rPr lang="en-US" altLang="zh-TW" dirty="0"/>
              <a:t>            }</a:t>
            </a:r>
          </a:p>
          <a:p>
            <a:r>
              <a:rPr lang="en-US" altLang="zh-TW" dirty="0"/>
              <a:t>            return Result;</a:t>
            </a:r>
          </a:p>
          <a:p>
            <a:r>
              <a:rPr lang="en-US" altLang="zh-TW" dirty="0"/>
              <a:t>        }</a:t>
            </a:r>
          </a:p>
          <a:p>
            <a:r>
              <a:rPr lang="en-US" altLang="zh-TW" dirty="0"/>
              <a:t>    private </a:t>
            </a:r>
            <a:r>
              <a:rPr lang="en-US" altLang="zh-TW" dirty="0" err="1"/>
              <a:t>boolean</a:t>
            </a:r>
            <a:r>
              <a:rPr lang="en-US" altLang="zh-TW" dirty="0"/>
              <a:t> </a:t>
            </a:r>
            <a:r>
              <a:rPr lang="en-US" altLang="zh-TW" dirty="0" err="1"/>
              <a:t>isServerOn</a:t>
            </a:r>
            <a:r>
              <a:rPr lang="en-US" altLang="zh-TW" dirty="0"/>
              <a:t>() {</a:t>
            </a:r>
          </a:p>
          <a:p>
            <a:r>
              <a:rPr lang="en-US" altLang="zh-TW" dirty="0"/>
              <a:t>        try {</a:t>
            </a:r>
          </a:p>
          <a:p>
            <a:r>
              <a:rPr lang="en-US" altLang="zh-TW" dirty="0"/>
              <a:t>            </a:t>
            </a:r>
            <a:r>
              <a:rPr lang="en-US" altLang="zh-TW" dirty="0" err="1"/>
              <a:t>URLConnection</a:t>
            </a:r>
            <a:r>
              <a:rPr lang="en-US" altLang="zh-TW" dirty="0"/>
              <a:t> </a:t>
            </a:r>
            <a:r>
              <a:rPr lang="en-US" altLang="zh-TW" dirty="0" err="1"/>
              <a:t>urlConnection</a:t>
            </a:r>
            <a:r>
              <a:rPr lang="en-US" altLang="zh-TW" dirty="0"/>
              <a:t> = new URL( </a:t>
            </a:r>
            <a:r>
              <a:rPr lang="en-US" altLang="zh-TW" dirty="0" err="1"/>
              <a:t>strurl</a:t>
            </a:r>
            <a:r>
              <a:rPr lang="en-US" altLang="zh-TW" dirty="0"/>
              <a:t>).</a:t>
            </a:r>
            <a:r>
              <a:rPr lang="en-US" altLang="zh-TW" dirty="0" err="1"/>
              <a:t>openConnection</a:t>
            </a:r>
            <a:r>
              <a:rPr lang="en-US" altLang="zh-TW" dirty="0"/>
              <a:t>();</a:t>
            </a:r>
          </a:p>
          <a:p>
            <a:r>
              <a:rPr lang="en-US" altLang="zh-TW" dirty="0"/>
              <a:t>            </a:t>
            </a:r>
            <a:r>
              <a:rPr lang="en-US" altLang="zh-TW" dirty="0" err="1"/>
              <a:t>urlConnection.setConnectTimeout</a:t>
            </a:r>
            <a:r>
              <a:rPr lang="en-US" altLang="zh-TW" dirty="0"/>
              <a:t>(400);</a:t>
            </a:r>
          </a:p>
          <a:p>
            <a:r>
              <a:rPr lang="en-US" altLang="zh-TW" dirty="0"/>
              <a:t>            </a:t>
            </a:r>
            <a:r>
              <a:rPr lang="en-US" altLang="zh-TW" dirty="0" err="1"/>
              <a:t>urlConnection.connect</a:t>
            </a:r>
            <a:r>
              <a:rPr lang="en-US" altLang="zh-TW" dirty="0"/>
              <a:t>();</a:t>
            </a:r>
          </a:p>
          <a:p>
            <a:r>
              <a:rPr lang="en-US" altLang="zh-TW" dirty="0"/>
              <a:t>            return true;</a:t>
            </a:r>
          </a:p>
          <a:p>
            <a:r>
              <a:rPr lang="en-US" altLang="zh-TW" dirty="0"/>
              <a:t>        } catch (Exception e) {</a:t>
            </a:r>
          </a:p>
          <a:p>
            <a:r>
              <a:rPr lang="en-US" altLang="zh-TW" dirty="0"/>
              <a:t>            return false;</a:t>
            </a:r>
          </a:p>
          <a:p>
            <a:r>
              <a:rPr lang="en-US" altLang="zh-TW" dirty="0"/>
              <a:t>        }</a:t>
            </a:r>
          </a:p>
          <a:p>
            <a:r>
              <a:rPr lang="en-US" altLang="zh-TW" dirty="0"/>
              <a:t>    }</a:t>
            </a:r>
          </a:p>
          <a:p>
            <a:r>
              <a:rPr lang="en-US" altLang="zh-TW" dirty="0"/>
              <a:t>}</a:t>
            </a:r>
          </a:p>
        </p:txBody>
      </p:sp>
    </p:spTree>
    <p:extLst>
      <p:ext uri="{BB962C8B-B14F-4D97-AF65-F5344CB8AC3E}">
        <p14:creationId xmlns:p14="http://schemas.microsoft.com/office/powerpoint/2010/main" xmlns="" val="2759829585"/>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r>
              <a:rPr lang="en-US" altLang="zh-TW" dirty="0"/>
              <a:t>&lt;?xml version="1.0" encoding="utf-8"?&gt;</a:t>
            </a:r>
          </a:p>
          <a:p>
            <a:r>
              <a:rPr lang="en-US" altLang="zh-TW" dirty="0"/>
              <a:t>&lt;manifest </a:t>
            </a:r>
            <a:r>
              <a:rPr lang="en-US" altLang="zh-TW" dirty="0" err="1"/>
              <a:t>xmlns:android</a:t>
            </a:r>
            <a:r>
              <a:rPr lang="en-US" altLang="zh-TW" dirty="0"/>
              <a:t>="http://schemas.android.com/</a:t>
            </a:r>
            <a:r>
              <a:rPr lang="en-US" altLang="zh-TW" dirty="0" err="1"/>
              <a:t>apk</a:t>
            </a:r>
            <a:r>
              <a:rPr lang="en-US" altLang="zh-TW" dirty="0"/>
              <a:t>/res/android"</a:t>
            </a:r>
          </a:p>
          <a:p>
            <a:r>
              <a:rPr lang="en-US" altLang="zh-TW" dirty="0"/>
              <a:t>    package="</a:t>
            </a:r>
            <a:r>
              <a:rPr lang="en-US" altLang="zh-TW" dirty="0" err="1"/>
              <a:t>classroom.wp.wpclassroom</a:t>
            </a:r>
            <a:r>
              <a:rPr lang="en-US" altLang="zh-TW" dirty="0"/>
              <a:t>" &gt;</a:t>
            </a:r>
          </a:p>
          <a:p>
            <a:r>
              <a:rPr lang="en-US" altLang="zh-TW" dirty="0"/>
              <a:t>    &lt;uses-permission </a:t>
            </a:r>
            <a:r>
              <a:rPr lang="en-US" altLang="zh-TW" dirty="0" err="1"/>
              <a:t>android:name</a:t>
            </a:r>
            <a:r>
              <a:rPr lang="en-US" altLang="zh-TW" dirty="0"/>
              <a:t>="</a:t>
            </a:r>
            <a:r>
              <a:rPr lang="en-US" altLang="zh-TW" dirty="0" err="1"/>
              <a:t>android.permission.INTERNET</a:t>
            </a:r>
            <a:r>
              <a:rPr lang="en-US" altLang="zh-TW" dirty="0"/>
              <a:t>"/&gt;</a:t>
            </a:r>
          </a:p>
          <a:p>
            <a:r>
              <a:rPr lang="en-US" altLang="zh-TW" dirty="0"/>
              <a:t>    &lt;uses-permission </a:t>
            </a:r>
            <a:r>
              <a:rPr lang="en-US" altLang="zh-TW" dirty="0" err="1"/>
              <a:t>android:name</a:t>
            </a:r>
            <a:r>
              <a:rPr lang="en-US" altLang="zh-TW" dirty="0"/>
              <a:t>="</a:t>
            </a:r>
            <a:r>
              <a:rPr lang="en-US" altLang="zh-TW" dirty="0" err="1"/>
              <a:t>android.permission.ACCESS_NETWORK_STATE</a:t>
            </a:r>
            <a:r>
              <a:rPr lang="en-US" altLang="zh-TW" dirty="0"/>
              <a:t>"/&gt;</a:t>
            </a:r>
          </a:p>
          <a:p>
            <a:r>
              <a:rPr lang="en-US" altLang="zh-TW" dirty="0"/>
              <a:t>    &lt;application</a:t>
            </a:r>
          </a:p>
          <a:p>
            <a:r>
              <a:rPr lang="en-US" altLang="zh-TW" dirty="0"/>
              <a:t>        </a:t>
            </a:r>
            <a:r>
              <a:rPr lang="en-US" altLang="zh-TW" dirty="0" err="1"/>
              <a:t>android:allowBackup</a:t>
            </a:r>
            <a:r>
              <a:rPr lang="en-US" altLang="zh-TW" dirty="0"/>
              <a:t>="true"</a:t>
            </a:r>
          </a:p>
          <a:p>
            <a:r>
              <a:rPr lang="en-US" altLang="zh-TW" dirty="0"/>
              <a:t>        </a:t>
            </a:r>
            <a:r>
              <a:rPr lang="en-US" altLang="zh-TW" dirty="0" err="1"/>
              <a:t>android:icon</a:t>
            </a:r>
            <a:r>
              <a:rPr lang="en-US" altLang="zh-TW" dirty="0"/>
              <a:t>="@</a:t>
            </a:r>
            <a:r>
              <a:rPr lang="en-US" altLang="zh-TW" dirty="0" err="1"/>
              <a:t>mipmap</a:t>
            </a:r>
            <a:r>
              <a:rPr lang="en-US" altLang="zh-TW" dirty="0"/>
              <a:t>/</a:t>
            </a:r>
            <a:r>
              <a:rPr lang="en-US" altLang="zh-TW" dirty="0" err="1"/>
              <a:t>ic_launcher</a:t>
            </a:r>
            <a:r>
              <a:rPr lang="en-US" altLang="zh-TW" dirty="0"/>
              <a:t>"</a:t>
            </a:r>
          </a:p>
          <a:p>
            <a:r>
              <a:rPr lang="en-US" altLang="zh-TW" dirty="0"/>
              <a:t>        </a:t>
            </a:r>
            <a:r>
              <a:rPr lang="en-US" altLang="zh-TW" dirty="0" err="1"/>
              <a:t>android:label</a:t>
            </a:r>
            <a:r>
              <a:rPr lang="en-US" altLang="zh-TW" dirty="0"/>
              <a:t>="@string/</a:t>
            </a:r>
            <a:r>
              <a:rPr lang="en-US" altLang="zh-TW" dirty="0" err="1"/>
              <a:t>app_name</a:t>
            </a:r>
            <a:r>
              <a:rPr lang="en-US" altLang="zh-TW" dirty="0"/>
              <a:t>"</a:t>
            </a:r>
          </a:p>
          <a:p>
            <a:r>
              <a:rPr lang="en-US" altLang="zh-TW" dirty="0"/>
              <a:t>        </a:t>
            </a:r>
            <a:r>
              <a:rPr lang="en-US" altLang="zh-TW" dirty="0" err="1"/>
              <a:t>android:theme</a:t>
            </a:r>
            <a:r>
              <a:rPr lang="en-US" altLang="zh-TW" dirty="0"/>
              <a:t>="@style/</a:t>
            </a:r>
            <a:r>
              <a:rPr lang="en-US" altLang="zh-TW" dirty="0" err="1"/>
              <a:t>AppTheme</a:t>
            </a:r>
            <a:r>
              <a:rPr lang="en-US" altLang="zh-TW" dirty="0"/>
              <a:t>" &gt;</a:t>
            </a:r>
          </a:p>
          <a:p>
            <a:r>
              <a:rPr lang="en-US" altLang="zh-TW" dirty="0"/>
              <a:t>        &lt;meta-data </a:t>
            </a:r>
            <a:r>
              <a:rPr lang="en-US" altLang="zh-TW" dirty="0" err="1"/>
              <a:t>android:name</a:t>
            </a:r>
            <a:r>
              <a:rPr lang="en-US" altLang="zh-TW" dirty="0"/>
              <a:t>="</a:t>
            </a:r>
            <a:r>
              <a:rPr lang="en-US" altLang="zh-TW" dirty="0" err="1"/>
              <a:t>com.facebook.sdk.ApplicationId</a:t>
            </a:r>
            <a:r>
              <a:rPr lang="en-US" altLang="zh-TW" dirty="0"/>
              <a:t>" </a:t>
            </a:r>
            <a:r>
              <a:rPr lang="en-US" altLang="zh-TW" dirty="0" err="1"/>
              <a:t>android:value</a:t>
            </a:r>
            <a:r>
              <a:rPr lang="en-US" altLang="zh-TW" dirty="0"/>
              <a:t>="@string/</a:t>
            </a:r>
            <a:r>
              <a:rPr lang="en-US" altLang="zh-TW" dirty="0" err="1"/>
              <a:t>facebook_app_id</a:t>
            </a:r>
            <a:r>
              <a:rPr lang="en-US" altLang="zh-TW" dirty="0"/>
              <a:t>"/&gt;</a:t>
            </a:r>
          </a:p>
          <a:p>
            <a:r>
              <a:rPr lang="en-US" altLang="zh-TW" dirty="0"/>
              <a:t>        &lt;activity</a:t>
            </a:r>
          </a:p>
          <a:p>
            <a:r>
              <a:rPr lang="en-US" altLang="zh-TW" dirty="0"/>
              <a:t>            </a:t>
            </a:r>
            <a:r>
              <a:rPr lang="en-US" altLang="zh-TW" dirty="0" err="1"/>
              <a:t>android:name</a:t>
            </a:r>
            <a:r>
              <a:rPr lang="en-US" altLang="zh-TW" dirty="0"/>
              <a:t>=".</a:t>
            </a:r>
            <a:r>
              <a:rPr lang="en-US" altLang="zh-TW" dirty="0" err="1"/>
              <a:t>MainActivity</a:t>
            </a:r>
            <a:r>
              <a:rPr lang="en-US" altLang="zh-TW" dirty="0"/>
              <a:t>"</a:t>
            </a:r>
          </a:p>
          <a:p>
            <a:r>
              <a:rPr lang="en-US" altLang="zh-TW" dirty="0"/>
              <a:t>            </a:t>
            </a:r>
            <a:r>
              <a:rPr lang="en-US" altLang="zh-TW" dirty="0" err="1"/>
              <a:t>android:label</a:t>
            </a:r>
            <a:r>
              <a:rPr lang="en-US" altLang="zh-TW" dirty="0"/>
              <a:t>="@string/</a:t>
            </a:r>
            <a:r>
              <a:rPr lang="en-US" altLang="zh-TW" dirty="0" err="1"/>
              <a:t>app_name</a:t>
            </a:r>
            <a:r>
              <a:rPr lang="en-US" altLang="zh-TW" dirty="0"/>
              <a:t>" &gt;</a:t>
            </a:r>
          </a:p>
          <a:p>
            <a:r>
              <a:rPr lang="en-US" altLang="zh-TW" dirty="0"/>
              <a:t>            &lt;intent-filter&gt;</a:t>
            </a:r>
          </a:p>
          <a:p>
            <a:r>
              <a:rPr lang="en-US" altLang="zh-TW" dirty="0"/>
              <a:t>                &lt;action </a:t>
            </a:r>
            <a:r>
              <a:rPr lang="en-US" altLang="zh-TW" dirty="0" err="1"/>
              <a:t>android:name</a:t>
            </a:r>
            <a:r>
              <a:rPr lang="en-US" altLang="zh-TW" dirty="0"/>
              <a:t>="</a:t>
            </a:r>
            <a:r>
              <a:rPr lang="en-US" altLang="zh-TW" dirty="0" err="1"/>
              <a:t>android.intent.action.MAIN</a:t>
            </a:r>
            <a:r>
              <a:rPr lang="en-US" altLang="zh-TW" dirty="0"/>
              <a:t>" /&gt;</a:t>
            </a:r>
          </a:p>
          <a:p>
            <a:endParaRPr lang="en-US" altLang="zh-TW" dirty="0"/>
          </a:p>
          <a:p>
            <a:r>
              <a:rPr lang="en-US" altLang="zh-TW" dirty="0"/>
              <a:t>                &lt;category </a:t>
            </a:r>
            <a:r>
              <a:rPr lang="en-US" altLang="zh-TW" dirty="0" err="1"/>
              <a:t>android:name</a:t>
            </a:r>
            <a:r>
              <a:rPr lang="en-US" altLang="zh-TW" dirty="0"/>
              <a:t>="</a:t>
            </a:r>
            <a:r>
              <a:rPr lang="en-US" altLang="zh-TW" dirty="0" err="1"/>
              <a:t>android.intent.category.LAUNCHER</a:t>
            </a:r>
            <a:r>
              <a:rPr lang="en-US" altLang="zh-TW" dirty="0"/>
              <a:t>" /&gt;</a:t>
            </a:r>
          </a:p>
          <a:p>
            <a:r>
              <a:rPr lang="en-US" altLang="zh-TW" dirty="0"/>
              <a:t>            &lt;/intent-filter&gt;</a:t>
            </a:r>
          </a:p>
          <a:p>
            <a:r>
              <a:rPr lang="en-US" altLang="zh-TW" dirty="0"/>
              <a:t>        &lt;/activity&gt;</a:t>
            </a:r>
          </a:p>
          <a:p>
            <a:endParaRPr lang="en-US" altLang="zh-TW" dirty="0"/>
          </a:p>
          <a:p>
            <a:r>
              <a:rPr lang="en-US" altLang="zh-TW" dirty="0"/>
              <a:t>        &lt;activity </a:t>
            </a:r>
            <a:r>
              <a:rPr lang="en-US" altLang="zh-TW" dirty="0" err="1"/>
              <a:t>android:name</a:t>
            </a:r>
            <a:r>
              <a:rPr lang="en-US" altLang="zh-TW" dirty="0"/>
              <a:t>="</a:t>
            </a:r>
            <a:r>
              <a:rPr lang="en-US" altLang="zh-TW" dirty="0" err="1"/>
              <a:t>com.facebook.FacebookActivity</a:t>
            </a:r>
            <a:r>
              <a:rPr lang="en-US" altLang="zh-TW" dirty="0"/>
              <a:t>"</a:t>
            </a:r>
          </a:p>
          <a:p>
            <a:r>
              <a:rPr lang="en-US" altLang="zh-TW" dirty="0"/>
              <a:t>            </a:t>
            </a:r>
            <a:r>
              <a:rPr lang="en-US" altLang="zh-TW" dirty="0" err="1"/>
              <a:t>android:configChanges</a:t>
            </a:r>
            <a:r>
              <a:rPr lang="en-US" altLang="zh-TW" dirty="0"/>
              <a:t>=</a:t>
            </a:r>
          </a:p>
          <a:p>
            <a:r>
              <a:rPr lang="en-US" altLang="zh-TW" dirty="0"/>
              <a:t>                "</a:t>
            </a:r>
            <a:r>
              <a:rPr lang="en-US" altLang="zh-TW" dirty="0" err="1"/>
              <a:t>keyboard|keyboardHidden|screenLayout|screenSize|orientation</a:t>
            </a:r>
            <a:r>
              <a:rPr lang="en-US" altLang="zh-TW" dirty="0"/>
              <a:t>"</a:t>
            </a:r>
          </a:p>
          <a:p>
            <a:r>
              <a:rPr lang="en-US" altLang="zh-TW" dirty="0"/>
              <a:t>            </a:t>
            </a:r>
            <a:r>
              <a:rPr lang="en-US" altLang="zh-TW" dirty="0" err="1"/>
              <a:t>android:theme</a:t>
            </a:r>
            <a:r>
              <a:rPr lang="en-US" altLang="zh-TW" dirty="0"/>
              <a:t>="@</a:t>
            </a:r>
            <a:r>
              <a:rPr lang="en-US" altLang="zh-TW" dirty="0" err="1"/>
              <a:t>android:style</a:t>
            </a:r>
            <a:r>
              <a:rPr lang="en-US" altLang="zh-TW" dirty="0"/>
              <a:t>/</a:t>
            </a:r>
            <a:r>
              <a:rPr lang="en-US" altLang="zh-TW" dirty="0" err="1"/>
              <a:t>Theme.Translucent.NoTitleBar</a:t>
            </a:r>
            <a:r>
              <a:rPr lang="en-US" altLang="zh-TW" dirty="0"/>
              <a:t>"</a:t>
            </a:r>
          </a:p>
          <a:p>
            <a:r>
              <a:rPr lang="en-US" altLang="zh-TW" dirty="0"/>
              <a:t>            </a:t>
            </a:r>
            <a:r>
              <a:rPr lang="en-US" altLang="zh-TW" dirty="0" err="1"/>
              <a:t>android:label</a:t>
            </a:r>
            <a:r>
              <a:rPr lang="en-US" altLang="zh-TW" dirty="0"/>
              <a:t>="@string/</a:t>
            </a:r>
            <a:r>
              <a:rPr lang="en-US" altLang="zh-TW" dirty="0" err="1"/>
              <a:t>app_name</a:t>
            </a:r>
            <a:r>
              <a:rPr lang="en-US" altLang="zh-TW" dirty="0"/>
              <a:t>" /&gt;</a:t>
            </a:r>
          </a:p>
          <a:p>
            <a:endParaRPr lang="en-US" altLang="zh-TW" dirty="0"/>
          </a:p>
          <a:p>
            <a:r>
              <a:rPr lang="en-US" altLang="zh-TW" dirty="0"/>
              <a:t>        &lt;provider </a:t>
            </a:r>
            <a:r>
              <a:rPr lang="en-US" altLang="zh-TW" dirty="0" err="1"/>
              <a:t>android:authorities</a:t>
            </a:r>
            <a:r>
              <a:rPr lang="en-US" altLang="zh-TW" dirty="0"/>
              <a:t>="</a:t>
            </a:r>
            <a:r>
              <a:rPr lang="en-US" altLang="zh-TW" dirty="0" err="1"/>
              <a:t>com.facebook.app.FacebookContentProviderwpclassroom</a:t>
            </a:r>
            <a:r>
              <a:rPr lang="en-US" altLang="zh-TW" dirty="0"/>
              <a:t>"</a:t>
            </a:r>
          </a:p>
          <a:p>
            <a:r>
              <a:rPr lang="en-US" altLang="zh-TW" dirty="0"/>
              <a:t>            </a:t>
            </a:r>
            <a:r>
              <a:rPr lang="en-US" altLang="zh-TW" dirty="0" err="1"/>
              <a:t>android:name</a:t>
            </a:r>
            <a:r>
              <a:rPr lang="en-US" altLang="zh-TW" dirty="0"/>
              <a:t>="</a:t>
            </a:r>
            <a:r>
              <a:rPr lang="en-US" altLang="zh-TW" dirty="0" err="1"/>
              <a:t>com.facebook.FacebookContentProvider</a:t>
            </a:r>
            <a:r>
              <a:rPr lang="en-US" altLang="zh-TW" dirty="0"/>
              <a:t>"</a:t>
            </a:r>
          </a:p>
          <a:p>
            <a:r>
              <a:rPr lang="en-US" altLang="zh-TW" dirty="0"/>
              <a:t>            </a:t>
            </a:r>
            <a:r>
              <a:rPr lang="en-US" altLang="zh-TW" dirty="0" err="1"/>
              <a:t>android:exported</a:t>
            </a:r>
            <a:r>
              <a:rPr lang="en-US" altLang="zh-TW" dirty="0"/>
              <a:t>="true" /&gt;</a:t>
            </a:r>
          </a:p>
          <a:p>
            <a:r>
              <a:rPr lang="en-US" altLang="zh-TW" dirty="0"/>
              <a:t>    &lt;/application&gt;</a:t>
            </a:r>
          </a:p>
          <a:p>
            <a:endParaRPr lang="en-US" altLang="zh-TW" dirty="0"/>
          </a:p>
          <a:p>
            <a:r>
              <a:rPr lang="en-US" altLang="zh-TW" dirty="0"/>
              <a:t>&lt;/manifest&gt;</a:t>
            </a:r>
          </a:p>
        </p:txBody>
      </p:sp>
    </p:spTree>
    <p:extLst>
      <p:ext uri="{BB962C8B-B14F-4D97-AF65-F5344CB8AC3E}">
        <p14:creationId xmlns:p14="http://schemas.microsoft.com/office/powerpoint/2010/main" xmlns="" val="2624283408"/>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57200" y="1668621"/>
            <a:ext cx="8229600" cy="4389120"/>
          </a:xfrm>
          <a:prstGeom prst="rect">
            <a:avLst/>
          </a:prstGeom>
        </p:spPr>
      </p:pic>
    </p:spTree>
    <p:extLst>
      <p:ext uri="{BB962C8B-B14F-4D97-AF65-F5344CB8AC3E}">
        <p14:creationId xmlns:p14="http://schemas.microsoft.com/office/powerpoint/2010/main" xmlns="" val="2991812265"/>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669899" y="1600200"/>
            <a:ext cx="7804202" cy="4525963"/>
          </a:xfrm>
          <a:prstGeom prst="rect">
            <a:avLst/>
          </a:prstGeom>
        </p:spPr>
      </p:pic>
    </p:spTree>
    <p:extLst>
      <p:ext uri="{BB962C8B-B14F-4D97-AF65-F5344CB8AC3E}">
        <p14:creationId xmlns:p14="http://schemas.microsoft.com/office/powerpoint/2010/main" xmlns="" val="532399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46ED1CA-E6F1-4EA1-8C6F-BE8B3FC8CF3E}" type="slidenum">
              <a:rPr lang="en-US" altLang="zh-TW" smtClean="0"/>
              <a:pPr eaLnBrk="1" hangingPunct="1"/>
              <a:t>47</a:t>
            </a:fld>
            <a:endParaRPr lang="en-US" altLang="zh-TW" smtClean="0"/>
          </a:p>
        </p:txBody>
      </p:sp>
      <p:sp>
        <p:nvSpPr>
          <p:cNvPr id="102403" name="Rectangle 2"/>
          <p:cNvSpPr>
            <a:spLocks noGrp="1" noChangeArrowheads="1"/>
          </p:cNvSpPr>
          <p:nvPr>
            <p:ph type="title"/>
          </p:nvPr>
        </p:nvSpPr>
        <p:spPr>
          <a:xfrm>
            <a:off x="685800" y="304800"/>
            <a:ext cx="6400800" cy="838200"/>
          </a:xfrm>
          <a:noFill/>
        </p:spPr>
        <p:txBody>
          <a:bodyPr/>
          <a:lstStyle/>
          <a:p>
            <a:pPr eaLnBrk="1" hangingPunct="1"/>
            <a:r>
              <a:rPr lang="zh-TW" altLang="en-US" smtClean="0">
                <a:ea typeface="標楷體" pitchFamily="65" charset="-120"/>
              </a:rPr>
              <a:t>設定介面元件的屬性</a:t>
            </a:r>
            <a:r>
              <a:rPr lang="en-US" altLang="zh-TW" smtClean="0">
                <a:ea typeface="標楷體" pitchFamily="65" charset="-120"/>
              </a:rPr>
              <a:t>(6/6)</a:t>
            </a:r>
          </a:p>
        </p:txBody>
      </p:sp>
      <p:sp>
        <p:nvSpPr>
          <p:cNvPr id="102404" name="Rectangle 3"/>
          <p:cNvSpPr>
            <a:spLocks noChangeArrowheads="1"/>
          </p:cNvSpPr>
          <p:nvPr/>
        </p:nvSpPr>
        <p:spPr bwMode="auto">
          <a:xfrm>
            <a:off x="609600" y="1066800"/>
            <a:ext cx="3276600" cy="5105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預設的間隔</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設定</a:t>
            </a:r>
            <a:r>
              <a:rPr kumimoji="0" lang="en-US" altLang="zh-TW" sz="1200">
                <a:solidFill>
                  <a:schemeClr val="tx2"/>
                </a:solidFill>
                <a:latin typeface="標楷體" pitchFamily="65" charset="-120"/>
                <a:ea typeface="標楷體" pitchFamily="65" charset="-120"/>
              </a:rPr>
              <a:t>padding=20dp"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android:padding="20dp"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再設定</a:t>
            </a:r>
            <a:r>
              <a:rPr kumimoji="0" lang="en-US" altLang="zh-TW" sz="1200">
                <a:solidFill>
                  <a:schemeClr val="tx2"/>
                </a:solidFill>
                <a:latin typeface="標楷體" pitchFamily="65" charset="-120"/>
                <a:ea typeface="標楷體" pitchFamily="65" charset="-120"/>
              </a:rPr>
              <a:t>margin=20dp"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android:padding="20dp"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android:layout_margin="20dp"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&lt;EditText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只設定左右</a:t>
            </a:r>
            <a:r>
              <a:rPr kumimoji="0" lang="en-US" altLang="zh-TW" sz="1200">
                <a:solidFill>
                  <a:schemeClr val="tx2"/>
                </a:solidFill>
                <a:latin typeface="標楷體" pitchFamily="65" charset="-120"/>
                <a:ea typeface="標楷體" pitchFamily="65" charset="-120"/>
              </a:rPr>
              <a:t>margin=30dp"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android:layout_marginLeft="30dp"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android:layout_marginRight="30dp"</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p:txBody>
      </p:sp>
      <p:sp>
        <p:nvSpPr>
          <p:cNvPr id="102405" name="AutoShape 4"/>
          <p:cNvSpPr>
            <a:spLocks noChangeArrowheads="1"/>
          </p:cNvSpPr>
          <p:nvPr/>
        </p:nvSpPr>
        <p:spPr bwMode="auto">
          <a:xfrm>
            <a:off x="4191000" y="30480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pic>
        <p:nvPicPr>
          <p:cNvPr id="102406" name="Picture 6" descr="fig1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447800"/>
            <a:ext cx="3657600" cy="357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8100717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EF2F24C-208D-4E58-B85E-E8F7F2FEF88D}" type="slidenum">
              <a:rPr lang="en-US" altLang="zh-TW" smtClean="0"/>
              <a:pPr eaLnBrk="1" hangingPunct="1"/>
              <a:t>48</a:t>
            </a:fld>
            <a:endParaRPr lang="en-US" altLang="zh-TW" smtClean="0"/>
          </a:p>
        </p:txBody>
      </p:sp>
      <p:sp>
        <p:nvSpPr>
          <p:cNvPr id="103427" name="Rectangle 4"/>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Spinner下拉式選單</a:t>
            </a:r>
            <a:r>
              <a:rPr lang="en-US" altLang="zh-TW" smtClean="0">
                <a:ea typeface="標楷體" pitchFamily="65" charset="-120"/>
              </a:rPr>
              <a:t>(1/4)</a:t>
            </a:r>
          </a:p>
        </p:txBody>
      </p:sp>
      <p:pic>
        <p:nvPicPr>
          <p:cNvPr id="103428" name="Picture 13" descr="fig13-1-1"/>
          <p:cNvPicPr>
            <a:picLocks noChangeAspect="1" noChangeArrowheads="1"/>
          </p:cNvPicPr>
          <p:nvPr/>
        </p:nvPicPr>
        <p:blipFill>
          <a:blip r:embed="rId2" cstate="print">
            <a:extLst>
              <a:ext uri="{28A0092B-C50C-407E-A947-70E740481C1C}">
                <a14:useLocalDpi xmlns:a14="http://schemas.microsoft.com/office/drawing/2010/main" xmlns="" val="0"/>
              </a:ext>
            </a:extLst>
          </a:blip>
          <a:srcRect b="41411"/>
          <a:stretch>
            <a:fillRect/>
          </a:stretch>
        </p:blipFill>
        <p:spPr bwMode="auto">
          <a:xfrm>
            <a:off x="914400" y="1066800"/>
            <a:ext cx="312420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Picture 14" descr="fig13-1-2"/>
          <p:cNvPicPr>
            <a:picLocks noChangeAspect="1" noChangeArrowheads="1"/>
          </p:cNvPicPr>
          <p:nvPr/>
        </p:nvPicPr>
        <p:blipFill>
          <a:blip r:embed="rId3" cstate="print">
            <a:extLst>
              <a:ext uri="{28A0092B-C50C-407E-A947-70E740481C1C}">
                <a14:useLocalDpi xmlns:a14="http://schemas.microsoft.com/office/drawing/2010/main" xmlns="" val="0"/>
              </a:ext>
            </a:extLst>
          </a:blip>
          <a:srcRect t="26628" b="21779"/>
          <a:stretch>
            <a:fillRect/>
          </a:stretch>
        </p:blipFill>
        <p:spPr bwMode="auto">
          <a:xfrm>
            <a:off x="4572000" y="1066800"/>
            <a:ext cx="30797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0" name="Rectangle 16"/>
          <p:cNvSpPr>
            <a:spLocks noChangeArrowheads="1"/>
          </p:cNvSpPr>
          <p:nvPr/>
        </p:nvSpPr>
        <p:spPr bwMode="auto">
          <a:xfrm>
            <a:off x="609600" y="3962400"/>
            <a:ext cx="7848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1600" dirty="0">
                <a:solidFill>
                  <a:schemeClr val="tx2"/>
                </a:solidFill>
                <a:latin typeface="標楷體" pitchFamily="65" charset="-120"/>
                <a:ea typeface="標楷體" pitchFamily="65" charset="-120"/>
              </a:rPr>
              <a:t>在介面佈局檔 </a:t>
            </a:r>
            <a:r>
              <a:rPr kumimoji="0" lang="en-US" altLang="zh-TW" sz="1600" dirty="0">
                <a:solidFill>
                  <a:schemeClr val="tx2"/>
                </a:solidFill>
                <a:latin typeface="標楷體" pitchFamily="65" charset="-120"/>
                <a:ea typeface="標楷體" pitchFamily="65" charset="-120"/>
              </a:rPr>
              <a:t>res/layout/….xml</a:t>
            </a:r>
            <a:r>
              <a:rPr kumimoji="0" lang="zh-TW" altLang="en-US" sz="1600" dirty="0">
                <a:solidFill>
                  <a:schemeClr val="tx2"/>
                </a:solidFill>
                <a:latin typeface="標楷體" pitchFamily="65" charset="-120"/>
                <a:ea typeface="標楷體" pitchFamily="65" charset="-120"/>
              </a:rPr>
              <a:t>中加入</a:t>
            </a:r>
            <a:r>
              <a:rPr kumimoji="0" lang="en-US" altLang="zh-TW" sz="1600" dirty="0">
                <a:solidFill>
                  <a:schemeClr val="tx2"/>
                </a:solidFill>
                <a:latin typeface="標楷體" pitchFamily="65" charset="-120"/>
                <a:ea typeface="標楷體" pitchFamily="65" charset="-120"/>
              </a:rPr>
              <a:t>Spinner</a:t>
            </a:r>
            <a:r>
              <a:rPr kumimoji="0" lang="zh-TW" altLang="en-US" sz="1600" dirty="0">
                <a:solidFill>
                  <a:schemeClr val="tx2"/>
                </a:solidFill>
                <a:latin typeface="標楷體" pitchFamily="65" charset="-120"/>
                <a:ea typeface="標楷體" pitchFamily="65" charset="-120"/>
              </a:rPr>
              <a:t>元件標籤如下：</a:t>
            </a:r>
          </a:p>
          <a:p>
            <a:pPr eaLnBrk="1" hangingPunct="1">
              <a:lnSpc>
                <a:spcPct val="90000"/>
              </a:lnSpc>
              <a:spcBef>
                <a:spcPct val="20000"/>
              </a:spcBef>
              <a:buClr>
                <a:schemeClr val="accent1"/>
              </a:buClr>
              <a:buSzPct val="65000"/>
              <a:buFont typeface="Wingdings" pitchFamily="2" charset="2"/>
              <a:buNone/>
            </a:pPr>
            <a:endParaRPr kumimoji="0" lang="zh-TW" altLang="en-US" sz="1600" dirty="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&lt;Spinner </a:t>
            </a:r>
            <a:r>
              <a:rPr kumimoji="0" lang="en-US" altLang="zh-TW" sz="1600" dirty="0" err="1">
                <a:solidFill>
                  <a:schemeClr val="tx2"/>
                </a:solidFill>
                <a:latin typeface="標楷體" pitchFamily="65" charset="-120"/>
                <a:ea typeface="標楷體" pitchFamily="65" charset="-120"/>
              </a:rPr>
              <a:t>android:id</a:t>
            </a:r>
            <a:r>
              <a:rPr kumimoji="0" lang="en-US" altLang="zh-TW" sz="1600" dirty="0">
                <a:solidFill>
                  <a:schemeClr val="tx2"/>
                </a:solidFill>
                <a:latin typeface="標楷體" pitchFamily="65" charset="-120"/>
                <a:ea typeface="標楷體" pitchFamily="65" charset="-120"/>
              </a:rPr>
              <a:t>="@+id/</a:t>
            </a:r>
            <a:r>
              <a:rPr kumimoji="0" lang="en-US" altLang="zh-TW" sz="1600" dirty="0" err="1">
                <a:solidFill>
                  <a:schemeClr val="tx2"/>
                </a:solidFill>
                <a:latin typeface="標楷體" pitchFamily="65" charset="-120"/>
                <a:ea typeface="標楷體" pitchFamily="65" charset="-120"/>
              </a:rPr>
              <a:t>spn</a:t>
            </a:r>
            <a:r>
              <a:rPr kumimoji="0" lang="en-US" altLang="zh-TW" sz="1600" dirty="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android:layout_width</a:t>
            </a:r>
            <a:r>
              <a:rPr kumimoji="0" lang="en-US" altLang="zh-TW" sz="1600" dirty="0">
                <a:solidFill>
                  <a:schemeClr val="tx2"/>
                </a:solidFill>
                <a:latin typeface="標楷體" pitchFamily="65" charset="-120"/>
                <a:ea typeface="標楷體" pitchFamily="65" charset="-120"/>
              </a:rPr>
              <a:t>="</a:t>
            </a:r>
            <a:r>
              <a:rPr kumimoji="0" lang="en-US" altLang="zh-TW" sz="1600" dirty="0" err="1">
                <a:solidFill>
                  <a:schemeClr val="tx2"/>
                </a:solidFill>
                <a:latin typeface="標楷體" pitchFamily="65" charset="-120"/>
                <a:ea typeface="標楷體" pitchFamily="65" charset="-120"/>
              </a:rPr>
              <a:t>fill_parent</a:t>
            </a: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android:layout_height</a:t>
            </a:r>
            <a:r>
              <a:rPr kumimoji="0" lang="en-US" altLang="zh-TW" sz="1600" dirty="0">
                <a:solidFill>
                  <a:schemeClr val="tx2"/>
                </a:solidFill>
                <a:latin typeface="標楷體" pitchFamily="65" charset="-120"/>
                <a:ea typeface="標楷體" pitchFamily="65" charset="-120"/>
              </a:rPr>
              <a:t>="</a:t>
            </a:r>
            <a:r>
              <a:rPr kumimoji="0" lang="en-US" altLang="zh-TW" sz="1600" dirty="0" err="1">
                <a:solidFill>
                  <a:schemeClr val="tx2"/>
                </a:solidFill>
                <a:latin typeface="標楷體" pitchFamily="65" charset="-120"/>
                <a:ea typeface="標楷體" pitchFamily="65" charset="-120"/>
              </a:rPr>
              <a:t>wrap_content</a:t>
            </a: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android:prompt</a:t>
            </a:r>
            <a:r>
              <a:rPr kumimoji="0" lang="en-US" altLang="zh-TW" sz="1600" dirty="0">
                <a:solidFill>
                  <a:schemeClr val="tx2"/>
                </a:solidFill>
                <a:latin typeface="標楷體" pitchFamily="65" charset="-120"/>
                <a:ea typeface="標楷體" pitchFamily="65" charset="-120"/>
              </a:rPr>
              <a:t>="@string/</a:t>
            </a:r>
            <a:r>
              <a:rPr kumimoji="0" lang="en-US" altLang="zh-TW" sz="1600" dirty="0" err="1">
                <a:solidFill>
                  <a:schemeClr val="tx2"/>
                </a:solidFill>
                <a:latin typeface="標楷體" pitchFamily="65" charset="-120"/>
                <a:ea typeface="標楷體" pitchFamily="65" charset="-120"/>
              </a:rPr>
              <a:t>spnPrompt</a:t>
            </a:r>
            <a:r>
              <a:rPr kumimoji="0" lang="en-US" altLang="zh-TW" sz="1600" dirty="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/&gt;</a:t>
            </a:r>
          </a:p>
        </p:txBody>
      </p:sp>
    </p:spTree>
    <p:extLst>
      <p:ext uri="{BB962C8B-B14F-4D97-AF65-F5344CB8AC3E}">
        <p14:creationId xmlns:p14="http://schemas.microsoft.com/office/powerpoint/2010/main" xmlns="" val="236594733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Spinner</a:t>
            </a:r>
            <a:endParaRPr lang="zh-TW" altLang="en-US" dirty="0"/>
          </a:p>
        </p:txBody>
      </p:sp>
      <p:sp>
        <p:nvSpPr>
          <p:cNvPr id="3" name="內容版面配置區 2"/>
          <p:cNvSpPr>
            <a:spLocks noGrp="1"/>
          </p:cNvSpPr>
          <p:nvPr>
            <p:ph idx="1"/>
          </p:nvPr>
        </p:nvSpPr>
        <p:spPr/>
        <p:txBody>
          <a:bodyPr>
            <a:normAutofit lnSpcReduction="10000"/>
          </a:bodyPr>
          <a:lstStyle/>
          <a:p>
            <a:r>
              <a:rPr lang="en-US" dirty="0" smtClean="0"/>
              <a:t>spinner = (Spinner)</a:t>
            </a:r>
            <a:r>
              <a:rPr lang="en-US" dirty="0" err="1" smtClean="0"/>
              <a:t>findViewById</a:t>
            </a:r>
            <a:r>
              <a:rPr lang="en-US" dirty="0" smtClean="0"/>
              <a:t>(</a:t>
            </a:r>
            <a:r>
              <a:rPr lang="en-US" dirty="0" err="1" smtClean="0"/>
              <a:t>R.id.mySpinner</a:t>
            </a:r>
            <a:r>
              <a:rPr lang="en-US" dirty="0" smtClean="0"/>
              <a:t>);</a:t>
            </a:r>
          </a:p>
          <a:p>
            <a:r>
              <a:rPr lang="en-US" dirty="0" err="1" smtClean="0"/>
              <a:t>ArrayAdapter</a:t>
            </a:r>
            <a:r>
              <a:rPr lang="en-US" dirty="0" smtClean="0"/>
              <a:t>&lt;String&gt;  </a:t>
            </a:r>
            <a:r>
              <a:rPr lang="en-US" dirty="0" err="1" smtClean="0"/>
              <a:t>listAdapter</a:t>
            </a:r>
            <a:r>
              <a:rPr lang="en-US" dirty="0" smtClean="0"/>
              <a:t> = new </a:t>
            </a:r>
            <a:r>
              <a:rPr lang="en-US" dirty="0" err="1" smtClean="0"/>
              <a:t>ArrayAdapter</a:t>
            </a:r>
            <a:r>
              <a:rPr lang="en-US" dirty="0" smtClean="0"/>
              <a:t>&lt;String&gt;(this, </a:t>
            </a:r>
            <a:r>
              <a:rPr lang="en-US" dirty="0" err="1" smtClean="0"/>
              <a:t>android.R.layout.simple_spinner_item</a:t>
            </a:r>
            <a:r>
              <a:rPr lang="en-US" dirty="0" smtClean="0"/>
              <a:t>, new String[]{“</a:t>
            </a:r>
            <a:r>
              <a:rPr lang="en-US" dirty="0" err="1" smtClean="0"/>
              <a:t>a”,”b”,”c</a:t>
            </a:r>
            <a:r>
              <a:rPr lang="en-US" dirty="0" smtClean="0"/>
              <a:t>”});</a:t>
            </a:r>
          </a:p>
          <a:p>
            <a:r>
              <a:rPr lang="en-US" dirty="0" smtClean="0"/>
              <a:t> </a:t>
            </a:r>
            <a:r>
              <a:rPr lang="en-US" dirty="0" err="1" smtClean="0"/>
              <a:t>spinner.setAdapter</a:t>
            </a:r>
            <a:r>
              <a:rPr lang="en-US" dirty="0" smtClean="0"/>
              <a:t>(</a:t>
            </a:r>
            <a:r>
              <a:rPr lang="en-US" dirty="0" err="1" smtClean="0"/>
              <a:t>listAdapter</a:t>
            </a:r>
            <a:r>
              <a:rPr lang="en-US" dirty="0" smtClean="0"/>
              <a:t>); </a:t>
            </a:r>
          </a:p>
          <a:p>
            <a:r>
              <a:rPr lang="en-US" dirty="0" smtClean="0"/>
              <a:t/>
            </a:r>
            <a:br>
              <a:rPr lang="en-US" dirty="0" smtClean="0"/>
            </a:br>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Android System Programming</a:t>
            </a:r>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4557" y="1550214"/>
            <a:ext cx="7419975" cy="463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文字方塊 2"/>
          <p:cNvSpPr txBox="1"/>
          <p:nvPr/>
        </p:nvSpPr>
        <p:spPr>
          <a:xfrm>
            <a:off x="107504" y="1610752"/>
            <a:ext cx="2047612" cy="369332"/>
          </a:xfrm>
          <a:prstGeom prst="rect">
            <a:avLst/>
          </a:prstGeom>
          <a:solidFill>
            <a:srgbClr val="FFFF00"/>
          </a:solidFill>
        </p:spPr>
        <p:txBody>
          <a:bodyPr wrap="none" rtlCol="0">
            <a:spAutoFit/>
          </a:bodyPr>
          <a:lstStyle/>
          <a:p>
            <a:r>
              <a:rPr lang="en-US" altLang="zh-TW" dirty="0" smtClean="0"/>
              <a:t>Android Application</a:t>
            </a:r>
            <a:endParaRPr lang="zh-TW" altLang="en-US" dirty="0"/>
          </a:p>
        </p:txBody>
      </p:sp>
      <p:sp>
        <p:nvSpPr>
          <p:cNvPr id="6" name="文字方塊 5"/>
          <p:cNvSpPr txBox="1"/>
          <p:nvPr/>
        </p:nvSpPr>
        <p:spPr>
          <a:xfrm>
            <a:off x="49252" y="2708920"/>
            <a:ext cx="3160096" cy="369332"/>
          </a:xfrm>
          <a:prstGeom prst="rect">
            <a:avLst/>
          </a:prstGeom>
          <a:solidFill>
            <a:srgbClr val="FFFF00"/>
          </a:solidFill>
        </p:spPr>
        <p:txBody>
          <a:bodyPr wrap="none" rtlCol="0">
            <a:spAutoFit/>
          </a:bodyPr>
          <a:lstStyle/>
          <a:p>
            <a:r>
              <a:rPr lang="en-US" altLang="zh-TW" dirty="0" smtClean="0"/>
              <a:t>Android Application Framework</a:t>
            </a:r>
            <a:endParaRPr lang="zh-TW" altLang="en-US" dirty="0"/>
          </a:p>
        </p:txBody>
      </p:sp>
      <p:sp>
        <p:nvSpPr>
          <p:cNvPr id="7" name="文字方塊 6"/>
          <p:cNvSpPr txBox="1"/>
          <p:nvPr/>
        </p:nvSpPr>
        <p:spPr>
          <a:xfrm>
            <a:off x="49252" y="3222268"/>
            <a:ext cx="2928238" cy="369332"/>
          </a:xfrm>
          <a:prstGeom prst="rect">
            <a:avLst/>
          </a:prstGeom>
          <a:solidFill>
            <a:srgbClr val="FFFF00"/>
          </a:solidFill>
        </p:spPr>
        <p:txBody>
          <a:bodyPr wrap="none" rtlCol="0">
            <a:spAutoFit/>
          </a:bodyPr>
          <a:lstStyle/>
          <a:p>
            <a:r>
              <a:rPr lang="en-US" altLang="zh-TW" dirty="0" smtClean="0"/>
              <a:t>Android Java/C/C++ Interface</a:t>
            </a:r>
            <a:endParaRPr lang="zh-TW" altLang="en-US" dirty="0"/>
          </a:p>
        </p:txBody>
      </p:sp>
      <p:sp>
        <p:nvSpPr>
          <p:cNvPr id="8" name="文字方塊 7"/>
          <p:cNvSpPr txBox="1"/>
          <p:nvPr/>
        </p:nvSpPr>
        <p:spPr>
          <a:xfrm>
            <a:off x="57714" y="3869551"/>
            <a:ext cx="2763834" cy="369332"/>
          </a:xfrm>
          <a:prstGeom prst="rect">
            <a:avLst/>
          </a:prstGeom>
          <a:solidFill>
            <a:srgbClr val="FFFF00"/>
          </a:solidFill>
        </p:spPr>
        <p:txBody>
          <a:bodyPr wrap="none" rtlCol="0">
            <a:spAutoFit/>
          </a:bodyPr>
          <a:lstStyle/>
          <a:p>
            <a:r>
              <a:rPr lang="en-US" altLang="zh-TW" dirty="0" smtClean="0"/>
              <a:t>Android /Linux Native Code</a:t>
            </a:r>
            <a:endParaRPr lang="zh-TW" altLang="en-US" dirty="0"/>
          </a:p>
        </p:txBody>
      </p:sp>
      <p:sp>
        <p:nvSpPr>
          <p:cNvPr id="9" name="文字方塊 8"/>
          <p:cNvSpPr txBox="1"/>
          <p:nvPr/>
        </p:nvSpPr>
        <p:spPr>
          <a:xfrm>
            <a:off x="30206" y="4621540"/>
            <a:ext cx="1880258" cy="369332"/>
          </a:xfrm>
          <a:prstGeom prst="rect">
            <a:avLst/>
          </a:prstGeom>
          <a:solidFill>
            <a:srgbClr val="FFFF00"/>
          </a:solidFill>
        </p:spPr>
        <p:txBody>
          <a:bodyPr wrap="none" rtlCol="0">
            <a:spAutoFit/>
          </a:bodyPr>
          <a:lstStyle/>
          <a:p>
            <a:r>
              <a:rPr lang="en-US" altLang="zh-TW" dirty="0" smtClean="0"/>
              <a:t>Linux System Calls</a:t>
            </a:r>
            <a:endParaRPr lang="zh-TW" altLang="en-US" dirty="0"/>
          </a:p>
        </p:txBody>
      </p:sp>
      <p:sp>
        <p:nvSpPr>
          <p:cNvPr id="10" name="文字方塊 9"/>
          <p:cNvSpPr txBox="1"/>
          <p:nvPr/>
        </p:nvSpPr>
        <p:spPr>
          <a:xfrm>
            <a:off x="57714" y="5363616"/>
            <a:ext cx="1984646" cy="369332"/>
          </a:xfrm>
          <a:prstGeom prst="rect">
            <a:avLst/>
          </a:prstGeom>
          <a:solidFill>
            <a:srgbClr val="FFFF00"/>
          </a:solidFill>
        </p:spPr>
        <p:txBody>
          <a:bodyPr wrap="none" rtlCol="0">
            <a:spAutoFit/>
          </a:bodyPr>
          <a:lstStyle/>
          <a:p>
            <a:r>
              <a:rPr lang="en-US" altLang="zh-TW" dirty="0" smtClean="0"/>
              <a:t>Linux Device Driver</a:t>
            </a:r>
            <a:endParaRPr lang="zh-TW" altLang="en-US" dirty="0"/>
          </a:p>
        </p:txBody>
      </p:sp>
      <p:sp>
        <p:nvSpPr>
          <p:cNvPr id="11" name="文字方塊 10"/>
          <p:cNvSpPr txBox="1"/>
          <p:nvPr/>
        </p:nvSpPr>
        <p:spPr>
          <a:xfrm>
            <a:off x="107504" y="6004223"/>
            <a:ext cx="2257221" cy="369332"/>
          </a:xfrm>
          <a:prstGeom prst="rect">
            <a:avLst/>
          </a:prstGeom>
          <a:solidFill>
            <a:srgbClr val="FFFF00"/>
          </a:solidFill>
        </p:spPr>
        <p:txBody>
          <a:bodyPr wrap="none" rtlCol="0">
            <a:spAutoFit/>
          </a:bodyPr>
          <a:lstStyle/>
          <a:p>
            <a:r>
              <a:rPr lang="en-US" altLang="zh-TW" dirty="0" smtClean="0"/>
              <a:t>Hardware and Control</a:t>
            </a:r>
            <a:endParaRPr lang="zh-TW" altLang="en-US" dirty="0"/>
          </a:p>
        </p:txBody>
      </p:sp>
      <p:sp>
        <p:nvSpPr>
          <p:cNvPr id="4" name="日期版面配置區 3"/>
          <p:cNvSpPr>
            <a:spLocks noGrp="1"/>
          </p:cNvSpPr>
          <p:nvPr>
            <p:ph type="dt" sz="half" idx="10"/>
          </p:nvPr>
        </p:nvSpPr>
        <p:spPr/>
        <p:txBody>
          <a:bodyPr/>
          <a:lstStyle/>
          <a:p>
            <a:fld id="{626A867E-4F9B-4983-BF3C-21B2B6C4713D}" type="datetime1">
              <a:rPr lang="zh-TW" altLang="en-US" smtClean="0"/>
              <a:pPr/>
              <a:t>2017/3/20</a:t>
            </a:fld>
            <a:endParaRPr lang="zh-TW" altLang="en-US"/>
          </a:p>
        </p:txBody>
      </p:sp>
      <p:sp>
        <p:nvSpPr>
          <p:cNvPr id="5" name="投影片編號版面配置區 4"/>
          <p:cNvSpPr>
            <a:spLocks noGrp="1"/>
          </p:cNvSpPr>
          <p:nvPr>
            <p:ph type="sldNum" sz="quarter" idx="12"/>
          </p:nvPr>
        </p:nvSpPr>
        <p:spPr/>
        <p:txBody>
          <a:bodyPr/>
          <a:lstStyle/>
          <a:p>
            <a:fld id="{52B4E8C2-148B-4508-9BF1-075A6A18C972}" type="slidenum">
              <a:rPr lang="zh-TW" altLang="en-US" smtClean="0"/>
              <a:pPr/>
              <a:t>5</a:t>
            </a:fld>
            <a:endParaRPr lang="zh-TW" altLang="en-US"/>
          </a:p>
        </p:txBody>
      </p:sp>
    </p:spTree>
    <p:extLst>
      <p:ext uri="{BB962C8B-B14F-4D97-AF65-F5344CB8AC3E}">
        <p14:creationId xmlns:p14="http://schemas.microsoft.com/office/powerpoint/2010/main" xmlns="" val="801920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3A00D96-DF47-4944-A9C1-5042861FB0B3}" type="slidenum">
              <a:rPr lang="en-US" altLang="zh-TW" smtClean="0"/>
              <a:pPr eaLnBrk="1" hangingPunct="1"/>
              <a:t>50</a:t>
            </a:fld>
            <a:endParaRPr lang="en-US" altLang="zh-TW" smtClean="0"/>
          </a:p>
        </p:txBody>
      </p:sp>
      <p:sp>
        <p:nvSpPr>
          <p:cNvPr id="104451" name="Rectangle 4"/>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Spinner下拉式選單</a:t>
            </a:r>
            <a:r>
              <a:rPr lang="en-US" altLang="zh-TW" smtClean="0">
                <a:ea typeface="標楷體" pitchFamily="65" charset="-120"/>
              </a:rPr>
              <a:t>(2/4)</a:t>
            </a:r>
            <a:endParaRPr lang="zh-TW" altLang="en-US" smtClean="0">
              <a:ea typeface="標楷體" pitchFamily="65" charset="-120"/>
            </a:endParaRPr>
          </a:p>
        </p:txBody>
      </p:sp>
      <p:sp>
        <p:nvSpPr>
          <p:cNvPr id="104452" name="Rectangle 14"/>
          <p:cNvSpPr>
            <a:spLocks noChangeArrowheads="1"/>
          </p:cNvSpPr>
          <p:nvPr/>
        </p:nvSpPr>
        <p:spPr bwMode="auto">
          <a:xfrm>
            <a:off x="609600" y="12954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000">
                <a:solidFill>
                  <a:schemeClr val="tx2"/>
                </a:solidFill>
                <a:latin typeface="標楷體" pitchFamily="65" charset="-120"/>
                <a:ea typeface="標楷體" pitchFamily="65" charset="-120"/>
              </a:rPr>
              <a:t>在字串資源檔 </a:t>
            </a:r>
            <a:r>
              <a:rPr kumimoji="0" lang="en-US" altLang="zh-TW" sz="2000">
                <a:solidFill>
                  <a:schemeClr val="tx2"/>
                </a:solidFill>
                <a:latin typeface="標楷體" pitchFamily="65" charset="-120"/>
                <a:ea typeface="標楷體" pitchFamily="65" charset="-120"/>
              </a:rPr>
              <a:t>res/values/strings.xml </a:t>
            </a:r>
            <a:r>
              <a:rPr kumimoji="0" lang="zh-TW" altLang="en-US" sz="2000">
                <a:solidFill>
                  <a:schemeClr val="tx2"/>
                </a:solidFill>
                <a:latin typeface="標楷體" pitchFamily="65" charset="-120"/>
                <a:ea typeface="標楷體" pitchFamily="65" charset="-120"/>
              </a:rPr>
              <a:t>中建立選單陣列：</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&lt;resources&gt;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&lt;string-array name="spnList"&gt;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&lt;item&gt;</a:t>
            </a:r>
            <a:r>
              <a:rPr kumimoji="0" lang="zh-TW" altLang="en-US" sz="1600">
                <a:solidFill>
                  <a:schemeClr val="tx2"/>
                </a:solidFill>
                <a:latin typeface="標楷體" pitchFamily="65" charset="-120"/>
                <a:ea typeface="標楷體" pitchFamily="65" charset="-120"/>
              </a:rPr>
              <a:t>選項一</a:t>
            </a:r>
            <a:r>
              <a:rPr kumimoji="0" lang="en-US" altLang="zh-TW" sz="1600">
                <a:solidFill>
                  <a:schemeClr val="tx2"/>
                </a:solidFill>
                <a:latin typeface="標楷體" pitchFamily="65" charset="-120"/>
                <a:ea typeface="標楷體" pitchFamily="65" charset="-120"/>
              </a:rPr>
              <a:t>&lt;/item&gt;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&lt;item&gt;</a:t>
            </a:r>
            <a:r>
              <a:rPr kumimoji="0" lang="zh-TW" altLang="en-US" sz="1600">
                <a:solidFill>
                  <a:schemeClr val="tx2"/>
                </a:solidFill>
                <a:latin typeface="標楷體" pitchFamily="65" charset="-120"/>
                <a:ea typeface="標楷體" pitchFamily="65" charset="-120"/>
              </a:rPr>
              <a:t>選項二</a:t>
            </a:r>
            <a:r>
              <a:rPr kumimoji="0" lang="en-US" altLang="zh-TW" sz="1600">
                <a:solidFill>
                  <a:schemeClr val="tx2"/>
                </a:solidFill>
                <a:latin typeface="標楷體" pitchFamily="65" charset="-120"/>
                <a:ea typeface="標楷體" pitchFamily="65" charset="-120"/>
              </a:rPr>
              <a:t>&lt;/item&gt;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&lt;/string-array&gt;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&lt;/resources&gt;</a:t>
            </a:r>
          </a:p>
        </p:txBody>
      </p:sp>
    </p:spTree>
    <p:extLst>
      <p:ext uri="{BB962C8B-B14F-4D97-AF65-F5344CB8AC3E}">
        <p14:creationId xmlns:p14="http://schemas.microsoft.com/office/powerpoint/2010/main" xmlns="" val="364656873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C35CF73-38F9-4B94-8C91-79D3D4D54963}" type="slidenum">
              <a:rPr lang="en-US" altLang="zh-TW" smtClean="0"/>
              <a:pPr eaLnBrk="1" hangingPunct="1"/>
              <a:t>51</a:t>
            </a:fld>
            <a:endParaRPr lang="en-US" altLang="zh-TW" smtClean="0"/>
          </a:p>
        </p:txBody>
      </p:sp>
      <p:sp>
        <p:nvSpPr>
          <p:cNvPr id="105475" name="Rectangle 2"/>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Spinner下拉式選單</a:t>
            </a:r>
            <a:r>
              <a:rPr lang="en-US" altLang="zh-TW" smtClean="0">
                <a:ea typeface="標楷體" pitchFamily="65" charset="-120"/>
              </a:rPr>
              <a:t>(3/4)</a:t>
            </a:r>
            <a:endParaRPr lang="zh-TW" altLang="en-US" smtClean="0">
              <a:ea typeface="標楷體" pitchFamily="65" charset="-120"/>
            </a:endParaRPr>
          </a:p>
        </p:txBody>
      </p:sp>
      <p:sp>
        <p:nvSpPr>
          <p:cNvPr id="105476" name="Rectangle 3"/>
          <p:cNvSpPr>
            <a:spLocks noChangeArrowheads="1"/>
          </p:cNvSpPr>
          <p:nvPr/>
        </p:nvSpPr>
        <p:spPr bwMode="auto">
          <a:xfrm>
            <a:off x="685800" y="1066800"/>
            <a:ext cx="78486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在程式檔中加入以下程式碼：</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public class Main extends Activity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private Spinner spn;</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 Called when the activity is first created.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@Override</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public void onCreate(Bundle savedInstanceState)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endParaRPr kumimoji="0" lang="zh-TW" altLang="en-US"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spn = (Spinner)findViewById(R.id.spn); </a:t>
            </a:r>
            <a:r>
              <a:rPr kumimoji="0" lang="en-US" altLang="zh-TW" sz="1600">
                <a:solidFill>
                  <a:srgbClr val="0000FF"/>
                </a:solidFill>
                <a:latin typeface="標楷體" pitchFamily="65" charset="-120"/>
                <a:ea typeface="標楷體" pitchFamily="65" charset="-120"/>
              </a:rPr>
              <a:t>//</a:t>
            </a:r>
            <a:r>
              <a:rPr kumimoji="0" lang="zh-TW" altLang="en-US" sz="1600">
                <a:solidFill>
                  <a:srgbClr val="0000FF"/>
                </a:solidFill>
                <a:latin typeface="標楷體" pitchFamily="65" charset="-120"/>
                <a:ea typeface="標楷體" pitchFamily="65" charset="-120"/>
              </a:rPr>
              <a:t> 取得</a:t>
            </a:r>
            <a:r>
              <a:rPr kumimoji="0" lang="en-US" altLang="zh-TW" sz="1600">
                <a:solidFill>
                  <a:srgbClr val="0000FF"/>
                </a:solidFill>
                <a:latin typeface="標楷體" pitchFamily="65" charset="-120"/>
                <a:ea typeface="標楷體" pitchFamily="65" charset="-120"/>
              </a:rPr>
              <a:t>Spinner</a:t>
            </a:r>
            <a:r>
              <a:rPr kumimoji="0" lang="zh-TW" altLang="en-US" sz="1600">
                <a:solidFill>
                  <a:srgbClr val="0000FF"/>
                </a:solidFill>
                <a:latin typeface="標楷體" pitchFamily="65" charset="-120"/>
                <a:ea typeface="標楷體" pitchFamily="65" charset="-120"/>
              </a:rPr>
              <a:t>元件</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r>
              <a:rPr kumimoji="0" lang="en-US" altLang="zh-TW" sz="1600">
                <a:solidFill>
                  <a:srgbClr val="0000FF"/>
                </a:solidFill>
                <a:latin typeface="標楷體" pitchFamily="65" charset="-120"/>
                <a:ea typeface="標楷體" pitchFamily="65" charset="-120"/>
              </a:rPr>
              <a:t>//</a:t>
            </a:r>
            <a:r>
              <a:rPr kumimoji="0" lang="zh-TW" altLang="en-US" sz="1600">
                <a:solidFill>
                  <a:srgbClr val="0000FF"/>
                </a:solidFill>
                <a:latin typeface="標楷體" pitchFamily="65" charset="-120"/>
                <a:ea typeface="標楷體" pitchFamily="65" charset="-120"/>
              </a:rPr>
              <a:t>使用</a:t>
            </a:r>
            <a:r>
              <a:rPr kumimoji="0" lang="en-US" altLang="zh-TW" sz="1600">
                <a:solidFill>
                  <a:srgbClr val="0000FF"/>
                </a:solidFill>
                <a:latin typeface="標楷體" pitchFamily="65" charset="-120"/>
                <a:ea typeface="標楷體" pitchFamily="65" charset="-120"/>
              </a:rPr>
              <a:t>ArrayAdapter</a:t>
            </a:r>
            <a:r>
              <a:rPr kumimoji="0" lang="zh-TW" altLang="en-US" sz="1600">
                <a:solidFill>
                  <a:srgbClr val="0000FF"/>
                </a:solidFill>
                <a:latin typeface="標楷體" pitchFamily="65" charset="-120"/>
                <a:ea typeface="標楷體" pitchFamily="65" charset="-120"/>
              </a:rPr>
              <a:t>類別從專案資源類別</a:t>
            </a:r>
            <a:r>
              <a:rPr kumimoji="0" lang="en-US" altLang="zh-TW" sz="1600">
                <a:solidFill>
                  <a:srgbClr val="0000FF"/>
                </a:solidFill>
                <a:latin typeface="標楷體" pitchFamily="65" charset="-120"/>
                <a:ea typeface="標楷體" pitchFamily="65" charset="-120"/>
              </a:rPr>
              <a:t>R</a:t>
            </a:r>
            <a:r>
              <a:rPr kumimoji="0" lang="zh-TW" altLang="en-US" sz="1600">
                <a:solidFill>
                  <a:srgbClr val="0000FF"/>
                </a:solidFill>
                <a:latin typeface="標楷體" pitchFamily="65" charset="-120"/>
                <a:ea typeface="標楷體" pitchFamily="65" charset="-120"/>
              </a:rPr>
              <a:t>中取出項目清單陣列</a:t>
            </a:r>
            <a:endParaRPr kumimoji="0" lang="en-US" altLang="zh-TW" sz="1600">
              <a:solidFill>
                <a:srgbClr val="0000FF"/>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ArrayAdapter&lt;CharSequence&gt; adapList = </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ArrayAdapter.createFromResource(this, R.array.spnSexList,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android.R.layout.simple_spinner_item);</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adapList.setDropDownViewResource(    					android.R.layout.simple_spinner_dropdown_item);</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spn.setAdapter(adapList);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r>
              <a:rPr kumimoji="0" lang="en-US" altLang="zh-TW" sz="1600">
                <a:solidFill>
                  <a:srgbClr val="0000FF"/>
                </a:solidFill>
                <a:latin typeface="標楷體" pitchFamily="65" charset="-120"/>
                <a:ea typeface="標楷體" pitchFamily="65" charset="-120"/>
              </a:rPr>
              <a:t>//</a:t>
            </a:r>
            <a:r>
              <a:rPr kumimoji="0" lang="zh-TW" altLang="en-US" sz="1600">
                <a:solidFill>
                  <a:srgbClr val="0000FF"/>
                </a:solidFill>
                <a:latin typeface="標楷體" pitchFamily="65" charset="-120"/>
                <a:ea typeface="標楷體" pitchFamily="65" charset="-120"/>
              </a:rPr>
              <a:t>設定</a:t>
            </a:r>
            <a:r>
              <a:rPr kumimoji="0" lang="en-US" altLang="zh-TW" sz="1600">
                <a:solidFill>
                  <a:srgbClr val="0000FF"/>
                </a:solidFill>
                <a:latin typeface="標楷體" pitchFamily="65" charset="-120"/>
                <a:ea typeface="標楷體" pitchFamily="65" charset="-120"/>
              </a:rPr>
              <a:t>Spinner</a:t>
            </a:r>
            <a:r>
              <a:rPr kumimoji="0" lang="zh-TW" altLang="en-US" sz="1600">
                <a:solidFill>
                  <a:srgbClr val="0000FF"/>
                </a:solidFill>
                <a:latin typeface="標楷體" pitchFamily="65" charset="-120"/>
                <a:ea typeface="標楷體" pitchFamily="65" charset="-120"/>
              </a:rPr>
              <a:t>元件的事件處理程序，事件處理程序如下頁</a:t>
            </a:r>
            <a:endParaRPr kumimoji="0" lang="en-US" altLang="zh-TW" sz="1600">
              <a:solidFill>
                <a:srgbClr val="0000FF"/>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spn.setOnItemSelectedListener(spnItemSelLis);</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a:t>
            </a:r>
          </a:p>
        </p:txBody>
      </p:sp>
    </p:spTree>
    <p:extLst>
      <p:ext uri="{BB962C8B-B14F-4D97-AF65-F5344CB8AC3E}">
        <p14:creationId xmlns:p14="http://schemas.microsoft.com/office/powerpoint/2010/main" xmlns="" val="271974245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BE904A8-3BF1-46EB-B847-C60B162556F4}" type="slidenum">
              <a:rPr lang="en-US" altLang="zh-TW" smtClean="0"/>
              <a:pPr eaLnBrk="1" hangingPunct="1"/>
              <a:t>52</a:t>
            </a:fld>
            <a:endParaRPr lang="en-US" altLang="zh-TW" smtClean="0"/>
          </a:p>
        </p:txBody>
      </p:sp>
      <p:sp>
        <p:nvSpPr>
          <p:cNvPr id="106499" name="Rectangle 4"/>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Spinner下拉式選單</a:t>
            </a:r>
            <a:r>
              <a:rPr lang="en-US" altLang="zh-TW" smtClean="0">
                <a:ea typeface="標楷體" pitchFamily="65" charset="-120"/>
              </a:rPr>
              <a:t>(4/4)</a:t>
            </a:r>
            <a:endParaRPr lang="zh-TW" altLang="en-US" smtClean="0">
              <a:ea typeface="標楷體" pitchFamily="65" charset="-120"/>
            </a:endParaRPr>
          </a:p>
        </p:txBody>
      </p:sp>
      <p:sp>
        <p:nvSpPr>
          <p:cNvPr id="106500" name="Rectangle 10"/>
          <p:cNvSpPr>
            <a:spLocks noChangeArrowheads="1"/>
          </p:cNvSpPr>
          <p:nvPr/>
        </p:nvSpPr>
        <p:spPr bwMode="auto">
          <a:xfrm>
            <a:off x="609600" y="1143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dirty="0">
                <a:solidFill>
                  <a:schemeClr val="tx2"/>
                </a:solidFill>
                <a:latin typeface="標楷體" pitchFamily="65" charset="-120"/>
                <a:ea typeface="標楷體" pitchFamily="65" charset="-120"/>
              </a:rPr>
              <a:t>在程式檔中加入以下程式碼：</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public class Main extends Activity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private </a:t>
            </a:r>
            <a:r>
              <a:rPr kumimoji="0" lang="en-US" altLang="zh-TW" sz="1600" dirty="0" err="1">
                <a:solidFill>
                  <a:schemeClr val="tx2"/>
                </a:solidFill>
                <a:latin typeface="標楷體" pitchFamily="65" charset="-120"/>
                <a:ea typeface="標楷體" pitchFamily="65" charset="-120"/>
              </a:rPr>
              <a:t>Spinner.OnItemSelectedListener</a:t>
            </a: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spnItemSelLis</a:t>
            </a: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new </a:t>
            </a:r>
            <a:r>
              <a:rPr kumimoji="0" lang="en-US" altLang="zh-TW" sz="1600" dirty="0" err="1">
                <a:solidFill>
                  <a:schemeClr val="tx2"/>
                </a:solidFill>
                <a:latin typeface="標楷體" pitchFamily="65" charset="-120"/>
                <a:ea typeface="標楷體" pitchFamily="65" charset="-120"/>
              </a:rPr>
              <a:t>Spinner.OnItemSelectedListener</a:t>
            </a:r>
            <a:r>
              <a:rPr kumimoji="0" lang="en-US" altLang="zh-TW" sz="1600" dirty="0">
                <a:solidFill>
                  <a:schemeClr val="tx2"/>
                </a:solidFill>
                <a:latin typeface="標楷體" pitchFamily="65" charset="-120"/>
                <a:ea typeface="標楷體" pitchFamily="65" charset="-120"/>
              </a:rPr>
              <a:t> ()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public void </a:t>
            </a:r>
            <a:r>
              <a:rPr kumimoji="0" lang="en-US" altLang="zh-TW" sz="1600" dirty="0" err="1">
                <a:solidFill>
                  <a:schemeClr val="tx2"/>
                </a:solidFill>
                <a:latin typeface="標楷體" pitchFamily="65" charset="-120"/>
                <a:ea typeface="標楷體" pitchFamily="65" charset="-120"/>
              </a:rPr>
              <a:t>onItemSelected</a:t>
            </a:r>
            <a:r>
              <a:rPr kumimoji="0" lang="en-US" altLang="zh-TW" sz="1600" dirty="0">
                <a:solidFill>
                  <a:schemeClr val="tx2"/>
                </a:solidFill>
                <a:latin typeface="標楷體" pitchFamily="65" charset="-120"/>
                <a:ea typeface="標楷體" pitchFamily="65" charset="-120"/>
              </a:rPr>
              <a:t>(</a:t>
            </a:r>
            <a:r>
              <a:rPr kumimoji="0" lang="en-US" altLang="zh-TW" sz="1600" dirty="0" err="1">
                <a:solidFill>
                  <a:schemeClr val="tx2"/>
                </a:solidFill>
                <a:latin typeface="標楷體" pitchFamily="65" charset="-120"/>
                <a:ea typeface="標楷體" pitchFamily="65" charset="-120"/>
              </a:rPr>
              <a:t>AdapterView</a:t>
            </a:r>
            <a:r>
              <a:rPr kumimoji="0" lang="en-US" altLang="zh-TW" sz="1600" dirty="0">
                <a:solidFill>
                  <a:schemeClr val="tx2"/>
                </a:solidFill>
                <a:latin typeface="標楷體" pitchFamily="65" charset="-120"/>
                <a:ea typeface="標楷體" pitchFamily="65" charset="-120"/>
              </a:rPr>
              <a:t> parent, View v,</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int</a:t>
            </a:r>
            <a:r>
              <a:rPr kumimoji="0" lang="en-US" altLang="zh-TW" sz="1600" dirty="0">
                <a:solidFill>
                  <a:schemeClr val="tx2"/>
                </a:solidFill>
                <a:latin typeface="標楷體" pitchFamily="65" charset="-120"/>
                <a:ea typeface="標楷體" pitchFamily="65" charset="-120"/>
              </a:rPr>
              <a:t> position, long id)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r>
              <a:rPr kumimoji="0" lang="en-US" altLang="zh-TW" sz="1600" dirty="0" err="1">
                <a:solidFill>
                  <a:schemeClr val="tx2"/>
                </a:solidFill>
                <a:latin typeface="標楷體" pitchFamily="65" charset="-120"/>
                <a:ea typeface="標楷體" pitchFamily="65" charset="-120"/>
              </a:rPr>
              <a:t>sSex</a:t>
            </a:r>
            <a:r>
              <a:rPr kumimoji="0" lang="en-US" altLang="zh-TW" sz="1600" dirty="0">
                <a:solidFill>
                  <a:schemeClr val="tx2"/>
                </a:solidFill>
                <a:latin typeface="標楷體" pitchFamily="65" charset="-120"/>
                <a:ea typeface="標楷體" pitchFamily="65" charset="-120"/>
              </a:rPr>
              <a:t> = </a:t>
            </a:r>
            <a:r>
              <a:rPr kumimoji="0" lang="en-US" altLang="zh-TW" sz="1600" dirty="0" err="1">
                <a:solidFill>
                  <a:schemeClr val="tx2"/>
                </a:solidFill>
                <a:latin typeface="標楷體" pitchFamily="65" charset="-120"/>
                <a:ea typeface="標楷體" pitchFamily="65" charset="-120"/>
              </a:rPr>
              <a:t>parent.getSelectedItem</a:t>
            </a:r>
            <a:r>
              <a:rPr kumimoji="0" lang="en-US" altLang="zh-TW" sz="1600" dirty="0">
                <a:solidFill>
                  <a:schemeClr val="tx2"/>
                </a:solidFill>
                <a:latin typeface="標楷體" pitchFamily="65" charset="-120"/>
                <a:ea typeface="標楷體" pitchFamily="65" charset="-120"/>
              </a:rPr>
              <a:t>().</a:t>
            </a:r>
            <a:r>
              <a:rPr kumimoji="0" lang="en-US" altLang="zh-TW" sz="1600" dirty="0" err="1">
                <a:solidFill>
                  <a:schemeClr val="tx2"/>
                </a:solidFill>
                <a:latin typeface="標楷體" pitchFamily="65" charset="-120"/>
                <a:ea typeface="標楷體" pitchFamily="65" charset="-120"/>
              </a:rPr>
              <a:t>toString</a:t>
            </a:r>
            <a:r>
              <a:rPr kumimoji="0" lang="en-US" altLang="zh-TW" sz="1600" dirty="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public void </a:t>
            </a:r>
            <a:r>
              <a:rPr kumimoji="0" lang="en-US" altLang="zh-TW" sz="1600" dirty="0" err="1">
                <a:solidFill>
                  <a:schemeClr val="tx2"/>
                </a:solidFill>
                <a:latin typeface="標楷體" pitchFamily="65" charset="-120"/>
                <a:ea typeface="標楷體" pitchFamily="65" charset="-120"/>
              </a:rPr>
              <a:t>onNothingSelected</a:t>
            </a:r>
            <a:r>
              <a:rPr kumimoji="0" lang="en-US" altLang="zh-TW" sz="1600" dirty="0">
                <a:solidFill>
                  <a:schemeClr val="tx2"/>
                </a:solidFill>
                <a:latin typeface="標楷體" pitchFamily="65" charset="-120"/>
                <a:ea typeface="標楷體" pitchFamily="65" charset="-120"/>
              </a:rPr>
              <a:t>(</a:t>
            </a:r>
            <a:r>
              <a:rPr kumimoji="0" lang="en-US" altLang="zh-TW" sz="1600" dirty="0" err="1">
                <a:solidFill>
                  <a:schemeClr val="tx2"/>
                </a:solidFill>
                <a:latin typeface="標楷體" pitchFamily="65" charset="-120"/>
                <a:ea typeface="標楷體" pitchFamily="65" charset="-120"/>
              </a:rPr>
              <a:t>AdapterView</a:t>
            </a:r>
            <a:r>
              <a:rPr kumimoji="0" lang="en-US" altLang="zh-TW" sz="1600" dirty="0">
                <a:solidFill>
                  <a:schemeClr val="tx2"/>
                </a:solidFill>
                <a:latin typeface="標楷體" pitchFamily="65" charset="-120"/>
                <a:ea typeface="標楷體" pitchFamily="65" charset="-120"/>
              </a:rPr>
              <a:t> parent)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600" dirty="0">
                <a:solidFill>
                  <a:schemeClr val="tx2"/>
                </a:solidFill>
                <a:latin typeface="標楷體" pitchFamily="65" charset="-120"/>
                <a:ea typeface="標楷體" pitchFamily="65" charset="-120"/>
              </a:rPr>
              <a:t>}</a:t>
            </a:r>
          </a:p>
        </p:txBody>
      </p:sp>
    </p:spTree>
    <p:extLst>
      <p:ext uri="{BB962C8B-B14F-4D97-AF65-F5344CB8AC3E}">
        <p14:creationId xmlns:p14="http://schemas.microsoft.com/office/powerpoint/2010/main" xmlns="" val="36620573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DA45DF7-DB0C-4523-B8AC-1F83B20C6D66}" type="slidenum">
              <a:rPr lang="en-US" altLang="zh-TW" smtClean="0"/>
              <a:pPr eaLnBrk="1" hangingPunct="1"/>
              <a:t>53</a:t>
            </a:fld>
            <a:endParaRPr lang="en-US" altLang="zh-TW" smtClean="0"/>
          </a:p>
        </p:txBody>
      </p:sp>
      <p:sp>
        <p:nvSpPr>
          <p:cNvPr id="107523" name="Rectangle 4"/>
          <p:cNvSpPr>
            <a:spLocks noGrp="1" noChangeArrowheads="1"/>
          </p:cNvSpPr>
          <p:nvPr>
            <p:ph type="title"/>
          </p:nvPr>
        </p:nvSpPr>
        <p:spPr>
          <a:xfrm>
            <a:off x="685800" y="304800"/>
            <a:ext cx="8077200" cy="838200"/>
          </a:xfrm>
          <a:noFill/>
        </p:spPr>
        <p:txBody>
          <a:bodyPr/>
          <a:lstStyle/>
          <a:p>
            <a:pPr eaLnBrk="1" hangingPunct="1"/>
            <a:r>
              <a:rPr lang="en-US" altLang="zh-TW" smtClean="0">
                <a:ea typeface="標楷體" pitchFamily="65" charset="-120"/>
              </a:rPr>
              <a:t>RadioGroup</a:t>
            </a:r>
            <a:r>
              <a:rPr lang="zh-TW" altLang="en-US" smtClean="0">
                <a:ea typeface="標楷體" pitchFamily="65" charset="-120"/>
              </a:rPr>
              <a:t>和</a:t>
            </a:r>
            <a:r>
              <a:rPr lang="en-US" altLang="zh-TW" smtClean="0">
                <a:ea typeface="標楷體" pitchFamily="65" charset="-120"/>
              </a:rPr>
              <a:t>RadioButton(1/2)</a:t>
            </a:r>
            <a:endParaRPr lang="zh-TW" altLang="en-US" smtClean="0">
              <a:ea typeface="標楷體" pitchFamily="65" charset="-120"/>
            </a:endParaRPr>
          </a:p>
        </p:txBody>
      </p:sp>
      <p:pic>
        <p:nvPicPr>
          <p:cNvPr id="107524" name="Picture 13" descr="fig14-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2286000"/>
            <a:ext cx="18415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5" name="Rectangle 14"/>
          <p:cNvSpPr>
            <a:spLocks noChangeArrowheads="1"/>
          </p:cNvSpPr>
          <p:nvPr/>
        </p:nvSpPr>
        <p:spPr bwMode="auto">
          <a:xfrm>
            <a:off x="4724400" y="1981200"/>
            <a:ext cx="3810000" cy="2590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&lt;RadioGroup android:id="@+id/radGSex"</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android:layout_height="wrap_content"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android:orientation="vertical"</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android:checkedButton="@+id/radMale"&gt;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&lt;RadioButton android:id="@+id/radMale"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男生</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&lt;RadioButton android:id="@+id/radFemale"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android:text="</a:t>
            </a:r>
            <a:r>
              <a:rPr kumimoji="0" lang="zh-TW" altLang="en-US" sz="1200">
                <a:solidFill>
                  <a:schemeClr val="tx2"/>
                </a:solidFill>
                <a:latin typeface="標楷體" pitchFamily="65" charset="-120"/>
                <a:ea typeface="標楷體" pitchFamily="65" charset="-120"/>
              </a:rPr>
              <a:t>女生</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&lt;/RadioGroup&gt;</a:t>
            </a:r>
          </a:p>
        </p:txBody>
      </p:sp>
      <p:sp>
        <p:nvSpPr>
          <p:cNvPr id="107526" name="AutoShape 15"/>
          <p:cNvSpPr>
            <a:spLocks noChangeArrowheads="1"/>
          </p:cNvSpPr>
          <p:nvPr/>
        </p:nvSpPr>
        <p:spPr bwMode="auto">
          <a:xfrm rot="10800000">
            <a:off x="3581400" y="2819400"/>
            <a:ext cx="762000" cy="4572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xmlns="" val="122328565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7B6418C-A46F-409A-84E4-C0DEC0786DF2}" type="slidenum">
              <a:rPr lang="en-US" altLang="zh-TW" smtClean="0"/>
              <a:pPr eaLnBrk="1" hangingPunct="1"/>
              <a:t>54</a:t>
            </a:fld>
            <a:endParaRPr lang="en-US" altLang="zh-TW" smtClean="0"/>
          </a:p>
        </p:txBody>
      </p:sp>
      <p:sp>
        <p:nvSpPr>
          <p:cNvPr id="108547" name="Rectangle 4"/>
          <p:cNvSpPr>
            <a:spLocks noGrp="1" noChangeArrowheads="1"/>
          </p:cNvSpPr>
          <p:nvPr>
            <p:ph type="title"/>
          </p:nvPr>
        </p:nvSpPr>
        <p:spPr>
          <a:xfrm>
            <a:off x="685800" y="304800"/>
            <a:ext cx="8001000" cy="838200"/>
          </a:xfrm>
          <a:noFill/>
        </p:spPr>
        <p:txBody>
          <a:bodyPr/>
          <a:lstStyle/>
          <a:p>
            <a:pPr eaLnBrk="1" hangingPunct="1"/>
            <a:r>
              <a:rPr lang="en-US" altLang="zh-TW" smtClean="0">
                <a:ea typeface="標楷體" pitchFamily="65" charset="-120"/>
              </a:rPr>
              <a:t>RadioGroup</a:t>
            </a:r>
            <a:r>
              <a:rPr lang="zh-TW" altLang="en-US" smtClean="0">
                <a:ea typeface="標楷體" pitchFamily="65" charset="-120"/>
              </a:rPr>
              <a:t>和</a:t>
            </a:r>
            <a:r>
              <a:rPr lang="en-US" altLang="zh-TW" smtClean="0">
                <a:ea typeface="標楷體" pitchFamily="65" charset="-120"/>
              </a:rPr>
              <a:t>RadioButton(2/2)</a:t>
            </a:r>
            <a:endParaRPr lang="zh-TW" altLang="en-US" smtClean="0">
              <a:ea typeface="標楷體" pitchFamily="65" charset="-120"/>
            </a:endParaRPr>
          </a:p>
        </p:txBody>
      </p:sp>
      <p:sp>
        <p:nvSpPr>
          <p:cNvPr id="108548" name="Rectangle 7"/>
          <p:cNvSpPr>
            <a:spLocks noChangeArrowheads="1"/>
          </p:cNvSpPr>
          <p:nvPr/>
        </p:nvSpPr>
        <p:spPr bwMode="auto">
          <a:xfrm>
            <a:off x="609600" y="1143000"/>
            <a:ext cx="7848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當使用者選擇完成後（按下按鈕）執行以下程式碼：</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RadioGroup radGSex = (RadioGroup)findViewById(R.id.radGSex);</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int iCheckedRadBtn = radGSex.getCheckedRadioButtonId();</a:t>
            </a:r>
          </a:p>
          <a:p>
            <a:pPr eaLnBrk="1" hangingPunct="1">
              <a:lnSpc>
                <a:spcPct val="90000"/>
              </a:lnSpc>
              <a:spcBef>
                <a:spcPct val="20000"/>
              </a:spcBef>
              <a:buClr>
                <a:schemeClr val="accent1"/>
              </a:buClr>
              <a:buSzPct val="65000"/>
              <a:buFont typeface="Wingdings" pitchFamily="2" charset="2"/>
              <a:buNone/>
            </a:pPr>
            <a:endParaRPr kumimoji="0" lang="en-US" altLang="zh-TW" sz="16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switch (iCheckedRadBtn)</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case R.id.radMale:</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 </a:t>
            </a:r>
            <a:r>
              <a:rPr kumimoji="0" lang="zh-TW" altLang="en-US" sz="1600">
                <a:solidFill>
                  <a:schemeClr val="tx2"/>
                </a:solidFill>
                <a:latin typeface="標楷體" pitchFamily="65" charset="-120"/>
                <a:ea typeface="標楷體" pitchFamily="65" charset="-120"/>
              </a:rPr>
              <a:t>選擇這個選項所執行的程式碼</a:t>
            </a:r>
          </a:p>
          <a:p>
            <a:pPr eaLnBrk="1" hangingPunct="1">
              <a:lnSpc>
                <a:spcPct val="90000"/>
              </a:lnSpc>
              <a:spcBef>
                <a:spcPct val="20000"/>
              </a:spcBef>
              <a:buClr>
                <a:schemeClr val="accent1"/>
              </a:buClr>
              <a:buSzPct val="65000"/>
              <a:buFont typeface="Wingdings" pitchFamily="2" charset="2"/>
              <a:buNone/>
            </a:pPr>
            <a:r>
              <a:rPr kumimoji="0" lang="zh-TW" altLang="en-US" sz="1600">
                <a:solidFill>
                  <a:schemeClr val="tx2"/>
                </a:solidFill>
                <a:latin typeface="標楷體" pitchFamily="65" charset="-120"/>
                <a:ea typeface="標楷體" pitchFamily="65" charset="-120"/>
              </a:rPr>
              <a:t>  </a:t>
            </a:r>
            <a:r>
              <a:rPr kumimoji="0" lang="en-US" altLang="zh-TW" sz="16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case R.id.radFemale:</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	// </a:t>
            </a:r>
            <a:r>
              <a:rPr kumimoji="0" lang="zh-TW" altLang="en-US" sz="1600">
                <a:solidFill>
                  <a:schemeClr val="tx2"/>
                </a:solidFill>
                <a:latin typeface="標楷體" pitchFamily="65" charset="-120"/>
                <a:ea typeface="標楷體" pitchFamily="65" charset="-120"/>
              </a:rPr>
              <a:t>選擇這個選項所執行的程式碼</a:t>
            </a:r>
          </a:p>
          <a:p>
            <a:pPr eaLnBrk="1" hangingPunct="1">
              <a:lnSpc>
                <a:spcPct val="90000"/>
              </a:lnSpc>
              <a:spcBef>
                <a:spcPct val="20000"/>
              </a:spcBef>
              <a:buClr>
                <a:schemeClr val="accent1"/>
              </a:buClr>
              <a:buSzPct val="65000"/>
              <a:buFont typeface="Wingdings" pitchFamily="2" charset="2"/>
              <a:buNone/>
            </a:pPr>
            <a:r>
              <a:rPr kumimoji="0" lang="zh-TW" altLang="en-US" sz="1600">
                <a:solidFill>
                  <a:schemeClr val="tx2"/>
                </a:solidFill>
                <a:latin typeface="標楷體" pitchFamily="65" charset="-120"/>
                <a:ea typeface="標楷體" pitchFamily="65" charset="-120"/>
              </a:rPr>
              <a:t>  </a:t>
            </a:r>
            <a:r>
              <a:rPr kumimoji="0" lang="en-US" altLang="zh-TW" sz="16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600">
                <a:solidFill>
                  <a:schemeClr val="tx2"/>
                </a:solidFill>
                <a:latin typeface="標楷體" pitchFamily="65" charset="-120"/>
                <a:ea typeface="標楷體" pitchFamily="65" charset="-120"/>
              </a:rPr>
              <a:t>}</a:t>
            </a:r>
          </a:p>
        </p:txBody>
      </p:sp>
    </p:spTree>
    <p:extLst>
      <p:ext uri="{BB962C8B-B14F-4D97-AF65-F5344CB8AC3E}">
        <p14:creationId xmlns:p14="http://schemas.microsoft.com/office/powerpoint/2010/main" xmlns="" val="207591732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970F671-E934-4A3D-B60E-51F87FE5E7EB}" type="slidenum">
              <a:rPr lang="en-US" altLang="zh-TW" smtClean="0"/>
              <a:pPr eaLnBrk="1" hangingPunct="1"/>
              <a:t>55</a:t>
            </a:fld>
            <a:endParaRPr lang="en-US" altLang="zh-TW" smtClean="0"/>
          </a:p>
        </p:txBody>
      </p:sp>
      <p:sp>
        <p:nvSpPr>
          <p:cNvPr id="109571" name="Rectangle 4"/>
          <p:cNvSpPr>
            <a:spLocks noGrp="1" noChangeArrowheads="1"/>
          </p:cNvSpPr>
          <p:nvPr>
            <p:ph type="title"/>
          </p:nvPr>
        </p:nvSpPr>
        <p:spPr>
          <a:xfrm>
            <a:off x="685800" y="304800"/>
            <a:ext cx="6400800" cy="838200"/>
          </a:xfrm>
          <a:noFill/>
        </p:spPr>
        <p:txBody>
          <a:bodyPr/>
          <a:lstStyle/>
          <a:p>
            <a:pPr eaLnBrk="1" hangingPunct="1"/>
            <a:r>
              <a:rPr lang="zh-TW" altLang="zh-TW" smtClean="0">
                <a:ea typeface="標楷體" pitchFamily="65" charset="-120"/>
              </a:rPr>
              <a:t>CheckBox多選清單</a:t>
            </a:r>
            <a:endParaRPr lang="en-US" altLang="zh-TW" smtClean="0">
              <a:ea typeface="標楷體" pitchFamily="65" charset="-120"/>
            </a:endParaRPr>
          </a:p>
        </p:txBody>
      </p:sp>
      <p:pic>
        <p:nvPicPr>
          <p:cNvPr id="109572" name="Picture 6" descr="fig15-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2850" y="2203450"/>
            <a:ext cx="41783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8608741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11EE4F9-475E-4534-A9B4-1EDDC644BDDE}" type="slidenum">
              <a:rPr lang="en-US" altLang="zh-TW" smtClean="0"/>
              <a:pPr eaLnBrk="1" hangingPunct="1"/>
              <a:t>56</a:t>
            </a:fld>
            <a:endParaRPr lang="en-US" altLang="zh-TW" smtClean="0"/>
          </a:p>
        </p:txBody>
      </p:sp>
      <p:sp>
        <p:nvSpPr>
          <p:cNvPr id="110595" name="Rectangle 4"/>
          <p:cNvSpPr>
            <a:spLocks noGrp="1" noChangeArrowheads="1"/>
          </p:cNvSpPr>
          <p:nvPr>
            <p:ph type="title"/>
          </p:nvPr>
        </p:nvSpPr>
        <p:spPr>
          <a:xfrm>
            <a:off x="685800" y="304800"/>
            <a:ext cx="6400800" cy="838200"/>
          </a:xfrm>
          <a:noFill/>
        </p:spPr>
        <p:txBody>
          <a:bodyPr/>
          <a:lstStyle/>
          <a:p>
            <a:pPr eaLnBrk="1" hangingPunct="1"/>
            <a:r>
              <a:rPr lang="en-US" altLang="zh-TW" smtClean="0">
                <a:ea typeface="標楷體" pitchFamily="65" charset="-120"/>
              </a:rPr>
              <a:t>ListView</a:t>
            </a:r>
            <a:r>
              <a:rPr lang="zh-TW" altLang="en-US" smtClean="0">
                <a:ea typeface="標楷體" pitchFamily="65" charset="-120"/>
              </a:rPr>
              <a:t>選項清單</a:t>
            </a:r>
          </a:p>
        </p:txBody>
      </p:sp>
      <p:pic>
        <p:nvPicPr>
          <p:cNvPr id="110596" name="Picture 45" descr="fig16-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1219200"/>
            <a:ext cx="3178175"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9984332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descr="http://blog.joomla.org.tw/images/stories/android/learning/listview1.jpg"/>
          <p:cNvPicPr>
            <a:picLocks noChangeAspect="1" noChangeArrowheads="1"/>
          </p:cNvPicPr>
          <p:nvPr/>
        </p:nvPicPr>
        <p:blipFill>
          <a:blip r:embed="rId2" cstate="print"/>
          <a:srcRect/>
          <a:stretch>
            <a:fillRect/>
          </a:stretch>
        </p:blipFill>
        <p:spPr bwMode="auto">
          <a:xfrm>
            <a:off x="0" y="692696"/>
            <a:ext cx="8486775" cy="475297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lnSpcReduction="10000"/>
          </a:bodyPr>
          <a:lstStyle/>
          <a:p>
            <a:r>
              <a:rPr lang="en-US" altLang="zh-TW" dirty="0" err="1" smtClean="0"/>
              <a:t>ArrayList</a:t>
            </a:r>
            <a:r>
              <a:rPr lang="zh-TW" altLang="en-US" dirty="0" smtClean="0"/>
              <a:t>類的</a:t>
            </a:r>
            <a:r>
              <a:rPr lang="en-US" altLang="zh-TW" dirty="0" smtClean="0"/>
              <a:t>Adapter</a:t>
            </a:r>
            <a:r>
              <a:rPr lang="zh-TW" altLang="en-US" dirty="0" smtClean="0"/>
              <a:t>。</a:t>
            </a:r>
          </a:p>
          <a:p>
            <a:pPr lvl="1"/>
            <a:r>
              <a:rPr lang="en-US" altLang="zh-TW" dirty="0" err="1" smtClean="0"/>
              <a:t>ArrayAdapter</a:t>
            </a:r>
            <a:r>
              <a:rPr lang="zh-TW" altLang="en-US" dirty="0" smtClean="0"/>
              <a:t>：將一組數組連繫到</a:t>
            </a:r>
            <a:r>
              <a:rPr lang="en-US" altLang="zh-TW" dirty="0" err="1" smtClean="0"/>
              <a:t>ListView</a:t>
            </a:r>
            <a:endParaRPr lang="en-US" altLang="zh-TW" dirty="0" smtClean="0"/>
          </a:p>
          <a:p>
            <a:pPr lvl="1"/>
            <a:r>
              <a:rPr lang="en-US" altLang="zh-TW" dirty="0" err="1" smtClean="0"/>
              <a:t>SimpleAdapter</a:t>
            </a:r>
            <a:r>
              <a:rPr lang="zh-TW" altLang="en-US" dirty="0" smtClean="0"/>
              <a:t>：適用於自訂</a:t>
            </a:r>
            <a:r>
              <a:rPr lang="en-US" altLang="zh-TW" dirty="0" err="1" smtClean="0"/>
              <a:t>ListView</a:t>
            </a:r>
            <a:r>
              <a:rPr lang="zh-TW" altLang="en-US" dirty="0" smtClean="0"/>
              <a:t>外觀的應用場合</a:t>
            </a:r>
          </a:p>
          <a:p>
            <a:pPr lvl="1"/>
            <a:r>
              <a:rPr lang="en-US" altLang="zh-TW" dirty="0" err="1" smtClean="0"/>
              <a:t>BaseAdapter</a:t>
            </a:r>
            <a:r>
              <a:rPr lang="zh-TW" altLang="en-US" dirty="0" smtClean="0"/>
              <a:t>：抽象類別，所以有多個方法需要實作。適用於需要自訂</a:t>
            </a:r>
            <a:r>
              <a:rPr lang="en-US" altLang="zh-TW" dirty="0" err="1" smtClean="0"/>
              <a:t>ListView</a:t>
            </a:r>
            <a:r>
              <a:rPr lang="zh-TW" altLang="en-US" dirty="0" smtClean="0"/>
              <a:t>外觀等靈活應用的場合。</a:t>
            </a:r>
          </a:p>
          <a:p>
            <a:pPr lvl="1"/>
            <a:r>
              <a:rPr lang="en-US" altLang="zh-TW" dirty="0" err="1" smtClean="0"/>
              <a:t>SimpleCursorAdapter</a:t>
            </a:r>
            <a:r>
              <a:rPr lang="zh-TW" altLang="en-US" dirty="0" smtClean="0"/>
              <a:t>：將一組現有的資料庫或聯絡人等</a:t>
            </a:r>
            <a:r>
              <a:rPr lang="en-US" altLang="zh-TW" dirty="0" err="1" smtClean="0"/>
              <a:t>ContentProvider</a:t>
            </a:r>
            <a:r>
              <a:rPr lang="zh-TW" altLang="en-US" dirty="0" smtClean="0"/>
              <a:t>的資料查詢的結果連繫到</a:t>
            </a:r>
            <a:r>
              <a:rPr lang="en-US" altLang="zh-TW" dirty="0" err="1" smtClean="0"/>
              <a:t>ListView</a:t>
            </a:r>
            <a:r>
              <a:rPr lang="zh-TW" altLang="en-US" dirty="0" smtClean="0"/>
              <a:t>中</a:t>
            </a:r>
          </a:p>
          <a:p>
            <a:endParaRPr lang="zh-TW"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lnSpcReduction="10000"/>
          </a:bodyPr>
          <a:lstStyle/>
          <a:p>
            <a:r>
              <a:rPr lang="en-US" altLang="zh-TW" dirty="0" err="1" smtClean="0"/>
              <a:t>ArrayAdapter</a:t>
            </a:r>
            <a:endParaRPr lang="zh-TW" altLang="en-US" dirty="0" smtClean="0"/>
          </a:p>
          <a:p>
            <a:pPr lvl="1"/>
            <a:r>
              <a:rPr lang="en-US" altLang="zh-TW" dirty="0" smtClean="0"/>
              <a:t>android.R.layout.simple_list_item_1</a:t>
            </a:r>
            <a:r>
              <a:rPr lang="zh-TW" altLang="en-US" dirty="0" smtClean="0"/>
              <a:t>：一行</a:t>
            </a:r>
            <a:r>
              <a:rPr lang="en-US" altLang="zh-TW" dirty="0" smtClean="0"/>
              <a:t>text</a:t>
            </a:r>
          </a:p>
          <a:p>
            <a:pPr lvl="1"/>
            <a:r>
              <a:rPr lang="en-US" altLang="zh-TW" dirty="0" smtClean="0"/>
              <a:t>android.R.layout.simple_list_item_2</a:t>
            </a:r>
            <a:r>
              <a:rPr lang="zh-TW" altLang="en-US" dirty="0" smtClean="0"/>
              <a:t>：一行</a:t>
            </a:r>
            <a:r>
              <a:rPr lang="en-US" altLang="zh-TW" dirty="0" smtClean="0"/>
              <a:t>text</a:t>
            </a:r>
            <a:r>
              <a:rPr lang="zh-TW" altLang="en-US" dirty="0" smtClean="0"/>
              <a:t>較大，一行</a:t>
            </a:r>
            <a:r>
              <a:rPr lang="en-US" altLang="zh-TW" dirty="0" smtClean="0"/>
              <a:t>text</a:t>
            </a:r>
            <a:r>
              <a:rPr lang="zh-TW" altLang="en-US" dirty="0" smtClean="0"/>
              <a:t>較小</a:t>
            </a:r>
          </a:p>
          <a:p>
            <a:pPr lvl="1"/>
            <a:r>
              <a:rPr lang="en-US" altLang="zh-TW" dirty="0" err="1" smtClean="0"/>
              <a:t>android.R.layout.simple_list_item_single_choice</a:t>
            </a:r>
            <a:r>
              <a:rPr lang="zh-TW" altLang="en-US" dirty="0" smtClean="0"/>
              <a:t>：單選</a:t>
            </a:r>
          </a:p>
          <a:p>
            <a:pPr lvl="1"/>
            <a:r>
              <a:rPr lang="en-US" altLang="zh-TW" dirty="0" err="1" smtClean="0"/>
              <a:t>android.R.layout.simple_list_item_multiple_choice</a:t>
            </a:r>
            <a:r>
              <a:rPr lang="zh-TW" altLang="en-US" dirty="0" smtClean="0"/>
              <a:t>：多選按鈕</a:t>
            </a:r>
          </a:p>
          <a:p>
            <a:pPr lvl="1"/>
            <a:r>
              <a:rPr lang="en-US" altLang="zh-TW" dirty="0" err="1" smtClean="0"/>
              <a:t>android.R.layout.simple_list_item_checked</a:t>
            </a:r>
            <a:r>
              <a:rPr lang="zh-TW" altLang="en-US" dirty="0" smtClean="0"/>
              <a:t>：勾選盒</a:t>
            </a:r>
          </a:p>
          <a:p>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r>
              <a:rPr lang="en-US" altLang="zh-TW" sz="3600" dirty="0" smtClean="0"/>
              <a:t>Introduction to Android and Linux </a:t>
            </a:r>
            <a:br>
              <a:rPr lang="en-US" altLang="zh-TW" sz="3600" dirty="0" smtClean="0"/>
            </a:br>
            <a:r>
              <a:rPr lang="en-US" altLang="zh-TW" sz="4000" dirty="0" smtClean="0"/>
              <a:t>Activity Lifecycle</a:t>
            </a:r>
          </a:p>
        </p:txBody>
      </p:sp>
      <p:sp>
        <p:nvSpPr>
          <p:cNvPr id="120835" name="Oval 3"/>
          <p:cNvSpPr>
            <a:spLocks noChangeArrowheads="1"/>
          </p:cNvSpPr>
          <p:nvPr/>
        </p:nvSpPr>
        <p:spPr bwMode="auto">
          <a:xfrm>
            <a:off x="3203575" y="1341438"/>
            <a:ext cx="1152525" cy="649287"/>
          </a:xfrm>
          <a:prstGeom prst="ellipse">
            <a:avLst/>
          </a:prstGeom>
          <a:solidFill>
            <a:srgbClr val="FFCCFF"/>
          </a:solidFill>
          <a:ln w="9525">
            <a:solidFill>
              <a:schemeClr val="tx1"/>
            </a:solidFill>
            <a:round/>
            <a:headEnd/>
            <a:tailEnd/>
          </a:ln>
        </p:spPr>
        <p:txBody>
          <a:bodyPr wrap="none" anchor="ctr"/>
          <a:lstStyle/>
          <a:p>
            <a:pPr algn="ctr"/>
            <a:r>
              <a:rPr lang="en-US" altLang="zh-TW"/>
              <a:t>Begin</a:t>
            </a:r>
          </a:p>
        </p:txBody>
      </p:sp>
      <p:sp>
        <p:nvSpPr>
          <p:cNvPr id="120836" name="Rectangle 4"/>
          <p:cNvSpPr>
            <a:spLocks noChangeArrowheads="1"/>
          </p:cNvSpPr>
          <p:nvPr/>
        </p:nvSpPr>
        <p:spPr bwMode="auto">
          <a:xfrm>
            <a:off x="3095625" y="2278063"/>
            <a:ext cx="1439863"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OnCreate()</a:t>
            </a:r>
          </a:p>
        </p:txBody>
      </p:sp>
      <p:sp>
        <p:nvSpPr>
          <p:cNvPr id="120837" name="Rectangle 5"/>
          <p:cNvSpPr>
            <a:spLocks noChangeArrowheads="1"/>
          </p:cNvSpPr>
          <p:nvPr/>
        </p:nvSpPr>
        <p:spPr bwMode="auto">
          <a:xfrm>
            <a:off x="3095625" y="2924175"/>
            <a:ext cx="1439863"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OnStart()</a:t>
            </a:r>
          </a:p>
        </p:txBody>
      </p:sp>
      <p:sp>
        <p:nvSpPr>
          <p:cNvPr id="120838" name="Rectangle 6"/>
          <p:cNvSpPr>
            <a:spLocks noChangeArrowheads="1"/>
          </p:cNvSpPr>
          <p:nvPr/>
        </p:nvSpPr>
        <p:spPr bwMode="auto">
          <a:xfrm>
            <a:off x="3095625" y="3644900"/>
            <a:ext cx="1439863"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OnResume()</a:t>
            </a:r>
          </a:p>
        </p:txBody>
      </p:sp>
      <p:sp>
        <p:nvSpPr>
          <p:cNvPr id="120839" name="Rectangle 7"/>
          <p:cNvSpPr>
            <a:spLocks noChangeArrowheads="1"/>
          </p:cNvSpPr>
          <p:nvPr/>
        </p:nvSpPr>
        <p:spPr bwMode="auto">
          <a:xfrm>
            <a:off x="3095625" y="5445125"/>
            <a:ext cx="1439863" cy="660400"/>
          </a:xfrm>
          <a:prstGeom prst="rect">
            <a:avLst/>
          </a:prstGeom>
          <a:solidFill>
            <a:schemeClr val="accent1"/>
          </a:solidFill>
          <a:ln w="9525">
            <a:solidFill>
              <a:schemeClr val="tx1"/>
            </a:solidFill>
            <a:miter lim="800000"/>
            <a:headEnd/>
            <a:tailEnd/>
          </a:ln>
        </p:spPr>
        <p:txBody>
          <a:bodyPr wrap="none" anchor="ctr"/>
          <a:lstStyle/>
          <a:p>
            <a:pPr algn="ctr"/>
            <a:r>
              <a:rPr lang="en-US" altLang="zh-TW"/>
              <a:t>OnPause()</a:t>
            </a:r>
          </a:p>
        </p:txBody>
      </p:sp>
      <p:sp>
        <p:nvSpPr>
          <p:cNvPr id="120840" name="Rectangle 8"/>
          <p:cNvSpPr>
            <a:spLocks noChangeArrowheads="1"/>
          </p:cNvSpPr>
          <p:nvPr/>
        </p:nvSpPr>
        <p:spPr bwMode="auto">
          <a:xfrm>
            <a:off x="6011863" y="2276475"/>
            <a:ext cx="1439862" cy="576263"/>
          </a:xfrm>
          <a:prstGeom prst="rect">
            <a:avLst/>
          </a:prstGeom>
          <a:solidFill>
            <a:schemeClr val="accent1"/>
          </a:solidFill>
          <a:ln w="9525">
            <a:solidFill>
              <a:schemeClr val="tx1"/>
            </a:solidFill>
            <a:miter lim="800000"/>
            <a:headEnd/>
            <a:tailEnd/>
          </a:ln>
        </p:spPr>
        <p:txBody>
          <a:bodyPr wrap="none" anchor="ctr"/>
          <a:lstStyle/>
          <a:p>
            <a:pPr algn="ctr"/>
            <a:r>
              <a:rPr lang="en-US" altLang="zh-TW"/>
              <a:t>OnStop()</a:t>
            </a:r>
          </a:p>
        </p:txBody>
      </p:sp>
      <p:sp>
        <p:nvSpPr>
          <p:cNvPr id="120841" name="Rectangle 9"/>
          <p:cNvSpPr>
            <a:spLocks noChangeArrowheads="1"/>
          </p:cNvSpPr>
          <p:nvPr/>
        </p:nvSpPr>
        <p:spPr bwMode="auto">
          <a:xfrm>
            <a:off x="6011863" y="3500438"/>
            <a:ext cx="1439862"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OnDestroy()</a:t>
            </a:r>
          </a:p>
        </p:txBody>
      </p:sp>
      <p:sp>
        <p:nvSpPr>
          <p:cNvPr id="120842" name="Oval 10"/>
          <p:cNvSpPr>
            <a:spLocks noChangeArrowheads="1"/>
          </p:cNvSpPr>
          <p:nvPr/>
        </p:nvSpPr>
        <p:spPr bwMode="auto">
          <a:xfrm>
            <a:off x="6156325" y="5876925"/>
            <a:ext cx="1152525" cy="649288"/>
          </a:xfrm>
          <a:prstGeom prst="ellipse">
            <a:avLst/>
          </a:prstGeom>
          <a:solidFill>
            <a:srgbClr val="FFCCFF"/>
          </a:solidFill>
          <a:ln w="9525">
            <a:solidFill>
              <a:schemeClr val="tx1"/>
            </a:solidFill>
            <a:round/>
            <a:headEnd/>
            <a:tailEnd/>
          </a:ln>
        </p:spPr>
        <p:txBody>
          <a:bodyPr wrap="none" anchor="ctr"/>
          <a:lstStyle/>
          <a:p>
            <a:pPr algn="ctr"/>
            <a:r>
              <a:rPr lang="en-US" altLang="zh-TW"/>
              <a:t>End</a:t>
            </a:r>
          </a:p>
        </p:txBody>
      </p:sp>
      <p:cxnSp>
        <p:nvCxnSpPr>
          <p:cNvPr id="120843" name="AutoShape 11"/>
          <p:cNvCxnSpPr>
            <a:cxnSpLocks noChangeShapeType="1"/>
            <a:stCxn id="120835" idx="4"/>
            <a:endCxn id="120836" idx="0"/>
          </p:cNvCxnSpPr>
          <p:nvPr/>
        </p:nvCxnSpPr>
        <p:spPr bwMode="auto">
          <a:xfrm>
            <a:off x="3779838" y="1990725"/>
            <a:ext cx="36512" cy="287338"/>
          </a:xfrm>
          <a:prstGeom prst="straightConnector1">
            <a:avLst/>
          </a:prstGeom>
          <a:noFill/>
          <a:ln w="9525">
            <a:solidFill>
              <a:schemeClr val="tx1"/>
            </a:solidFill>
            <a:round/>
            <a:headEnd/>
            <a:tailEnd type="triangle" w="med" len="med"/>
          </a:ln>
        </p:spPr>
      </p:cxnSp>
      <p:cxnSp>
        <p:nvCxnSpPr>
          <p:cNvPr id="120844" name="AutoShape 12"/>
          <p:cNvCxnSpPr>
            <a:cxnSpLocks noChangeShapeType="1"/>
            <a:stCxn id="120836" idx="2"/>
            <a:endCxn id="120837" idx="0"/>
          </p:cNvCxnSpPr>
          <p:nvPr/>
        </p:nvCxnSpPr>
        <p:spPr bwMode="auto">
          <a:xfrm>
            <a:off x="3816350" y="2854325"/>
            <a:ext cx="0" cy="69850"/>
          </a:xfrm>
          <a:prstGeom prst="straightConnector1">
            <a:avLst/>
          </a:prstGeom>
          <a:noFill/>
          <a:ln w="9525">
            <a:solidFill>
              <a:schemeClr val="tx1"/>
            </a:solidFill>
            <a:round/>
            <a:headEnd/>
            <a:tailEnd type="triangle" w="med" len="med"/>
          </a:ln>
        </p:spPr>
      </p:cxnSp>
      <p:cxnSp>
        <p:nvCxnSpPr>
          <p:cNvPr id="120845" name="AutoShape 13"/>
          <p:cNvCxnSpPr>
            <a:cxnSpLocks noChangeShapeType="1"/>
            <a:stCxn id="120837" idx="2"/>
            <a:endCxn id="120838" idx="0"/>
          </p:cNvCxnSpPr>
          <p:nvPr/>
        </p:nvCxnSpPr>
        <p:spPr bwMode="auto">
          <a:xfrm>
            <a:off x="3816350" y="3500438"/>
            <a:ext cx="0" cy="144462"/>
          </a:xfrm>
          <a:prstGeom prst="straightConnector1">
            <a:avLst/>
          </a:prstGeom>
          <a:noFill/>
          <a:ln w="9525">
            <a:solidFill>
              <a:schemeClr val="tx1"/>
            </a:solidFill>
            <a:round/>
            <a:headEnd/>
            <a:tailEnd type="triangle" w="med" len="med"/>
          </a:ln>
        </p:spPr>
      </p:cxnSp>
      <p:cxnSp>
        <p:nvCxnSpPr>
          <p:cNvPr id="120846" name="AutoShape 14"/>
          <p:cNvCxnSpPr>
            <a:cxnSpLocks noChangeShapeType="1"/>
            <a:stCxn id="120840" idx="2"/>
            <a:endCxn id="120841" idx="0"/>
          </p:cNvCxnSpPr>
          <p:nvPr/>
        </p:nvCxnSpPr>
        <p:spPr bwMode="auto">
          <a:xfrm>
            <a:off x="6732588" y="2852738"/>
            <a:ext cx="0" cy="647700"/>
          </a:xfrm>
          <a:prstGeom prst="straightConnector1">
            <a:avLst/>
          </a:prstGeom>
          <a:noFill/>
          <a:ln w="9525">
            <a:solidFill>
              <a:schemeClr val="tx1"/>
            </a:solidFill>
            <a:round/>
            <a:headEnd/>
            <a:tailEnd type="triangle" w="med" len="med"/>
          </a:ln>
        </p:spPr>
      </p:cxnSp>
      <p:cxnSp>
        <p:nvCxnSpPr>
          <p:cNvPr id="120847" name="AutoShape 15"/>
          <p:cNvCxnSpPr>
            <a:cxnSpLocks noChangeShapeType="1"/>
            <a:stCxn id="120841" idx="2"/>
            <a:endCxn id="120842" idx="0"/>
          </p:cNvCxnSpPr>
          <p:nvPr/>
        </p:nvCxnSpPr>
        <p:spPr bwMode="auto">
          <a:xfrm>
            <a:off x="6732588" y="4076700"/>
            <a:ext cx="0" cy="1800225"/>
          </a:xfrm>
          <a:prstGeom prst="straightConnector1">
            <a:avLst/>
          </a:prstGeom>
          <a:noFill/>
          <a:ln w="9525">
            <a:solidFill>
              <a:schemeClr val="tx1"/>
            </a:solidFill>
            <a:round/>
            <a:headEnd/>
            <a:tailEnd type="triangle" w="med" len="med"/>
          </a:ln>
        </p:spPr>
      </p:cxnSp>
      <p:sp>
        <p:nvSpPr>
          <p:cNvPr id="120848" name="Rectangle 16"/>
          <p:cNvSpPr>
            <a:spLocks noChangeArrowheads="1"/>
          </p:cNvSpPr>
          <p:nvPr/>
        </p:nvSpPr>
        <p:spPr bwMode="auto">
          <a:xfrm>
            <a:off x="7235825" y="1341438"/>
            <a:ext cx="1439863" cy="576262"/>
          </a:xfrm>
          <a:prstGeom prst="rect">
            <a:avLst/>
          </a:prstGeom>
          <a:solidFill>
            <a:schemeClr val="accent1"/>
          </a:solidFill>
          <a:ln w="9525">
            <a:solidFill>
              <a:schemeClr val="tx1"/>
            </a:solidFill>
            <a:miter lim="800000"/>
            <a:headEnd/>
            <a:tailEnd/>
          </a:ln>
        </p:spPr>
        <p:txBody>
          <a:bodyPr wrap="none" anchor="ctr"/>
          <a:lstStyle/>
          <a:p>
            <a:pPr algn="ctr"/>
            <a:r>
              <a:rPr lang="en-US" altLang="zh-TW"/>
              <a:t>OnRestart()</a:t>
            </a:r>
          </a:p>
        </p:txBody>
      </p:sp>
      <p:sp>
        <p:nvSpPr>
          <p:cNvPr id="120849" name="Rectangle 17"/>
          <p:cNvSpPr>
            <a:spLocks noChangeArrowheads="1"/>
          </p:cNvSpPr>
          <p:nvPr/>
        </p:nvSpPr>
        <p:spPr bwMode="auto">
          <a:xfrm>
            <a:off x="5219700" y="4652963"/>
            <a:ext cx="1295400" cy="649287"/>
          </a:xfrm>
          <a:prstGeom prst="rect">
            <a:avLst/>
          </a:prstGeom>
          <a:noFill/>
          <a:ln w="9525">
            <a:solidFill>
              <a:schemeClr val="tx1"/>
            </a:solidFill>
            <a:prstDash val="dash"/>
            <a:miter lim="800000"/>
            <a:headEnd/>
            <a:tailEnd/>
          </a:ln>
        </p:spPr>
        <p:txBody>
          <a:bodyPr wrap="none" anchor="ctr"/>
          <a:lstStyle/>
          <a:p>
            <a:pPr algn="ctr"/>
            <a:r>
              <a:rPr lang="en-US" altLang="zh-TW"/>
              <a:t>Invisible</a:t>
            </a:r>
          </a:p>
        </p:txBody>
      </p:sp>
      <p:sp>
        <p:nvSpPr>
          <p:cNvPr id="120850" name="Rectangle 18"/>
          <p:cNvSpPr>
            <a:spLocks noChangeArrowheads="1"/>
          </p:cNvSpPr>
          <p:nvPr/>
        </p:nvSpPr>
        <p:spPr bwMode="auto">
          <a:xfrm>
            <a:off x="7308850" y="4868863"/>
            <a:ext cx="1295400" cy="503237"/>
          </a:xfrm>
          <a:prstGeom prst="rect">
            <a:avLst/>
          </a:prstGeom>
          <a:noFill/>
          <a:ln w="9525">
            <a:solidFill>
              <a:schemeClr val="tx1"/>
            </a:solidFill>
            <a:prstDash val="dash"/>
            <a:miter lim="800000"/>
            <a:headEnd/>
            <a:tailEnd/>
          </a:ln>
        </p:spPr>
        <p:txBody>
          <a:bodyPr wrap="none" anchor="ctr"/>
          <a:lstStyle/>
          <a:p>
            <a:pPr algn="ctr"/>
            <a:r>
              <a:rPr lang="en-US" altLang="zh-TW"/>
              <a:t>Back to front</a:t>
            </a:r>
          </a:p>
        </p:txBody>
      </p:sp>
      <p:cxnSp>
        <p:nvCxnSpPr>
          <p:cNvPr id="120851" name="AutoShape 19"/>
          <p:cNvCxnSpPr>
            <a:cxnSpLocks noChangeShapeType="1"/>
            <a:stCxn id="120842" idx="6"/>
            <a:endCxn id="120850" idx="2"/>
          </p:cNvCxnSpPr>
          <p:nvPr/>
        </p:nvCxnSpPr>
        <p:spPr bwMode="auto">
          <a:xfrm flipV="1">
            <a:off x="7308850" y="5372100"/>
            <a:ext cx="647700" cy="830263"/>
          </a:xfrm>
          <a:prstGeom prst="bentConnector2">
            <a:avLst/>
          </a:prstGeom>
          <a:noFill/>
          <a:ln w="9525">
            <a:solidFill>
              <a:schemeClr val="tx1"/>
            </a:solidFill>
            <a:miter lim="800000"/>
            <a:headEnd/>
            <a:tailEnd type="triangle" w="med" len="med"/>
          </a:ln>
        </p:spPr>
      </p:cxnSp>
      <p:cxnSp>
        <p:nvCxnSpPr>
          <p:cNvPr id="120852" name="AutoShape 20"/>
          <p:cNvCxnSpPr>
            <a:cxnSpLocks noChangeShapeType="1"/>
            <a:stCxn id="120850" idx="0"/>
            <a:endCxn id="120848" idx="2"/>
          </p:cNvCxnSpPr>
          <p:nvPr/>
        </p:nvCxnSpPr>
        <p:spPr bwMode="auto">
          <a:xfrm flipV="1">
            <a:off x="7956550" y="1917700"/>
            <a:ext cx="0" cy="2951163"/>
          </a:xfrm>
          <a:prstGeom prst="straightConnector1">
            <a:avLst/>
          </a:prstGeom>
          <a:noFill/>
          <a:ln w="9525">
            <a:solidFill>
              <a:schemeClr val="tx1"/>
            </a:solidFill>
            <a:round/>
            <a:headEnd/>
            <a:tailEnd type="triangle" w="med" len="med"/>
          </a:ln>
        </p:spPr>
      </p:cxnSp>
      <p:cxnSp>
        <p:nvCxnSpPr>
          <p:cNvPr id="120853" name="AutoShape 21"/>
          <p:cNvCxnSpPr>
            <a:cxnSpLocks noChangeShapeType="1"/>
            <a:stCxn id="120849" idx="0"/>
            <a:endCxn id="120840" idx="1"/>
          </p:cNvCxnSpPr>
          <p:nvPr/>
        </p:nvCxnSpPr>
        <p:spPr bwMode="auto">
          <a:xfrm rot="-5400000">
            <a:off x="4895850" y="3536950"/>
            <a:ext cx="2087563" cy="144463"/>
          </a:xfrm>
          <a:prstGeom prst="bentConnector2">
            <a:avLst/>
          </a:prstGeom>
          <a:noFill/>
          <a:ln w="9525">
            <a:solidFill>
              <a:schemeClr val="tx1"/>
            </a:solidFill>
            <a:miter lim="800000"/>
            <a:headEnd/>
            <a:tailEnd type="triangle" w="med" len="med"/>
          </a:ln>
        </p:spPr>
      </p:cxnSp>
      <p:cxnSp>
        <p:nvCxnSpPr>
          <p:cNvPr id="120854" name="AutoShape 22"/>
          <p:cNvCxnSpPr>
            <a:cxnSpLocks noChangeShapeType="1"/>
            <a:stCxn id="120848" idx="1"/>
            <a:endCxn id="120837" idx="3"/>
          </p:cNvCxnSpPr>
          <p:nvPr/>
        </p:nvCxnSpPr>
        <p:spPr bwMode="auto">
          <a:xfrm rot="10800000" flipV="1">
            <a:off x="4535488" y="1630363"/>
            <a:ext cx="2700337" cy="1582737"/>
          </a:xfrm>
          <a:prstGeom prst="bentConnector3">
            <a:avLst>
              <a:gd name="adj1" fmla="val 67486"/>
            </a:avLst>
          </a:prstGeom>
          <a:noFill/>
          <a:ln w="9525">
            <a:solidFill>
              <a:schemeClr val="tx1"/>
            </a:solidFill>
            <a:miter lim="800000"/>
            <a:headEnd/>
            <a:tailEnd type="triangle" w="med" len="med"/>
          </a:ln>
        </p:spPr>
      </p:cxnSp>
      <p:sp>
        <p:nvSpPr>
          <p:cNvPr id="120855" name="Rectangle 23"/>
          <p:cNvSpPr>
            <a:spLocks noChangeArrowheads="1"/>
          </p:cNvSpPr>
          <p:nvPr/>
        </p:nvSpPr>
        <p:spPr bwMode="auto">
          <a:xfrm>
            <a:off x="3095625" y="4581525"/>
            <a:ext cx="1439863" cy="576263"/>
          </a:xfrm>
          <a:prstGeom prst="rect">
            <a:avLst/>
          </a:prstGeom>
          <a:noFill/>
          <a:ln w="9525">
            <a:solidFill>
              <a:schemeClr val="tx1"/>
            </a:solidFill>
            <a:miter lim="800000"/>
            <a:headEnd/>
            <a:tailEnd/>
          </a:ln>
        </p:spPr>
        <p:txBody>
          <a:bodyPr wrap="none" anchor="ctr"/>
          <a:lstStyle/>
          <a:p>
            <a:pPr algn="ctr"/>
            <a:r>
              <a:rPr lang="en-US" altLang="zh-TW"/>
              <a:t>…….</a:t>
            </a:r>
          </a:p>
        </p:txBody>
      </p:sp>
      <p:cxnSp>
        <p:nvCxnSpPr>
          <p:cNvPr id="120856" name="AutoShape 24"/>
          <p:cNvCxnSpPr>
            <a:cxnSpLocks noChangeShapeType="1"/>
            <a:stCxn id="120839" idx="3"/>
            <a:endCxn id="120849" idx="1"/>
          </p:cNvCxnSpPr>
          <p:nvPr/>
        </p:nvCxnSpPr>
        <p:spPr bwMode="auto">
          <a:xfrm flipV="1">
            <a:off x="4535488" y="4978400"/>
            <a:ext cx="684212" cy="796925"/>
          </a:xfrm>
          <a:prstGeom prst="bentConnector3">
            <a:avLst>
              <a:gd name="adj1" fmla="val 49884"/>
            </a:avLst>
          </a:prstGeom>
          <a:noFill/>
          <a:ln w="9525">
            <a:solidFill>
              <a:schemeClr val="tx1"/>
            </a:solidFill>
            <a:miter lim="800000"/>
            <a:headEnd/>
            <a:tailEnd type="triangle" w="med" len="med"/>
          </a:ln>
        </p:spPr>
      </p:cxnSp>
      <p:cxnSp>
        <p:nvCxnSpPr>
          <p:cNvPr id="120857" name="AutoShape 25"/>
          <p:cNvCxnSpPr>
            <a:cxnSpLocks noChangeShapeType="1"/>
            <a:stCxn id="120838" idx="2"/>
            <a:endCxn id="120855" idx="0"/>
          </p:cNvCxnSpPr>
          <p:nvPr/>
        </p:nvCxnSpPr>
        <p:spPr bwMode="auto">
          <a:xfrm>
            <a:off x="3816350" y="4221163"/>
            <a:ext cx="0" cy="360362"/>
          </a:xfrm>
          <a:prstGeom prst="straightConnector1">
            <a:avLst/>
          </a:prstGeom>
          <a:noFill/>
          <a:ln w="9525">
            <a:solidFill>
              <a:schemeClr val="tx1"/>
            </a:solidFill>
            <a:round/>
            <a:headEnd/>
            <a:tailEnd type="triangle" w="med" len="med"/>
          </a:ln>
        </p:spPr>
      </p:cxnSp>
      <p:cxnSp>
        <p:nvCxnSpPr>
          <p:cNvPr id="120858" name="AutoShape 26"/>
          <p:cNvCxnSpPr>
            <a:cxnSpLocks noChangeShapeType="1"/>
            <a:stCxn id="120855" idx="2"/>
            <a:endCxn id="120839" idx="0"/>
          </p:cNvCxnSpPr>
          <p:nvPr/>
        </p:nvCxnSpPr>
        <p:spPr bwMode="auto">
          <a:xfrm>
            <a:off x="3816350" y="5157788"/>
            <a:ext cx="0" cy="287337"/>
          </a:xfrm>
          <a:prstGeom prst="straightConnector1">
            <a:avLst/>
          </a:prstGeom>
          <a:noFill/>
          <a:ln w="9525">
            <a:solidFill>
              <a:schemeClr val="tx1"/>
            </a:solidFill>
            <a:round/>
            <a:headEnd/>
            <a:tailEnd type="triangle" w="med" len="med"/>
          </a:ln>
        </p:spPr>
      </p:cxnSp>
      <p:sp>
        <p:nvSpPr>
          <p:cNvPr id="120859" name="Rectangle 27"/>
          <p:cNvSpPr>
            <a:spLocks noChangeArrowheads="1"/>
          </p:cNvSpPr>
          <p:nvPr/>
        </p:nvSpPr>
        <p:spPr bwMode="auto">
          <a:xfrm>
            <a:off x="325438" y="4724400"/>
            <a:ext cx="1295400" cy="503238"/>
          </a:xfrm>
          <a:prstGeom prst="rect">
            <a:avLst/>
          </a:prstGeom>
          <a:noFill/>
          <a:ln w="9525">
            <a:solidFill>
              <a:schemeClr val="tx1"/>
            </a:solidFill>
            <a:prstDash val="dash"/>
            <a:miter lim="800000"/>
            <a:headEnd/>
            <a:tailEnd/>
          </a:ln>
        </p:spPr>
        <p:txBody>
          <a:bodyPr wrap="none" anchor="ctr"/>
          <a:lstStyle/>
          <a:p>
            <a:pPr algn="ctr"/>
            <a:r>
              <a:rPr lang="en-US" altLang="zh-TW"/>
              <a:t>Memory </a:t>
            </a:r>
          </a:p>
          <a:p>
            <a:pPr algn="ctr"/>
            <a:r>
              <a:rPr lang="en-US" altLang="zh-TW"/>
              <a:t>requirement</a:t>
            </a:r>
          </a:p>
        </p:txBody>
      </p:sp>
      <p:sp>
        <p:nvSpPr>
          <p:cNvPr id="120860" name="Oval 28"/>
          <p:cNvSpPr>
            <a:spLocks noChangeArrowheads="1"/>
          </p:cNvSpPr>
          <p:nvPr/>
        </p:nvSpPr>
        <p:spPr bwMode="auto">
          <a:xfrm>
            <a:off x="395288" y="2924175"/>
            <a:ext cx="1152525" cy="649288"/>
          </a:xfrm>
          <a:prstGeom prst="ellipse">
            <a:avLst/>
          </a:prstGeom>
          <a:solidFill>
            <a:srgbClr val="FFCCFF"/>
          </a:solidFill>
          <a:ln w="9525">
            <a:solidFill>
              <a:schemeClr val="tx1"/>
            </a:solidFill>
            <a:round/>
            <a:headEnd/>
            <a:tailEnd/>
          </a:ln>
        </p:spPr>
        <p:txBody>
          <a:bodyPr wrap="none" anchor="ctr"/>
          <a:lstStyle/>
          <a:p>
            <a:pPr algn="ctr"/>
            <a:r>
              <a:rPr lang="en-US" altLang="zh-TW"/>
              <a:t>Remove</a:t>
            </a:r>
          </a:p>
        </p:txBody>
      </p:sp>
      <p:cxnSp>
        <p:nvCxnSpPr>
          <p:cNvPr id="120861" name="AutoShape 29"/>
          <p:cNvCxnSpPr>
            <a:cxnSpLocks noChangeShapeType="1"/>
            <a:stCxn id="120842" idx="2"/>
            <a:endCxn id="120859" idx="2"/>
          </p:cNvCxnSpPr>
          <p:nvPr/>
        </p:nvCxnSpPr>
        <p:spPr bwMode="auto">
          <a:xfrm rot="10800000">
            <a:off x="973138" y="5227638"/>
            <a:ext cx="5183187" cy="974725"/>
          </a:xfrm>
          <a:prstGeom prst="bentConnector2">
            <a:avLst/>
          </a:prstGeom>
          <a:noFill/>
          <a:ln w="9525">
            <a:solidFill>
              <a:schemeClr val="tx1"/>
            </a:solidFill>
            <a:miter lim="800000"/>
            <a:headEnd/>
            <a:tailEnd type="triangle" w="med" len="med"/>
          </a:ln>
        </p:spPr>
      </p:cxnSp>
      <p:cxnSp>
        <p:nvCxnSpPr>
          <p:cNvPr id="120862" name="AutoShape 30"/>
          <p:cNvCxnSpPr>
            <a:cxnSpLocks noChangeShapeType="1"/>
            <a:stCxn id="120859" idx="0"/>
            <a:endCxn id="120860" idx="4"/>
          </p:cNvCxnSpPr>
          <p:nvPr/>
        </p:nvCxnSpPr>
        <p:spPr bwMode="auto">
          <a:xfrm flipH="1" flipV="1">
            <a:off x="971550" y="3573463"/>
            <a:ext cx="1588" cy="1150937"/>
          </a:xfrm>
          <a:prstGeom prst="straightConnector1">
            <a:avLst/>
          </a:prstGeom>
          <a:noFill/>
          <a:ln w="9525">
            <a:solidFill>
              <a:schemeClr val="tx1"/>
            </a:solidFill>
            <a:round/>
            <a:headEnd/>
            <a:tailEnd type="triangle" w="med" len="med"/>
          </a:ln>
        </p:spPr>
      </p:cxnSp>
      <p:cxnSp>
        <p:nvCxnSpPr>
          <p:cNvPr id="120863" name="AutoShape 31"/>
          <p:cNvCxnSpPr>
            <a:cxnSpLocks noChangeShapeType="1"/>
            <a:stCxn id="120860" idx="0"/>
            <a:endCxn id="120835" idx="2"/>
          </p:cNvCxnSpPr>
          <p:nvPr/>
        </p:nvCxnSpPr>
        <p:spPr bwMode="auto">
          <a:xfrm rot="-5400000">
            <a:off x="1458913" y="1179512"/>
            <a:ext cx="1257300" cy="2232025"/>
          </a:xfrm>
          <a:prstGeom prst="bentConnector2">
            <a:avLst/>
          </a:prstGeom>
          <a:noFill/>
          <a:ln w="9525">
            <a:solidFill>
              <a:schemeClr val="tx1"/>
            </a:solidFill>
            <a:miter lim="800000"/>
            <a:headEnd/>
            <a:tailEnd type="triangle" w="med" len="med"/>
          </a:ln>
        </p:spPr>
      </p:cxnSp>
      <p:sp>
        <p:nvSpPr>
          <p:cNvPr id="120864" name="Rectangle 32"/>
          <p:cNvSpPr>
            <a:spLocks noChangeArrowheads="1"/>
          </p:cNvSpPr>
          <p:nvPr/>
        </p:nvSpPr>
        <p:spPr bwMode="auto">
          <a:xfrm>
            <a:off x="1692275" y="4437063"/>
            <a:ext cx="1295400" cy="503237"/>
          </a:xfrm>
          <a:prstGeom prst="rect">
            <a:avLst/>
          </a:prstGeom>
          <a:noFill/>
          <a:ln w="9525">
            <a:solidFill>
              <a:schemeClr val="tx1"/>
            </a:solidFill>
            <a:prstDash val="dash"/>
            <a:miter lim="800000"/>
            <a:headEnd/>
            <a:tailEnd/>
          </a:ln>
        </p:spPr>
        <p:txBody>
          <a:bodyPr wrap="none" anchor="ctr"/>
          <a:lstStyle/>
          <a:p>
            <a:pPr algn="ctr"/>
            <a:r>
              <a:rPr lang="en-US" altLang="zh-TW"/>
              <a:t>Back to front</a:t>
            </a:r>
          </a:p>
        </p:txBody>
      </p:sp>
      <p:cxnSp>
        <p:nvCxnSpPr>
          <p:cNvPr id="120865" name="AutoShape 33"/>
          <p:cNvCxnSpPr>
            <a:cxnSpLocks noChangeShapeType="1"/>
            <a:stCxn id="120839" idx="1"/>
            <a:endCxn id="120864" idx="2"/>
          </p:cNvCxnSpPr>
          <p:nvPr/>
        </p:nvCxnSpPr>
        <p:spPr bwMode="auto">
          <a:xfrm rot="10800000">
            <a:off x="2339975" y="4940300"/>
            <a:ext cx="755650" cy="835025"/>
          </a:xfrm>
          <a:prstGeom prst="bentConnector2">
            <a:avLst/>
          </a:prstGeom>
          <a:noFill/>
          <a:ln w="9525">
            <a:solidFill>
              <a:schemeClr val="tx1"/>
            </a:solidFill>
            <a:miter lim="800000"/>
            <a:headEnd/>
            <a:tailEnd type="triangle" w="med" len="med"/>
          </a:ln>
        </p:spPr>
      </p:cxnSp>
      <p:cxnSp>
        <p:nvCxnSpPr>
          <p:cNvPr id="120866" name="AutoShape 34"/>
          <p:cNvCxnSpPr>
            <a:cxnSpLocks noChangeShapeType="1"/>
            <a:stCxn id="120864" idx="0"/>
            <a:endCxn id="120838" idx="1"/>
          </p:cNvCxnSpPr>
          <p:nvPr/>
        </p:nvCxnSpPr>
        <p:spPr bwMode="auto">
          <a:xfrm rot="-5400000">
            <a:off x="2466181" y="3807619"/>
            <a:ext cx="503238" cy="755650"/>
          </a:xfrm>
          <a:prstGeom prst="bentConnector2">
            <a:avLst/>
          </a:prstGeom>
          <a:noFill/>
          <a:ln w="9525">
            <a:solidFill>
              <a:schemeClr val="tx1"/>
            </a:solidFill>
            <a:miter lim="800000"/>
            <a:headEnd/>
            <a:tailEnd type="triangle" w="med" len="med"/>
          </a:ln>
        </p:spPr>
      </p:cxnSp>
      <p:sp>
        <p:nvSpPr>
          <p:cNvPr id="35" name="投影片編號版面配置區 34"/>
          <p:cNvSpPr>
            <a:spLocks noGrp="1"/>
          </p:cNvSpPr>
          <p:nvPr>
            <p:ph type="sldNum" sz="quarter" idx="12"/>
          </p:nvPr>
        </p:nvSpPr>
        <p:spPr/>
        <p:txBody>
          <a:bodyPr/>
          <a:lstStyle/>
          <a:p>
            <a:fld id="{45F78D89-5997-444E-9954-B07A54BF8CB2}" type="slidenum">
              <a:rPr lang="zh-TW" altLang="en-US" smtClean="0"/>
              <a:pPr/>
              <a:t>6</a:t>
            </a:fld>
            <a:endParaRPr lang="zh-TW" altLang="en-US"/>
          </a:p>
        </p:txBody>
      </p:sp>
      <p:sp>
        <p:nvSpPr>
          <p:cNvPr id="2" name="日期版面配置區 1"/>
          <p:cNvSpPr>
            <a:spLocks noGrp="1"/>
          </p:cNvSpPr>
          <p:nvPr>
            <p:ph type="dt" sz="half" idx="10"/>
          </p:nvPr>
        </p:nvSpPr>
        <p:spPr/>
        <p:txBody>
          <a:bodyPr/>
          <a:lstStyle/>
          <a:p>
            <a:fld id="{A7E1EBA0-F06F-4418-9408-3447AD81D165}" type="datetime1">
              <a:rPr lang="zh-TW" altLang="en-US" smtClean="0"/>
              <a:pPr/>
              <a:t>2017/3/20</a:t>
            </a:fld>
            <a:endParaRPr lang="zh-TW" altLang="en-US"/>
          </a:p>
        </p:txBody>
      </p:sp>
    </p:spTree>
    <p:extLst>
      <p:ext uri="{BB962C8B-B14F-4D97-AF65-F5344CB8AC3E}">
        <p14:creationId xmlns:p14="http://schemas.microsoft.com/office/powerpoint/2010/main" xmlns="" val="40334135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normAutofit fontScale="62500" lnSpcReduction="20000"/>
          </a:bodyPr>
          <a:lstStyle/>
          <a:p>
            <a:r>
              <a:rPr lang="en-US" altLang="zh-TW" b="1" dirty="0" smtClean="0"/>
              <a:t>package com.example.demolistview1;</a:t>
            </a:r>
          </a:p>
          <a:p>
            <a:r>
              <a:rPr lang="en-US" altLang="zh-TW" b="1" dirty="0" smtClean="0"/>
              <a:t>import </a:t>
            </a:r>
            <a:r>
              <a:rPr lang="en-US" altLang="zh-TW" b="1" dirty="0" err="1" smtClean="0"/>
              <a:t>android.app.ListActivity</a:t>
            </a:r>
            <a:r>
              <a:rPr lang="en-US" altLang="zh-TW" b="1" dirty="0" smtClean="0"/>
              <a:t>;</a:t>
            </a:r>
          </a:p>
          <a:p>
            <a:r>
              <a:rPr lang="en-US" altLang="zh-TW" b="1" dirty="0" smtClean="0"/>
              <a:t>import </a:t>
            </a:r>
            <a:r>
              <a:rPr lang="en-US" altLang="zh-TW" b="1" dirty="0" err="1" smtClean="0"/>
              <a:t>android.os.Bundle</a:t>
            </a:r>
            <a:r>
              <a:rPr lang="en-US" altLang="zh-TW" b="1" dirty="0" smtClean="0"/>
              <a:t>;</a:t>
            </a:r>
          </a:p>
          <a:p>
            <a:r>
              <a:rPr lang="en-US" altLang="zh-TW" b="1" dirty="0" smtClean="0"/>
              <a:t>import </a:t>
            </a:r>
            <a:r>
              <a:rPr lang="en-US" altLang="zh-TW" b="1" dirty="0" err="1" smtClean="0"/>
              <a:t>android.widget.ArrayAdapter</a:t>
            </a:r>
            <a:r>
              <a:rPr lang="en-US" altLang="zh-TW" b="1" dirty="0" smtClean="0"/>
              <a:t>;</a:t>
            </a:r>
          </a:p>
          <a:p>
            <a:r>
              <a:rPr lang="en-US" altLang="zh-TW" b="1" dirty="0" smtClean="0"/>
              <a:t>public class </a:t>
            </a:r>
            <a:r>
              <a:rPr lang="en-US" altLang="zh-TW" b="1" dirty="0" err="1" smtClean="0"/>
              <a:t>MainActivity</a:t>
            </a:r>
            <a:r>
              <a:rPr lang="en-US" altLang="zh-TW" b="1" dirty="0" smtClean="0"/>
              <a:t> extends </a:t>
            </a:r>
            <a:r>
              <a:rPr lang="en-US" altLang="zh-TW" b="1" dirty="0" err="1" smtClean="0"/>
              <a:t>ListActivity</a:t>
            </a:r>
            <a:r>
              <a:rPr lang="en-US" altLang="zh-TW" b="1" dirty="0" smtClean="0"/>
              <a:t> {</a:t>
            </a:r>
          </a:p>
          <a:p>
            <a:r>
              <a:rPr lang="en-US" altLang="zh-TW" dirty="0" smtClean="0"/>
              <a:t>@Override</a:t>
            </a:r>
          </a:p>
          <a:p>
            <a:r>
              <a:rPr lang="en-US" altLang="zh-TW" b="1" dirty="0" smtClean="0"/>
              <a:t>protected void </a:t>
            </a:r>
            <a:r>
              <a:rPr lang="en-US" altLang="zh-TW" b="1" dirty="0" err="1" smtClean="0"/>
              <a:t>onCreate</a:t>
            </a:r>
            <a:r>
              <a:rPr lang="en-US" altLang="zh-TW" b="1" dirty="0" smtClean="0"/>
              <a:t>(Bundle </a:t>
            </a:r>
            <a:r>
              <a:rPr lang="en-US" altLang="zh-TW" b="1" dirty="0" err="1" smtClean="0"/>
              <a:t>savedInstanceState</a:t>
            </a:r>
            <a:r>
              <a:rPr lang="en-US" altLang="zh-TW" b="1" dirty="0" smtClean="0"/>
              <a:t>) {</a:t>
            </a:r>
          </a:p>
          <a:p>
            <a:r>
              <a:rPr lang="en-US" altLang="zh-TW" b="1" dirty="0" err="1" smtClean="0"/>
              <a:t>super.onCreate</a:t>
            </a:r>
            <a:r>
              <a:rPr lang="en-US" altLang="zh-TW" b="1" dirty="0" smtClean="0"/>
              <a:t>(</a:t>
            </a:r>
            <a:r>
              <a:rPr lang="en-US" altLang="zh-TW" b="1" dirty="0" err="1" smtClean="0"/>
              <a:t>savedInstanceState</a:t>
            </a:r>
            <a:r>
              <a:rPr lang="en-US" altLang="zh-TW" b="1" dirty="0" smtClean="0"/>
              <a:t>);</a:t>
            </a:r>
          </a:p>
          <a:p>
            <a:endParaRPr lang="zh-TW" altLang="en-US" dirty="0" smtClean="0"/>
          </a:p>
          <a:p>
            <a:r>
              <a:rPr lang="en-US" altLang="zh-TW" dirty="0" err="1" smtClean="0"/>
              <a:t>setListAdapter</a:t>
            </a:r>
            <a:r>
              <a:rPr lang="en-US" altLang="zh-TW" dirty="0" smtClean="0"/>
              <a:t>(</a:t>
            </a:r>
            <a:r>
              <a:rPr lang="en-US" altLang="zh-TW" b="1" dirty="0" smtClean="0"/>
              <a:t>new </a:t>
            </a:r>
            <a:r>
              <a:rPr lang="en-US" altLang="zh-TW" b="1" dirty="0" err="1" smtClean="0"/>
              <a:t>ArrayAdapter</a:t>
            </a:r>
            <a:r>
              <a:rPr lang="en-US" altLang="zh-TW" b="1" dirty="0" smtClean="0"/>
              <a:t>&lt;String&gt;(this,</a:t>
            </a:r>
          </a:p>
          <a:p>
            <a:r>
              <a:rPr lang="en-US" altLang="zh-TW" dirty="0" smtClean="0"/>
              <a:t> android.R.layout.</a:t>
            </a:r>
            <a:r>
              <a:rPr lang="en-US" altLang="zh-TW" i="1" dirty="0" smtClean="0"/>
              <a:t>simple_list_item_1, </a:t>
            </a:r>
            <a:r>
              <a:rPr lang="en-US" altLang="zh-TW" b="1" i="1" dirty="0" smtClean="0"/>
              <a:t>new String []{"</a:t>
            </a:r>
            <a:r>
              <a:rPr lang="en-US" altLang="zh-TW" b="1" i="1" dirty="0" err="1" smtClean="0"/>
              <a:t>this","that","all</a:t>
            </a:r>
            <a:r>
              <a:rPr lang="en-US" altLang="zh-TW" b="1" i="1" dirty="0" smtClean="0"/>
              <a:t>"}));</a:t>
            </a:r>
          </a:p>
          <a:p>
            <a:r>
              <a:rPr lang="zh-TW" altLang="en-US" dirty="0" smtClean="0"/>
              <a:t> </a:t>
            </a:r>
            <a:r>
              <a:rPr lang="en-US" altLang="zh-TW" dirty="0" smtClean="0"/>
              <a:t> </a:t>
            </a:r>
            <a:r>
              <a:rPr lang="en-US" altLang="zh-TW" dirty="0" err="1" smtClean="0"/>
              <a:t>getListView</a:t>
            </a:r>
            <a:r>
              <a:rPr lang="en-US" altLang="zh-TW" dirty="0" smtClean="0"/>
              <a:t>().</a:t>
            </a:r>
            <a:r>
              <a:rPr lang="en-US" altLang="zh-TW" dirty="0" err="1" smtClean="0"/>
              <a:t>setTextFilterEnabled</a:t>
            </a:r>
            <a:r>
              <a:rPr lang="en-US" altLang="zh-TW" dirty="0" smtClean="0"/>
              <a:t>(</a:t>
            </a:r>
            <a:r>
              <a:rPr lang="en-US" altLang="zh-TW" b="1" dirty="0" smtClean="0"/>
              <a:t>true);</a:t>
            </a:r>
          </a:p>
          <a:p>
            <a:r>
              <a:rPr lang="zh-TW" altLang="en-US" dirty="0" smtClean="0"/>
              <a:t> </a:t>
            </a:r>
            <a:r>
              <a:rPr lang="en-US" altLang="zh-TW" dirty="0" smtClean="0"/>
              <a:t>}</a:t>
            </a:r>
          </a:p>
          <a:p>
            <a:r>
              <a:rPr lang="en-US" altLang="zh-TW" dirty="0" smtClean="0"/>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47500" lnSpcReduction="20000"/>
          </a:bodyPr>
          <a:lstStyle/>
          <a:p>
            <a:r>
              <a:rPr lang="en-US" altLang="zh-TW" b="1" dirty="0" smtClean="0"/>
              <a:t>import </a:t>
            </a:r>
            <a:r>
              <a:rPr lang="en-US" altLang="zh-TW" b="1" dirty="0" err="1" smtClean="0"/>
              <a:t>android.app.Activity</a:t>
            </a:r>
            <a:r>
              <a:rPr lang="en-US" altLang="zh-TW" b="1" dirty="0" smtClean="0"/>
              <a:t>;</a:t>
            </a:r>
          </a:p>
          <a:p>
            <a:r>
              <a:rPr lang="en-US" altLang="zh-TW" b="1" dirty="0" smtClean="0"/>
              <a:t>import </a:t>
            </a:r>
            <a:r>
              <a:rPr lang="en-US" altLang="zh-TW" b="1" dirty="0" err="1" smtClean="0"/>
              <a:t>android.os.Bundle</a:t>
            </a:r>
            <a:r>
              <a:rPr lang="en-US" altLang="zh-TW" b="1" dirty="0" smtClean="0"/>
              <a:t>;</a:t>
            </a:r>
          </a:p>
          <a:p>
            <a:r>
              <a:rPr lang="en-US" altLang="zh-TW" b="1" dirty="0" smtClean="0"/>
              <a:t>import </a:t>
            </a:r>
            <a:r>
              <a:rPr lang="en-US" altLang="zh-TW" b="1" dirty="0" err="1" smtClean="0"/>
              <a:t>android.widget.ArrayAdapter</a:t>
            </a:r>
            <a:r>
              <a:rPr lang="en-US" altLang="zh-TW" b="1" dirty="0" smtClean="0"/>
              <a:t>;</a:t>
            </a:r>
          </a:p>
          <a:p>
            <a:r>
              <a:rPr lang="en-US" altLang="zh-TW" b="1" dirty="0" smtClean="0"/>
              <a:t>import </a:t>
            </a:r>
            <a:r>
              <a:rPr lang="en-US" altLang="zh-TW" b="1" dirty="0" err="1" smtClean="0"/>
              <a:t>android.widget.ListView</a:t>
            </a:r>
            <a:r>
              <a:rPr lang="en-US" altLang="zh-TW" b="1" dirty="0" smtClean="0"/>
              <a:t>;</a:t>
            </a:r>
          </a:p>
          <a:p>
            <a:endParaRPr lang="zh-TW" altLang="en-US" dirty="0" smtClean="0"/>
          </a:p>
          <a:p>
            <a:r>
              <a:rPr lang="en-US" altLang="zh-TW" b="1" dirty="0" smtClean="0"/>
              <a:t>public class </a:t>
            </a:r>
            <a:r>
              <a:rPr lang="en-US" altLang="zh-TW" b="1" dirty="0" err="1" smtClean="0"/>
              <a:t>MainActivity</a:t>
            </a:r>
            <a:r>
              <a:rPr lang="en-US" altLang="zh-TW" b="1" dirty="0" smtClean="0"/>
              <a:t> extends Activity {</a:t>
            </a:r>
          </a:p>
          <a:p>
            <a:r>
              <a:rPr lang="en-US" altLang="zh-TW" b="1" dirty="0" smtClean="0"/>
              <a:t>private </a:t>
            </a:r>
            <a:r>
              <a:rPr lang="en-US" altLang="zh-TW" b="1" dirty="0" err="1" smtClean="0"/>
              <a:t>ListView</a:t>
            </a:r>
            <a:r>
              <a:rPr lang="en-US" altLang="zh-TW" b="1" dirty="0" smtClean="0"/>
              <a:t> </a:t>
            </a:r>
            <a:r>
              <a:rPr lang="en-US" altLang="zh-TW" b="1" dirty="0" err="1" smtClean="0"/>
              <a:t>lt</a:t>
            </a:r>
            <a:r>
              <a:rPr lang="en-US" altLang="zh-TW" b="1" dirty="0" smtClean="0"/>
              <a:t>; </a:t>
            </a:r>
          </a:p>
          <a:p>
            <a:r>
              <a:rPr lang="en-US" altLang="zh-TW" dirty="0" smtClean="0"/>
              <a:t>@Override</a:t>
            </a:r>
          </a:p>
          <a:p>
            <a:r>
              <a:rPr lang="en-US" altLang="zh-TW" b="1" dirty="0" smtClean="0"/>
              <a:t>protected void </a:t>
            </a:r>
            <a:r>
              <a:rPr lang="en-US" altLang="zh-TW" b="1" dirty="0" err="1" smtClean="0"/>
              <a:t>onCreate</a:t>
            </a:r>
            <a:r>
              <a:rPr lang="en-US" altLang="zh-TW" b="1" dirty="0" smtClean="0"/>
              <a:t>(Bundle </a:t>
            </a:r>
            <a:r>
              <a:rPr lang="en-US" altLang="zh-TW" b="1" dirty="0" err="1" smtClean="0"/>
              <a:t>savedInstanceState</a:t>
            </a:r>
            <a:r>
              <a:rPr lang="en-US" altLang="zh-TW" b="1" dirty="0" smtClean="0"/>
              <a:t>) {</a:t>
            </a:r>
          </a:p>
          <a:p>
            <a:r>
              <a:rPr lang="en-US" altLang="zh-TW" b="1" dirty="0" err="1" smtClean="0"/>
              <a:t>super.onCreate</a:t>
            </a:r>
            <a:r>
              <a:rPr lang="en-US" altLang="zh-TW" b="1" dirty="0" smtClean="0"/>
              <a:t>(</a:t>
            </a:r>
            <a:r>
              <a:rPr lang="en-US" altLang="zh-TW" b="1" dirty="0" err="1" smtClean="0"/>
              <a:t>savedInstanceState</a:t>
            </a:r>
            <a:r>
              <a:rPr lang="en-US" altLang="zh-TW" b="1" dirty="0" smtClean="0"/>
              <a:t>);</a:t>
            </a:r>
          </a:p>
          <a:p>
            <a:r>
              <a:rPr lang="en-US" altLang="zh-TW" dirty="0" err="1" smtClean="0"/>
              <a:t>setContentView</a:t>
            </a:r>
            <a:r>
              <a:rPr lang="en-US" altLang="zh-TW" dirty="0" smtClean="0"/>
              <a:t>(</a:t>
            </a:r>
            <a:r>
              <a:rPr lang="en-US" altLang="zh-TW" dirty="0" err="1" smtClean="0"/>
              <a:t>R.layout.</a:t>
            </a:r>
            <a:r>
              <a:rPr lang="en-US" altLang="zh-TW" i="1" dirty="0" err="1" smtClean="0"/>
              <a:t>activity_main</a:t>
            </a:r>
            <a:r>
              <a:rPr lang="en-US" altLang="zh-TW" i="1" dirty="0" smtClean="0"/>
              <a:t>);</a:t>
            </a:r>
          </a:p>
          <a:p>
            <a:r>
              <a:rPr lang="en-US" altLang="zh-TW" dirty="0" err="1" smtClean="0"/>
              <a:t>lt</a:t>
            </a:r>
            <a:r>
              <a:rPr lang="en-US" altLang="zh-TW" dirty="0" smtClean="0"/>
              <a:t>=(</a:t>
            </a:r>
            <a:r>
              <a:rPr lang="en-US" altLang="zh-TW" dirty="0" err="1" smtClean="0"/>
              <a:t>ListView</a:t>
            </a:r>
            <a:r>
              <a:rPr lang="en-US" altLang="zh-TW" dirty="0" smtClean="0"/>
              <a:t>)</a:t>
            </a:r>
            <a:r>
              <a:rPr lang="en-US" altLang="zh-TW" dirty="0" err="1" smtClean="0"/>
              <a:t>findViewById</a:t>
            </a:r>
            <a:r>
              <a:rPr lang="en-US" altLang="zh-TW" dirty="0" smtClean="0"/>
              <a:t>(R.id.</a:t>
            </a:r>
            <a:r>
              <a:rPr lang="en-US" altLang="zh-TW" i="1" dirty="0" smtClean="0"/>
              <a:t>listView1);</a:t>
            </a:r>
          </a:p>
          <a:p>
            <a:r>
              <a:rPr lang="en-US" altLang="zh-TW" dirty="0" err="1" smtClean="0"/>
              <a:t>lt.setAdapter</a:t>
            </a:r>
            <a:r>
              <a:rPr lang="en-US" altLang="zh-TW" dirty="0" smtClean="0"/>
              <a:t>(</a:t>
            </a:r>
            <a:r>
              <a:rPr lang="en-US" altLang="zh-TW" b="1" dirty="0" smtClean="0"/>
              <a:t>new </a:t>
            </a:r>
            <a:r>
              <a:rPr lang="en-US" altLang="zh-TW" b="1" dirty="0" err="1" smtClean="0"/>
              <a:t>ArrayAdapter</a:t>
            </a:r>
            <a:r>
              <a:rPr lang="en-US" altLang="zh-TW" b="1" dirty="0" smtClean="0"/>
              <a:t>&lt;String&gt;(this,android.R.layout.</a:t>
            </a:r>
            <a:r>
              <a:rPr lang="en-US" altLang="zh-TW" b="1" i="1" dirty="0" smtClean="0"/>
              <a:t>simple_list_item_1,new String[]{"test","123","abc"}));</a:t>
            </a:r>
          </a:p>
          <a:p>
            <a:r>
              <a:rPr lang="en-US" altLang="zh-TW" dirty="0" err="1" smtClean="0"/>
              <a:t>lt.setTextFilterEnabled</a:t>
            </a:r>
            <a:r>
              <a:rPr lang="en-US" altLang="zh-TW" dirty="0" smtClean="0"/>
              <a:t>(</a:t>
            </a:r>
            <a:r>
              <a:rPr lang="en-US" altLang="zh-TW" b="1" dirty="0" smtClean="0"/>
              <a:t>true);</a:t>
            </a:r>
          </a:p>
          <a:p>
            <a:endParaRPr lang="zh-TW" altLang="en-US" dirty="0" smtClean="0"/>
          </a:p>
          <a:p>
            <a:r>
              <a:rPr lang="en-US" altLang="zh-TW" dirty="0" smtClean="0"/>
              <a:t>}</a:t>
            </a:r>
          </a:p>
          <a:p>
            <a:endParaRPr lang="zh-TW" altLang="en-US" dirty="0" smtClean="0"/>
          </a:p>
          <a:p>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600200"/>
            <a:ext cx="8219256" cy="4525963"/>
          </a:xfrm>
        </p:spPr>
        <p:txBody>
          <a:bodyPr>
            <a:normAutofit fontScale="32500" lnSpcReduction="20000"/>
          </a:bodyPr>
          <a:lstStyle/>
          <a:p>
            <a:r>
              <a:rPr lang="en-US" altLang="zh-TW" dirty="0" smtClean="0"/>
              <a:t>public class </a:t>
            </a:r>
            <a:r>
              <a:rPr lang="en-US" altLang="zh-TW" dirty="0" err="1" smtClean="0"/>
              <a:t>MainActivity</a:t>
            </a:r>
            <a:r>
              <a:rPr lang="en-US" altLang="zh-TW" dirty="0" smtClean="0"/>
              <a:t> extends Activity {</a:t>
            </a:r>
          </a:p>
          <a:p>
            <a:r>
              <a:rPr lang="en-US" altLang="zh-TW" dirty="0" smtClean="0"/>
              <a:t>	private </a:t>
            </a:r>
            <a:r>
              <a:rPr lang="en-US" altLang="zh-TW" dirty="0" err="1" smtClean="0"/>
              <a:t>ListView</a:t>
            </a:r>
            <a:r>
              <a:rPr lang="en-US" altLang="zh-TW" dirty="0" smtClean="0"/>
              <a:t> </a:t>
            </a:r>
            <a:r>
              <a:rPr lang="en-US" altLang="zh-TW" dirty="0" err="1" smtClean="0"/>
              <a:t>lt</a:t>
            </a:r>
            <a:r>
              <a:rPr lang="en-US" altLang="zh-TW" dirty="0" smtClean="0"/>
              <a:t>;</a:t>
            </a:r>
          </a:p>
          <a:p>
            <a:r>
              <a:rPr lang="en-US" altLang="zh-TW" dirty="0" smtClean="0"/>
              <a:t>	private </a:t>
            </a:r>
            <a:r>
              <a:rPr lang="en-US" altLang="zh-TW" dirty="0" err="1" smtClean="0"/>
              <a:t>ArrayList</a:t>
            </a:r>
            <a:r>
              <a:rPr lang="en-US" altLang="zh-TW" dirty="0" smtClean="0"/>
              <a:t>&lt;</a:t>
            </a:r>
            <a:r>
              <a:rPr lang="en-US" altLang="zh-TW" dirty="0" err="1" smtClean="0"/>
              <a:t>HashMap</a:t>
            </a:r>
            <a:r>
              <a:rPr lang="en-US" altLang="zh-TW" dirty="0" smtClean="0"/>
              <a:t>&lt;</a:t>
            </a:r>
            <a:r>
              <a:rPr lang="en-US" altLang="zh-TW" dirty="0" err="1" smtClean="0"/>
              <a:t>String,String</a:t>
            </a:r>
            <a:r>
              <a:rPr lang="en-US" altLang="zh-TW" dirty="0" smtClean="0"/>
              <a:t>&gt;&gt; </a:t>
            </a:r>
            <a:r>
              <a:rPr lang="en-US" altLang="zh-TW" dirty="0" err="1" smtClean="0"/>
              <a:t>aa</a:t>
            </a:r>
            <a:r>
              <a:rPr lang="en-US" altLang="zh-TW" dirty="0" smtClean="0"/>
              <a:t>=new </a:t>
            </a:r>
            <a:r>
              <a:rPr lang="en-US" altLang="zh-TW" dirty="0" err="1" smtClean="0"/>
              <a:t>ArrayList</a:t>
            </a:r>
            <a:r>
              <a:rPr lang="en-US" altLang="zh-TW" dirty="0" smtClean="0"/>
              <a:t>&lt;</a:t>
            </a:r>
            <a:r>
              <a:rPr lang="en-US" altLang="zh-TW" dirty="0" err="1" smtClean="0"/>
              <a:t>HashMap</a:t>
            </a:r>
            <a:r>
              <a:rPr lang="en-US" altLang="zh-TW" dirty="0" smtClean="0"/>
              <a:t>&lt;</a:t>
            </a:r>
            <a:r>
              <a:rPr lang="en-US" altLang="zh-TW" dirty="0" err="1" smtClean="0"/>
              <a:t>String,String</a:t>
            </a:r>
            <a:r>
              <a:rPr lang="en-US" altLang="zh-TW" dirty="0" smtClean="0"/>
              <a:t>&gt;&gt;();</a:t>
            </a:r>
          </a:p>
          <a:p>
            <a:r>
              <a:rPr lang="en-US" altLang="zh-TW" dirty="0" smtClean="0"/>
              <a:t>	private </a:t>
            </a:r>
            <a:r>
              <a:rPr lang="en-US" altLang="zh-TW" dirty="0" err="1" smtClean="0"/>
              <a:t>SimpleAdapter</a:t>
            </a:r>
            <a:r>
              <a:rPr lang="en-US" altLang="zh-TW" dirty="0" smtClean="0"/>
              <a:t> </a:t>
            </a:r>
            <a:r>
              <a:rPr lang="en-US" altLang="zh-TW" dirty="0" err="1" smtClean="0"/>
              <a:t>sa</a:t>
            </a:r>
            <a:r>
              <a:rPr lang="en-US" altLang="zh-TW" dirty="0" smtClean="0"/>
              <a:t>;</a:t>
            </a:r>
          </a:p>
          <a:p>
            <a:r>
              <a:rPr lang="en-US" altLang="zh-TW" dirty="0" smtClean="0"/>
              <a:t>	@Override</a:t>
            </a:r>
          </a:p>
          <a:p>
            <a:r>
              <a:rPr lang="en-US" altLang="zh-TW" dirty="0" smtClean="0"/>
              <a:t>	protected void </a:t>
            </a:r>
            <a:r>
              <a:rPr lang="en-US" altLang="zh-TW" dirty="0" err="1" smtClean="0"/>
              <a:t>onCreate</a:t>
            </a:r>
            <a:r>
              <a:rPr lang="en-US" altLang="zh-TW" dirty="0" smtClean="0"/>
              <a:t>(Bundle </a:t>
            </a:r>
            <a:r>
              <a:rPr lang="en-US" altLang="zh-TW" dirty="0" err="1" smtClean="0"/>
              <a:t>savedInstanceState</a:t>
            </a:r>
            <a:r>
              <a:rPr lang="en-US" altLang="zh-TW" dirty="0" smtClean="0"/>
              <a:t>) {</a:t>
            </a:r>
          </a:p>
          <a:p>
            <a:r>
              <a:rPr lang="en-US" altLang="zh-TW" dirty="0" smtClean="0"/>
              <a:t>		</a:t>
            </a:r>
            <a:r>
              <a:rPr lang="en-US" altLang="zh-TW" dirty="0" err="1" smtClean="0"/>
              <a:t>super.onCreate</a:t>
            </a:r>
            <a:r>
              <a:rPr lang="en-US" altLang="zh-TW" dirty="0" smtClean="0"/>
              <a:t>(</a:t>
            </a:r>
            <a:r>
              <a:rPr lang="en-US" altLang="zh-TW" dirty="0" err="1" smtClean="0"/>
              <a:t>savedInstanceState</a:t>
            </a:r>
            <a:r>
              <a:rPr lang="en-US" altLang="zh-TW" dirty="0" smtClean="0"/>
              <a:t>);</a:t>
            </a:r>
          </a:p>
          <a:p>
            <a:r>
              <a:rPr lang="en-US" altLang="zh-TW" dirty="0" smtClean="0"/>
              <a:t>		</a:t>
            </a:r>
            <a:r>
              <a:rPr lang="en-US" altLang="zh-TW" dirty="0" err="1" smtClean="0"/>
              <a:t>setContentView</a:t>
            </a:r>
            <a:r>
              <a:rPr lang="en-US" altLang="zh-TW" dirty="0" smtClean="0"/>
              <a:t>(</a:t>
            </a:r>
            <a:r>
              <a:rPr lang="en-US" altLang="zh-TW" dirty="0" err="1" smtClean="0"/>
              <a:t>R.layout.activity_main</a:t>
            </a:r>
            <a:r>
              <a:rPr lang="en-US" altLang="zh-TW" dirty="0" smtClean="0"/>
              <a:t>);</a:t>
            </a:r>
          </a:p>
          <a:p>
            <a:r>
              <a:rPr lang="en-US" altLang="zh-TW" dirty="0" smtClean="0"/>
              <a:t>		</a:t>
            </a:r>
            <a:r>
              <a:rPr lang="en-US" altLang="zh-TW" dirty="0" err="1" smtClean="0"/>
              <a:t>HashMap</a:t>
            </a:r>
            <a:r>
              <a:rPr lang="en-US" altLang="zh-TW" dirty="0" smtClean="0"/>
              <a:t>&lt;</a:t>
            </a:r>
            <a:r>
              <a:rPr lang="en-US" altLang="zh-TW" dirty="0" err="1" smtClean="0"/>
              <a:t>String,String</a:t>
            </a:r>
            <a:r>
              <a:rPr lang="en-US" altLang="zh-TW" dirty="0" smtClean="0"/>
              <a:t>&gt; item=new </a:t>
            </a:r>
            <a:r>
              <a:rPr lang="en-US" altLang="zh-TW" dirty="0" err="1" smtClean="0"/>
              <a:t>HashMap</a:t>
            </a:r>
            <a:r>
              <a:rPr lang="en-US" altLang="zh-TW" dirty="0" smtClean="0"/>
              <a:t>&lt;</a:t>
            </a:r>
            <a:r>
              <a:rPr lang="en-US" altLang="zh-TW" dirty="0" err="1" smtClean="0"/>
              <a:t>String,String</a:t>
            </a:r>
            <a:r>
              <a:rPr lang="en-US" altLang="zh-TW" dirty="0" smtClean="0"/>
              <a:t>&gt;();</a:t>
            </a:r>
          </a:p>
          <a:p>
            <a:r>
              <a:rPr lang="en-US" altLang="zh-TW" dirty="0" smtClean="0"/>
              <a:t>		</a:t>
            </a:r>
            <a:r>
              <a:rPr lang="en-US" altLang="zh-TW" dirty="0" err="1" smtClean="0"/>
              <a:t>item.put</a:t>
            </a:r>
            <a:r>
              <a:rPr lang="en-US" altLang="zh-TW" dirty="0" smtClean="0"/>
              <a:t>("test1","TEST11");</a:t>
            </a:r>
          </a:p>
          <a:p>
            <a:r>
              <a:rPr lang="en-US" altLang="zh-TW" dirty="0" smtClean="0"/>
              <a:t>		</a:t>
            </a:r>
            <a:r>
              <a:rPr lang="en-US" altLang="zh-TW" dirty="0" err="1" smtClean="0"/>
              <a:t>item.put</a:t>
            </a:r>
            <a:r>
              <a:rPr lang="en-US" altLang="zh-TW" dirty="0" smtClean="0"/>
              <a:t>("test2","TEST12");</a:t>
            </a:r>
          </a:p>
          <a:p>
            <a:r>
              <a:rPr lang="en-US" altLang="zh-TW" dirty="0" smtClean="0"/>
              <a:t>		</a:t>
            </a:r>
            <a:r>
              <a:rPr lang="en-US" altLang="zh-TW" dirty="0" err="1" smtClean="0"/>
              <a:t>aa.add</a:t>
            </a:r>
            <a:r>
              <a:rPr lang="en-US" altLang="zh-TW" dirty="0" smtClean="0"/>
              <a:t>(item);</a:t>
            </a:r>
          </a:p>
          <a:p>
            <a:r>
              <a:rPr lang="en-US" altLang="zh-TW" dirty="0" smtClean="0"/>
              <a:t>		item=new </a:t>
            </a:r>
            <a:r>
              <a:rPr lang="en-US" altLang="zh-TW" dirty="0" err="1" smtClean="0"/>
              <a:t>HashMap</a:t>
            </a:r>
            <a:r>
              <a:rPr lang="en-US" altLang="zh-TW" dirty="0" smtClean="0"/>
              <a:t>&lt;</a:t>
            </a:r>
            <a:r>
              <a:rPr lang="en-US" altLang="zh-TW" dirty="0" err="1" smtClean="0"/>
              <a:t>String,String</a:t>
            </a:r>
            <a:r>
              <a:rPr lang="en-US" altLang="zh-TW" dirty="0" smtClean="0"/>
              <a:t>&gt;();</a:t>
            </a:r>
          </a:p>
          <a:p>
            <a:r>
              <a:rPr lang="en-US" altLang="zh-TW" dirty="0" smtClean="0"/>
              <a:t>		</a:t>
            </a:r>
            <a:r>
              <a:rPr lang="en-US" altLang="zh-TW" dirty="0" err="1" smtClean="0"/>
              <a:t>item.put</a:t>
            </a:r>
            <a:r>
              <a:rPr lang="en-US" altLang="zh-TW" dirty="0" smtClean="0"/>
              <a:t>("test1","TEST21");</a:t>
            </a:r>
          </a:p>
          <a:p>
            <a:r>
              <a:rPr lang="en-US" altLang="zh-TW" dirty="0" smtClean="0"/>
              <a:t>		</a:t>
            </a:r>
            <a:r>
              <a:rPr lang="en-US" altLang="zh-TW" dirty="0" err="1" smtClean="0"/>
              <a:t>item.put</a:t>
            </a:r>
            <a:r>
              <a:rPr lang="en-US" altLang="zh-TW" dirty="0" smtClean="0"/>
              <a:t>("test2","TEST22");</a:t>
            </a:r>
          </a:p>
          <a:p>
            <a:r>
              <a:rPr lang="en-US" altLang="zh-TW" dirty="0" smtClean="0"/>
              <a:t>		</a:t>
            </a:r>
            <a:r>
              <a:rPr lang="en-US" altLang="zh-TW" dirty="0" err="1" smtClean="0"/>
              <a:t>aa.add</a:t>
            </a:r>
            <a:r>
              <a:rPr lang="en-US" altLang="zh-TW" dirty="0" smtClean="0"/>
              <a:t>(item);</a:t>
            </a:r>
          </a:p>
          <a:p>
            <a:r>
              <a:rPr lang="en-US" altLang="zh-TW" dirty="0" smtClean="0"/>
              <a:t>		item=new </a:t>
            </a:r>
            <a:r>
              <a:rPr lang="en-US" altLang="zh-TW" dirty="0" err="1" smtClean="0"/>
              <a:t>HashMap</a:t>
            </a:r>
            <a:r>
              <a:rPr lang="en-US" altLang="zh-TW" dirty="0" smtClean="0"/>
              <a:t>&lt;</a:t>
            </a:r>
            <a:r>
              <a:rPr lang="en-US" altLang="zh-TW" dirty="0" err="1" smtClean="0"/>
              <a:t>String,String</a:t>
            </a:r>
            <a:r>
              <a:rPr lang="en-US" altLang="zh-TW" dirty="0" smtClean="0"/>
              <a:t>&gt;();</a:t>
            </a:r>
          </a:p>
          <a:p>
            <a:r>
              <a:rPr lang="en-US" altLang="zh-TW" dirty="0" smtClean="0"/>
              <a:t>		</a:t>
            </a:r>
            <a:r>
              <a:rPr lang="en-US" altLang="zh-TW" dirty="0" err="1" smtClean="0"/>
              <a:t>item.put</a:t>
            </a:r>
            <a:r>
              <a:rPr lang="en-US" altLang="zh-TW" dirty="0" smtClean="0"/>
              <a:t>("test1","TEST31");</a:t>
            </a:r>
          </a:p>
          <a:p>
            <a:r>
              <a:rPr lang="en-US" altLang="zh-TW" dirty="0" smtClean="0"/>
              <a:t>		</a:t>
            </a:r>
            <a:r>
              <a:rPr lang="en-US" altLang="zh-TW" dirty="0" err="1" smtClean="0"/>
              <a:t>item.put</a:t>
            </a:r>
            <a:r>
              <a:rPr lang="en-US" altLang="zh-TW" dirty="0" smtClean="0"/>
              <a:t>("test2","TEST32");</a:t>
            </a:r>
          </a:p>
          <a:p>
            <a:r>
              <a:rPr lang="en-US" altLang="zh-TW" dirty="0" smtClean="0"/>
              <a:t>		</a:t>
            </a:r>
            <a:r>
              <a:rPr lang="en-US" altLang="zh-TW" dirty="0" err="1" smtClean="0"/>
              <a:t>aa.add</a:t>
            </a:r>
            <a:r>
              <a:rPr lang="en-US" altLang="zh-TW" dirty="0" smtClean="0"/>
              <a:t>(item);</a:t>
            </a:r>
          </a:p>
          <a:p>
            <a:r>
              <a:rPr lang="en-US" altLang="zh-TW" dirty="0" smtClean="0"/>
              <a:t>		</a:t>
            </a:r>
          </a:p>
          <a:p>
            <a:r>
              <a:rPr lang="en-US" altLang="zh-TW" dirty="0" smtClean="0"/>
              <a:t>		</a:t>
            </a:r>
            <a:r>
              <a:rPr lang="en-US" altLang="zh-TW" dirty="0" err="1" smtClean="0"/>
              <a:t>lt</a:t>
            </a:r>
            <a:r>
              <a:rPr lang="en-US" altLang="zh-TW" dirty="0" smtClean="0"/>
              <a:t>=(</a:t>
            </a:r>
            <a:r>
              <a:rPr lang="en-US" altLang="zh-TW" dirty="0" err="1" smtClean="0"/>
              <a:t>ListView</a:t>
            </a:r>
            <a:r>
              <a:rPr lang="en-US" altLang="zh-TW" dirty="0" smtClean="0"/>
              <a:t>)</a:t>
            </a:r>
            <a:r>
              <a:rPr lang="en-US" altLang="zh-TW" dirty="0" err="1" smtClean="0"/>
              <a:t>findViewById</a:t>
            </a:r>
            <a:r>
              <a:rPr lang="en-US" altLang="zh-TW" dirty="0" smtClean="0"/>
              <a:t>(R.id.listView1);</a:t>
            </a:r>
          </a:p>
          <a:p>
            <a:r>
              <a:rPr lang="en-US" altLang="zh-TW" dirty="0" smtClean="0"/>
              <a:t>		</a:t>
            </a:r>
            <a:r>
              <a:rPr lang="en-US" altLang="zh-TW" dirty="0" err="1" smtClean="0"/>
              <a:t>lt.setAdapter</a:t>
            </a:r>
            <a:r>
              <a:rPr lang="en-US" altLang="zh-TW" dirty="0" smtClean="0"/>
              <a:t>(new </a:t>
            </a:r>
            <a:r>
              <a:rPr lang="en-US" altLang="zh-TW" dirty="0" err="1" smtClean="0"/>
              <a:t>SimpleAdapter</a:t>
            </a:r>
            <a:r>
              <a:rPr lang="en-US" altLang="zh-TW" dirty="0" smtClean="0"/>
              <a:t>(</a:t>
            </a:r>
            <a:r>
              <a:rPr lang="en-US" altLang="zh-TW" dirty="0" err="1" smtClean="0"/>
              <a:t>this,aa</a:t>
            </a:r>
            <a:r>
              <a:rPr lang="en-US" altLang="zh-TW" dirty="0" smtClean="0"/>
              <a:t>, android.R.layout.simple_list_item_2,new String[]{"test1","test2"},new </a:t>
            </a:r>
            <a:r>
              <a:rPr lang="en-US" altLang="zh-TW" dirty="0" err="1" smtClean="0"/>
              <a:t>int</a:t>
            </a:r>
            <a:r>
              <a:rPr lang="en-US" altLang="zh-TW" dirty="0" smtClean="0"/>
              <a:t>[] {android.R.id.text1,android.R.id.text2}));</a:t>
            </a:r>
          </a:p>
          <a:p>
            <a:r>
              <a:rPr lang="en-US" altLang="zh-TW" dirty="0" smtClean="0"/>
              <a:t>		</a:t>
            </a:r>
            <a:r>
              <a:rPr lang="en-US" altLang="zh-TW" dirty="0" err="1" smtClean="0"/>
              <a:t>lt.setTextFilterEnabled</a:t>
            </a:r>
            <a:r>
              <a:rPr lang="en-US" altLang="zh-TW" dirty="0" smtClean="0"/>
              <a:t>(true);</a:t>
            </a:r>
          </a:p>
          <a:p>
            <a:r>
              <a:rPr lang="en-US" altLang="zh-TW" dirty="0" smtClean="0"/>
              <a:t>	}</a:t>
            </a:r>
          </a:p>
          <a:p>
            <a:r>
              <a:rPr lang="en-US" altLang="zh-TW" dirty="0" smtClean="0"/>
              <a:t>}</a:t>
            </a:r>
          </a:p>
          <a:p>
            <a:endParaRPr lang="zh-TW" altLang="en-US" dirty="0"/>
          </a:p>
        </p:txBody>
      </p:sp>
      <p:sp>
        <p:nvSpPr>
          <p:cNvPr id="4" name="文字方塊 3"/>
          <p:cNvSpPr txBox="1"/>
          <p:nvPr/>
        </p:nvSpPr>
        <p:spPr>
          <a:xfrm>
            <a:off x="4932040" y="1916832"/>
            <a:ext cx="184731" cy="369332"/>
          </a:xfrm>
          <a:prstGeom prst="rect">
            <a:avLst/>
          </a:prstGeom>
          <a:noFill/>
        </p:spPr>
        <p:txBody>
          <a:bodyPr wrap="none" rtlCol="0">
            <a:spAutoFit/>
          </a:bodyPr>
          <a:lstStyle/>
          <a:p>
            <a:endParaRPr lang="zh-TW"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A9EF954-0F86-4735-8E06-C5A0FA43299A}" type="slidenum">
              <a:rPr lang="en-US" altLang="zh-TW" smtClean="0"/>
              <a:pPr eaLnBrk="1" hangingPunct="1"/>
              <a:t>63</a:t>
            </a:fld>
            <a:endParaRPr lang="en-US" altLang="zh-TW" smtClean="0"/>
          </a:p>
        </p:txBody>
      </p:sp>
      <p:sp>
        <p:nvSpPr>
          <p:cNvPr id="111619" name="Rectangle 4"/>
          <p:cNvSpPr>
            <a:spLocks noGrp="1" noChangeArrowheads="1"/>
          </p:cNvSpPr>
          <p:nvPr>
            <p:ph type="title"/>
          </p:nvPr>
        </p:nvSpPr>
        <p:spPr>
          <a:xfrm>
            <a:off x="685800" y="304800"/>
            <a:ext cx="8153400" cy="838200"/>
          </a:xfrm>
          <a:noFill/>
        </p:spPr>
        <p:txBody>
          <a:bodyPr/>
          <a:lstStyle/>
          <a:p>
            <a:pPr eaLnBrk="1" hangingPunct="1"/>
            <a:r>
              <a:rPr lang="zh-TW" altLang="zh-TW" smtClean="0">
                <a:ea typeface="標楷體" pitchFamily="65" charset="-120"/>
              </a:rPr>
              <a:t> TableLayout版面型態</a:t>
            </a:r>
            <a:endParaRPr lang="en-US" altLang="zh-TW" smtClean="0">
              <a:ea typeface="標楷體" pitchFamily="65" charset="-120"/>
            </a:endParaRPr>
          </a:p>
        </p:txBody>
      </p:sp>
      <p:sp>
        <p:nvSpPr>
          <p:cNvPr id="111620" name="Text Box 8"/>
          <p:cNvSpPr txBox="1">
            <a:spLocks noChangeArrowheads="1"/>
          </p:cNvSpPr>
          <p:nvPr/>
        </p:nvSpPr>
        <p:spPr bwMode="auto">
          <a:xfrm>
            <a:off x="746125" y="1868488"/>
            <a:ext cx="11588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p>
        </p:txBody>
      </p:sp>
      <p:pic>
        <p:nvPicPr>
          <p:cNvPr id="111621" name="Picture 20" descr="fig20-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76500" y="1784350"/>
            <a:ext cx="4191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5436133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3063C71-045A-4C34-BC9E-B78FC7C09695}" type="slidenum">
              <a:rPr lang="en-US" altLang="zh-TW" smtClean="0"/>
              <a:pPr eaLnBrk="1" hangingPunct="1"/>
              <a:t>64</a:t>
            </a:fld>
            <a:endParaRPr lang="en-US" altLang="zh-TW" smtClean="0"/>
          </a:p>
        </p:txBody>
      </p:sp>
      <p:sp>
        <p:nvSpPr>
          <p:cNvPr id="112643" name="Rectangle 6"/>
          <p:cNvSpPr>
            <a:spLocks noGrp="1" noChangeArrowheads="1"/>
          </p:cNvSpPr>
          <p:nvPr>
            <p:ph type="title"/>
          </p:nvPr>
        </p:nvSpPr>
        <p:spPr>
          <a:xfrm>
            <a:off x="685800" y="381000"/>
            <a:ext cx="8077200" cy="685800"/>
          </a:xfrm>
          <a:noFill/>
        </p:spPr>
        <p:txBody>
          <a:bodyPr/>
          <a:lstStyle/>
          <a:p>
            <a:pPr eaLnBrk="1" hangingPunct="1"/>
            <a:r>
              <a:rPr lang="en-US" altLang="zh-TW" sz="3200" smtClean="0">
                <a:ea typeface="標楷體" pitchFamily="65" charset="-120"/>
              </a:rPr>
              <a:t>RelativeLayout</a:t>
            </a:r>
            <a:r>
              <a:rPr lang="zh-TW" altLang="en-US" sz="3200" smtClean="0">
                <a:ea typeface="標楷體" pitchFamily="65" charset="-120"/>
              </a:rPr>
              <a:t>和「電腦猜拳」遊戲程式 </a:t>
            </a:r>
            <a:r>
              <a:rPr lang="en-US" altLang="zh-TW" sz="3200" smtClean="0">
                <a:ea typeface="標楷體" pitchFamily="65" charset="-120"/>
              </a:rPr>
              <a:t>(1/5)</a:t>
            </a:r>
            <a:endParaRPr lang="zh-TW" altLang="en-US" sz="3200" smtClean="0">
              <a:ea typeface="標楷體" pitchFamily="65" charset="-120"/>
            </a:endParaRPr>
          </a:p>
        </p:txBody>
      </p:sp>
      <p:pic>
        <p:nvPicPr>
          <p:cNvPr id="112644" name="Picture 11" descr="fig24-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600" y="1219200"/>
            <a:ext cx="317817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6898410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8055AB7-7A97-4577-8DC6-AD412BA49CE4}" type="slidenum">
              <a:rPr lang="en-US" altLang="zh-TW" smtClean="0"/>
              <a:pPr eaLnBrk="1" hangingPunct="1"/>
              <a:t>65</a:t>
            </a:fld>
            <a:endParaRPr lang="en-US" altLang="zh-TW" smtClean="0"/>
          </a:p>
        </p:txBody>
      </p:sp>
      <p:sp>
        <p:nvSpPr>
          <p:cNvPr id="113667" name="Rectangle 10"/>
          <p:cNvSpPr>
            <a:spLocks noGrp="1" noChangeArrowheads="1"/>
          </p:cNvSpPr>
          <p:nvPr>
            <p:ph type="title"/>
          </p:nvPr>
        </p:nvSpPr>
        <p:spPr>
          <a:xfrm>
            <a:off x="685800" y="304800"/>
            <a:ext cx="8077200" cy="838200"/>
          </a:xfrm>
          <a:noFill/>
        </p:spPr>
        <p:txBody>
          <a:bodyPr/>
          <a:lstStyle/>
          <a:p>
            <a:pPr eaLnBrk="1" hangingPunct="1"/>
            <a:r>
              <a:rPr lang="en-US" altLang="zh-TW" sz="3200" smtClean="0">
                <a:ea typeface="標楷體" pitchFamily="65" charset="-120"/>
              </a:rPr>
              <a:t>RelativeLayout</a:t>
            </a:r>
            <a:r>
              <a:rPr lang="zh-TW" altLang="en-US" sz="3200" smtClean="0">
                <a:ea typeface="標楷體" pitchFamily="65" charset="-120"/>
              </a:rPr>
              <a:t>和「電腦猜拳」遊戲程式 </a:t>
            </a:r>
            <a:r>
              <a:rPr lang="en-US" altLang="zh-TW" sz="3200" smtClean="0">
                <a:ea typeface="標楷體" pitchFamily="65" charset="-120"/>
              </a:rPr>
              <a:t>(2/5)</a:t>
            </a:r>
            <a:endParaRPr lang="zh-TW" altLang="en-US" sz="3200" smtClean="0">
              <a:ea typeface="標楷體" pitchFamily="65" charset="-120"/>
            </a:endParaRPr>
          </a:p>
        </p:txBody>
      </p:sp>
      <p:graphicFrame>
        <p:nvGraphicFramePr>
          <p:cNvPr id="65892" name="Group 356"/>
          <p:cNvGraphicFramePr>
            <a:graphicFrameLocks noGrp="1"/>
          </p:cNvGraphicFramePr>
          <p:nvPr/>
        </p:nvGraphicFramePr>
        <p:xfrm>
          <a:off x="762000" y="2133600"/>
          <a:ext cx="7620000" cy="3422650"/>
        </p:xfrm>
        <a:graphic>
          <a:graphicData uri="http://schemas.openxmlformats.org/drawingml/2006/table">
            <a:tbl>
              <a:tblPr/>
              <a:tblGrid>
                <a:gridCol w="762000"/>
                <a:gridCol w="1584325"/>
                <a:gridCol w="2309813"/>
                <a:gridCol w="2963862"/>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屬性類別</a:t>
                      </a:r>
                      <a:endParaRPr kumimoji="0"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屬性名稱</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屬性值</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說明</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254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指定相對位置</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anchor="ct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layout_toLeftOf</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將介面元件置於指定介面元件的左邊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layout_toRightOf</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將介面元件置於指定介面元件的右邊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layout_above</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將介面元件置於指定介面元件的上方</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layout_below</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將介面元件置於指定介面元件的下方</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row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指定對齊方式</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anchor="ct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layout_alignLeft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將介面元件和指定介面元件的左邊對齊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layout_alignRight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將介面元件和指定介面元件的右邊對齊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layout_alignTop</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將介面元件和指定介面元件的上緣對齊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layout_alignBottom</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將介面元件和指定介面元件的下緣對齊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layout_alignBaseLine</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某一個介面元件</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id</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名稱</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將介面元件和指定介面元件的中心線對齊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layout_alignParentLeft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true”</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或</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false</a:t>
                      </a:r>
                      <a:r>
                        <a:rPr kumimoji="0" lang="en-US" altLang="zh-TW"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將介面元件對齊它所在的外框左邊</a:t>
                      </a:r>
                      <a:endParaRPr kumimoji="0" lang="zh-TW" altLang="en-US" sz="2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layout_alignParentRight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true”</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或</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false</a:t>
                      </a:r>
                      <a:r>
                        <a:rPr kumimoji="0" lang="en-US" altLang="zh-TW"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將介面元件對齊它所在的外框右邊</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layout_alignParentTop</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true”</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或</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false</a:t>
                      </a:r>
                      <a:r>
                        <a:rPr kumimoji="0" lang="en-US" altLang="zh-TW"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將介面元件對齊它所在的外框上緣</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12700" cap="flat" cmpd="sng" algn="ctr">
                      <a:solidFill>
                        <a:srgbClr val="008000"/>
                      </a:solidFill>
                      <a:prstDash val="solid"/>
                      <a:miter lim="800000"/>
                      <a:headEnd type="none" w="med" len="med"/>
                      <a:tailEnd type="none" w="med" len="med"/>
                    </a:lnB>
                    <a:lnTlToBr>
                      <a:noFill/>
                    </a:lnTlToBr>
                    <a:lnBlToTr>
                      <a:noFill/>
                    </a:lnBlToTr>
                    <a:noFill/>
                  </a:tcPr>
                </a:tc>
              </a:tr>
              <a:tr h="2444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layout_alignParentBottom</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true”</a:t>
                      </a: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或</a:t>
                      </a:r>
                      <a:r>
                        <a:rPr kumimoji="0" lang="zh-TW" altLang="en-US" sz="1000" b="0" i="0" u="none" strike="noStrike" cap="none" normalizeH="0" baseline="0" smtClean="0">
                          <a:ln>
                            <a:noFill/>
                          </a:ln>
                          <a:solidFill>
                            <a:schemeClr val="tx1"/>
                          </a:solidFill>
                          <a:effectLst/>
                          <a:latin typeface="Arial"/>
                          <a:ea typeface="標楷體" pitchFamily="65" charset="-120"/>
                          <a:cs typeface="Times New Roman" pitchFamily="18" charset="0"/>
                        </a:rPr>
                        <a:t>”</a:t>
                      </a:r>
                      <a:r>
                        <a:rPr kumimoji="0" lang="en-US" altLang="zh-TW" sz="1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false</a:t>
                      </a:r>
                      <a:r>
                        <a:rPr kumimoji="0" lang="en-US" altLang="zh-TW" sz="1000" b="0" i="0" u="none" strike="noStrike" cap="none" normalizeH="0" baseline="0" smtClean="0">
                          <a:ln>
                            <a:noFill/>
                          </a:ln>
                          <a:solidFill>
                            <a:schemeClr val="tx1"/>
                          </a:solidFill>
                          <a:effectLst/>
                          <a:latin typeface="Arial"/>
                          <a:ea typeface="標楷體" pitchFamily="65" charset="-120"/>
                          <a:cs typeface="Times New Roman" pitchFamily="18" charset="0"/>
                        </a:rPr>
                        <a:t>”</a:t>
                      </a:r>
                      <a:endParaRPr kumimoji="0" lang="en-US" altLang="zh-TW"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將介面元件對齊它所在的外框下緣</a:t>
                      </a:r>
                      <a:endParaRPr kumimoji="0" lang="zh-TW" altLang="en-US" sz="24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8000"/>
                      </a:solidFill>
                      <a:prstDash val="solid"/>
                      <a:miter lim="800000"/>
                      <a:headEnd type="none" w="med" len="med"/>
                      <a:tailEnd type="none" w="med" len="med"/>
                    </a:lnT>
                    <a:lnB w="25400" cap="flat" cmpd="sng" algn="ctr">
                      <a:solidFill>
                        <a:srgbClr val="008000"/>
                      </a:solidFill>
                      <a:prstDash val="solid"/>
                      <a:miter lim="800000"/>
                      <a:headEnd type="none" w="med" len="med"/>
                      <a:tailEnd type="none" w="med" len="med"/>
                    </a:lnB>
                    <a:lnTlToBr>
                      <a:noFill/>
                    </a:lnTlToBr>
                    <a:lnBlToTr>
                      <a:noFill/>
                    </a:lnBlToTr>
                    <a:noFill/>
                  </a:tcPr>
                </a:tc>
              </a:tr>
            </a:tbl>
          </a:graphicData>
        </a:graphic>
      </p:graphicFrame>
      <p:sp>
        <p:nvSpPr>
          <p:cNvPr id="113734" name="Rectangle 357"/>
          <p:cNvSpPr>
            <a:spLocks noChangeArrowheads="1"/>
          </p:cNvSpPr>
          <p:nvPr/>
        </p:nvSpPr>
        <p:spPr bwMode="auto">
          <a:xfrm>
            <a:off x="609600" y="1447800"/>
            <a:ext cx="777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2800">
                <a:solidFill>
                  <a:schemeClr val="tx2"/>
                </a:solidFill>
                <a:latin typeface="Times New Roman" pitchFamily="18" charset="0"/>
                <a:ea typeface="標楷體" pitchFamily="65" charset="-120"/>
              </a:rPr>
              <a:t>RelativeLayout</a:t>
            </a:r>
            <a:r>
              <a:rPr kumimoji="0" lang="zh-TW" altLang="en-US" sz="2800">
                <a:solidFill>
                  <a:schemeClr val="tx2"/>
                </a:solidFill>
                <a:latin typeface="Times New Roman" pitchFamily="18" charset="0"/>
                <a:ea typeface="標楷體" pitchFamily="65" charset="-120"/>
              </a:rPr>
              <a:t>的相關屬性：</a:t>
            </a:r>
          </a:p>
        </p:txBody>
      </p:sp>
    </p:spTree>
    <p:extLst>
      <p:ext uri="{BB962C8B-B14F-4D97-AF65-F5344CB8AC3E}">
        <p14:creationId xmlns:p14="http://schemas.microsoft.com/office/powerpoint/2010/main" xmlns="" val="239293683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C1EC29F-1D69-411B-8D9C-2985DFD32048}" type="slidenum">
              <a:rPr lang="en-US" altLang="zh-TW" smtClean="0"/>
              <a:pPr eaLnBrk="1" hangingPunct="1"/>
              <a:t>66</a:t>
            </a:fld>
            <a:endParaRPr lang="en-US" altLang="zh-TW" smtClean="0"/>
          </a:p>
        </p:txBody>
      </p:sp>
      <p:sp>
        <p:nvSpPr>
          <p:cNvPr id="114691" name="Rectangle 360"/>
          <p:cNvSpPr>
            <a:spLocks noGrp="1" noChangeArrowheads="1"/>
          </p:cNvSpPr>
          <p:nvPr>
            <p:ph type="title"/>
          </p:nvPr>
        </p:nvSpPr>
        <p:spPr>
          <a:xfrm>
            <a:off x="685800" y="304800"/>
            <a:ext cx="8153400" cy="838200"/>
          </a:xfrm>
          <a:noFill/>
        </p:spPr>
        <p:txBody>
          <a:bodyPr/>
          <a:lstStyle/>
          <a:p>
            <a:pPr eaLnBrk="1" hangingPunct="1"/>
            <a:r>
              <a:rPr lang="en-US" altLang="zh-TW" sz="3200" smtClean="0">
                <a:ea typeface="標楷體" pitchFamily="65" charset="-120"/>
              </a:rPr>
              <a:t>RelativeLayout</a:t>
            </a:r>
            <a:r>
              <a:rPr lang="zh-TW" altLang="en-US" sz="3200" smtClean="0">
                <a:ea typeface="標楷體" pitchFamily="65" charset="-120"/>
              </a:rPr>
              <a:t>和「電腦猜拳」遊戲程式 </a:t>
            </a:r>
            <a:r>
              <a:rPr lang="en-US" altLang="zh-TW" sz="3200" smtClean="0">
                <a:ea typeface="標楷體" pitchFamily="65" charset="-120"/>
              </a:rPr>
              <a:t>(3/5)</a:t>
            </a:r>
            <a:endParaRPr lang="zh-TW" altLang="en-US" sz="3200" smtClean="0">
              <a:ea typeface="標楷體" pitchFamily="65" charset="-120"/>
            </a:endParaRPr>
          </a:p>
        </p:txBody>
      </p:sp>
      <p:sp>
        <p:nvSpPr>
          <p:cNvPr id="114692" name="Rectangle 366"/>
          <p:cNvSpPr>
            <a:spLocks noChangeArrowheads="1"/>
          </p:cNvSpPr>
          <p:nvPr/>
        </p:nvSpPr>
        <p:spPr bwMode="auto">
          <a:xfrm>
            <a:off x="3886200" y="990600"/>
            <a:ext cx="4648200" cy="5257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&lt;?xml version="1.0" encoding="utf-8"?&gt;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&lt;RelativeLayout xmlns:android=“…"</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android:layout_width="fill_parent"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android:layout_height="fill_parent"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&lt;TextView android:id="@+id/txtTitle"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&lt;TextView android:id="@+id/txtCom"</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android:layout_below="@id/txtTitle"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android:layout_alignLeft="@id/txtTitle"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&lt;TextView android:id="@+id/txtMyPlay"</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android:layout_below="@id/txtTitle"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android:layout_alignRight="@id/txtTitle"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a:t>
            </a:r>
            <a:r>
              <a:rPr kumimoji="0" lang="en-US" altLang="zh-TW" sz="1200" b="1">
                <a:solidFill>
                  <a:srgbClr val="0000FF"/>
                </a:solidFill>
                <a:latin typeface="標楷體" pitchFamily="65" charset="-120"/>
                <a:ea typeface="標楷體" pitchFamily="65" charset="-120"/>
              </a:rPr>
              <a:t>ImageButton</a:t>
            </a:r>
            <a:r>
              <a:rPr kumimoji="0" lang="en-US" altLang="zh-TW" sz="1200">
                <a:solidFill>
                  <a:schemeClr val="tx2"/>
                </a:solidFill>
                <a:latin typeface="標楷體" pitchFamily="65" charset="-120"/>
                <a:ea typeface="標楷體" pitchFamily="65" charset="-120"/>
              </a:rPr>
              <a:t> android:id="@+id/btnScissors"</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en-US" altLang="zh-TW" sz="1200" b="1">
                <a:solidFill>
                  <a:srgbClr val="0000FF"/>
                </a:solidFill>
                <a:latin typeface="標楷體" pitchFamily="65" charset="-120"/>
                <a:ea typeface="標楷體" pitchFamily="65" charset="-120"/>
              </a:rPr>
              <a:t>android:src="@drawable/scissors"</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android:layout_below="@id/txtMyPlay"</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android:layout_alignLeft="@id/txtMyPlay"</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&lt;/RelativeLayout&gt;</a:t>
            </a:r>
          </a:p>
        </p:txBody>
      </p:sp>
      <p:pic>
        <p:nvPicPr>
          <p:cNvPr id="114693" name="Picture 367" descr="fig24-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600200"/>
            <a:ext cx="24606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4" name="Line 368"/>
          <p:cNvSpPr>
            <a:spLocks noChangeShapeType="1"/>
          </p:cNvSpPr>
          <p:nvPr/>
        </p:nvSpPr>
        <p:spPr bwMode="auto">
          <a:xfrm flipH="1">
            <a:off x="2819400" y="2133600"/>
            <a:ext cx="1219200" cy="228600"/>
          </a:xfrm>
          <a:prstGeom prst="line">
            <a:avLst/>
          </a:prstGeom>
          <a:noFill/>
          <a:ln w="31750">
            <a:solidFill>
              <a:srgbClr val="FF6600"/>
            </a:solidFill>
            <a:miter lim="800000"/>
            <a:headEnd/>
            <a:tailEnd type="triangle" w="lg" len="lg"/>
          </a:ln>
          <a:extLst>
            <a:ext uri="{909E8E84-426E-40DD-AFC4-6F175D3DCCD1}">
              <a14:hiddenFill xmlns:a14="http://schemas.microsoft.com/office/drawing/2010/main" xmlns="">
                <a:noFill/>
              </a14:hiddenFill>
            </a:ext>
          </a:extLst>
        </p:spPr>
        <p:txBody>
          <a:bodyPr wrap="none"/>
          <a:lstStyle/>
          <a:p>
            <a:endParaRPr lang="zh-TW" altLang="en-US"/>
          </a:p>
        </p:txBody>
      </p:sp>
      <p:sp>
        <p:nvSpPr>
          <p:cNvPr id="114695" name="Line 369"/>
          <p:cNvSpPr>
            <a:spLocks noChangeShapeType="1"/>
          </p:cNvSpPr>
          <p:nvPr/>
        </p:nvSpPr>
        <p:spPr bwMode="auto">
          <a:xfrm flipH="1" flipV="1">
            <a:off x="1752600" y="2743200"/>
            <a:ext cx="2209800" cy="0"/>
          </a:xfrm>
          <a:prstGeom prst="line">
            <a:avLst/>
          </a:prstGeom>
          <a:noFill/>
          <a:ln w="31750">
            <a:solidFill>
              <a:srgbClr val="FF6600"/>
            </a:solidFill>
            <a:miter lim="800000"/>
            <a:headEnd/>
            <a:tailEnd type="triangle" w="lg" len="lg"/>
          </a:ln>
          <a:extLst>
            <a:ext uri="{909E8E84-426E-40DD-AFC4-6F175D3DCCD1}">
              <a14:hiddenFill xmlns:a14="http://schemas.microsoft.com/office/drawing/2010/main" xmlns="">
                <a:noFill/>
              </a14:hiddenFill>
            </a:ext>
          </a:extLst>
        </p:spPr>
        <p:txBody>
          <a:bodyPr wrap="none"/>
          <a:lstStyle/>
          <a:p>
            <a:endParaRPr lang="zh-TW" altLang="en-US"/>
          </a:p>
        </p:txBody>
      </p:sp>
      <p:sp>
        <p:nvSpPr>
          <p:cNvPr id="114696" name="Line 370"/>
          <p:cNvSpPr>
            <a:spLocks noChangeShapeType="1"/>
          </p:cNvSpPr>
          <p:nvPr/>
        </p:nvSpPr>
        <p:spPr bwMode="auto">
          <a:xfrm flipH="1" flipV="1">
            <a:off x="2743200" y="2895600"/>
            <a:ext cx="1219200" cy="838200"/>
          </a:xfrm>
          <a:prstGeom prst="line">
            <a:avLst/>
          </a:prstGeom>
          <a:noFill/>
          <a:ln w="31750">
            <a:solidFill>
              <a:srgbClr val="FF6600"/>
            </a:solidFill>
            <a:miter lim="800000"/>
            <a:headEnd/>
            <a:tailEnd type="triangle" w="lg" len="lg"/>
          </a:ln>
          <a:extLst>
            <a:ext uri="{909E8E84-426E-40DD-AFC4-6F175D3DCCD1}">
              <a14:hiddenFill xmlns:a14="http://schemas.microsoft.com/office/drawing/2010/main" xmlns="">
                <a:noFill/>
              </a14:hiddenFill>
            </a:ext>
          </a:extLst>
        </p:spPr>
        <p:txBody>
          <a:bodyPr wrap="none"/>
          <a:lstStyle/>
          <a:p>
            <a:endParaRPr lang="zh-TW" altLang="en-US"/>
          </a:p>
        </p:txBody>
      </p:sp>
      <p:sp>
        <p:nvSpPr>
          <p:cNvPr id="114697" name="Line 371"/>
          <p:cNvSpPr>
            <a:spLocks noChangeShapeType="1"/>
          </p:cNvSpPr>
          <p:nvPr/>
        </p:nvSpPr>
        <p:spPr bwMode="auto">
          <a:xfrm flipH="1" flipV="1">
            <a:off x="2590800" y="3276600"/>
            <a:ext cx="1371600" cy="1447800"/>
          </a:xfrm>
          <a:prstGeom prst="line">
            <a:avLst/>
          </a:prstGeom>
          <a:noFill/>
          <a:ln w="31750">
            <a:solidFill>
              <a:srgbClr val="FF6600"/>
            </a:solidFill>
            <a:miter lim="800000"/>
            <a:headEnd/>
            <a:tailEnd type="triangle" w="lg" len="lg"/>
          </a:ln>
          <a:extLst>
            <a:ext uri="{909E8E84-426E-40DD-AFC4-6F175D3DCCD1}">
              <a14:hiddenFill xmlns:a14="http://schemas.microsoft.com/office/drawing/2010/main" xmlns="">
                <a:noFill/>
              </a14:hiddenFill>
            </a:ext>
          </a:extLst>
        </p:spPr>
        <p:txBody>
          <a:bodyPr wrap="none"/>
          <a:lstStyle/>
          <a:p>
            <a:endParaRPr lang="zh-TW" altLang="en-US"/>
          </a:p>
        </p:txBody>
      </p:sp>
    </p:spTree>
    <p:extLst>
      <p:ext uri="{BB962C8B-B14F-4D97-AF65-F5344CB8AC3E}">
        <p14:creationId xmlns:p14="http://schemas.microsoft.com/office/powerpoint/2010/main" xmlns="" val="224986654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1BE2F09-9C77-41E4-97FA-8F6126889F6B}" type="slidenum">
              <a:rPr lang="en-US" altLang="zh-TW" smtClean="0"/>
              <a:pPr eaLnBrk="1" hangingPunct="1"/>
              <a:t>67</a:t>
            </a:fld>
            <a:endParaRPr lang="en-US" altLang="zh-TW" smtClean="0"/>
          </a:p>
        </p:txBody>
      </p:sp>
      <p:sp>
        <p:nvSpPr>
          <p:cNvPr id="115715" name="Rectangle 2"/>
          <p:cNvSpPr>
            <a:spLocks noGrp="1" noChangeArrowheads="1"/>
          </p:cNvSpPr>
          <p:nvPr>
            <p:ph type="title"/>
          </p:nvPr>
        </p:nvSpPr>
        <p:spPr>
          <a:xfrm>
            <a:off x="685800" y="304800"/>
            <a:ext cx="8153400" cy="838200"/>
          </a:xfrm>
          <a:noFill/>
        </p:spPr>
        <p:txBody>
          <a:bodyPr/>
          <a:lstStyle/>
          <a:p>
            <a:pPr eaLnBrk="1" hangingPunct="1"/>
            <a:r>
              <a:rPr lang="en-US" altLang="zh-TW" sz="3200" smtClean="0">
                <a:ea typeface="標楷體" pitchFamily="65" charset="-120"/>
              </a:rPr>
              <a:t>RelativeLayout</a:t>
            </a:r>
            <a:r>
              <a:rPr lang="zh-TW" altLang="en-US" sz="3200" smtClean="0">
                <a:ea typeface="標楷體" pitchFamily="65" charset="-120"/>
              </a:rPr>
              <a:t>和「電腦猜拳」遊戲程式 </a:t>
            </a:r>
            <a:r>
              <a:rPr lang="en-US" altLang="zh-TW" sz="3200" smtClean="0">
                <a:ea typeface="標楷體" pitchFamily="65" charset="-120"/>
              </a:rPr>
              <a:t>(4/5)</a:t>
            </a:r>
            <a:endParaRPr lang="zh-TW" altLang="en-US" sz="3200" smtClean="0">
              <a:ea typeface="標楷體" pitchFamily="65" charset="-120"/>
            </a:endParaRPr>
          </a:p>
        </p:txBody>
      </p:sp>
      <p:sp>
        <p:nvSpPr>
          <p:cNvPr id="115716" name="Rectangle 3"/>
          <p:cNvSpPr>
            <a:spLocks noChangeArrowheads="1"/>
          </p:cNvSpPr>
          <p:nvPr/>
        </p:nvSpPr>
        <p:spPr bwMode="auto">
          <a:xfrm>
            <a:off x="457200" y="990600"/>
            <a:ext cx="8077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zh-TW" altLang="en-US" sz="2400">
                <a:solidFill>
                  <a:schemeClr val="tx2"/>
                </a:solidFill>
                <a:latin typeface="標楷體" pitchFamily="65" charset="-120"/>
                <a:ea typeface="標楷體" pitchFamily="65" charset="-120"/>
              </a:rPr>
              <a:t>程式檔：</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public class Main extends Activity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private TextView txtResult;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private ImageView imgComPlay;</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private ImageButton btnScissors, btnStone, btnNet;</a:t>
            </a:r>
          </a:p>
          <a:p>
            <a:pPr eaLnBrk="1" hangingPunct="1">
              <a:lnSpc>
                <a:spcPct val="90000"/>
              </a:lnSpc>
              <a:spcBef>
                <a:spcPct val="20000"/>
              </a:spcBef>
              <a:buClr>
                <a:schemeClr val="accent1"/>
              </a:buClr>
              <a:buSzPct val="65000"/>
              <a:buFont typeface="Wingdings" pitchFamily="2" charset="2"/>
              <a:buNone/>
            </a:pPr>
            <a:endParaRPr kumimoji="0" lang="en-US" altLang="zh-TW" sz="12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@Override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public void onCreate(Bundle savedInstanceState)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setupViewComponent();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private void setupViewComponent()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imgComPlay = (ImageView)findViewById(R.id.imgComPlay);</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txtResult = (TextView)findViewById(R.id.txtResult);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btnScissors = (ImageButton)findViewById(R.id.btnScissors);</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btnStone = (ImageButton)findViewById(R.id.btnStone);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btnNet = (ImageButton)findViewById(R.id.btnNet);</a:t>
            </a:r>
          </a:p>
          <a:p>
            <a:pPr eaLnBrk="1" hangingPunct="1">
              <a:lnSpc>
                <a:spcPct val="90000"/>
              </a:lnSpc>
              <a:spcBef>
                <a:spcPct val="20000"/>
              </a:spcBef>
              <a:buClr>
                <a:schemeClr val="accent1"/>
              </a:buClr>
              <a:buSzPct val="65000"/>
              <a:buFont typeface="Wingdings" pitchFamily="2" charset="2"/>
              <a:buNone/>
            </a:pPr>
            <a:endParaRPr kumimoji="0" lang="en-US" altLang="zh-TW" sz="12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btnScissors.setOnClickListener(btnScissorsLin);</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btnStone.setOnClickListener(btnStoneLin);</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btnNet.setOnClickListener(btnNetLin);</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endParaRPr kumimoji="0" lang="en-US" altLang="zh-TW" sz="1200">
              <a:solidFill>
                <a:schemeClr val="tx2"/>
              </a:solidFill>
              <a:latin typeface="標楷體" pitchFamily="65" charset="-120"/>
              <a:ea typeface="標楷體" pitchFamily="65" charset="-120"/>
            </a:endParaRP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r>
              <a:rPr kumimoji="0" lang="zh-TW" altLang="en-US" sz="1200">
                <a:solidFill>
                  <a:schemeClr val="tx2"/>
                </a:solidFill>
                <a:latin typeface="標楷體" pitchFamily="65" charset="-120"/>
                <a:ea typeface="標楷體" pitchFamily="65" charset="-120"/>
              </a:rPr>
              <a:t>續下一頁</a:t>
            </a:r>
            <a:r>
              <a:rPr kumimoji="0" lang="en-US" altLang="zh-TW" sz="1200">
                <a:solidFill>
                  <a:schemeClr val="tx2"/>
                </a:solidFill>
                <a:latin typeface="標楷體" pitchFamily="65" charset="-120"/>
                <a:ea typeface="標楷體" pitchFamily="65" charset="-120"/>
              </a:rPr>
              <a:t>)</a:t>
            </a:r>
          </a:p>
        </p:txBody>
      </p:sp>
    </p:spTree>
    <p:extLst>
      <p:ext uri="{BB962C8B-B14F-4D97-AF65-F5344CB8AC3E}">
        <p14:creationId xmlns:p14="http://schemas.microsoft.com/office/powerpoint/2010/main" xmlns="" val="223309553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1FD3A0F-FF86-4A29-92A2-BA83B5E018A8}" type="slidenum">
              <a:rPr lang="en-US" altLang="zh-TW" smtClean="0"/>
              <a:pPr eaLnBrk="1" hangingPunct="1"/>
              <a:t>68</a:t>
            </a:fld>
            <a:endParaRPr lang="en-US" altLang="zh-TW" smtClean="0"/>
          </a:p>
        </p:txBody>
      </p:sp>
      <p:sp>
        <p:nvSpPr>
          <p:cNvPr id="116739" name="Rectangle 2"/>
          <p:cNvSpPr>
            <a:spLocks noGrp="1" noChangeArrowheads="1"/>
          </p:cNvSpPr>
          <p:nvPr>
            <p:ph type="title"/>
          </p:nvPr>
        </p:nvSpPr>
        <p:spPr>
          <a:xfrm>
            <a:off x="685800" y="304800"/>
            <a:ext cx="8153400" cy="838200"/>
          </a:xfrm>
          <a:noFill/>
        </p:spPr>
        <p:txBody>
          <a:bodyPr/>
          <a:lstStyle/>
          <a:p>
            <a:pPr eaLnBrk="1" hangingPunct="1"/>
            <a:r>
              <a:rPr lang="en-US" altLang="zh-TW" sz="3200" smtClean="0">
                <a:ea typeface="標楷體" pitchFamily="65" charset="-120"/>
              </a:rPr>
              <a:t>RelativeLayout</a:t>
            </a:r>
            <a:r>
              <a:rPr lang="zh-TW" altLang="en-US" sz="3200" smtClean="0">
                <a:ea typeface="標楷體" pitchFamily="65" charset="-120"/>
              </a:rPr>
              <a:t>和「電腦猜拳」遊戲程式 </a:t>
            </a:r>
            <a:r>
              <a:rPr lang="en-US" altLang="zh-TW" sz="3200" smtClean="0">
                <a:ea typeface="標楷體" pitchFamily="65" charset="-120"/>
              </a:rPr>
              <a:t>(5/5)</a:t>
            </a:r>
            <a:endParaRPr lang="zh-TW" altLang="en-US" sz="3200" smtClean="0">
              <a:ea typeface="標楷體" pitchFamily="65" charset="-120"/>
            </a:endParaRPr>
          </a:p>
        </p:txBody>
      </p:sp>
      <p:sp>
        <p:nvSpPr>
          <p:cNvPr id="116740" name="Rectangle 3"/>
          <p:cNvSpPr>
            <a:spLocks noChangeArrowheads="1"/>
          </p:cNvSpPr>
          <p:nvPr/>
        </p:nvSpPr>
        <p:spPr bwMode="auto">
          <a:xfrm>
            <a:off x="457200" y="990600"/>
            <a:ext cx="8077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1950" indent="-36195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private Button.OnClickListener btnScissorsLin = new Button.OnClickListener()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public void onClick(View v)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 </a:t>
            </a:r>
            <a:r>
              <a:rPr kumimoji="0" lang="zh-TW" altLang="en-US" sz="1200">
                <a:solidFill>
                  <a:schemeClr val="tx2"/>
                </a:solidFill>
                <a:latin typeface="標楷體" pitchFamily="65" charset="-120"/>
                <a:ea typeface="標楷體" pitchFamily="65" charset="-120"/>
              </a:rPr>
              <a:t>決定電腦出拳</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int iComPlay = (int)(Math.random()*3 + 1);</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 1 – </a:t>
            </a:r>
            <a:r>
              <a:rPr kumimoji="0" lang="zh-TW" altLang="en-US" sz="1200">
                <a:solidFill>
                  <a:schemeClr val="tx2"/>
                </a:solidFill>
                <a:latin typeface="標楷體" pitchFamily="65" charset="-120"/>
                <a:ea typeface="標楷體" pitchFamily="65" charset="-120"/>
              </a:rPr>
              <a:t>剪刀</a:t>
            </a:r>
            <a:r>
              <a:rPr kumimoji="0" lang="en-US" altLang="zh-TW" sz="1200">
                <a:solidFill>
                  <a:schemeClr val="tx2"/>
                </a:solidFill>
                <a:latin typeface="標楷體" pitchFamily="65" charset="-120"/>
                <a:ea typeface="標楷體" pitchFamily="65" charset="-120"/>
              </a:rPr>
              <a:t>, 2 – </a:t>
            </a:r>
            <a:r>
              <a:rPr kumimoji="0" lang="zh-TW" altLang="en-US" sz="1200">
                <a:solidFill>
                  <a:schemeClr val="tx2"/>
                </a:solidFill>
                <a:latin typeface="標楷體" pitchFamily="65" charset="-120"/>
                <a:ea typeface="標楷體" pitchFamily="65" charset="-120"/>
              </a:rPr>
              <a:t>石頭</a:t>
            </a:r>
            <a:r>
              <a:rPr kumimoji="0" lang="en-US" altLang="zh-TW" sz="1200">
                <a:solidFill>
                  <a:schemeClr val="tx2"/>
                </a:solidFill>
                <a:latin typeface="標楷體" pitchFamily="65" charset="-120"/>
                <a:ea typeface="標楷體" pitchFamily="65" charset="-120"/>
              </a:rPr>
              <a:t>, 3 – </a:t>
            </a:r>
            <a:r>
              <a:rPr kumimoji="0" lang="zh-TW" altLang="en-US" sz="1200">
                <a:solidFill>
                  <a:schemeClr val="tx2"/>
                </a:solidFill>
                <a:latin typeface="標楷體" pitchFamily="65" charset="-120"/>
                <a:ea typeface="標楷體" pitchFamily="65" charset="-120"/>
              </a:rPr>
              <a:t>布</a:t>
            </a:r>
            <a:r>
              <a:rPr kumimoji="0" lang="en-US" altLang="zh-TW" sz="1200">
                <a:solidFill>
                  <a:schemeClr val="tx2"/>
                </a:solidFill>
                <a:latin typeface="標楷體" pitchFamily="65" charset="-120"/>
                <a:ea typeface="標楷體" pitchFamily="65" charset="-120"/>
              </a:rPr>
              <a: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if (iComPlay == 1)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imgComPlay.setImageResource(R.drawable.scissors);</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txtResult.setText(getString(R.string.result)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getString(R.string.playerDraw));</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else if (iComPlay == 2)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imgComPlay.setImageResource(R.drawable.stone);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txtResult.setText(getString(R.string.result)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getString(R.string.playerLose));</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else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imgComPlay.setImageResource(R.drawable.net);</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txtResult.setText(getString(R.string.result)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getString(R.string.playerWin));</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    // btnStoneLin </a:t>
            </a:r>
            <a:r>
              <a:rPr kumimoji="0" lang="zh-TW" altLang="en-US" sz="1200">
                <a:solidFill>
                  <a:schemeClr val="tx2"/>
                </a:solidFill>
                <a:latin typeface="標楷體" pitchFamily="65" charset="-120"/>
                <a:ea typeface="標楷體" pitchFamily="65" charset="-120"/>
              </a:rPr>
              <a:t>和 </a:t>
            </a:r>
            <a:r>
              <a:rPr kumimoji="0" lang="en-US" altLang="zh-TW" sz="1200">
                <a:solidFill>
                  <a:schemeClr val="tx2"/>
                </a:solidFill>
                <a:latin typeface="標楷體" pitchFamily="65" charset="-120"/>
                <a:ea typeface="標楷體" pitchFamily="65" charset="-120"/>
              </a:rPr>
              <a:t>btnNetLin </a:t>
            </a:r>
            <a:r>
              <a:rPr kumimoji="0" lang="zh-TW" altLang="en-US" sz="1200">
                <a:solidFill>
                  <a:schemeClr val="tx2"/>
                </a:solidFill>
                <a:latin typeface="標楷體" pitchFamily="65" charset="-120"/>
                <a:ea typeface="標楷體" pitchFamily="65" charset="-120"/>
              </a:rPr>
              <a:t>類似上一段程式碼</a:t>
            </a:r>
          </a:p>
          <a:p>
            <a:pPr eaLnBrk="1" hangingPunct="1">
              <a:lnSpc>
                <a:spcPct val="90000"/>
              </a:lnSpc>
              <a:spcBef>
                <a:spcPct val="20000"/>
              </a:spcBef>
              <a:buClr>
                <a:schemeClr val="accent1"/>
              </a:buClr>
              <a:buSzPct val="65000"/>
              <a:buFont typeface="Wingdings" pitchFamily="2" charset="2"/>
              <a:buNone/>
            </a:pPr>
            <a:r>
              <a:rPr kumimoji="0" lang="en-US" altLang="zh-TW" sz="1200">
                <a:solidFill>
                  <a:schemeClr val="tx2"/>
                </a:solidFill>
                <a:latin typeface="標楷體" pitchFamily="65" charset="-120"/>
                <a:ea typeface="標楷體" pitchFamily="65" charset="-120"/>
              </a:rPr>
              <a:t>}</a:t>
            </a:r>
          </a:p>
        </p:txBody>
      </p:sp>
    </p:spTree>
    <p:extLst>
      <p:ext uri="{BB962C8B-B14F-4D97-AF65-F5344CB8AC3E}">
        <p14:creationId xmlns:p14="http://schemas.microsoft.com/office/powerpoint/2010/main" xmlns="" val="190578048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編號版面配置區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D94EFF1-87FC-4D47-A9A6-E7FBE733EAB3}" type="slidenum">
              <a:rPr lang="en-US" altLang="zh-TW" smtClean="0"/>
              <a:pPr eaLnBrk="1" hangingPunct="1"/>
              <a:t>69</a:t>
            </a:fld>
            <a:endParaRPr lang="en-US" altLang="zh-TW" smtClean="0"/>
          </a:p>
        </p:txBody>
      </p:sp>
      <p:sp>
        <p:nvSpPr>
          <p:cNvPr id="117763" name="Rectangle 3"/>
          <p:cNvSpPr>
            <a:spLocks noGrp="1" noChangeArrowheads="1"/>
          </p:cNvSpPr>
          <p:nvPr>
            <p:ph type="title"/>
          </p:nvPr>
        </p:nvSpPr>
        <p:spPr>
          <a:xfrm>
            <a:off x="1371600" y="838200"/>
            <a:ext cx="5943600" cy="3048000"/>
          </a:xfrm>
          <a:noFill/>
        </p:spPr>
        <p:txBody>
          <a:bodyPr/>
          <a:lstStyle/>
          <a:p>
            <a:pPr eaLnBrk="1" hangingPunct="1"/>
            <a:endParaRPr lang="zh-TW" altLang="en-US" sz="3900" smtClean="0">
              <a:solidFill>
                <a:srgbClr val="0000FF"/>
              </a:solidFill>
              <a:ea typeface="標楷體" pitchFamily="65" charset="-120"/>
            </a:endParaRPr>
          </a:p>
        </p:txBody>
      </p:sp>
      <p:pic>
        <p:nvPicPr>
          <p:cNvPr id="11776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l="3828" t="7066" r="56013" b="48569"/>
          <a:stretch>
            <a:fillRect/>
          </a:stretch>
        </p:blipFill>
        <p:spPr bwMode="auto">
          <a:xfrm>
            <a:off x="1371600" y="2286000"/>
            <a:ext cx="29495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l="2824" t="7066" r="56013" b="50002"/>
          <a:stretch>
            <a:fillRect/>
          </a:stretch>
        </p:blipFill>
        <p:spPr bwMode="auto">
          <a:xfrm>
            <a:off x="4495800" y="2286000"/>
            <a:ext cx="3124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6" name="橢圓形圖說文字 7"/>
          <p:cNvSpPr>
            <a:spLocks noChangeArrowheads="1"/>
          </p:cNvSpPr>
          <p:nvPr/>
        </p:nvSpPr>
        <p:spPr bwMode="auto">
          <a:xfrm>
            <a:off x="6781800" y="4800600"/>
            <a:ext cx="2362200" cy="990600"/>
          </a:xfrm>
          <a:prstGeom prst="wedgeEllipseCallout">
            <a:avLst>
              <a:gd name="adj1" fmla="val -59403"/>
              <a:gd name="adj2" fmla="val -102931"/>
            </a:avLst>
          </a:prstGeom>
          <a:solidFill>
            <a:schemeClr val="accent1"/>
          </a:solidFill>
          <a:ln w="9525" algn="ctr">
            <a:solidFill>
              <a:schemeClr val="tx1"/>
            </a:solidFill>
            <a:miter lim="800000"/>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a:latin typeface="標楷體" pitchFamily="65" charset="-120"/>
                <a:ea typeface="標楷體" pitchFamily="65" charset="-120"/>
              </a:rPr>
              <a:t>使用</a:t>
            </a:r>
            <a:r>
              <a:rPr lang="en-US" altLang="zh-TW" sz="2000">
                <a:latin typeface="標楷體" pitchFamily="65" charset="-120"/>
                <a:ea typeface="標楷體" pitchFamily="65" charset="-120"/>
              </a:rPr>
              <a:t>TableLayout</a:t>
            </a:r>
            <a:endParaRPr lang="zh-TW" altLang="en-US" sz="2000">
              <a:latin typeface="標楷體" pitchFamily="65" charset="-120"/>
              <a:ea typeface="標楷體" pitchFamily="65" charset="-120"/>
            </a:endParaRPr>
          </a:p>
          <a:p>
            <a:pPr eaLnBrk="1" hangingPunct="1"/>
            <a:endParaRPr lang="zh-TW" altLang="en-US" sz="2000">
              <a:latin typeface="標楷體" pitchFamily="65" charset="-120"/>
              <a:ea typeface="標楷體" pitchFamily="65" charset="-120"/>
            </a:endParaRPr>
          </a:p>
        </p:txBody>
      </p:sp>
      <p:sp>
        <p:nvSpPr>
          <p:cNvPr id="117767" name="橢圓形圖說文字 8"/>
          <p:cNvSpPr>
            <a:spLocks noChangeArrowheads="1"/>
          </p:cNvSpPr>
          <p:nvPr/>
        </p:nvSpPr>
        <p:spPr bwMode="auto">
          <a:xfrm>
            <a:off x="152400" y="4800600"/>
            <a:ext cx="2743200" cy="990600"/>
          </a:xfrm>
          <a:prstGeom prst="wedgeEllipseCallout">
            <a:avLst>
              <a:gd name="adj1" fmla="val 34602"/>
              <a:gd name="adj2" fmla="val -104250"/>
            </a:avLst>
          </a:prstGeom>
          <a:solidFill>
            <a:schemeClr val="accent1"/>
          </a:solidFill>
          <a:ln w="9525" algn="ctr">
            <a:solidFill>
              <a:schemeClr val="tx1"/>
            </a:solidFill>
            <a:miter lim="800000"/>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a:latin typeface="標楷體" pitchFamily="65" charset="-120"/>
                <a:ea typeface="標楷體" pitchFamily="65" charset="-120"/>
              </a:rPr>
              <a:t>使用</a:t>
            </a:r>
            <a:r>
              <a:rPr lang="en-US" altLang="zh-TW" sz="2000">
                <a:latin typeface="標楷體" pitchFamily="65" charset="-120"/>
                <a:ea typeface="標楷體" pitchFamily="65" charset="-120"/>
              </a:rPr>
              <a:t>LinearLayout</a:t>
            </a:r>
            <a:endParaRPr lang="zh-TW" altLang="en-US" sz="2000">
              <a:latin typeface="標楷體" pitchFamily="65" charset="-120"/>
              <a:ea typeface="標楷體" pitchFamily="65" charset="-120"/>
            </a:endParaRPr>
          </a:p>
          <a:p>
            <a:pPr eaLnBrk="1" hangingPunct="1"/>
            <a:endParaRPr lang="zh-TW" altLang="en-US" sz="2000">
              <a:latin typeface="標楷體" pitchFamily="65" charset="-120"/>
              <a:ea typeface="標楷體" pitchFamily="65" charset="-120"/>
            </a:endParaRPr>
          </a:p>
        </p:txBody>
      </p:sp>
    </p:spTree>
    <p:extLst>
      <p:ext uri="{BB962C8B-B14F-4D97-AF65-F5344CB8AC3E}">
        <p14:creationId xmlns:p14="http://schemas.microsoft.com/office/powerpoint/2010/main" xmlns="" val="18712195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r>
              <a:rPr lang="en-US" altLang="zh-TW" sz="3600" dirty="0" smtClean="0"/>
              <a:t>Introduction to Android and Linux </a:t>
            </a:r>
            <a:br>
              <a:rPr lang="en-US" altLang="zh-TW" sz="3600" dirty="0" smtClean="0"/>
            </a:br>
            <a:r>
              <a:rPr lang="en-US" altLang="zh-TW" sz="4000" dirty="0" smtClean="0"/>
              <a:t>(service Lifecycle)</a:t>
            </a:r>
          </a:p>
        </p:txBody>
      </p:sp>
      <p:sp>
        <p:nvSpPr>
          <p:cNvPr id="121859" name="Oval 3"/>
          <p:cNvSpPr>
            <a:spLocks noChangeArrowheads="1"/>
          </p:cNvSpPr>
          <p:nvPr/>
        </p:nvSpPr>
        <p:spPr bwMode="auto">
          <a:xfrm>
            <a:off x="3348038" y="1700213"/>
            <a:ext cx="2374900" cy="576262"/>
          </a:xfrm>
          <a:prstGeom prst="ellipse">
            <a:avLst/>
          </a:prstGeom>
          <a:solidFill>
            <a:schemeClr val="accent1"/>
          </a:solidFill>
          <a:ln w="9525">
            <a:solidFill>
              <a:schemeClr val="tx1"/>
            </a:solidFill>
            <a:round/>
            <a:headEnd/>
            <a:tailEnd/>
          </a:ln>
        </p:spPr>
        <p:txBody>
          <a:bodyPr wrap="none" anchor="ctr"/>
          <a:lstStyle/>
          <a:p>
            <a:pPr algn="ctr"/>
            <a:r>
              <a:rPr lang="en-US" altLang="zh-TW"/>
              <a:t>startService()</a:t>
            </a:r>
          </a:p>
        </p:txBody>
      </p:sp>
      <p:sp>
        <p:nvSpPr>
          <p:cNvPr id="121860" name="Rectangle 4"/>
          <p:cNvSpPr>
            <a:spLocks noChangeArrowheads="1"/>
          </p:cNvSpPr>
          <p:nvPr/>
        </p:nvSpPr>
        <p:spPr bwMode="auto">
          <a:xfrm>
            <a:off x="3598863" y="2708275"/>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onCreate()</a:t>
            </a:r>
          </a:p>
        </p:txBody>
      </p:sp>
      <p:sp>
        <p:nvSpPr>
          <p:cNvPr id="121861" name="Rectangle 5"/>
          <p:cNvSpPr>
            <a:spLocks noChangeArrowheads="1"/>
          </p:cNvSpPr>
          <p:nvPr/>
        </p:nvSpPr>
        <p:spPr bwMode="auto">
          <a:xfrm>
            <a:off x="3598863" y="33575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onStart()</a:t>
            </a:r>
          </a:p>
        </p:txBody>
      </p:sp>
      <p:sp>
        <p:nvSpPr>
          <p:cNvPr id="121862" name="Rectangle 6"/>
          <p:cNvSpPr>
            <a:spLocks noChangeArrowheads="1"/>
          </p:cNvSpPr>
          <p:nvPr/>
        </p:nvSpPr>
        <p:spPr bwMode="auto">
          <a:xfrm>
            <a:off x="3598863" y="5086350"/>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onDestroy()</a:t>
            </a:r>
          </a:p>
        </p:txBody>
      </p:sp>
      <p:cxnSp>
        <p:nvCxnSpPr>
          <p:cNvPr id="121863" name="AutoShape 7"/>
          <p:cNvCxnSpPr>
            <a:cxnSpLocks noChangeShapeType="1"/>
            <a:stCxn id="121859" idx="4"/>
            <a:endCxn id="121860" idx="0"/>
          </p:cNvCxnSpPr>
          <p:nvPr/>
        </p:nvCxnSpPr>
        <p:spPr bwMode="auto">
          <a:xfrm>
            <a:off x="4535488" y="2276475"/>
            <a:ext cx="0" cy="431800"/>
          </a:xfrm>
          <a:prstGeom prst="straightConnector1">
            <a:avLst/>
          </a:prstGeom>
          <a:noFill/>
          <a:ln w="9525">
            <a:solidFill>
              <a:schemeClr val="tx1"/>
            </a:solidFill>
            <a:round/>
            <a:headEnd/>
            <a:tailEnd type="triangle" w="med" len="med"/>
          </a:ln>
        </p:spPr>
      </p:cxnSp>
      <p:cxnSp>
        <p:nvCxnSpPr>
          <p:cNvPr id="121864" name="AutoShape 8"/>
          <p:cNvCxnSpPr>
            <a:cxnSpLocks noChangeShapeType="1"/>
            <a:stCxn id="121860" idx="2"/>
            <a:endCxn id="121861" idx="0"/>
          </p:cNvCxnSpPr>
          <p:nvPr/>
        </p:nvCxnSpPr>
        <p:spPr bwMode="auto">
          <a:xfrm>
            <a:off x="4535488" y="3141663"/>
            <a:ext cx="0" cy="215900"/>
          </a:xfrm>
          <a:prstGeom prst="straightConnector1">
            <a:avLst/>
          </a:prstGeom>
          <a:noFill/>
          <a:ln w="9525">
            <a:solidFill>
              <a:schemeClr val="tx1"/>
            </a:solidFill>
            <a:round/>
            <a:headEnd/>
            <a:tailEnd type="triangle" w="med" len="med"/>
          </a:ln>
        </p:spPr>
      </p:cxnSp>
      <p:sp>
        <p:nvSpPr>
          <p:cNvPr id="121865" name="Rectangle 9"/>
          <p:cNvSpPr>
            <a:spLocks noChangeArrowheads="1"/>
          </p:cNvSpPr>
          <p:nvPr/>
        </p:nvSpPr>
        <p:spPr bwMode="auto">
          <a:xfrm>
            <a:off x="3598863" y="4292600"/>
            <a:ext cx="1871662" cy="433388"/>
          </a:xfrm>
          <a:prstGeom prst="rect">
            <a:avLst/>
          </a:prstGeom>
          <a:solidFill>
            <a:schemeClr val="bg1"/>
          </a:solidFill>
          <a:ln w="9525">
            <a:solidFill>
              <a:schemeClr val="tx1"/>
            </a:solidFill>
            <a:prstDash val="dash"/>
            <a:miter lim="800000"/>
            <a:headEnd/>
            <a:tailEnd/>
          </a:ln>
        </p:spPr>
        <p:txBody>
          <a:bodyPr wrap="none" anchor="ctr"/>
          <a:lstStyle/>
          <a:p>
            <a:pPr algn="ctr"/>
            <a:r>
              <a:rPr lang="en-US" altLang="zh-TW"/>
              <a:t>….</a:t>
            </a:r>
          </a:p>
        </p:txBody>
      </p:sp>
      <p:cxnSp>
        <p:nvCxnSpPr>
          <p:cNvPr id="121866" name="AutoShape 10"/>
          <p:cNvCxnSpPr>
            <a:cxnSpLocks noChangeShapeType="1"/>
            <a:stCxn id="121861" idx="2"/>
            <a:endCxn id="121865" idx="0"/>
          </p:cNvCxnSpPr>
          <p:nvPr/>
        </p:nvCxnSpPr>
        <p:spPr bwMode="auto">
          <a:xfrm>
            <a:off x="4535488" y="3790950"/>
            <a:ext cx="0" cy="501650"/>
          </a:xfrm>
          <a:prstGeom prst="straightConnector1">
            <a:avLst/>
          </a:prstGeom>
          <a:noFill/>
          <a:ln w="9525">
            <a:solidFill>
              <a:schemeClr val="tx1"/>
            </a:solidFill>
            <a:round/>
            <a:headEnd/>
            <a:tailEnd type="triangle" w="med" len="med"/>
          </a:ln>
        </p:spPr>
      </p:cxnSp>
      <p:cxnSp>
        <p:nvCxnSpPr>
          <p:cNvPr id="121867" name="AutoShape 11"/>
          <p:cNvCxnSpPr>
            <a:cxnSpLocks noChangeShapeType="1"/>
            <a:stCxn id="121865" idx="2"/>
            <a:endCxn id="121862" idx="0"/>
          </p:cNvCxnSpPr>
          <p:nvPr/>
        </p:nvCxnSpPr>
        <p:spPr bwMode="auto">
          <a:xfrm>
            <a:off x="4535488" y="4725988"/>
            <a:ext cx="0" cy="360362"/>
          </a:xfrm>
          <a:prstGeom prst="straightConnector1">
            <a:avLst/>
          </a:prstGeom>
          <a:noFill/>
          <a:ln w="9525">
            <a:solidFill>
              <a:schemeClr val="tx1"/>
            </a:solidFill>
            <a:round/>
            <a:headEnd/>
            <a:tailEnd type="triangle" w="med" len="med"/>
          </a:ln>
        </p:spPr>
      </p:cxnSp>
      <p:sp>
        <p:nvSpPr>
          <p:cNvPr id="121868" name="Oval 12"/>
          <p:cNvSpPr>
            <a:spLocks noChangeArrowheads="1"/>
          </p:cNvSpPr>
          <p:nvPr/>
        </p:nvSpPr>
        <p:spPr bwMode="auto">
          <a:xfrm>
            <a:off x="3348038" y="5734050"/>
            <a:ext cx="2374900" cy="576263"/>
          </a:xfrm>
          <a:prstGeom prst="ellipse">
            <a:avLst/>
          </a:prstGeom>
          <a:solidFill>
            <a:schemeClr val="accent1"/>
          </a:solidFill>
          <a:ln w="9525">
            <a:solidFill>
              <a:schemeClr val="tx1"/>
            </a:solidFill>
            <a:round/>
            <a:headEnd/>
            <a:tailEnd/>
          </a:ln>
        </p:spPr>
        <p:txBody>
          <a:bodyPr wrap="none" anchor="ctr"/>
          <a:lstStyle/>
          <a:p>
            <a:pPr algn="ctr"/>
            <a:r>
              <a:rPr lang="en-US" altLang="zh-TW"/>
              <a:t>end</a:t>
            </a:r>
          </a:p>
        </p:txBody>
      </p:sp>
      <p:cxnSp>
        <p:nvCxnSpPr>
          <p:cNvPr id="121869" name="AutoShape 13"/>
          <p:cNvCxnSpPr>
            <a:cxnSpLocks noChangeShapeType="1"/>
            <a:stCxn id="121862" idx="2"/>
            <a:endCxn id="121868" idx="0"/>
          </p:cNvCxnSpPr>
          <p:nvPr/>
        </p:nvCxnSpPr>
        <p:spPr bwMode="auto">
          <a:xfrm>
            <a:off x="4535488" y="5519738"/>
            <a:ext cx="0" cy="214312"/>
          </a:xfrm>
          <a:prstGeom prst="straightConnector1">
            <a:avLst/>
          </a:prstGeom>
          <a:noFill/>
          <a:ln w="9525">
            <a:solidFill>
              <a:schemeClr val="tx1"/>
            </a:solidFill>
            <a:round/>
            <a:headEnd/>
            <a:tailEnd type="triangle" w="med" len="med"/>
          </a:ln>
        </p:spPr>
      </p:cxnSp>
      <p:sp>
        <p:nvSpPr>
          <p:cNvPr id="14" name="投影片編號版面配置區 13"/>
          <p:cNvSpPr>
            <a:spLocks noGrp="1"/>
          </p:cNvSpPr>
          <p:nvPr>
            <p:ph type="sldNum" sz="quarter" idx="12"/>
          </p:nvPr>
        </p:nvSpPr>
        <p:spPr/>
        <p:txBody>
          <a:bodyPr/>
          <a:lstStyle/>
          <a:p>
            <a:fld id="{45F78D89-5997-444E-9954-B07A54BF8CB2}" type="slidenum">
              <a:rPr lang="zh-TW" altLang="en-US" smtClean="0"/>
              <a:pPr/>
              <a:t>7</a:t>
            </a:fld>
            <a:endParaRPr lang="zh-TW" altLang="en-US"/>
          </a:p>
        </p:txBody>
      </p:sp>
      <p:sp>
        <p:nvSpPr>
          <p:cNvPr id="2" name="日期版面配置區 1"/>
          <p:cNvSpPr>
            <a:spLocks noGrp="1"/>
          </p:cNvSpPr>
          <p:nvPr>
            <p:ph type="dt" sz="half" idx="10"/>
          </p:nvPr>
        </p:nvSpPr>
        <p:spPr/>
        <p:txBody>
          <a:bodyPr/>
          <a:lstStyle/>
          <a:p>
            <a:fld id="{9A61EDD0-A2B5-4D6F-AF00-AFF5AAEE5505}" type="datetime1">
              <a:rPr lang="zh-TW" altLang="en-US" smtClean="0"/>
              <a:pPr/>
              <a:t>2017/3/20</a:t>
            </a:fld>
            <a:endParaRPr lang="zh-TW" altLang="en-US"/>
          </a:p>
        </p:txBody>
      </p:sp>
    </p:spTree>
    <p:extLst>
      <p:ext uri="{BB962C8B-B14F-4D97-AF65-F5344CB8AC3E}">
        <p14:creationId xmlns:p14="http://schemas.microsoft.com/office/powerpoint/2010/main" xmlns="" val="42898413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Web View</a:t>
            </a:r>
            <a:endParaRPr lang="zh-TW" altLang="en-US" dirty="0"/>
          </a:p>
        </p:txBody>
      </p:sp>
      <p:sp>
        <p:nvSpPr>
          <p:cNvPr id="5" name="內容版面配置區 4"/>
          <p:cNvSpPr>
            <a:spLocks noGrp="1"/>
          </p:cNvSpPr>
          <p:nvPr>
            <p:ph idx="1"/>
          </p:nvPr>
        </p:nvSpPr>
        <p:spPr/>
        <p:txBody>
          <a:bodyPr>
            <a:normAutofit fontScale="32500" lnSpcReduction="20000"/>
          </a:bodyPr>
          <a:lstStyle/>
          <a:p>
            <a:r>
              <a:rPr lang="en-US" altLang="zh-TW" dirty="0"/>
              <a:t>public class </a:t>
            </a:r>
            <a:r>
              <a:rPr lang="en-US" altLang="zh-TW" dirty="0" err="1"/>
              <a:t>MainActivity</a:t>
            </a:r>
            <a:r>
              <a:rPr lang="en-US" altLang="zh-TW" dirty="0"/>
              <a:t> extends Activity {</a:t>
            </a:r>
          </a:p>
          <a:p>
            <a:r>
              <a:rPr lang="en-US" altLang="zh-TW" dirty="0"/>
              <a:t>private Button </a:t>
            </a:r>
            <a:r>
              <a:rPr lang="en-US" altLang="zh-TW" dirty="0" err="1"/>
              <a:t>btngo</a:t>
            </a:r>
            <a:r>
              <a:rPr lang="en-US" altLang="zh-TW" dirty="0"/>
              <a:t>;</a:t>
            </a:r>
          </a:p>
          <a:p>
            <a:r>
              <a:rPr lang="en-US" altLang="zh-TW" dirty="0"/>
              <a:t>private Button btngo1;</a:t>
            </a:r>
          </a:p>
          <a:p>
            <a:r>
              <a:rPr lang="en-US" altLang="zh-TW" dirty="0"/>
              <a:t>private Button btngo2; </a:t>
            </a:r>
          </a:p>
          <a:p>
            <a:r>
              <a:rPr lang="en-US" altLang="zh-TW" dirty="0"/>
              <a:t>private Button btngo3; </a:t>
            </a:r>
          </a:p>
          <a:p>
            <a:r>
              <a:rPr lang="en-US" altLang="zh-TW" dirty="0"/>
              <a:t>private </a:t>
            </a:r>
            <a:r>
              <a:rPr lang="en-US" altLang="zh-TW" dirty="0" err="1"/>
              <a:t>WebView</a:t>
            </a:r>
            <a:r>
              <a:rPr lang="en-US" altLang="zh-TW" dirty="0"/>
              <a:t> </a:t>
            </a:r>
            <a:r>
              <a:rPr lang="en-US" altLang="zh-TW" dirty="0" err="1"/>
              <a:t>wv</a:t>
            </a:r>
            <a:r>
              <a:rPr lang="en-US" altLang="zh-TW" dirty="0"/>
              <a:t>;</a:t>
            </a:r>
          </a:p>
          <a:p>
            <a:r>
              <a:rPr lang="en-US" altLang="zh-TW" dirty="0"/>
              <a:t>private </a:t>
            </a:r>
            <a:r>
              <a:rPr lang="en-US" altLang="zh-TW" dirty="0" err="1"/>
              <a:t>ProgressDialog</a:t>
            </a:r>
            <a:r>
              <a:rPr lang="en-US" altLang="zh-TW" dirty="0"/>
              <a:t> </a:t>
            </a:r>
            <a:r>
              <a:rPr lang="en-US" altLang="zh-TW" dirty="0" err="1"/>
              <a:t>pd</a:t>
            </a:r>
            <a:r>
              <a:rPr lang="en-US" altLang="zh-TW" dirty="0"/>
              <a:t>;</a:t>
            </a:r>
          </a:p>
          <a:p>
            <a:endParaRPr lang="en-US" altLang="zh-TW" dirty="0"/>
          </a:p>
          <a:p>
            <a:r>
              <a:rPr lang="en-US" altLang="zh-TW" dirty="0"/>
              <a:t>@Override</a:t>
            </a:r>
          </a:p>
          <a:p>
            <a:r>
              <a:rPr lang="en-US" altLang="zh-TW" dirty="0"/>
              <a:t>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err="1"/>
              <a:t>super.onCreate</a:t>
            </a:r>
            <a:r>
              <a:rPr lang="en-US" altLang="zh-TW" dirty="0"/>
              <a:t>(</a:t>
            </a:r>
            <a:r>
              <a:rPr lang="en-US" altLang="zh-TW" dirty="0" err="1"/>
              <a:t>savedInstanceState</a:t>
            </a:r>
            <a:r>
              <a:rPr lang="en-US" altLang="zh-TW" dirty="0"/>
              <a:t>);</a:t>
            </a:r>
          </a:p>
          <a:p>
            <a:r>
              <a:rPr lang="en-US" altLang="zh-TW" dirty="0" err="1"/>
              <a:t>setContentView</a:t>
            </a:r>
            <a:r>
              <a:rPr lang="en-US" altLang="zh-TW" dirty="0"/>
              <a:t>(</a:t>
            </a:r>
            <a:r>
              <a:rPr lang="en-US" altLang="zh-TW" dirty="0" err="1"/>
              <a:t>R.layout.activity_main</a:t>
            </a:r>
            <a:r>
              <a:rPr lang="en-US" altLang="zh-TW" dirty="0"/>
              <a:t>);</a:t>
            </a:r>
          </a:p>
          <a:p>
            <a:r>
              <a:rPr lang="en-US" altLang="zh-TW" dirty="0" err="1"/>
              <a:t>pd</a:t>
            </a:r>
            <a:r>
              <a:rPr lang="en-US" altLang="zh-TW" dirty="0"/>
              <a:t>=new </a:t>
            </a:r>
            <a:r>
              <a:rPr lang="en-US" altLang="zh-TW" dirty="0" err="1"/>
              <a:t>ProgressDialog</a:t>
            </a:r>
            <a:r>
              <a:rPr lang="en-US" altLang="zh-TW" dirty="0"/>
              <a:t>(this);</a:t>
            </a:r>
          </a:p>
          <a:p>
            <a:r>
              <a:rPr lang="en-US" altLang="zh-TW" dirty="0" err="1"/>
              <a:t>btngo</a:t>
            </a:r>
            <a:r>
              <a:rPr lang="en-US" altLang="zh-TW" dirty="0"/>
              <a:t>=(Button) </a:t>
            </a:r>
            <a:r>
              <a:rPr lang="en-US" altLang="zh-TW" dirty="0" err="1"/>
              <a:t>findViewById</a:t>
            </a:r>
            <a:r>
              <a:rPr lang="en-US" altLang="zh-TW" dirty="0"/>
              <a:t>(R.id.button1);</a:t>
            </a:r>
          </a:p>
          <a:p>
            <a:r>
              <a:rPr lang="en-US" altLang="zh-TW" dirty="0" err="1"/>
              <a:t>btngo.setOnClickListener</a:t>
            </a:r>
            <a:r>
              <a:rPr lang="en-US" altLang="zh-TW" dirty="0"/>
              <a:t>(new </a:t>
            </a:r>
            <a:r>
              <a:rPr lang="en-US" altLang="zh-TW" dirty="0" err="1"/>
              <a:t>Button.OnClickListener</a:t>
            </a:r>
            <a:r>
              <a:rPr lang="en-US" altLang="zh-TW" dirty="0"/>
              <a:t>(){</a:t>
            </a:r>
          </a:p>
          <a:p>
            <a:endParaRPr lang="en-US" altLang="zh-TW" dirty="0"/>
          </a:p>
          <a:p>
            <a:r>
              <a:rPr lang="en-US" altLang="zh-TW" dirty="0"/>
              <a:t>@Override</a:t>
            </a:r>
          </a:p>
          <a:p>
            <a:r>
              <a:rPr lang="en-US" altLang="zh-TW" dirty="0"/>
              <a:t>public void </a:t>
            </a:r>
            <a:r>
              <a:rPr lang="en-US" altLang="zh-TW" dirty="0" err="1"/>
              <a:t>onClick</a:t>
            </a:r>
            <a:r>
              <a:rPr lang="en-US" altLang="zh-TW" dirty="0"/>
              <a:t>(View v) {</a:t>
            </a:r>
          </a:p>
          <a:p>
            <a:r>
              <a:rPr lang="en-US" altLang="zh-TW" dirty="0"/>
              <a:t>// TODO Auto-generated method stub</a:t>
            </a:r>
          </a:p>
          <a:p>
            <a:r>
              <a:rPr lang="en-US" altLang="zh-TW" dirty="0"/>
              <a:t>if(</a:t>
            </a:r>
            <a:r>
              <a:rPr lang="en-US" altLang="zh-TW" dirty="0" err="1"/>
              <a:t>haveInternet</a:t>
            </a:r>
            <a:r>
              <a:rPr lang="en-US" altLang="zh-TW" dirty="0"/>
              <a:t>())</a:t>
            </a:r>
          </a:p>
          <a:p>
            <a:r>
              <a:rPr lang="en-US" altLang="zh-TW" dirty="0"/>
              <a:t>{</a:t>
            </a:r>
          </a:p>
          <a:p>
            <a:r>
              <a:rPr lang="en-US" altLang="zh-TW" dirty="0" err="1"/>
              <a:t>wv</a:t>
            </a:r>
            <a:r>
              <a:rPr lang="en-US" altLang="zh-TW" dirty="0"/>
              <a:t>=(</a:t>
            </a:r>
            <a:r>
              <a:rPr lang="en-US" altLang="zh-TW" dirty="0" err="1"/>
              <a:t>WebView</a:t>
            </a:r>
            <a:r>
              <a:rPr lang="en-US" altLang="zh-TW" dirty="0"/>
              <a:t>) </a:t>
            </a:r>
            <a:r>
              <a:rPr lang="en-US" altLang="zh-TW" dirty="0" err="1"/>
              <a:t>findViewById</a:t>
            </a:r>
            <a:r>
              <a:rPr lang="en-US" altLang="zh-TW" dirty="0"/>
              <a:t>(R.id.webView1);</a:t>
            </a:r>
          </a:p>
          <a:p>
            <a:r>
              <a:rPr lang="en-US" altLang="zh-TW" dirty="0" err="1"/>
              <a:t>wv.loadUrl</a:t>
            </a:r>
            <a:r>
              <a:rPr lang="en-US" altLang="zh-TW" dirty="0"/>
              <a:t>("http://www.tcfst.org.tw");</a:t>
            </a:r>
          </a:p>
          <a:p>
            <a:r>
              <a:rPr lang="en-US" altLang="zh-TW" dirty="0"/>
              <a:t>}</a:t>
            </a:r>
          </a:p>
          <a:p>
            <a:r>
              <a:rPr lang="en-US" altLang="zh-TW" dirty="0"/>
              <a:t>else</a:t>
            </a:r>
          </a:p>
          <a:p>
            <a:r>
              <a:rPr lang="en-US" altLang="zh-TW" dirty="0" err="1"/>
              <a:t>Toast.makeText</a:t>
            </a:r>
            <a:r>
              <a:rPr lang="en-US" altLang="zh-TW" dirty="0"/>
              <a:t>(</a:t>
            </a:r>
            <a:r>
              <a:rPr lang="en-US" altLang="zh-TW" dirty="0" err="1"/>
              <a:t>MainActivity.this,"please</a:t>
            </a:r>
            <a:r>
              <a:rPr lang="en-US" altLang="zh-TW" dirty="0"/>
              <a:t> connect to internet", </a:t>
            </a:r>
            <a:r>
              <a:rPr lang="en-US" altLang="zh-TW" dirty="0" err="1"/>
              <a:t>Toast.LENGTH_LONG</a:t>
            </a:r>
            <a:r>
              <a:rPr lang="en-US" altLang="zh-TW" dirty="0"/>
              <a:t>).show();</a:t>
            </a:r>
          </a:p>
          <a:p>
            <a:r>
              <a:rPr lang="en-US" altLang="zh-TW" dirty="0"/>
              <a:t>}</a:t>
            </a:r>
          </a:p>
          <a:p>
            <a:endParaRPr lang="en-US" altLang="zh-TW" dirty="0"/>
          </a:p>
          <a:p>
            <a:r>
              <a:rPr lang="en-US" altLang="zh-TW" dirty="0"/>
              <a:t>});</a:t>
            </a:r>
          </a:p>
          <a:p>
            <a:endParaRPr lang="zh-TW" altLang="en-US" dirty="0"/>
          </a:p>
        </p:txBody>
      </p:sp>
    </p:spTree>
    <p:extLst>
      <p:ext uri="{BB962C8B-B14F-4D97-AF65-F5344CB8AC3E}">
        <p14:creationId xmlns:p14="http://schemas.microsoft.com/office/powerpoint/2010/main" xmlns="" val="41100973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mtClean="0"/>
              <a:t>Web View</a:t>
            </a:r>
            <a:endParaRPr lang="zh-TW" altLang="en-US"/>
          </a:p>
        </p:txBody>
      </p:sp>
      <p:sp>
        <p:nvSpPr>
          <p:cNvPr id="5" name="內容版面配置區 4"/>
          <p:cNvSpPr>
            <a:spLocks noGrp="1"/>
          </p:cNvSpPr>
          <p:nvPr>
            <p:ph idx="1"/>
          </p:nvPr>
        </p:nvSpPr>
        <p:spPr/>
        <p:txBody>
          <a:bodyPr>
            <a:normAutofit fontScale="47500" lnSpcReduction="20000"/>
          </a:bodyPr>
          <a:lstStyle/>
          <a:p>
            <a:r>
              <a:rPr lang="en-US" altLang="zh-TW" dirty="0" smtClean="0"/>
              <a:t>//-----------------------------</a:t>
            </a:r>
            <a:endParaRPr lang="en-US" altLang="zh-TW" dirty="0"/>
          </a:p>
          <a:p>
            <a:r>
              <a:rPr lang="en-US" altLang="zh-TW" dirty="0"/>
              <a:t>btngo1=(Button) </a:t>
            </a:r>
            <a:r>
              <a:rPr lang="en-US" altLang="zh-TW" dirty="0" err="1"/>
              <a:t>findViewById</a:t>
            </a:r>
            <a:r>
              <a:rPr lang="en-US" altLang="zh-TW" dirty="0"/>
              <a:t>(R.id.button2);</a:t>
            </a:r>
          </a:p>
          <a:p>
            <a:r>
              <a:rPr lang="en-US" altLang="zh-TW" dirty="0"/>
              <a:t>btngo1.setOnClickListener(new </a:t>
            </a:r>
            <a:r>
              <a:rPr lang="en-US" altLang="zh-TW" dirty="0" err="1"/>
              <a:t>Button.OnClickListener</a:t>
            </a:r>
            <a:r>
              <a:rPr lang="en-US" altLang="zh-TW" dirty="0"/>
              <a:t>(){</a:t>
            </a:r>
          </a:p>
          <a:p>
            <a:endParaRPr lang="en-US" altLang="zh-TW" dirty="0"/>
          </a:p>
          <a:p>
            <a:r>
              <a:rPr lang="en-US" altLang="zh-TW" dirty="0"/>
              <a:t>@Override</a:t>
            </a:r>
          </a:p>
          <a:p>
            <a:r>
              <a:rPr lang="en-US" altLang="zh-TW" dirty="0"/>
              <a:t>public void </a:t>
            </a:r>
            <a:r>
              <a:rPr lang="en-US" altLang="zh-TW" dirty="0" err="1"/>
              <a:t>onClick</a:t>
            </a:r>
            <a:r>
              <a:rPr lang="en-US" altLang="zh-TW" dirty="0"/>
              <a:t>(View v) {</a:t>
            </a:r>
          </a:p>
          <a:p>
            <a:r>
              <a:rPr lang="en-US" altLang="zh-TW" dirty="0"/>
              <a:t>// TODO Auto-generated method stub</a:t>
            </a:r>
          </a:p>
          <a:p>
            <a:endParaRPr lang="en-US" altLang="zh-TW" dirty="0"/>
          </a:p>
          <a:p>
            <a:r>
              <a:rPr lang="en-US" altLang="zh-TW" dirty="0" err="1"/>
              <a:t>wv</a:t>
            </a:r>
            <a:r>
              <a:rPr lang="en-US" altLang="zh-TW" dirty="0"/>
              <a:t>=(</a:t>
            </a:r>
            <a:r>
              <a:rPr lang="en-US" altLang="zh-TW" dirty="0" err="1"/>
              <a:t>WebView</a:t>
            </a:r>
            <a:r>
              <a:rPr lang="en-US" altLang="zh-TW" dirty="0"/>
              <a:t>) </a:t>
            </a:r>
            <a:r>
              <a:rPr lang="en-US" altLang="zh-TW" dirty="0" err="1"/>
              <a:t>findViewById</a:t>
            </a:r>
            <a:r>
              <a:rPr lang="en-US" altLang="zh-TW" dirty="0"/>
              <a:t>(R.id.webView1);</a:t>
            </a:r>
          </a:p>
          <a:p>
            <a:r>
              <a:rPr lang="en-US" altLang="zh-TW" dirty="0" err="1"/>
              <a:t>wv.setWebViewClient</a:t>
            </a:r>
            <a:r>
              <a:rPr lang="en-US" altLang="zh-TW" dirty="0"/>
              <a:t>(new </a:t>
            </a:r>
            <a:r>
              <a:rPr lang="en-US" altLang="zh-TW" dirty="0" err="1"/>
              <a:t>mywebview</a:t>
            </a:r>
            <a:r>
              <a:rPr lang="en-US" altLang="zh-TW" dirty="0"/>
              <a:t>());</a:t>
            </a:r>
          </a:p>
          <a:p>
            <a:r>
              <a:rPr lang="en-US" altLang="zh-TW" dirty="0" err="1"/>
              <a:t>pd.setMessage</a:t>
            </a:r>
            <a:r>
              <a:rPr lang="en-US" altLang="zh-TW" dirty="0"/>
              <a:t>("loading....");</a:t>
            </a:r>
          </a:p>
          <a:p>
            <a:r>
              <a:rPr lang="en-US" altLang="zh-TW" dirty="0" err="1"/>
              <a:t>pd.show</a:t>
            </a:r>
            <a:r>
              <a:rPr lang="en-US" altLang="zh-TW" dirty="0"/>
              <a:t>();</a:t>
            </a:r>
          </a:p>
          <a:p>
            <a:r>
              <a:rPr lang="en-US" altLang="zh-TW" dirty="0" err="1"/>
              <a:t>wv.loadUrl</a:t>
            </a:r>
            <a:r>
              <a:rPr lang="en-US" altLang="zh-TW" dirty="0"/>
              <a:t>("http://www.tcfst.org.tw");</a:t>
            </a:r>
          </a:p>
          <a:p>
            <a:r>
              <a:rPr lang="en-US" altLang="zh-TW" dirty="0"/>
              <a:t>}</a:t>
            </a:r>
          </a:p>
          <a:p>
            <a:endParaRPr lang="en-US" altLang="zh-TW" dirty="0"/>
          </a:p>
          <a:p>
            <a:r>
              <a:rPr lang="en-US" altLang="zh-TW" dirty="0"/>
              <a:t>});</a:t>
            </a:r>
          </a:p>
          <a:p>
            <a:r>
              <a:rPr lang="en-US" altLang="zh-TW" dirty="0" smtClean="0"/>
              <a:t>//------------------------------------</a:t>
            </a:r>
            <a:endParaRPr lang="en-US" altLang="zh-TW" dirty="0"/>
          </a:p>
        </p:txBody>
      </p:sp>
    </p:spTree>
    <p:extLst>
      <p:ext uri="{BB962C8B-B14F-4D97-AF65-F5344CB8AC3E}">
        <p14:creationId xmlns:p14="http://schemas.microsoft.com/office/powerpoint/2010/main" xmlns="" val="41413900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mtClean="0"/>
              <a:t>Web View</a:t>
            </a:r>
            <a:endParaRPr lang="zh-TW" altLang="en-US"/>
          </a:p>
        </p:txBody>
      </p:sp>
      <p:sp>
        <p:nvSpPr>
          <p:cNvPr id="5" name="內容版面配置區 4"/>
          <p:cNvSpPr>
            <a:spLocks noGrp="1"/>
          </p:cNvSpPr>
          <p:nvPr>
            <p:ph idx="1"/>
          </p:nvPr>
        </p:nvSpPr>
        <p:spPr/>
        <p:txBody>
          <a:bodyPr>
            <a:normAutofit fontScale="55000" lnSpcReduction="20000"/>
          </a:bodyPr>
          <a:lstStyle/>
          <a:p>
            <a:r>
              <a:rPr lang="en-US" altLang="zh-TW" dirty="0" smtClean="0"/>
              <a:t>//------------------------------------</a:t>
            </a:r>
            <a:endParaRPr lang="en-US" altLang="zh-TW" dirty="0"/>
          </a:p>
          <a:p>
            <a:r>
              <a:rPr lang="en-US" altLang="zh-TW" dirty="0"/>
              <a:t>btngo2=(Button) </a:t>
            </a:r>
            <a:r>
              <a:rPr lang="en-US" altLang="zh-TW" dirty="0" err="1"/>
              <a:t>findViewById</a:t>
            </a:r>
            <a:r>
              <a:rPr lang="en-US" altLang="zh-TW" dirty="0"/>
              <a:t>(R.id.button3);</a:t>
            </a:r>
          </a:p>
          <a:p>
            <a:r>
              <a:rPr lang="en-US" altLang="zh-TW" dirty="0"/>
              <a:t>btngo2.setOnClickListener(new </a:t>
            </a:r>
            <a:r>
              <a:rPr lang="en-US" altLang="zh-TW" dirty="0" err="1"/>
              <a:t>Button.OnClickListener</a:t>
            </a:r>
            <a:r>
              <a:rPr lang="en-US" altLang="zh-TW" dirty="0"/>
              <a:t>(){</a:t>
            </a:r>
          </a:p>
          <a:p>
            <a:endParaRPr lang="en-US" altLang="zh-TW" dirty="0"/>
          </a:p>
          <a:p>
            <a:r>
              <a:rPr lang="en-US" altLang="zh-TW" dirty="0"/>
              <a:t>@Override</a:t>
            </a:r>
          </a:p>
          <a:p>
            <a:r>
              <a:rPr lang="en-US" altLang="zh-TW" dirty="0"/>
              <a:t>public void </a:t>
            </a:r>
            <a:r>
              <a:rPr lang="en-US" altLang="zh-TW" dirty="0" err="1"/>
              <a:t>onClick</a:t>
            </a:r>
            <a:r>
              <a:rPr lang="en-US" altLang="zh-TW" dirty="0"/>
              <a:t>(View v) {</a:t>
            </a:r>
          </a:p>
          <a:p>
            <a:r>
              <a:rPr lang="en-US" altLang="zh-TW" dirty="0"/>
              <a:t>// TODO Auto-generated method stub</a:t>
            </a:r>
          </a:p>
          <a:p>
            <a:r>
              <a:rPr lang="en-US" altLang="zh-TW" dirty="0" err="1"/>
              <a:t>wv</a:t>
            </a:r>
            <a:r>
              <a:rPr lang="en-US" altLang="zh-TW" dirty="0"/>
              <a:t>=(</a:t>
            </a:r>
            <a:r>
              <a:rPr lang="en-US" altLang="zh-TW" dirty="0" err="1"/>
              <a:t>WebView</a:t>
            </a:r>
            <a:r>
              <a:rPr lang="en-US" altLang="zh-TW" dirty="0"/>
              <a:t>) </a:t>
            </a:r>
            <a:r>
              <a:rPr lang="en-US" altLang="zh-TW" dirty="0" err="1"/>
              <a:t>findViewById</a:t>
            </a:r>
            <a:r>
              <a:rPr lang="en-US" altLang="zh-TW" dirty="0"/>
              <a:t>(R.id.webView1);</a:t>
            </a:r>
          </a:p>
          <a:p>
            <a:r>
              <a:rPr lang="en-US" altLang="zh-TW" dirty="0"/>
              <a:t>String </a:t>
            </a:r>
            <a:r>
              <a:rPr lang="en-US" altLang="zh-TW" dirty="0" err="1"/>
              <a:t>htmlstring</a:t>
            </a:r>
            <a:r>
              <a:rPr lang="en-US" altLang="zh-TW" dirty="0"/>
              <a:t>="&lt;html&gt;&lt;head&gt;&lt;/head&gt;&lt;body&gt;&lt;h1&gt;demo table&lt;/h1&gt;&lt;table border='1'&gt;&lt;</a:t>
            </a:r>
            <a:r>
              <a:rPr lang="en-US" altLang="zh-TW" dirty="0" err="1"/>
              <a:t>tr</a:t>
            </a:r>
            <a:r>
              <a:rPr lang="en-US" altLang="zh-TW" dirty="0"/>
              <a:t>&gt;&lt;td&gt;col1&lt;/td&gt;&lt;td&gt;col2&lt;/td&gt;&lt;/</a:t>
            </a:r>
            <a:r>
              <a:rPr lang="en-US" altLang="zh-TW" dirty="0" err="1"/>
              <a:t>tr</a:t>
            </a:r>
            <a:r>
              <a:rPr lang="en-US" altLang="zh-TW" dirty="0"/>
              <a:t>&gt;&lt;</a:t>
            </a:r>
            <a:r>
              <a:rPr lang="en-US" altLang="zh-TW" dirty="0" err="1"/>
              <a:t>tr</a:t>
            </a:r>
            <a:r>
              <a:rPr lang="en-US" altLang="zh-TW" dirty="0"/>
              <a:t>&gt;&lt;td&gt;John&lt;/td&gt;&lt;td&gt;100&lt;/td&gt;&lt;/</a:t>
            </a:r>
            <a:r>
              <a:rPr lang="en-US" altLang="zh-TW" dirty="0" err="1"/>
              <a:t>tr</a:t>
            </a:r>
            <a:r>
              <a:rPr lang="en-US" altLang="zh-TW" dirty="0"/>
              <a:t>&gt;&lt;/table&gt;&lt;/body&gt;&lt;/html&gt;";</a:t>
            </a:r>
          </a:p>
          <a:p>
            <a:r>
              <a:rPr lang="en-US" altLang="zh-TW" dirty="0" err="1"/>
              <a:t>wv.loadData</a:t>
            </a:r>
            <a:r>
              <a:rPr lang="en-US" altLang="zh-TW" dirty="0"/>
              <a:t>(</a:t>
            </a:r>
            <a:r>
              <a:rPr lang="en-US" altLang="zh-TW" dirty="0" err="1"/>
              <a:t>htmlstring</a:t>
            </a:r>
            <a:r>
              <a:rPr lang="en-US" altLang="zh-TW" dirty="0"/>
              <a:t>, "text/html", null);</a:t>
            </a:r>
          </a:p>
          <a:p>
            <a:r>
              <a:rPr lang="en-US" altLang="zh-TW" dirty="0"/>
              <a:t>}</a:t>
            </a:r>
          </a:p>
          <a:p>
            <a:endParaRPr lang="en-US" altLang="zh-TW" dirty="0"/>
          </a:p>
          <a:p>
            <a:r>
              <a:rPr lang="en-US" altLang="zh-TW" dirty="0" smtClean="0"/>
              <a:t>});</a:t>
            </a:r>
            <a:endParaRPr lang="en-US" altLang="zh-TW" dirty="0"/>
          </a:p>
        </p:txBody>
      </p:sp>
    </p:spTree>
    <p:extLst>
      <p:ext uri="{BB962C8B-B14F-4D97-AF65-F5344CB8AC3E}">
        <p14:creationId xmlns:p14="http://schemas.microsoft.com/office/powerpoint/2010/main" xmlns="" val="42363216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mtClean="0"/>
              <a:t>Web View</a:t>
            </a:r>
            <a:endParaRPr lang="zh-TW" altLang="en-US"/>
          </a:p>
        </p:txBody>
      </p:sp>
      <p:sp>
        <p:nvSpPr>
          <p:cNvPr id="5" name="內容版面配置區 4"/>
          <p:cNvSpPr>
            <a:spLocks noGrp="1"/>
          </p:cNvSpPr>
          <p:nvPr>
            <p:ph idx="1"/>
          </p:nvPr>
        </p:nvSpPr>
        <p:spPr/>
        <p:txBody>
          <a:bodyPr>
            <a:normAutofit fontScale="55000" lnSpcReduction="20000"/>
          </a:bodyPr>
          <a:lstStyle/>
          <a:p>
            <a:r>
              <a:rPr lang="en-US" altLang="zh-TW" dirty="0" smtClean="0"/>
              <a:t>//-----------------------------</a:t>
            </a:r>
            <a:endParaRPr lang="en-US" altLang="zh-TW" dirty="0"/>
          </a:p>
          <a:p>
            <a:r>
              <a:rPr lang="en-US" altLang="zh-TW" dirty="0" smtClean="0"/>
              <a:t>btngo2</a:t>
            </a:r>
            <a:r>
              <a:rPr lang="en-US" altLang="zh-TW" dirty="0"/>
              <a:t>=(Button) </a:t>
            </a:r>
            <a:r>
              <a:rPr lang="en-US" altLang="zh-TW" dirty="0" err="1"/>
              <a:t>findViewById</a:t>
            </a:r>
            <a:r>
              <a:rPr lang="en-US" altLang="zh-TW" dirty="0"/>
              <a:t>(R.id.button3);</a:t>
            </a:r>
          </a:p>
          <a:p>
            <a:r>
              <a:rPr lang="en-US" altLang="zh-TW" dirty="0"/>
              <a:t>btngo2.setOnClickListener(new </a:t>
            </a:r>
            <a:r>
              <a:rPr lang="en-US" altLang="zh-TW" dirty="0" err="1"/>
              <a:t>Button.OnClickListener</a:t>
            </a:r>
            <a:r>
              <a:rPr lang="en-US" altLang="zh-TW" dirty="0"/>
              <a:t>(){</a:t>
            </a:r>
          </a:p>
          <a:p>
            <a:endParaRPr lang="en-US" altLang="zh-TW" dirty="0"/>
          </a:p>
          <a:p>
            <a:r>
              <a:rPr lang="en-US" altLang="zh-TW" dirty="0"/>
              <a:t>@Override</a:t>
            </a:r>
          </a:p>
          <a:p>
            <a:r>
              <a:rPr lang="en-US" altLang="zh-TW" dirty="0"/>
              <a:t>public void </a:t>
            </a:r>
            <a:r>
              <a:rPr lang="en-US" altLang="zh-TW" dirty="0" err="1"/>
              <a:t>onClick</a:t>
            </a:r>
            <a:r>
              <a:rPr lang="en-US" altLang="zh-TW" dirty="0"/>
              <a:t>(View v) {</a:t>
            </a:r>
          </a:p>
          <a:p>
            <a:r>
              <a:rPr lang="en-US" altLang="zh-TW" dirty="0"/>
              <a:t>// TODO Auto-generated method stub</a:t>
            </a:r>
          </a:p>
          <a:p>
            <a:r>
              <a:rPr lang="en-US" altLang="zh-TW" dirty="0" err="1"/>
              <a:t>wv</a:t>
            </a:r>
            <a:r>
              <a:rPr lang="en-US" altLang="zh-TW" dirty="0"/>
              <a:t>=(</a:t>
            </a:r>
            <a:r>
              <a:rPr lang="en-US" altLang="zh-TW" dirty="0" err="1"/>
              <a:t>WebView</a:t>
            </a:r>
            <a:r>
              <a:rPr lang="en-US" altLang="zh-TW" dirty="0"/>
              <a:t>) </a:t>
            </a:r>
            <a:r>
              <a:rPr lang="en-US" altLang="zh-TW" dirty="0" err="1"/>
              <a:t>findViewById</a:t>
            </a:r>
            <a:r>
              <a:rPr lang="en-US" altLang="zh-TW" dirty="0"/>
              <a:t>(R.id.webView1);</a:t>
            </a:r>
          </a:p>
          <a:p>
            <a:r>
              <a:rPr lang="en-US" altLang="zh-TW" dirty="0"/>
              <a:t>String </a:t>
            </a:r>
            <a:r>
              <a:rPr lang="en-US" altLang="zh-TW" dirty="0" err="1"/>
              <a:t>htmlstring</a:t>
            </a:r>
            <a:r>
              <a:rPr lang="en-US" altLang="zh-TW" dirty="0"/>
              <a:t>="&lt;html&gt;&lt;head&gt;&lt;/head&gt;&lt;body&gt;&lt;h1&gt;demo table&lt;/h1&gt;&lt;table border='1'&gt;&lt;</a:t>
            </a:r>
            <a:r>
              <a:rPr lang="en-US" altLang="zh-TW" dirty="0" err="1"/>
              <a:t>tr</a:t>
            </a:r>
            <a:r>
              <a:rPr lang="en-US" altLang="zh-TW" dirty="0"/>
              <a:t>&gt;&lt;td&gt;col1&lt;/td&gt;&lt;td&gt;col2&lt;/td&gt;&lt;/</a:t>
            </a:r>
            <a:r>
              <a:rPr lang="en-US" altLang="zh-TW" dirty="0" err="1"/>
              <a:t>tr</a:t>
            </a:r>
            <a:r>
              <a:rPr lang="en-US" altLang="zh-TW" dirty="0"/>
              <a:t>&gt;&lt;</a:t>
            </a:r>
            <a:r>
              <a:rPr lang="en-US" altLang="zh-TW" dirty="0" err="1"/>
              <a:t>tr</a:t>
            </a:r>
            <a:r>
              <a:rPr lang="en-US" altLang="zh-TW" dirty="0"/>
              <a:t>&gt;&lt;td&gt;John&lt;/td&gt;&lt;td&gt;100&lt;/td&gt;&lt;/</a:t>
            </a:r>
            <a:r>
              <a:rPr lang="en-US" altLang="zh-TW" dirty="0" err="1"/>
              <a:t>tr</a:t>
            </a:r>
            <a:r>
              <a:rPr lang="en-US" altLang="zh-TW" dirty="0"/>
              <a:t>&gt;&lt;/table&gt;&lt;/body&gt;&lt;/html&gt;";</a:t>
            </a:r>
          </a:p>
          <a:p>
            <a:r>
              <a:rPr lang="en-US" altLang="zh-TW" dirty="0" err="1"/>
              <a:t>wv.loadData</a:t>
            </a:r>
            <a:r>
              <a:rPr lang="en-US" altLang="zh-TW" dirty="0"/>
              <a:t>(</a:t>
            </a:r>
            <a:r>
              <a:rPr lang="en-US" altLang="zh-TW" dirty="0" err="1"/>
              <a:t>htmlstring</a:t>
            </a:r>
            <a:r>
              <a:rPr lang="en-US" altLang="zh-TW" dirty="0"/>
              <a:t>, "text/html", null);</a:t>
            </a:r>
          </a:p>
          <a:p>
            <a:r>
              <a:rPr lang="en-US" altLang="zh-TW" dirty="0"/>
              <a:t>}</a:t>
            </a:r>
          </a:p>
          <a:p>
            <a:endParaRPr lang="en-US" altLang="zh-TW" dirty="0"/>
          </a:p>
          <a:p>
            <a:r>
              <a:rPr lang="en-US" altLang="zh-TW" dirty="0" smtClean="0"/>
              <a:t>});</a:t>
            </a:r>
            <a:endParaRPr lang="en-US" altLang="zh-TW" dirty="0"/>
          </a:p>
        </p:txBody>
      </p:sp>
    </p:spTree>
    <p:extLst>
      <p:ext uri="{BB962C8B-B14F-4D97-AF65-F5344CB8AC3E}">
        <p14:creationId xmlns:p14="http://schemas.microsoft.com/office/powerpoint/2010/main" xmlns="" val="7783843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mtClean="0"/>
              <a:t>Web View</a:t>
            </a:r>
            <a:endParaRPr lang="zh-TW" altLang="en-US"/>
          </a:p>
        </p:txBody>
      </p:sp>
      <p:sp>
        <p:nvSpPr>
          <p:cNvPr id="5" name="內容版面配置區 4"/>
          <p:cNvSpPr>
            <a:spLocks noGrp="1"/>
          </p:cNvSpPr>
          <p:nvPr>
            <p:ph idx="1"/>
          </p:nvPr>
        </p:nvSpPr>
        <p:spPr/>
        <p:txBody>
          <a:bodyPr>
            <a:normAutofit fontScale="25000" lnSpcReduction="20000"/>
          </a:bodyPr>
          <a:lstStyle/>
          <a:p>
            <a:r>
              <a:rPr lang="en-US" altLang="zh-TW" dirty="0" smtClean="0"/>
              <a:t>//--------------------------------------</a:t>
            </a:r>
            <a:endParaRPr lang="en-US" altLang="zh-TW" dirty="0"/>
          </a:p>
          <a:p>
            <a:r>
              <a:rPr lang="en-US" altLang="zh-TW" dirty="0"/>
              <a:t>btngo3=(Button) </a:t>
            </a:r>
            <a:r>
              <a:rPr lang="en-US" altLang="zh-TW" dirty="0" err="1"/>
              <a:t>findViewById</a:t>
            </a:r>
            <a:r>
              <a:rPr lang="en-US" altLang="zh-TW" dirty="0"/>
              <a:t>(R.id.button4);</a:t>
            </a:r>
          </a:p>
          <a:p>
            <a:r>
              <a:rPr lang="en-US" altLang="zh-TW" dirty="0"/>
              <a:t>btngo3.setOnClickListener(new </a:t>
            </a:r>
            <a:r>
              <a:rPr lang="en-US" altLang="zh-TW" dirty="0" err="1"/>
              <a:t>Button.OnClickListener</a:t>
            </a:r>
            <a:r>
              <a:rPr lang="en-US" altLang="zh-TW" dirty="0"/>
              <a:t>(){</a:t>
            </a:r>
          </a:p>
          <a:p>
            <a:endParaRPr lang="en-US" altLang="zh-TW" dirty="0"/>
          </a:p>
          <a:p>
            <a:r>
              <a:rPr lang="en-US" altLang="zh-TW" dirty="0"/>
              <a:t>@Override</a:t>
            </a:r>
          </a:p>
          <a:p>
            <a:r>
              <a:rPr lang="en-US" altLang="zh-TW" dirty="0"/>
              <a:t>public void </a:t>
            </a:r>
            <a:r>
              <a:rPr lang="en-US" altLang="zh-TW" dirty="0" err="1"/>
              <a:t>onClick</a:t>
            </a:r>
            <a:r>
              <a:rPr lang="en-US" altLang="zh-TW" dirty="0"/>
              <a:t>(View v) {</a:t>
            </a:r>
          </a:p>
          <a:p>
            <a:r>
              <a:rPr lang="en-US" altLang="zh-TW" dirty="0"/>
              <a:t>// TODO Auto-generated method stub</a:t>
            </a:r>
          </a:p>
          <a:p>
            <a:r>
              <a:rPr lang="en-US" altLang="zh-TW" dirty="0" err="1"/>
              <a:t>wv</a:t>
            </a:r>
            <a:r>
              <a:rPr lang="en-US" altLang="zh-TW" dirty="0"/>
              <a:t>=(</a:t>
            </a:r>
            <a:r>
              <a:rPr lang="en-US" altLang="zh-TW" dirty="0" err="1"/>
              <a:t>WebView</a:t>
            </a:r>
            <a:r>
              <a:rPr lang="en-US" altLang="zh-TW" dirty="0"/>
              <a:t>) </a:t>
            </a:r>
            <a:r>
              <a:rPr lang="en-US" altLang="zh-TW" dirty="0" err="1"/>
              <a:t>findViewById</a:t>
            </a:r>
            <a:r>
              <a:rPr lang="en-US" altLang="zh-TW" dirty="0"/>
              <a:t>(R.id.webView1);</a:t>
            </a:r>
          </a:p>
          <a:p>
            <a:r>
              <a:rPr lang="en-US" altLang="zh-TW" dirty="0" err="1"/>
              <a:t>wv.loadUrl</a:t>
            </a:r>
            <a:r>
              <a:rPr lang="en-US" altLang="zh-TW" dirty="0"/>
              <a:t>("file:///android_asset/test.html");</a:t>
            </a:r>
          </a:p>
          <a:p>
            <a:r>
              <a:rPr lang="en-US" altLang="zh-TW" dirty="0"/>
              <a:t>}</a:t>
            </a:r>
          </a:p>
          <a:p>
            <a:endParaRPr lang="en-US" altLang="zh-TW" dirty="0"/>
          </a:p>
          <a:p>
            <a:r>
              <a:rPr lang="en-US" altLang="zh-TW" dirty="0"/>
              <a:t>});</a:t>
            </a:r>
          </a:p>
          <a:p>
            <a:r>
              <a:rPr lang="en-US" altLang="zh-TW" dirty="0"/>
              <a:t>}</a:t>
            </a:r>
          </a:p>
          <a:p>
            <a:r>
              <a:rPr lang="en-US" altLang="zh-TW" dirty="0"/>
              <a:t>private </a:t>
            </a:r>
            <a:r>
              <a:rPr lang="en-US" altLang="zh-TW" dirty="0" err="1"/>
              <a:t>boolean</a:t>
            </a:r>
            <a:r>
              <a:rPr lang="en-US" altLang="zh-TW" dirty="0"/>
              <a:t> </a:t>
            </a:r>
            <a:r>
              <a:rPr lang="en-US" altLang="zh-TW" dirty="0" err="1"/>
              <a:t>haveInternet</a:t>
            </a:r>
            <a:r>
              <a:rPr lang="en-US" altLang="zh-TW" dirty="0"/>
              <a:t>()</a:t>
            </a:r>
          </a:p>
          <a:p>
            <a:r>
              <a:rPr lang="en-US" altLang="zh-TW" dirty="0"/>
              <a:t>{</a:t>
            </a:r>
          </a:p>
          <a:p>
            <a:r>
              <a:rPr lang="en-US" altLang="zh-TW" dirty="0" err="1"/>
              <a:t>boolean</a:t>
            </a:r>
            <a:r>
              <a:rPr lang="en-US" altLang="zh-TW" dirty="0"/>
              <a:t> result = false;</a:t>
            </a:r>
          </a:p>
          <a:p>
            <a:r>
              <a:rPr lang="en-US" altLang="zh-TW" dirty="0" err="1"/>
              <a:t>ConnectivityManager</a:t>
            </a:r>
            <a:r>
              <a:rPr lang="en-US" altLang="zh-TW" dirty="0"/>
              <a:t> </a:t>
            </a:r>
            <a:r>
              <a:rPr lang="en-US" altLang="zh-TW" dirty="0" err="1"/>
              <a:t>connManager</a:t>
            </a:r>
            <a:r>
              <a:rPr lang="en-US" altLang="zh-TW" dirty="0"/>
              <a:t> = (</a:t>
            </a:r>
            <a:r>
              <a:rPr lang="en-US" altLang="zh-TW" dirty="0" err="1"/>
              <a:t>ConnectivityManager</a:t>
            </a:r>
            <a:r>
              <a:rPr lang="en-US" altLang="zh-TW" dirty="0"/>
              <a:t>) </a:t>
            </a:r>
            <a:r>
              <a:rPr lang="en-US" altLang="zh-TW" dirty="0" err="1"/>
              <a:t>getSystemService</a:t>
            </a:r>
            <a:r>
              <a:rPr lang="en-US" altLang="zh-TW" dirty="0"/>
              <a:t>(</a:t>
            </a:r>
            <a:r>
              <a:rPr lang="en-US" altLang="zh-TW" dirty="0" err="1"/>
              <a:t>Context.CONNECTIVITY_SERVICE</a:t>
            </a:r>
            <a:r>
              <a:rPr lang="en-US" altLang="zh-TW" dirty="0"/>
              <a:t>); </a:t>
            </a:r>
          </a:p>
          <a:p>
            <a:r>
              <a:rPr lang="en-US" altLang="zh-TW" dirty="0" err="1"/>
              <a:t>NetworkInfo</a:t>
            </a:r>
            <a:r>
              <a:rPr lang="en-US" altLang="zh-TW" dirty="0"/>
              <a:t> info=</a:t>
            </a:r>
            <a:r>
              <a:rPr lang="en-US" altLang="zh-TW" dirty="0" err="1"/>
              <a:t>connManager.getActiveNetworkInfo</a:t>
            </a:r>
            <a:r>
              <a:rPr lang="en-US" altLang="zh-TW" dirty="0"/>
              <a:t>();</a:t>
            </a:r>
          </a:p>
          <a:p>
            <a:r>
              <a:rPr lang="en-US" altLang="zh-TW" dirty="0"/>
              <a:t>if (info == null || !</a:t>
            </a:r>
            <a:r>
              <a:rPr lang="en-US" altLang="zh-TW" dirty="0" err="1"/>
              <a:t>info.isConnected</a:t>
            </a:r>
            <a:r>
              <a:rPr lang="en-US" altLang="zh-TW" dirty="0"/>
              <a:t>())</a:t>
            </a:r>
          </a:p>
          <a:p>
            <a:r>
              <a:rPr lang="en-US" altLang="zh-TW" dirty="0"/>
              <a:t>{</a:t>
            </a:r>
          </a:p>
          <a:p>
            <a:r>
              <a:rPr lang="en-US" altLang="zh-TW" dirty="0"/>
              <a:t>result = false;</a:t>
            </a:r>
          </a:p>
          <a:p>
            <a:r>
              <a:rPr lang="en-US" altLang="zh-TW" dirty="0"/>
              <a:t>}</a:t>
            </a:r>
          </a:p>
          <a:p>
            <a:r>
              <a:rPr lang="en-US" altLang="zh-TW" dirty="0"/>
              <a:t>else </a:t>
            </a:r>
          </a:p>
          <a:p>
            <a:r>
              <a:rPr lang="en-US" altLang="zh-TW" dirty="0"/>
              <a:t>{</a:t>
            </a:r>
          </a:p>
          <a:p>
            <a:r>
              <a:rPr lang="en-US" altLang="zh-TW" dirty="0"/>
              <a:t>if (!</a:t>
            </a:r>
            <a:r>
              <a:rPr lang="en-US" altLang="zh-TW" dirty="0" err="1"/>
              <a:t>info.isAvailable</a:t>
            </a:r>
            <a:r>
              <a:rPr lang="en-US" altLang="zh-TW" dirty="0"/>
              <a:t>())</a:t>
            </a:r>
          </a:p>
          <a:p>
            <a:r>
              <a:rPr lang="en-US" altLang="zh-TW" dirty="0"/>
              <a:t>{</a:t>
            </a:r>
          </a:p>
          <a:p>
            <a:r>
              <a:rPr lang="en-US" altLang="zh-TW" dirty="0"/>
              <a:t>result =false;</a:t>
            </a:r>
          </a:p>
          <a:p>
            <a:r>
              <a:rPr lang="en-US" altLang="zh-TW" dirty="0"/>
              <a:t>}</a:t>
            </a:r>
          </a:p>
          <a:p>
            <a:r>
              <a:rPr lang="en-US" altLang="zh-TW" dirty="0"/>
              <a:t>else</a:t>
            </a:r>
          </a:p>
          <a:p>
            <a:r>
              <a:rPr lang="en-US" altLang="zh-TW" dirty="0"/>
              <a:t>{</a:t>
            </a:r>
          </a:p>
          <a:p>
            <a:r>
              <a:rPr lang="en-US" altLang="zh-TW" dirty="0"/>
              <a:t>result = true;</a:t>
            </a:r>
          </a:p>
          <a:p>
            <a:r>
              <a:rPr lang="en-US" altLang="zh-TW" dirty="0"/>
              <a:t>}</a:t>
            </a:r>
          </a:p>
          <a:p>
            <a:r>
              <a:rPr lang="en-US" altLang="zh-TW" dirty="0"/>
              <a:t>}</a:t>
            </a:r>
          </a:p>
          <a:p>
            <a:endParaRPr lang="en-US" altLang="zh-TW" dirty="0"/>
          </a:p>
          <a:p>
            <a:r>
              <a:rPr lang="en-US" altLang="zh-TW" dirty="0"/>
              <a:t>return result;</a:t>
            </a:r>
          </a:p>
          <a:p>
            <a:r>
              <a:rPr lang="en-US" altLang="zh-TW" dirty="0" smtClean="0"/>
              <a:t>}</a:t>
            </a:r>
            <a:endParaRPr lang="en-US" altLang="zh-TW" dirty="0"/>
          </a:p>
        </p:txBody>
      </p:sp>
    </p:spTree>
    <p:extLst>
      <p:ext uri="{BB962C8B-B14F-4D97-AF65-F5344CB8AC3E}">
        <p14:creationId xmlns:p14="http://schemas.microsoft.com/office/powerpoint/2010/main" xmlns="" val="13077835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mtClean="0"/>
              <a:t>Web View</a:t>
            </a:r>
            <a:endParaRPr lang="zh-TW" altLang="en-US"/>
          </a:p>
        </p:txBody>
      </p:sp>
      <p:sp>
        <p:nvSpPr>
          <p:cNvPr id="5" name="內容版面配置區 4"/>
          <p:cNvSpPr>
            <a:spLocks noGrp="1"/>
          </p:cNvSpPr>
          <p:nvPr>
            <p:ph idx="1"/>
          </p:nvPr>
        </p:nvSpPr>
        <p:spPr/>
        <p:txBody>
          <a:bodyPr>
            <a:normAutofit fontScale="25000" lnSpcReduction="20000"/>
          </a:bodyPr>
          <a:lstStyle/>
          <a:p>
            <a:r>
              <a:rPr lang="en-US" altLang="zh-TW" dirty="0" smtClean="0"/>
              <a:t>private </a:t>
            </a:r>
            <a:r>
              <a:rPr lang="en-US" altLang="zh-TW" dirty="0"/>
              <a:t>class </a:t>
            </a:r>
            <a:r>
              <a:rPr lang="en-US" altLang="zh-TW" dirty="0" err="1"/>
              <a:t>mywebview</a:t>
            </a:r>
            <a:r>
              <a:rPr lang="en-US" altLang="zh-TW" dirty="0"/>
              <a:t> extends </a:t>
            </a:r>
            <a:r>
              <a:rPr lang="en-US" altLang="zh-TW" dirty="0" err="1"/>
              <a:t>WebViewClient</a:t>
            </a:r>
            <a:r>
              <a:rPr lang="en-US" altLang="zh-TW" dirty="0"/>
              <a:t> {</a:t>
            </a:r>
          </a:p>
          <a:p>
            <a:endParaRPr lang="en-US" altLang="zh-TW" dirty="0"/>
          </a:p>
          <a:p>
            <a:r>
              <a:rPr lang="en-US" altLang="zh-TW" dirty="0"/>
              <a:t>public </a:t>
            </a:r>
            <a:r>
              <a:rPr lang="en-US" altLang="zh-TW" dirty="0" err="1"/>
              <a:t>mywebview</a:t>
            </a:r>
            <a:r>
              <a:rPr lang="en-US" altLang="zh-TW" dirty="0"/>
              <a:t>() {</a:t>
            </a:r>
          </a:p>
          <a:p>
            <a:r>
              <a:rPr lang="en-US" altLang="zh-TW" dirty="0"/>
              <a:t>// TODO Auto-generated constructor stub</a:t>
            </a:r>
          </a:p>
          <a:p>
            <a:r>
              <a:rPr lang="en-US" altLang="zh-TW" dirty="0"/>
              <a:t>}</a:t>
            </a:r>
          </a:p>
          <a:p>
            <a:endParaRPr lang="en-US" altLang="zh-TW" dirty="0"/>
          </a:p>
          <a:p>
            <a:r>
              <a:rPr lang="en-US" altLang="zh-TW" dirty="0"/>
              <a:t>@Override</a:t>
            </a:r>
          </a:p>
          <a:p>
            <a:r>
              <a:rPr lang="en-US" altLang="zh-TW" dirty="0"/>
              <a:t>public </a:t>
            </a:r>
            <a:r>
              <a:rPr lang="en-US" altLang="zh-TW" dirty="0" err="1"/>
              <a:t>boolean</a:t>
            </a:r>
            <a:r>
              <a:rPr lang="en-US" altLang="zh-TW" dirty="0"/>
              <a:t> </a:t>
            </a:r>
            <a:r>
              <a:rPr lang="en-US" altLang="zh-TW" dirty="0" err="1"/>
              <a:t>shouldOverrideUrlLoading</a:t>
            </a:r>
            <a:r>
              <a:rPr lang="en-US" altLang="zh-TW" dirty="0"/>
              <a:t>(</a:t>
            </a:r>
            <a:r>
              <a:rPr lang="en-US" altLang="zh-TW" dirty="0" err="1"/>
              <a:t>WebView</a:t>
            </a:r>
            <a:r>
              <a:rPr lang="en-US" altLang="zh-TW" dirty="0"/>
              <a:t> view, String </a:t>
            </a:r>
            <a:r>
              <a:rPr lang="en-US" altLang="zh-TW" dirty="0" err="1"/>
              <a:t>url</a:t>
            </a:r>
            <a:r>
              <a:rPr lang="en-US" altLang="zh-TW" dirty="0"/>
              <a:t>) {</a:t>
            </a:r>
          </a:p>
          <a:p>
            <a:r>
              <a:rPr lang="en-US" altLang="zh-TW" dirty="0"/>
              <a:t>// TODO Auto-generated method stub</a:t>
            </a:r>
          </a:p>
          <a:p>
            <a:endParaRPr lang="en-US" altLang="zh-TW" dirty="0"/>
          </a:p>
          <a:p>
            <a:r>
              <a:rPr lang="en-US" altLang="zh-TW" dirty="0" err="1"/>
              <a:t>view.loadUrl</a:t>
            </a:r>
            <a:r>
              <a:rPr lang="en-US" altLang="zh-TW" dirty="0"/>
              <a:t>(</a:t>
            </a:r>
            <a:r>
              <a:rPr lang="en-US" altLang="zh-TW" dirty="0" err="1"/>
              <a:t>url</a:t>
            </a:r>
            <a:r>
              <a:rPr lang="en-US" altLang="zh-TW" dirty="0"/>
              <a:t>);</a:t>
            </a:r>
          </a:p>
          <a:p>
            <a:r>
              <a:rPr lang="en-US" altLang="zh-TW" dirty="0"/>
              <a:t>return true;</a:t>
            </a:r>
          </a:p>
          <a:p>
            <a:r>
              <a:rPr lang="en-US" altLang="zh-TW" dirty="0"/>
              <a:t>}</a:t>
            </a:r>
          </a:p>
          <a:p>
            <a:endParaRPr lang="en-US" altLang="zh-TW" dirty="0"/>
          </a:p>
          <a:p>
            <a:r>
              <a:rPr lang="en-US" altLang="zh-TW" dirty="0"/>
              <a:t>@Override</a:t>
            </a:r>
          </a:p>
          <a:p>
            <a:r>
              <a:rPr lang="en-US" altLang="zh-TW" dirty="0"/>
              <a:t>public void </a:t>
            </a:r>
            <a:r>
              <a:rPr lang="en-US" altLang="zh-TW" dirty="0" err="1"/>
              <a:t>onPageFinished</a:t>
            </a:r>
            <a:r>
              <a:rPr lang="en-US" altLang="zh-TW" dirty="0"/>
              <a:t>(</a:t>
            </a:r>
            <a:r>
              <a:rPr lang="en-US" altLang="zh-TW" dirty="0" err="1"/>
              <a:t>WebView</a:t>
            </a:r>
            <a:r>
              <a:rPr lang="en-US" altLang="zh-TW" dirty="0"/>
              <a:t> view, String </a:t>
            </a:r>
            <a:r>
              <a:rPr lang="en-US" altLang="zh-TW" dirty="0" err="1"/>
              <a:t>url</a:t>
            </a:r>
            <a:r>
              <a:rPr lang="en-US" altLang="zh-TW" dirty="0"/>
              <a:t>) {</a:t>
            </a:r>
          </a:p>
          <a:p>
            <a:r>
              <a:rPr lang="en-US" altLang="zh-TW" dirty="0"/>
              <a:t>// TODO Auto-generated method stub</a:t>
            </a:r>
          </a:p>
          <a:p>
            <a:r>
              <a:rPr lang="en-US" altLang="zh-TW" dirty="0"/>
              <a:t>if(</a:t>
            </a:r>
            <a:r>
              <a:rPr lang="en-US" altLang="zh-TW" dirty="0" err="1"/>
              <a:t>pd.isShowing</a:t>
            </a:r>
            <a:r>
              <a:rPr lang="en-US" altLang="zh-TW" dirty="0"/>
              <a:t>()) </a:t>
            </a:r>
            <a:r>
              <a:rPr lang="en-US" altLang="zh-TW" dirty="0" err="1"/>
              <a:t>pd.dismiss</a:t>
            </a:r>
            <a:r>
              <a:rPr lang="en-US" altLang="zh-TW" dirty="0"/>
              <a:t>();</a:t>
            </a:r>
          </a:p>
          <a:p>
            <a:r>
              <a:rPr lang="en-US" altLang="zh-TW" dirty="0" err="1"/>
              <a:t>super.onPageFinished</a:t>
            </a:r>
            <a:r>
              <a:rPr lang="en-US" altLang="zh-TW" dirty="0"/>
              <a:t>(view, </a:t>
            </a:r>
            <a:r>
              <a:rPr lang="en-US" altLang="zh-TW" dirty="0" err="1"/>
              <a:t>url</a:t>
            </a:r>
            <a:r>
              <a:rPr lang="en-US" altLang="zh-TW" dirty="0"/>
              <a:t>);</a:t>
            </a:r>
          </a:p>
          <a:p>
            <a:r>
              <a:rPr lang="en-US" altLang="zh-TW" dirty="0"/>
              <a:t>}</a:t>
            </a:r>
          </a:p>
          <a:p>
            <a:endParaRPr lang="en-US" altLang="zh-TW" dirty="0"/>
          </a:p>
          <a:p>
            <a:r>
              <a:rPr lang="en-US" altLang="zh-TW" dirty="0"/>
              <a:t>@Override</a:t>
            </a:r>
          </a:p>
          <a:p>
            <a:r>
              <a:rPr lang="en-US" altLang="zh-TW" dirty="0"/>
              <a:t>public void </a:t>
            </a:r>
            <a:r>
              <a:rPr lang="en-US" altLang="zh-TW" dirty="0" err="1"/>
              <a:t>onReceivedError</a:t>
            </a:r>
            <a:r>
              <a:rPr lang="en-US" altLang="zh-TW" dirty="0"/>
              <a:t>(</a:t>
            </a:r>
            <a:r>
              <a:rPr lang="en-US" altLang="zh-TW" dirty="0" err="1"/>
              <a:t>WebView</a:t>
            </a:r>
            <a:r>
              <a:rPr lang="en-US" altLang="zh-TW" dirty="0"/>
              <a:t> view, </a:t>
            </a:r>
            <a:r>
              <a:rPr lang="en-US" altLang="zh-TW" dirty="0" err="1"/>
              <a:t>int</a:t>
            </a:r>
            <a:r>
              <a:rPr lang="en-US" altLang="zh-TW" dirty="0"/>
              <a:t> </a:t>
            </a:r>
            <a:r>
              <a:rPr lang="en-US" altLang="zh-TW" dirty="0" err="1"/>
              <a:t>errorCode</a:t>
            </a:r>
            <a:r>
              <a:rPr lang="en-US" altLang="zh-TW" dirty="0"/>
              <a:t>,</a:t>
            </a:r>
          </a:p>
          <a:p>
            <a:r>
              <a:rPr lang="en-US" altLang="zh-TW" dirty="0"/>
              <a:t>String description, String </a:t>
            </a:r>
            <a:r>
              <a:rPr lang="en-US" altLang="zh-TW" dirty="0" err="1"/>
              <a:t>failingUrl</a:t>
            </a:r>
            <a:r>
              <a:rPr lang="en-US" altLang="zh-TW" dirty="0"/>
              <a:t>) {</a:t>
            </a:r>
          </a:p>
          <a:p>
            <a:r>
              <a:rPr lang="en-US" altLang="zh-TW" dirty="0"/>
              <a:t>// TODO Auto-generated method stub</a:t>
            </a:r>
          </a:p>
          <a:p>
            <a:r>
              <a:rPr lang="en-US" altLang="zh-TW" dirty="0" err="1"/>
              <a:t>Toast.makeText</a:t>
            </a:r>
            <a:r>
              <a:rPr lang="en-US" altLang="zh-TW" dirty="0"/>
              <a:t>(</a:t>
            </a:r>
            <a:r>
              <a:rPr lang="en-US" altLang="zh-TW" dirty="0" err="1"/>
              <a:t>view.getContext</a:t>
            </a:r>
            <a:r>
              <a:rPr lang="en-US" altLang="zh-TW" dirty="0"/>
              <a:t>(), "load fail",</a:t>
            </a:r>
            <a:r>
              <a:rPr lang="en-US" altLang="zh-TW" dirty="0" err="1"/>
              <a:t>Toast.LENGTH_LONG</a:t>
            </a:r>
            <a:r>
              <a:rPr lang="en-US" altLang="zh-TW" dirty="0"/>
              <a:t>).show();</a:t>
            </a:r>
          </a:p>
          <a:p>
            <a:r>
              <a:rPr lang="en-US" altLang="zh-TW" dirty="0" err="1"/>
              <a:t>super.onReceivedError</a:t>
            </a:r>
            <a:r>
              <a:rPr lang="en-US" altLang="zh-TW" dirty="0"/>
              <a:t>(view, </a:t>
            </a:r>
            <a:r>
              <a:rPr lang="en-US" altLang="zh-TW" dirty="0" err="1"/>
              <a:t>errorCode</a:t>
            </a:r>
            <a:r>
              <a:rPr lang="en-US" altLang="zh-TW" dirty="0"/>
              <a:t>, description, </a:t>
            </a:r>
            <a:r>
              <a:rPr lang="en-US" altLang="zh-TW" dirty="0" err="1"/>
              <a:t>failingUrl</a:t>
            </a:r>
            <a:r>
              <a:rPr lang="en-US" altLang="zh-TW" dirty="0"/>
              <a:t>);</a:t>
            </a:r>
          </a:p>
          <a:p>
            <a:r>
              <a:rPr lang="en-US" altLang="zh-TW" dirty="0"/>
              <a:t>}</a:t>
            </a:r>
          </a:p>
          <a:p>
            <a:endParaRPr lang="en-US" altLang="zh-TW" dirty="0"/>
          </a:p>
          <a:p>
            <a:r>
              <a:rPr lang="en-US" altLang="zh-TW" dirty="0"/>
              <a:t>}</a:t>
            </a:r>
          </a:p>
          <a:p>
            <a:endParaRPr lang="en-US" altLang="zh-TW" dirty="0"/>
          </a:p>
          <a:p>
            <a:r>
              <a:rPr lang="en-US" altLang="zh-TW" dirty="0"/>
              <a:t>}</a:t>
            </a:r>
            <a:endParaRPr lang="zh-TW" altLang="en-US" dirty="0"/>
          </a:p>
        </p:txBody>
      </p:sp>
    </p:spTree>
    <p:extLst>
      <p:ext uri="{BB962C8B-B14F-4D97-AF65-F5344CB8AC3E}">
        <p14:creationId xmlns:p14="http://schemas.microsoft.com/office/powerpoint/2010/main" xmlns="" val="18661976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pPr marL="514350" indent="-514350"/>
            <a:r>
              <a:rPr lang="zh-TW" altLang="en-US" dirty="0" smtClean="0"/>
              <a:t>繪圖</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xmlns="" val="21559497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612775" y="228600"/>
            <a:ext cx="8153400" cy="990600"/>
          </a:xfrm>
        </p:spPr>
        <p:txBody>
          <a:bodyPr/>
          <a:lstStyle/>
          <a:p>
            <a:pPr eaLnBrk="1" hangingPunct="1"/>
            <a:r>
              <a:rPr lang="en-US" altLang="zh-TW" smtClean="0"/>
              <a:t>ANDROID </a:t>
            </a:r>
            <a:r>
              <a:rPr lang="zh-TW" altLang="en-US" smtClean="0"/>
              <a:t>架構與 </a:t>
            </a:r>
            <a:r>
              <a:rPr lang="en-US" altLang="zh-TW" smtClean="0"/>
              <a:t>2D </a:t>
            </a:r>
            <a:r>
              <a:rPr lang="zh-TW" altLang="en-US" smtClean="0"/>
              <a:t>繪圖</a:t>
            </a:r>
          </a:p>
        </p:txBody>
      </p:sp>
      <p:sp>
        <p:nvSpPr>
          <p:cNvPr id="10243" name="內容版面配置區 2"/>
          <p:cNvSpPr>
            <a:spLocks noGrp="1"/>
          </p:cNvSpPr>
          <p:nvPr>
            <p:ph sz="quarter" idx="1"/>
          </p:nvPr>
        </p:nvSpPr>
        <p:spPr>
          <a:xfrm>
            <a:off x="612775" y="1600200"/>
            <a:ext cx="8153400" cy="4495800"/>
          </a:xfrm>
        </p:spPr>
        <p:txBody>
          <a:bodyPr/>
          <a:lstStyle/>
          <a:p>
            <a:pPr eaLnBrk="1" hangingPunct="1"/>
            <a:endParaRPr lang="zh-TW" altLang="en-US" smtClean="0"/>
          </a:p>
        </p:txBody>
      </p:sp>
      <p:grpSp>
        <p:nvGrpSpPr>
          <p:cNvPr id="10244" name="群組 6"/>
          <p:cNvGrpSpPr>
            <a:grpSpLocks/>
          </p:cNvGrpSpPr>
          <p:nvPr/>
        </p:nvGrpSpPr>
        <p:grpSpPr bwMode="auto">
          <a:xfrm>
            <a:off x="1928813" y="1285875"/>
            <a:ext cx="6929437" cy="5294313"/>
            <a:chOff x="1285852" y="1285860"/>
            <a:chExt cx="7572428" cy="5294829"/>
          </a:xfrm>
        </p:grpSpPr>
        <p:pic>
          <p:nvPicPr>
            <p:cNvPr id="10249" name="Picture 2" descr="system-architectur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5852" y="1285860"/>
              <a:ext cx="7572428" cy="529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橢圓 4"/>
            <p:cNvSpPr/>
            <p:nvPr/>
          </p:nvSpPr>
          <p:spPr>
            <a:xfrm>
              <a:off x="1356979" y="3714972"/>
              <a:ext cx="1429480" cy="57155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 name="橢圓 5"/>
            <p:cNvSpPr/>
            <p:nvPr/>
          </p:nvSpPr>
          <p:spPr>
            <a:xfrm>
              <a:off x="1356979" y="4643750"/>
              <a:ext cx="1429480" cy="57155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8" name="矩形 7"/>
          <p:cNvSpPr/>
          <p:nvPr/>
        </p:nvSpPr>
        <p:spPr>
          <a:xfrm>
            <a:off x="285750" y="4429125"/>
            <a:ext cx="1428750" cy="9286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solidFill>
                  <a:schemeClr val="tx1"/>
                </a:solidFill>
              </a:rPr>
              <a:t>SGL:</a:t>
            </a:r>
          </a:p>
          <a:p>
            <a:pPr algn="ctr" fontAlgn="auto">
              <a:spcBef>
                <a:spcPts val="0"/>
              </a:spcBef>
              <a:spcAft>
                <a:spcPts val="0"/>
              </a:spcAft>
              <a:defRPr/>
            </a:pPr>
            <a:r>
              <a:rPr kumimoji="0" lang="zh-TW" altLang="en-US">
                <a:solidFill>
                  <a:schemeClr val="tx1"/>
                </a:solidFill>
              </a:rPr>
              <a:t>繪圖</a:t>
            </a:r>
            <a:r>
              <a:rPr kumimoji="0" lang="zh-TW" altLang="en-US" dirty="0">
                <a:solidFill>
                  <a:schemeClr val="tx1"/>
                </a:solidFill>
              </a:rPr>
              <a:t>引擎</a:t>
            </a:r>
            <a:endParaRPr kumimoji="0" lang="en-US" altLang="zh-TW" dirty="0">
              <a:solidFill>
                <a:schemeClr val="tx1"/>
              </a:solidFill>
            </a:endParaRPr>
          </a:p>
        </p:txBody>
      </p:sp>
      <p:sp>
        <p:nvSpPr>
          <p:cNvPr id="9" name="矩形 8"/>
          <p:cNvSpPr/>
          <p:nvPr/>
        </p:nvSpPr>
        <p:spPr>
          <a:xfrm>
            <a:off x="285750" y="3286125"/>
            <a:ext cx="1428750" cy="9286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solidFill>
                  <a:schemeClr val="tx1"/>
                </a:solidFill>
              </a:rPr>
              <a:t>Surface Manager</a:t>
            </a:r>
          </a:p>
          <a:p>
            <a:pPr algn="ctr" fontAlgn="auto">
              <a:spcBef>
                <a:spcPts val="0"/>
              </a:spcBef>
              <a:spcAft>
                <a:spcPts val="0"/>
              </a:spcAft>
              <a:defRPr/>
            </a:pPr>
            <a:r>
              <a:rPr kumimoji="0" lang="zh-TW" altLang="en-US" dirty="0">
                <a:solidFill>
                  <a:schemeClr val="tx1"/>
                </a:solidFill>
              </a:rPr>
              <a:t>繪圖管理者</a:t>
            </a:r>
            <a:endParaRPr kumimoji="0" lang="en-US" altLang="zh-TW" dirty="0">
              <a:solidFill>
                <a:schemeClr val="tx1"/>
              </a:solidFill>
            </a:endParaRPr>
          </a:p>
        </p:txBody>
      </p:sp>
      <p:cxnSp>
        <p:nvCxnSpPr>
          <p:cNvPr id="11" name="直線單箭頭接點 10"/>
          <p:cNvCxnSpPr>
            <a:stCxn id="9" idx="3"/>
          </p:cNvCxnSpPr>
          <p:nvPr/>
        </p:nvCxnSpPr>
        <p:spPr>
          <a:xfrm>
            <a:off x="1714500" y="3751263"/>
            <a:ext cx="214313" cy="1825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8" idx="3"/>
            <a:endCxn id="6" idx="2"/>
          </p:cNvCxnSpPr>
          <p:nvPr/>
        </p:nvCxnSpPr>
        <p:spPr>
          <a:xfrm>
            <a:off x="1714500" y="4894263"/>
            <a:ext cx="279400" cy="34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02348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612775" y="228600"/>
            <a:ext cx="8153400" cy="990600"/>
          </a:xfrm>
        </p:spPr>
        <p:txBody>
          <a:bodyPr/>
          <a:lstStyle/>
          <a:p>
            <a:pPr eaLnBrk="1" hangingPunct="1"/>
            <a:r>
              <a:rPr lang="en-US" altLang="zh-TW" smtClean="0"/>
              <a:t>2D </a:t>
            </a:r>
            <a:r>
              <a:rPr lang="zh-TW" altLang="en-US" smtClean="0"/>
              <a:t>繪圖的相關物件</a:t>
            </a:r>
          </a:p>
        </p:txBody>
      </p:sp>
      <p:sp>
        <p:nvSpPr>
          <p:cNvPr id="3" name="內容版面配置區 2"/>
          <p:cNvSpPr>
            <a:spLocks noGrp="1"/>
          </p:cNvSpPr>
          <p:nvPr>
            <p:ph sz="quarter" idx="1"/>
          </p:nvPr>
        </p:nvSpPr>
        <p:spPr>
          <a:xfrm>
            <a:off x="612775" y="1600200"/>
            <a:ext cx="8153400" cy="4495800"/>
          </a:xfrm>
        </p:spPr>
        <p:txBody>
          <a:bodyPr>
            <a:normAutofit fontScale="92500" lnSpcReduction="20000"/>
          </a:bodyPr>
          <a:lstStyle/>
          <a:p>
            <a:pPr marL="320040" indent="-320040" eaLnBrk="1" fontAlgn="auto" hangingPunct="1">
              <a:spcAft>
                <a:spcPts val="0"/>
              </a:spcAft>
              <a:buFont typeface="Wingdings"/>
              <a:buChar char=""/>
              <a:defRPr/>
            </a:pPr>
            <a:r>
              <a:rPr lang="zh-TW" altLang="en-US" dirty="0" smtClean="0"/>
              <a:t>視覺元件</a:t>
            </a:r>
            <a:endParaRPr lang="en-US" altLang="zh-TW" dirty="0" smtClean="0"/>
          </a:p>
          <a:p>
            <a:pPr marL="640080" lvl="1" indent="-274320" eaLnBrk="1" fontAlgn="auto" hangingPunct="1">
              <a:spcAft>
                <a:spcPts val="0"/>
              </a:spcAft>
              <a:buFont typeface="Wingdings 2"/>
              <a:buChar char=""/>
              <a:defRPr/>
            </a:pPr>
            <a:r>
              <a:rPr lang="en-US" altLang="zh-TW" dirty="0" smtClean="0"/>
              <a:t>View : </a:t>
            </a:r>
            <a:r>
              <a:rPr lang="zh-TW" altLang="en-US" dirty="0" smtClean="0"/>
              <a:t>基本視覺元件</a:t>
            </a:r>
            <a:endParaRPr lang="en-US" altLang="zh-TW" dirty="0" smtClean="0"/>
          </a:p>
          <a:p>
            <a:pPr marL="640080" lvl="1" indent="-274320" eaLnBrk="1" fontAlgn="auto" hangingPunct="1">
              <a:spcAft>
                <a:spcPts val="0"/>
              </a:spcAft>
              <a:buFont typeface="Wingdings 2"/>
              <a:buChar char=""/>
              <a:defRPr/>
            </a:pPr>
            <a:r>
              <a:rPr lang="en-US" altLang="zh-TW" dirty="0" smtClean="0"/>
              <a:t>Surface View</a:t>
            </a:r>
            <a:r>
              <a:rPr lang="zh-TW" altLang="en-US" dirty="0" smtClean="0"/>
              <a:t> </a:t>
            </a:r>
            <a:r>
              <a:rPr lang="en-US" altLang="zh-TW" dirty="0" smtClean="0"/>
              <a:t>:</a:t>
            </a:r>
            <a:r>
              <a:rPr lang="zh-TW" altLang="en-US" dirty="0" smtClean="0"/>
              <a:t> 雙重緩衝的 </a:t>
            </a:r>
            <a:r>
              <a:rPr lang="en-US" altLang="zh-TW" dirty="0" smtClean="0"/>
              <a:t>View</a:t>
            </a:r>
          </a:p>
          <a:p>
            <a:pPr marL="320040" indent="-320040" eaLnBrk="1" fontAlgn="auto" hangingPunct="1">
              <a:spcAft>
                <a:spcPts val="0"/>
              </a:spcAft>
              <a:buFont typeface="Wingdings"/>
              <a:buChar char=""/>
              <a:defRPr/>
            </a:pPr>
            <a:r>
              <a:rPr lang="zh-TW" altLang="en-US" dirty="0" smtClean="0"/>
              <a:t>繪圖物件</a:t>
            </a:r>
            <a:endParaRPr lang="en-US" altLang="zh-TW" dirty="0" smtClean="0"/>
          </a:p>
          <a:p>
            <a:pPr marL="640080" lvl="1" indent="-274320" eaLnBrk="1" fontAlgn="auto" hangingPunct="1">
              <a:spcAft>
                <a:spcPts val="0"/>
              </a:spcAft>
              <a:buFont typeface="Wingdings 2"/>
              <a:buChar char=""/>
              <a:defRPr/>
            </a:pPr>
            <a:r>
              <a:rPr lang="en-US" altLang="zh-TW" dirty="0" smtClean="0"/>
              <a:t>Canvas</a:t>
            </a:r>
            <a:r>
              <a:rPr lang="zh-TW" altLang="en-US" dirty="0" smtClean="0"/>
              <a:t> </a:t>
            </a:r>
            <a:r>
              <a:rPr lang="en-US" altLang="zh-TW" dirty="0" smtClean="0"/>
              <a:t>:</a:t>
            </a:r>
            <a:r>
              <a:rPr lang="zh-TW" altLang="en-US" dirty="0" smtClean="0"/>
              <a:t> 畫布</a:t>
            </a:r>
            <a:endParaRPr lang="en-US" altLang="zh-TW" dirty="0" smtClean="0"/>
          </a:p>
          <a:p>
            <a:pPr marL="640080" lvl="1" indent="-274320" eaLnBrk="1" fontAlgn="auto" hangingPunct="1">
              <a:spcAft>
                <a:spcPts val="0"/>
              </a:spcAft>
              <a:buFont typeface="Wingdings 2"/>
              <a:buChar char=""/>
              <a:defRPr/>
            </a:pPr>
            <a:r>
              <a:rPr lang="en-US" altLang="zh-TW" dirty="0" smtClean="0"/>
              <a:t>Bitmap</a:t>
            </a:r>
            <a:r>
              <a:rPr lang="zh-TW" altLang="en-US" dirty="0" smtClean="0"/>
              <a:t> </a:t>
            </a:r>
            <a:r>
              <a:rPr lang="en-US" altLang="zh-TW" dirty="0" smtClean="0"/>
              <a:t>:</a:t>
            </a:r>
            <a:r>
              <a:rPr lang="zh-TW" altLang="en-US" dirty="0" smtClean="0"/>
              <a:t> 圖檔</a:t>
            </a:r>
            <a:endParaRPr lang="en-US" altLang="zh-TW" dirty="0" smtClean="0"/>
          </a:p>
          <a:p>
            <a:pPr marL="640080" lvl="1" indent="-274320" eaLnBrk="1" fontAlgn="auto" hangingPunct="1">
              <a:spcAft>
                <a:spcPts val="0"/>
              </a:spcAft>
              <a:buFont typeface="Wingdings 2"/>
              <a:buChar char=""/>
              <a:defRPr/>
            </a:pPr>
            <a:r>
              <a:rPr lang="en-US" altLang="zh-TW" dirty="0" smtClean="0"/>
              <a:t>Paint : </a:t>
            </a:r>
            <a:r>
              <a:rPr lang="zh-TW" altLang="en-US" dirty="0" smtClean="0"/>
              <a:t>畫筆</a:t>
            </a:r>
            <a:endParaRPr lang="en-US" altLang="zh-TW" dirty="0" smtClean="0"/>
          </a:p>
          <a:p>
            <a:pPr marL="320040" indent="-320040" eaLnBrk="1" fontAlgn="auto" hangingPunct="1">
              <a:spcAft>
                <a:spcPts val="0"/>
              </a:spcAft>
              <a:buFont typeface="Wingdings"/>
              <a:buChar char=""/>
              <a:defRPr/>
            </a:pPr>
            <a:r>
              <a:rPr lang="zh-TW" altLang="en-US" dirty="0" smtClean="0"/>
              <a:t>執行緒</a:t>
            </a:r>
            <a:endParaRPr lang="en-US" altLang="zh-TW" dirty="0" smtClean="0"/>
          </a:p>
          <a:p>
            <a:pPr marL="640080" lvl="1" indent="-274320" eaLnBrk="1" fontAlgn="auto" hangingPunct="1">
              <a:spcAft>
                <a:spcPts val="0"/>
              </a:spcAft>
              <a:buFont typeface="Wingdings 2"/>
              <a:buChar char=""/>
              <a:defRPr/>
            </a:pPr>
            <a:r>
              <a:rPr lang="en-US" altLang="zh-TW" dirty="0" smtClean="0"/>
              <a:t>Thread</a:t>
            </a:r>
          </a:p>
          <a:p>
            <a:pPr marL="640080" lvl="1" indent="-274320" eaLnBrk="1" fontAlgn="auto" hangingPunct="1">
              <a:spcAft>
                <a:spcPts val="0"/>
              </a:spcAft>
              <a:buFont typeface="Wingdings 2"/>
              <a:buChar char=""/>
              <a:defRPr/>
            </a:pPr>
            <a:r>
              <a:rPr lang="en-US" altLang="zh-TW" dirty="0" smtClean="0"/>
              <a:t>Handler</a:t>
            </a:r>
          </a:p>
          <a:p>
            <a:pPr marL="320040" indent="-320040" eaLnBrk="1" fontAlgn="auto" hangingPunct="1">
              <a:spcAft>
                <a:spcPts val="0"/>
              </a:spcAft>
              <a:buFont typeface="Wingdings"/>
              <a:buChar char=""/>
              <a:defRPr/>
            </a:pPr>
            <a:endParaRPr lang="zh-TW" altLang="en-US" dirty="0"/>
          </a:p>
        </p:txBody>
      </p:sp>
    </p:spTree>
    <p:extLst>
      <p:ext uri="{BB962C8B-B14F-4D97-AF65-F5344CB8AC3E}">
        <p14:creationId xmlns:p14="http://schemas.microsoft.com/office/powerpoint/2010/main" xmlns="" val="2866996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612775" y="228600"/>
            <a:ext cx="8153400" cy="990600"/>
          </a:xfrm>
        </p:spPr>
        <p:txBody>
          <a:bodyPr/>
          <a:lstStyle/>
          <a:p>
            <a:pPr eaLnBrk="1" hangingPunct="1"/>
            <a:r>
              <a:rPr lang="en-US" altLang="zh-TW" smtClean="0"/>
              <a:t>View</a:t>
            </a:r>
            <a:endParaRPr lang="zh-TW" altLang="en-US" smtClean="0"/>
          </a:p>
        </p:txBody>
      </p:sp>
      <p:sp>
        <p:nvSpPr>
          <p:cNvPr id="3" name="內容版面配置區 2"/>
          <p:cNvSpPr>
            <a:spLocks noGrp="1"/>
          </p:cNvSpPr>
          <p:nvPr>
            <p:ph sz="quarter" idx="1"/>
          </p:nvPr>
        </p:nvSpPr>
        <p:spPr>
          <a:xfrm>
            <a:off x="612775" y="1600200"/>
            <a:ext cx="3959225" cy="4495800"/>
          </a:xfrm>
        </p:spPr>
        <p:txBody>
          <a:bodyPr>
            <a:normAutofit fontScale="55000" lnSpcReduction="20000"/>
          </a:bodyPr>
          <a:lstStyle/>
          <a:p>
            <a:pPr marL="320040" indent="-320040" eaLnBrk="1" fontAlgn="auto" hangingPunct="1">
              <a:spcAft>
                <a:spcPts val="0"/>
              </a:spcAft>
              <a:buFont typeface="Wingdings"/>
              <a:buChar char=""/>
              <a:defRPr/>
            </a:pPr>
            <a:r>
              <a:rPr lang="en-US" altLang="zh-TW" dirty="0" smtClean="0"/>
              <a:t>View : (</a:t>
            </a:r>
            <a:r>
              <a:rPr lang="en-US" altLang="zh-TW" dirty="0" err="1" smtClean="0"/>
              <a:t>android.view.View</a:t>
            </a:r>
            <a:r>
              <a:rPr lang="en-US" altLang="zh-TW" dirty="0" smtClean="0"/>
              <a:t>)</a:t>
            </a:r>
          </a:p>
          <a:p>
            <a:pPr marL="640080" lvl="1" indent="-274320" eaLnBrk="1" fontAlgn="auto" hangingPunct="1">
              <a:spcAft>
                <a:spcPts val="0"/>
              </a:spcAft>
              <a:buFont typeface="Wingdings 2"/>
              <a:buChar char=""/>
              <a:defRPr/>
            </a:pPr>
            <a:r>
              <a:rPr lang="en-US" altLang="zh-TW" dirty="0" smtClean="0"/>
              <a:t>2D </a:t>
            </a:r>
            <a:r>
              <a:rPr lang="zh-TW" altLang="en-US" dirty="0" smtClean="0"/>
              <a:t>繪圖主要函數</a:t>
            </a:r>
            <a:endParaRPr lang="en-US" altLang="zh-TW" dirty="0" smtClean="0"/>
          </a:p>
          <a:p>
            <a:pPr lvl="2" eaLnBrk="1" fontAlgn="auto" hangingPunct="1">
              <a:spcAft>
                <a:spcPts val="0"/>
              </a:spcAft>
              <a:buFont typeface="Wingdings"/>
              <a:buChar char=""/>
              <a:defRPr/>
            </a:pPr>
            <a:r>
              <a:rPr lang="en-US" altLang="zh-TW" dirty="0" err="1" smtClean="0"/>
              <a:t>onDraw</a:t>
            </a:r>
            <a:r>
              <a:rPr lang="en-US" altLang="zh-TW" dirty="0" smtClean="0"/>
              <a:t>(Canvas </a:t>
            </a:r>
            <a:r>
              <a:rPr lang="en-US" altLang="zh-TW" dirty="0" err="1" smtClean="0"/>
              <a:t>canvas</a:t>
            </a:r>
            <a:r>
              <a:rPr lang="en-US" altLang="zh-TW" dirty="0" smtClean="0"/>
              <a:t>) </a:t>
            </a:r>
          </a:p>
          <a:p>
            <a:pPr lvl="2" eaLnBrk="1" fontAlgn="auto" hangingPunct="1">
              <a:spcAft>
                <a:spcPts val="0"/>
              </a:spcAft>
              <a:buFont typeface="Wingdings"/>
              <a:buChar char=""/>
              <a:defRPr/>
            </a:pPr>
            <a:endParaRPr lang="en-US" altLang="zh-TW" dirty="0" smtClean="0"/>
          </a:p>
          <a:p>
            <a:pPr marL="640080" lvl="1" indent="-274320" eaLnBrk="1" fontAlgn="auto" hangingPunct="1">
              <a:spcAft>
                <a:spcPts val="0"/>
              </a:spcAft>
              <a:buFont typeface="Wingdings 2"/>
              <a:buChar char=""/>
              <a:defRPr/>
            </a:pPr>
            <a:r>
              <a:rPr lang="zh-TW" altLang="en-US" dirty="0" smtClean="0"/>
              <a:t>其他函數</a:t>
            </a:r>
            <a:endParaRPr lang="en-US" altLang="zh-TW" dirty="0" smtClean="0"/>
          </a:p>
          <a:p>
            <a:pPr lvl="2" eaLnBrk="1" fontAlgn="auto" hangingPunct="1">
              <a:spcAft>
                <a:spcPts val="0"/>
              </a:spcAft>
              <a:buFont typeface="Wingdings"/>
              <a:buChar char=""/>
              <a:defRPr/>
            </a:pPr>
            <a:r>
              <a:rPr lang="en-US" altLang="zh-TW" dirty="0" err="1" smtClean="0"/>
              <a:t>onFinishInflate</a:t>
            </a:r>
            <a:r>
              <a:rPr lang="en-US" altLang="zh-TW" dirty="0" smtClean="0"/>
              <a:t>()</a:t>
            </a:r>
          </a:p>
          <a:p>
            <a:pPr lvl="2" eaLnBrk="1" fontAlgn="auto" hangingPunct="1">
              <a:spcAft>
                <a:spcPts val="0"/>
              </a:spcAft>
              <a:buFont typeface="Wingdings"/>
              <a:buChar char=""/>
              <a:defRPr/>
            </a:pPr>
            <a:r>
              <a:rPr lang="en-US" altLang="zh-TW" dirty="0" err="1" smtClean="0"/>
              <a:t>onMeasure</a:t>
            </a:r>
            <a:r>
              <a:rPr lang="en-US" altLang="zh-TW" dirty="0" smtClean="0"/>
              <a:t>(</a:t>
            </a:r>
            <a:r>
              <a:rPr lang="en-US" altLang="zh-TW" dirty="0" err="1" smtClean="0"/>
              <a:t>int</a:t>
            </a:r>
            <a:r>
              <a:rPr lang="en-US" altLang="zh-TW" dirty="0" smtClean="0"/>
              <a:t>, </a:t>
            </a:r>
            <a:r>
              <a:rPr lang="en-US" altLang="zh-TW" dirty="0" err="1" smtClean="0"/>
              <a:t>int</a:t>
            </a:r>
            <a:r>
              <a:rPr lang="en-US" altLang="zh-TW" dirty="0" smtClean="0"/>
              <a:t>)</a:t>
            </a:r>
          </a:p>
          <a:p>
            <a:pPr lvl="2" eaLnBrk="1" fontAlgn="auto" hangingPunct="1">
              <a:spcAft>
                <a:spcPts val="0"/>
              </a:spcAft>
              <a:buFont typeface="Wingdings"/>
              <a:buChar char=""/>
              <a:defRPr/>
            </a:pPr>
            <a:r>
              <a:rPr lang="en-US" altLang="zh-TW" dirty="0" err="1" smtClean="0"/>
              <a:t>onLayout</a:t>
            </a:r>
            <a:r>
              <a:rPr lang="en-US" altLang="zh-TW" dirty="0" smtClean="0"/>
              <a:t>(</a:t>
            </a:r>
            <a:r>
              <a:rPr lang="en-US" altLang="zh-TW" dirty="0" err="1" smtClean="0"/>
              <a:t>boolean</a:t>
            </a:r>
            <a:r>
              <a:rPr lang="en-US" altLang="zh-TW" dirty="0" smtClean="0"/>
              <a:t>, </a:t>
            </a:r>
            <a:r>
              <a:rPr lang="en-US" altLang="zh-TW" dirty="0" err="1" smtClean="0"/>
              <a:t>int</a:t>
            </a:r>
            <a:r>
              <a:rPr lang="en-US" altLang="zh-TW" dirty="0" smtClean="0"/>
              <a:t>, </a:t>
            </a:r>
            <a:r>
              <a:rPr lang="en-US" altLang="zh-TW" dirty="0" err="1" smtClean="0"/>
              <a:t>int</a:t>
            </a:r>
            <a:r>
              <a:rPr lang="en-US" altLang="zh-TW" dirty="0" smtClean="0"/>
              <a:t>, </a:t>
            </a:r>
            <a:r>
              <a:rPr lang="en-US" altLang="zh-TW" dirty="0" err="1" smtClean="0"/>
              <a:t>int</a:t>
            </a:r>
            <a:r>
              <a:rPr lang="en-US" altLang="zh-TW" dirty="0" smtClean="0"/>
              <a:t>, </a:t>
            </a:r>
            <a:r>
              <a:rPr lang="en-US" altLang="zh-TW" dirty="0" err="1" smtClean="0"/>
              <a:t>int</a:t>
            </a:r>
            <a:r>
              <a:rPr lang="en-US" altLang="zh-TW" dirty="0" smtClean="0"/>
              <a:t>)</a:t>
            </a:r>
          </a:p>
          <a:p>
            <a:pPr lvl="2" eaLnBrk="1" fontAlgn="auto" hangingPunct="1">
              <a:spcAft>
                <a:spcPts val="0"/>
              </a:spcAft>
              <a:buFont typeface="Wingdings"/>
              <a:buChar char=""/>
              <a:defRPr/>
            </a:pPr>
            <a:r>
              <a:rPr lang="en-US" altLang="zh-TW" dirty="0" err="1" smtClean="0"/>
              <a:t>onSizeChanged</a:t>
            </a:r>
            <a:r>
              <a:rPr lang="en-US" altLang="zh-TW" dirty="0" smtClean="0"/>
              <a:t>(</a:t>
            </a:r>
            <a:r>
              <a:rPr lang="en-US" altLang="zh-TW" dirty="0" err="1" smtClean="0"/>
              <a:t>int</a:t>
            </a:r>
            <a:r>
              <a:rPr lang="en-US" altLang="zh-TW" dirty="0" smtClean="0"/>
              <a:t>, </a:t>
            </a:r>
            <a:r>
              <a:rPr lang="en-US" altLang="zh-TW" dirty="0" err="1" smtClean="0"/>
              <a:t>int</a:t>
            </a:r>
            <a:r>
              <a:rPr lang="en-US" altLang="zh-TW" dirty="0" smtClean="0"/>
              <a:t>, </a:t>
            </a:r>
            <a:r>
              <a:rPr lang="en-US" altLang="zh-TW" dirty="0" err="1" smtClean="0"/>
              <a:t>int</a:t>
            </a:r>
            <a:r>
              <a:rPr lang="en-US" altLang="zh-TW" dirty="0" smtClean="0"/>
              <a:t>, </a:t>
            </a:r>
            <a:r>
              <a:rPr lang="en-US" altLang="zh-TW" dirty="0" err="1" smtClean="0"/>
              <a:t>int</a:t>
            </a:r>
            <a:r>
              <a:rPr lang="en-US" altLang="zh-TW" dirty="0" smtClean="0"/>
              <a:t>)</a:t>
            </a:r>
          </a:p>
          <a:p>
            <a:pPr lvl="2" eaLnBrk="1" fontAlgn="auto" hangingPunct="1">
              <a:spcAft>
                <a:spcPts val="0"/>
              </a:spcAft>
              <a:buFont typeface="Wingdings"/>
              <a:buChar char=""/>
              <a:defRPr/>
            </a:pPr>
            <a:r>
              <a:rPr lang="en-US" altLang="zh-TW" dirty="0" err="1" smtClean="0"/>
              <a:t>onKeyDown</a:t>
            </a:r>
            <a:r>
              <a:rPr lang="en-US" altLang="zh-TW" dirty="0" smtClean="0"/>
              <a:t>(</a:t>
            </a:r>
            <a:r>
              <a:rPr lang="en-US" altLang="zh-TW" dirty="0" err="1" smtClean="0"/>
              <a:t>int</a:t>
            </a:r>
            <a:r>
              <a:rPr lang="en-US" altLang="zh-TW" dirty="0" smtClean="0"/>
              <a:t>, </a:t>
            </a:r>
            <a:r>
              <a:rPr lang="en-US" altLang="zh-TW" dirty="0" err="1" smtClean="0"/>
              <a:t>KeyEvent</a:t>
            </a:r>
            <a:r>
              <a:rPr lang="en-US" altLang="zh-TW" dirty="0" smtClean="0"/>
              <a:t>)</a:t>
            </a:r>
          </a:p>
          <a:p>
            <a:pPr lvl="2" eaLnBrk="1" fontAlgn="auto" hangingPunct="1">
              <a:spcAft>
                <a:spcPts val="0"/>
              </a:spcAft>
              <a:buFont typeface="Wingdings"/>
              <a:buChar char=""/>
              <a:defRPr/>
            </a:pPr>
            <a:r>
              <a:rPr lang="en-US" altLang="zh-TW" dirty="0" err="1" smtClean="0"/>
              <a:t>onKeyUp</a:t>
            </a:r>
            <a:r>
              <a:rPr lang="en-US" altLang="zh-TW" dirty="0" smtClean="0"/>
              <a:t>(</a:t>
            </a:r>
            <a:r>
              <a:rPr lang="en-US" altLang="zh-TW" dirty="0" err="1" smtClean="0"/>
              <a:t>int</a:t>
            </a:r>
            <a:r>
              <a:rPr lang="en-US" altLang="zh-TW" dirty="0" smtClean="0"/>
              <a:t>, </a:t>
            </a:r>
            <a:r>
              <a:rPr lang="en-US" altLang="zh-TW" dirty="0" err="1" smtClean="0"/>
              <a:t>KeyEvent</a:t>
            </a:r>
            <a:r>
              <a:rPr lang="en-US" altLang="zh-TW" dirty="0" smtClean="0"/>
              <a:t>)</a:t>
            </a:r>
          </a:p>
          <a:p>
            <a:pPr lvl="2" eaLnBrk="1" fontAlgn="auto" hangingPunct="1">
              <a:spcAft>
                <a:spcPts val="0"/>
              </a:spcAft>
              <a:buFont typeface="Wingdings"/>
              <a:buChar char=""/>
              <a:defRPr/>
            </a:pPr>
            <a:r>
              <a:rPr lang="en-US" altLang="zh-TW" dirty="0" err="1" smtClean="0"/>
              <a:t>onTrackballEvent</a:t>
            </a:r>
            <a:r>
              <a:rPr lang="en-US" altLang="zh-TW" dirty="0" smtClean="0"/>
              <a:t>(</a:t>
            </a:r>
            <a:r>
              <a:rPr lang="en-US" altLang="zh-TW" dirty="0" err="1" smtClean="0"/>
              <a:t>MotionEvent</a:t>
            </a:r>
            <a:r>
              <a:rPr lang="en-US" altLang="zh-TW" dirty="0" smtClean="0"/>
              <a:t>)</a:t>
            </a:r>
          </a:p>
          <a:p>
            <a:pPr lvl="2" eaLnBrk="1" fontAlgn="auto" hangingPunct="1">
              <a:spcAft>
                <a:spcPts val="0"/>
              </a:spcAft>
              <a:buFont typeface="Wingdings"/>
              <a:buChar char=""/>
              <a:defRPr/>
            </a:pPr>
            <a:r>
              <a:rPr lang="en-US" altLang="zh-TW" dirty="0" err="1" smtClean="0"/>
              <a:t>onTouchEvent</a:t>
            </a:r>
            <a:r>
              <a:rPr lang="en-US" altLang="zh-TW" dirty="0" smtClean="0"/>
              <a:t>(</a:t>
            </a:r>
            <a:r>
              <a:rPr lang="en-US" altLang="zh-TW" dirty="0" err="1" smtClean="0"/>
              <a:t>MotionEvent</a:t>
            </a:r>
            <a:r>
              <a:rPr lang="en-US" altLang="zh-TW" dirty="0" smtClean="0"/>
              <a:t>)</a:t>
            </a:r>
          </a:p>
          <a:p>
            <a:pPr lvl="2" eaLnBrk="1" fontAlgn="auto" hangingPunct="1">
              <a:spcAft>
                <a:spcPts val="0"/>
              </a:spcAft>
              <a:buFont typeface="Wingdings"/>
              <a:buChar char=""/>
              <a:defRPr/>
            </a:pPr>
            <a:r>
              <a:rPr lang="en-US" altLang="zh-TW" dirty="0" err="1" smtClean="0"/>
              <a:t>onFocusChanged</a:t>
            </a:r>
            <a:r>
              <a:rPr lang="en-US" altLang="zh-TW" dirty="0" smtClean="0"/>
              <a:t>(</a:t>
            </a:r>
            <a:r>
              <a:rPr lang="en-US" altLang="zh-TW" dirty="0" err="1" smtClean="0"/>
              <a:t>boolean</a:t>
            </a:r>
            <a:r>
              <a:rPr lang="en-US" altLang="zh-TW" dirty="0" smtClean="0"/>
              <a:t>, </a:t>
            </a:r>
            <a:r>
              <a:rPr lang="en-US" altLang="zh-TW" dirty="0" err="1" smtClean="0"/>
              <a:t>int</a:t>
            </a:r>
            <a:r>
              <a:rPr lang="en-US" altLang="zh-TW" dirty="0" smtClean="0"/>
              <a:t>, </a:t>
            </a:r>
            <a:r>
              <a:rPr lang="en-US" altLang="zh-TW" dirty="0" err="1" smtClean="0"/>
              <a:t>Rect</a:t>
            </a:r>
            <a:r>
              <a:rPr lang="en-US" altLang="zh-TW" dirty="0" smtClean="0"/>
              <a:t>)</a:t>
            </a:r>
          </a:p>
          <a:p>
            <a:pPr lvl="2" eaLnBrk="1" fontAlgn="auto" hangingPunct="1">
              <a:spcAft>
                <a:spcPts val="0"/>
              </a:spcAft>
              <a:buFont typeface="Wingdings"/>
              <a:buChar char=""/>
              <a:defRPr/>
            </a:pPr>
            <a:r>
              <a:rPr lang="en-US" altLang="zh-TW" dirty="0" err="1" smtClean="0"/>
              <a:t>onWindowFocusChanged</a:t>
            </a:r>
            <a:r>
              <a:rPr lang="en-US" altLang="zh-TW" dirty="0" smtClean="0"/>
              <a:t>(</a:t>
            </a:r>
            <a:r>
              <a:rPr lang="en-US" altLang="zh-TW" dirty="0" err="1" smtClean="0"/>
              <a:t>boolean</a:t>
            </a:r>
            <a:r>
              <a:rPr lang="en-US" altLang="zh-TW" dirty="0" smtClean="0"/>
              <a:t>)</a:t>
            </a:r>
          </a:p>
          <a:p>
            <a:pPr lvl="2" eaLnBrk="1" fontAlgn="auto" hangingPunct="1">
              <a:spcAft>
                <a:spcPts val="0"/>
              </a:spcAft>
              <a:buFont typeface="Wingdings"/>
              <a:buChar char=""/>
              <a:defRPr/>
            </a:pPr>
            <a:r>
              <a:rPr lang="en-US" altLang="zh-TW" dirty="0" err="1" smtClean="0"/>
              <a:t>onAttachedToWindow</a:t>
            </a:r>
            <a:r>
              <a:rPr lang="en-US" altLang="zh-TW" dirty="0" smtClean="0"/>
              <a:t>()</a:t>
            </a:r>
          </a:p>
          <a:p>
            <a:pPr lvl="2" eaLnBrk="1" fontAlgn="auto" hangingPunct="1">
              <a:spcAft>
                <a:spcPts val="0"/>
              </a:spcAft>
              <a:buFont typeface="Wingdings"/>
              <a:buChar char=""/>
              <a:defRPr/>
            </a:pPr>
            <a:r>
              <a:rPr lang="en-US" altLang="zh-TW" dirty="0" err="1" smtClean="0"/>
              <a:t>onDetachedFromWindow</a:t>
            </a:r>
            <a:r>
              <a:rPr lang="en-US" altLang="zh-TW" dirty="0" smtClean="0"/>
              <a:t>()</a:t>
            </a:r>
          </a:p>
          <a:p>
            <a:pPr lvl="2" eaLnBrk="1" fontAlgn="auto" hangingPunct="1">
              <a:spcAft>
                <a:spcPts val="0"/>
              </a:spcAft>
              <a:buFont typeface="Wingdings"/>
              <a:buChar char=""/>
              <a:defRPr/>
            </a:pPr>
            <a:r>
              <a:rPr lang="en-US" altLang="zh-TW" dirty="0" err="1" smtClean="0"/>
              <a:t>onWindowVisibilityChanged</a:t>
            </a:r>
            <a:r>
              <a:rPr lang="en-US" altLang="zh-TW" dirty="0" smtClean="0"/>
              <a:t>(</a:t>
            </a:r>
            <a:r>
              <a:rPr lang="en-US" altLang="zh-TW" dirty="0" err="1" smtClean="0"/>
              <a:t>int</a:t>
            </a:r>
            <a:r>
              <a:rPr lang="en-US" altLang="zh-TW" dirty="0" smtClean="0"/>
              <a:t>)</a:t>
            </a:r>
          </a:p>
          <a:p>
            <a:pPr marL="320040" indent="-320040" eaLnBrk="1" fontAlgn="auto" hangingPunct="1">
              <a:spcAft>
                <a:spcPts val="0"/>
              </a:spcAft>
              <a:buFont typeface="Wingdings"/>
              <a:buChar char=""/>
              <a:defRPr/>
            </a:pPr>
            <a:endParaRPr lang="en-US" altLang="zh-TW" dirty="0" smtClean="0"/>
          </a:p>
          <a:p>
            <a:pPr marL="640080" lvl="1" indent="-274320" eaLnBrk="1" fontAlgn="auto" hangingPunct="1">
              <a:spcAft>
                <a:spcPts val="0"/>
              </a:spcAft>
              <a:buFont typeface="Wingdings 2"/>
              <a:buChar char=""/>
              <a:defRPr/>
            </a:pPr>
            <a:endParaRPr lang="en-US" altLang="zh-TW" dirty="0" smtClean="0"/>
          </a:p>
          <a:p>
            <a:pPr marL="640080" lvl="1" indent="-274320" eaLnBrk="1" fontAlgn="auto" hangingPunct="1">
              <a:spcAft>
                <a:spcPts val="0"/>
              </a:spcAft>
              <a:buFont typeface="Wingdings 2"/>
              <a:buChar char=""/>
              <a:defRPr/>
            </a:pPr>
            <a:endParaRPr lang="zh-TW" altLang="en-US" dirty="0"/>
          </a:p>
        </p:txBody>
      </p:sp>
      <p:sp>
        <p:nvSpPr>
          <p:cNvPr id="12292" name="矩形 3"/>
          <p:cNvSpPr>
            <a:spLocks noChangeArrowheads="1"/>
          </p:cNvSpPr>
          <p:nvPr/>
        </p:nvSpPr>
        <p:spPr bwMode="auto">
          <a:xfrm>
            <a:off x="500063" y="6143625"/>
            <a:ext cx="79295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a:latin typeface="Constantia" panose="02030602050306030303" pitchFamily="18" charset="0"/>
                <a:ea typeface="標楷體" panose="03000509000000000000" pitchFamily="65" charset="-120"/>
                <a:hlinkClick r:id="rId2"/>
              </a:rPr>
              <a:t>http://developer.android.com/reference/android/view/View.html</a:t>
            </a:r>
            <a:endParaRPr kumimoji="0" lang="zh-TW" altLang="en-US">
              <a:latin typeface="Constantia" panose="02030602050306030303" pitchFamily="18" charset="0"/>
              <a:ea typeface="標楷體" panose="03000509000000000000" pitchFamily="65" charset="-120"/>
            </a:endParaRPr>
          </a:p>
        </p:txBody>
      </p:sp>
      <p:sp>
        <p:nvSpPr>
          <p:cNvPr id="12293" name="內容版面配置區 2"/>
          <p:cNvSpPr txBox="1">
            <a:spLocks/>
          </p:cNvSpPr>
          <p:nvPr/>
        </p:nvSpPr>
        <p:spPr bwMode="auto">
          <a:xfrm>
            <a:off x="4786313" y="1714500"/>
            <a:ext cx="395922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82563" indent="-27305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ts val="550"/>
              </a:spcBef>
              <a:buClr>
                <a:schemeClr val="accent1"/>
              </a:buClr>
              <a:buSzPct val="70000"/>
              <a:buFont typeface="Wingdings 2" panose="05020102010507070707" pitchFamily="18" charset="2"/>
              <a:buChar char=""/>
            </a:pPr>
            <a:r>
              <a:rPr kumimoji="0" lang="zh-TW" altLang="en-US" sz="1600">
                <a:latin typeface="Constantia" panose="02030602050306030303" pitchFamily="18" charset="0"/>
                <a:ea typeface="標楷體" panose="03000509000000000000" pitchFamily="65" charset="-120"/>
              </a:rPr>
              <a:t>內部類別</a:t>
            </a:r>
            <a:endParaRPr kumimoji="0" lang="en-US" altLang="zh-TW" sz="1600">
              <a:latin typeface="Constantia" panose="02030602050306030303" pitchFamily="18" charset="0"/>
              <a:ea typeface="標楷體" panose="03000509000000000000" pitchFamily="65" charset="-120"/>
            </a:endParaRP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View.BaseSavedState</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View.MeasureSpec</a:t>
            </a:r>
          </a:p>
          <a:p>
            <a:pPr lvl="1" eaLnBrk="1" hangingPunct="1">
              <a:spcBef>
                <a:spcPts val="550"/>
              </a:spcBef>
              <a:buClr>
                <a:schemeClr val="accent1"/>
              </a:buClr>
              <a:buSzPct val="70000"/>
              <a:buFont typeface="Wingdings 2" panose="05020102010507070707" pitchFamily="18" charset="2"/>
              <a:buChar char=""/>
            </a:pPr>
            <a:endParaRPr kumimoji="0" lang="zh-TW" altLang="en-US" sz="1600">
              <a:latin typeface="Constantia" panose="02030602050306030303" pitchFamily="18" charset="0"/>
              <a:ea typeface="標楷體" panose="03000509000000000000" pitchFamily="65" charset="-120"/>
            </a:endParaRPr>
          </a:p>
        </p:txBody>
      </p:sp>
      <p:sp>
        <p:nvSpPr>
          <p:cNvPr id="12294" name="內容版面配置區 2"/>
          <p:cNvSpPr txBox="1">
            <a:spLocks/>
          </p:cNvSpPr>
          <p:nvPr/>
        </p:nvSpPr>
        <p:spPr bwMode="auto">
          <a:xfrm>
            <a:off x="4786313" y="2857500"/>
            <a:ext cx="3959225"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82563" indent="-27305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ts val="550"/>
              </a:spcBef>
              <a:buClr>
                <a:schemeClr val="accent1"/>
              </a:buClr>
              <a:buSzPct val="70000"/>
              <a:buFont typeface="Wingdings 2" panose="05020102010507070707" pitchFamily="18" charset="2"/>
              <a:buChar char=""/>
            </a:pPr>
            <a:r>
              <a:rPr kumimoji="0" lang="zh-TW" altLang="en-US" sz="1600">
                <a:latin typeface="Constantia" panose="02030602050306030303" pitchFamily="18" charset="0"/>
                <a:ea typeface="標楷體" panose="03000509000000000000" pitchFamily="65" charset="-120"/>
              </a:rPr>
              <a:t>事件</a:t>
            </a:r>
            <a:endParaRPr kumimoji="0" lang="en-US" altLang="zh-TW" sz="1600">
              <a:latin typeface="Constantia" panose="02030602050306030303" pitchFamily="18" charset="0"/>
              <a:ea typeface="標楷體" panose="03000509000000000000" pitchFamily="65" charset="-120"/>
            </a:endParaRP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View.OnClickListener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View.OnCreateContextMenuListener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View.OnFocusChangeListener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View.OnKeyListener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View.OnLongClickListener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View.OnTouchListener</a:t>
            </a:r>
          </a:p>
        </p:txBody>
      </p:sp>
    </p:spTree>
    <p:extLst>
      <p:ext uri="{BB962C8B-B14F-4D97-AF65-F5344CB8AC3E}">
        <p14:creationId xmlns:p14="http://schemas.microsoft.com/office/powerpoint/2010/main" xmlns="" val="3223964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r>
              <a:rPr lang="en-US" altLang="zh-TW" sz="3600" dirty="0" smtClean="0"/>
              <a:t>Introduction to Android and Linux </a:t>
            </a:r>
            <a:br>
              <a:rPr lang="en-US" altLang="zh-TW" sz="3600" dirty="0" smtClean="0"/>
            </a:br>
            <a:r>
              <a:rPr lang="en-US" altLang="zh-TW" sz="4000" dirty="0" smtClean="0"/>
              <a:t>(service Lifecycle)</a:t>
            </a:r>
          </a:p>
        </p:txBody>
      </p:sp>
      <p:sp>
        <p:nvSpPr>
          <p:cNvPr id="122883" name="Oval 3"/>
          <p:cNvSpPr>
            <a:spLocks noChangeArrowheads="1"/>
          </p:cNvSpPr>
          <p:nvPr/>
        </p:nvSpPr>
        <p:spPr bwMode="auto">
          <a:xfrm>
            <a:off x="3348038" y="1700213"/>
            <a:ext cx="2374900" cy="576262"/>
          </a:xfrm>
          <a:prstGeom prst="ellipse">
            <a:avLst/>
          </a:prstGeom>
          <a:solidFill>
            <a:schemeClr val="accent1"/>
          </a:solidFill>
          <a:ln w="9525">
            <a:solidFill>
              <a:schemeClr val="tx1"/>
            </a:solidFill>
            <a:round/>
            <a:headEnd/>
            <a:tailEnd/>
          </a:ln>
        </p:spPr>
        <p:txBody>
          <a:bodyPr wrap="none" anchor="ctr"/>
          <a:lstStyle/>
          <a:p>
            <a:pPr algn="ctr"/>
            <a:r>
              <a:rPr lang="en-US" altLang="zh-TW"/>
              <a:t>bindService()</a:t>
            </a:r>
          </a:p>
        </p:txBody>
      </p:sp>
      <p:sp>
        <p:nvSpPr>
          <p:cNvPr id="122884" name="Rectangle 4"/>
          <p:cNvSpPr>
            <a:spLocks noChangeArrowheads="1"/>
          </p:cNvSpPr>
          <p:nvPr/>
        </p:nvSpPr>
        <p:spPr bwMode="auto">
          <a:xfrm>
            <a:off x="3563938" y="2492375"/>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onCreate()</a:t>
            </a:r>
          </a:p>
        </p:txBody>
      </p:sp>
      <p:sp>
        <p:nvSpPr>
          <p:cNvPr id="122885" name="Rectangle 5"/>
          <p:cNvSpPr>
            <a:spLocks noChangeArrowheads="1"/>
          </p:cNvSpPr>
          <p:nvPr/>
        </p:nvSpPr>
        <p:spPr bwMode="auto">
          <a:xfrm>
            <a:off x="3563938" y="31416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onBind()</a:t>
            </a:r>
          </a:p>
        </p:txBody>
      </p:sp>
      <p:sp>
        <p:nvSpPr>
          <p:cNvPr id="122886" name="Rectangle 6"/>
          <p:cNvSpPr>
            <a:spLocks noChangeArrowheads="1"/>
          </p:cNvSpPr>
          <p:nvPr/>
        </p:nvSpPr>
        <p:spPr bwMode="auto">
          <a:xfrm>
            <a:off x="3598863" y="5086350"/>
            <a:ext cx="1871662"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onDestroy()</a:t>
            </a:r>
          </a:p>
        </p:txBody>
      </p:sp>
      <p:cxnSp>
        <p:nvCxnSpPr>
          <p:cNvPr id="122887" name="AutoShape 7"/>
          <p:cNvCxnSpPr>
            <a:cxnSpLocks noChangeShapeType="1"/>
            <a:stCxn id="122883" idx="4"/>
            <a:endCxn id="122884" idx="0"/>
          </p:cNvCxnSpPr>
          <p:nvPr/>
        </p:nvCxnSpPr>
        <p:spPr bwMode="auto">
          <a:xfrm flipH="1">
            <a:off x="4500563" y="2276475"/>
            <a:ext cx="34925" cy="215900"/>
          </a:xfrm>
          <a:prstGeom prst="straightConnector1">
            <a:avLst/>
          </a:prstGeom>
          <a:noFill/>
          <a:ln w="9525">
            <a:solidFill>
              <a:schemeClr val="tx1"/>
            </a:solidFill>
            <a:round/>
            <a:headEnd/>
            <a:tailEnd type="triangle" w="med" len="med"/>
          </a:ln>
        </p:spPr>
      </p:cxnSp>
      <p:cxnSp>
        <p:nvCxnSpPr>
          <p:cNvPr id="122888" name="AutoShape 8"/>
          <p:cNvCxnSpPr>
            <a:cxnSpLocks noChangeShapeType="1"/>
            <a:stCxn id="122884" idx="2"/>
            <a:endCxn id="122885" idx="0"/>
          </p:cNvCxnSpPr>
          <p:nvPr/>
        </p:nvCxnSpPr>
        <p:spPr bwMode="auto">
          <a:xfrm>
            <a:off x="4500563" y="2925763"/>
            <a:ext cx="0" cy="215900"/>
          </a:xfrm>
          <a:prstGeom prst="straightConnector1">
            <a:avLst/>
          </a:prstGeom>
          <a:noFill/>
          <a:ln w="9525">
            <a:solidFill>
              <a:schemeClr val="tx1"/>
            </a:solidFill>
            <a:round/>
            <a:headEnd/>
            <a:tailEnd type="triangle" w="med" len="med"/>
          </a:ln>
        </p:spPr>
      </p:cxnSp>
      <p:sp>
        <p:nvSpPr>
          <p:cNvPr id="122889" name="Rectangle 9"/>
          <p:cNvSpPr>
            <a:spLocks noChangeArrowheads="1"/>
          </p:cNvSpPr>
          <p:nvPr/>
        </p:nvSpPr>
        <p:spPr bwMode="auto">
          <a:xfrm>
            <a:off x="3529013" y="3717925"/>
            <a:ext cx="1871662" cy="433388"/>
          </a:xfrm>
          <a:prstGeom prst="rect">
            <a:avLst/>
          </a:prstGeom>
          <a:solidFill>
            <a:schemeClr val="bg1"/>
          </a:solidFill>
          <a:ln w="9525">
            <a:solidFill>
              <a:schemeClr val="tx1"/>
            </a:solidFill>
            <a:prstDash val="dash"/>
            <a:miter lim="800000"/>
            <a:headEnd/>
            <a:tailEnd/>
          </a:ln>
        </p:spPr>
        <p:txBody>
          <a:bodyPr wrap="none" anchor="ctr"/>
          <a:lstStyle/>
          <a:p>
            <a:pPr algn="ctr"/>
            <a:r>
              <a:rPr lang="en-US" altLang="zh-TW"/>
              <a:t>….</a:t>
            </a:r>
          </a:p>
        </p:txBody>
      </p:sp>
      <p:cxnSp>
        <p:nvCxnSpPr>
          <p:cNvPr id="122890" name="AutoShape 10"/>
          <p:cNvCxnSpPr>
            <a:cxnSpLocks noChangeShapeType="1"/>
            <a:stCxn id="122885" idx="2"/>
            <a:endCxn id="122889" idx="0"/>
          </p:cNvCxnSpPr>
          <p:nvPr/>
        </p:nvCxnSpPr>
        <p:spPr bwMode="auto">
          <a:xfrm flipH="1">
            <a:off x="4465638" y="3575050"/>
            <a:ext cx="34925" cy="142875"/>
          </a:xfrm>
          <a:prstGeom prst="straightConnector1">
            <a:avLst/>
          </a:prstGeom>
          <a:noFill/>
          <a:ln w="9525">
            <a:solidFill>
              <a:schemeClr val="tx1"/>
            </a:solidFill>
            <a:round/>
            <a:headEnd/>
            <a:tailEnd type="triangle" w="med" len="med"/>
          </a:ln>
        </p:spPr>
      </p:cxnSp>
      <p:cxnSp>
        <p:nvCxnSpPr>
          <p:cNvPr id="122891" name="AutoShape 11"/>
          <p:cNvCxnSpPr>
            <a:cxnSpLocks noChangeShapeType="1"/>
            <a:stCxn id="122895" idx="2"/>
            <a:endCxn id="122886" idx="0"/>
          </p:cNvCxnSpPr>
          <p:nvPr/>
        </p:nvCxnSpPr>
        <p:spPr bwMode="auto">
          <a:xfrm>
            <a:off x="4500563" y="4870450"/>
            <a:ext cx="34925" cy="215900"/>
          </a:xfrm>
          <a:prstGeom prst="straightConnector1">
            <a:avLst/>
          </a:prstGeom>
          <a:noFill/>
          <a:ln w="9525">
            <a:solidFill>
              <a:schemeClr val="tx1"/>
            </a:solidFill>
            <a:round/>
            <a:headEnd/>
            <a:tailEnd type="triangle" w="med" len="med"/>
          </a:ln>
        </p:spPr>
      </p:cxnSp>
      <p:sp>
        <p:nvSpPr>
          <p:cNvPr id="122892" name="Oval 12"/>
          <p:cNvSpPr>
            <a:spLocks noChangeArrowheads="1"/>
          </p:cNvSpPr>
          <p:nvPr/>
        </p:nvSpPr>
        <p:spPr bwMode="auto">
          <a:xfrm>
            <a:off x="3348038" y="5734050"/>
            <a:ext cx="2374900" cy="576263"/>
          </a:xfrm>
          <a:prstGeom prst="ellipse">
            <a:avLst/>
          </a:prstGeom>
          <a:solidFill>
            <a:schemeClr val="accent1"/>
          </a:solidFill>
          <a:ln w="9525">
            <a:solidFill>
              <a:schemeClr val="tx1"/>
            </a:solidFill>
            <a:round/>
            <a:headEnd/>
            <a:tailEnd/>
          </a:ln>
        </p:spPr>
        <p:txBody>
          <a:bodyPr wrap="none" anchor="ctr"/>
          <a:lstStyle/>
          <a:p>
            <a:pPr algn="ctr"/>
            <a:r>
              <a:rPr lang="en-US" altLang="zh-TW"/>
              <a:t>end</a:t>
            </a:r>
          </a:p>
        </p:txBody>
      </p:sp>
      <p:cxnSp>
        <p:nvCxnSpPr>
          <p:cNvPr id="122893" name="AutoShape 13"/>
          <p:cNvCxnSpPr>
            <a:cxnSpLocks noChangeShapeType="1"/>
            <a:stCxn id="122886" idx="2"/>
            <a:endCxn id="122892" idx="0"/>
          </p:cNvCxnSpPr>
          <p:nvPr/>
        </p:nvCxnSpPr>
        <p:spPr bwMode="auto">
          <a:xfrm>
            <a:off x="4535488" y="5519738"/>
            <a:ext cx="0" cy="214312"/>
          </a:xfrm>
          <a:prstGeom prst="straightConnector1">
            <a:avLst/>
          </a:prstGeom>
          <a:noFill/>
          <a:ln w="9525">
            <a:solidFill>
              <a:schemeClr val="tx1"/>
            </a:solidFill>
            <a:round/>
            <a:headEnd/>
            <a:tailEnd type="triangle" w="med" len="med"/>
          </a:ln>
        </p:spPr>
      </p:cxnSp>
      <p:sp>
        <p:nvSpPr>
          <p:cNvPr id="122894" name="Rectangle 14"/>
          <p:cNvSpPr>
            <a:spLocks noChangeArrowheads="1"/>
          </p:cNvSpPr>
          <p:nvPr/>
        </p:nvSpPr>
        <p:spPr bwMode="auto">
          <a:xfrm>
            <a:off x="6156325" y="3644900"/>
            <a:ext cx="1871663" cy="433388"/>
          </a:xfrm>
          <a:prstGeom prst="rect">
            <a:avLst/>
          </a:prstGeom>
          <a:solidFill>
            <a:schemeClr val="bg1"/>
          </a:solidFill>
          <a:ln w="9525">
            <a:solidFill>
              <a:schemeClr val="tx1"/>
            </a:solidFill>
            <a:miter lim="800000"/>
            <a:headEnd/>
            <a:tailEnd/>
          </a:ln>
        </p:spPr>
        <p:txBody>
          <a:bodyPr wrap="none" anchor="ctr"/>
          <a:lstStyle/>
          <a:p>
            <a:pPr algn="ctr"/>
            <a:r>
              <a:rPr lang="en-US" altLang="zh-TW"/>
              <a:t>onRebind()</a:t>
            </a:r>
          </a:p>
        </p:txBody>
      </p:sp>
      <p:sp>
        <p:nvSpPr>
          <p:cNvPr id="122895" name="Rectangle 15"/>
          <p:cNvSpPr>
            <a:spLocks noChangeArrowheads="1"/>
          </p:cNvSpPr>
          <p:nvPr/>
        </p:nvSpPr>
        <p:spPr bwMode="auto">
          <a:xfrm>
            <a:off x="3563938" y="4437063"/>
            <a:ext cx="1871662" cy="433387"/>
          </a:xfrm>
          <a:prstGeom prst="rect">
            <a:avLst/>
          </a:prstGeom>
          <a:solidFill>
            <a:schemeClr val="bg1"/>
          </a:solidFill>
          <a:ln w="9525">
            <a:solidFill>
              <a:schemeClr val="tx1"/>
            </a:solidFill>
            <a:miter lim="800000"/>
            <a:headEnd/>
            <a:tailEnd/>
          </a:ln>
        </p:spPr>
        <p:txBody>
          <a:bodyPr wrap="none" anchor="ctr"/>
          <a:lstStyle/>
          <a:p>
            <a:pPr algn="ctr"/>
            <a:r>
              <a:rPr lang="en-US" altLang="zh-TW"/>
              <a:t>onUnbind()</a:t>
            </a:r>
          </a:p>
        </p:txBody>
      </p:sp>
      <p:cxnSp>
        <p:nvCxnSpPr>
          <p:cNvPr id="122896" name="AutoShape 16"/>
          <p:cNvCxnSpPr>
            <a:cxnSpLocks noChangeShapeType="1"/>
            <a:stCxn id="122885" idx="2"/>
            <a:endCxn id="122889" idx="0"/>
          </p:cNvCxnSpPr>
          <p:nvPr/>
        </p:nvCxnSpPr>
        <p:spPr bwMode="auto">
          <a:xfrm flipH="1">
            <a:off x="4465638" y="3575050"/>
            <a:ext cx="34925" cy="142875"/>
          </a:xfrm>
          <a:prstGeom prst="straightConnector1">
            <a:avLst/>
          </a:prstGeom>
          <a:noFill/>
          <a:ln w="9525">
            <a:solidFill>
              <a:schemeClr val="tx1"/>
            </a:solidFill>
            <a:round/>
            <a:headEnd/>
            <a:tailEnd/>
          </a:ln>
        </p:spPr>
      </p:cxnSp>
      <p:cxnSp>
        <p:nvCxnSpPr>
          <p:cNvPr id="122897" name="AutoShape 17"/>
          <p:cNvCxnSpPr>
            <a:cxnSpLocks noChangeShapeType="1"/>
            <a:stCxn id="122895" idx="3"/>
            <a:endCxn id="122894" idx="2"/>
          </p:cNvCxnSpPr>
          <p:nvPr/>
        </p:nvCxnSpPr>
        <p:spPr bwMode="auto">
          <a:xfrm flipV="1">
            <a:off x="5435600" y="4078288"/>
            <a:ext cx="1657350" cy="576262"/>
          </a:xfrm>
          <a:prstGeom prst="bentConnector2">
            <a:avLst/>
          </a:prstGeom>
          <a:noFill/>
          <a:ln w="9525">
            <a:solidFill>
              <a:schemeClr val="tx1"/>
            </a:solidFill>
            <a:miter lim="800000"/>
            <a:headEnd/>
            <a:tailEnd type="triangle" w="med" len="med"/>
          </a:ln>
        </p:spPr>
      </p:cxnSp>
      <p:cxnSp>
        <p:nvCxnSpPr>
          <p:cNvPr id="122898" name="AutoShape 18"/>
          <p:cNvCxnSpPr>
            <a:cxnSpLocks noChangeShapeType="1"/>
            <a:stCxn id="122894" idx="1"/>
            <a:endCxn id="122889" idx="3"/>
          </p:cNvCxnSpPr>
          <p:nvPr/>
        </p:nvCxnSpPr>
        <p:spPr bwMode="auto">
          <a:xfrm flipH="1">
            <a:off x="5400675" y="3862388"/>
            <a:ext cx="755650" cy="73025"/>
          </a:xfrm>
          <a:prstGeom prst="straightConnector1">
            <a:avLst/>
          </a:prstGeom>
          <a:noFill/>
          <a:ln w="9525">
            <a:solidFill>
              <a:schemeClr val="tx1"/>
            </a:solidFill>
            <a:round/>
            <a:headEnd/>
            <a:tailEnd type="triangle" w="med" len="med"/>
          </a:ln>
        </p:spPr>
      </p:cxnSp>
      <p:cxnSp>
        <p:nvCxnSpPr>
          <p:cNvPr id="122899" name="AutoShape 19"/>
          <p:cNvCxnSpPr>
            <a:cxnSpLocks noChangeShapeType="1"/>
            <a:stCxn id="122889" idx="2"/>
            <a:endCxn id="122895" idx="0"/>
          </p:cNvCxnSpPr>
          <p:nvPr/>
        </p:nvCxnSpPr>
        <p:spPr bwMode="auto">
          <a:xfrm>
            <a:off x="4465638" y="4151313"/>
            <a:ext cx="34925" cy="285750"/>
          </a:xfrm>
          <a:prstGeom prst="straightConnector1">
            <a:avLst/>
          </a:prstGeom>
          <a:noFill/>
          <a:ln w="9525">
            <a:solidFill>
              <a:schemeClr val="tx1"/>
            </a:solidFill>
            <a:round/>
            <a:headEnd/>
            <a:tailEnd type="triangle" w="med" len="med"/>
          </a:ln>
        </p:spPr>
      </p:cxnSp>
      <p:sp>
        <p:nvSpPr>
          <p:cNvPr id="20" name="投影片編號版面配置區 19"/>
          <p:cNvSpPr>
            <a:spLocks noGrp="1"/>
          </p:cNvSpPr>
          <p:nvPr>
            <p:ph type="sldNum" sz="quarter" idx="12"/>
          </p:nvPr>
        </p:nvSpPr>
        <p:spPr/>
        <p:txBody>
          <a:bodyPr/>
          <a:lstStyle/>
          <a:p>
            <a:fld id="{45F78D89-5997-444E-9954-B07A54BF8CB2}" type="slidenum">
              <a:rPr lang="zh-TW" altLang="en-US" smtClean="0"/>
              <a:pPr/>
              <a:t>8</a:t>
            </a:fld>
            <a:endParaRPr lang="zh-TW" altLang="en-US"/>
          </a:p>
        </p:txBody>
      </p:sp>
      <p:sp>
        <p:nvSpPr>
          <p:cNvPr id="2" name="日期版面配置區 1"/>
          <p:cNvSpPr>
            <a:spLocks noGrp="1"/>
          </p:cNvSpPr>
          <p:nvPr>
            <p:ph type="dt" sz="half" idx="10"/>
          </p:nvPr>
        </p:nvSpPr>
        <p:spPr/>
        <p:txBody>
          <a:bodyPr/>
          <a:lstStyle/>
          <a:p>
            <a:fld id="{361CAAE7-295B-4101-89A8-8D9BB6FD0C27}" type="datetime1">
              <a:rPr lang="zh-TW" altLang="en-US" smtClean="0"/>
              <a:pPr/>
              <a:t>2017/3/20</a:t>
            </a:fld>
            <a:endParaRPr lang="zh-TW" altLang="en-US"/>
          </a:p>
        </p:txBody>
      </p:sp>
    </p:spTree>
    <p:extLst>
      <p:ext uri="{BB962C8B-B14F-4D97-AF65-F5344CB8AC3E}">
        <p14:creationId xmlns:p14="http://schemas.microsoft.com/office/powerpoint/2010/main" xmlns="" val="25267712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612775" y="228600"/>
            <a:ext cx="8153400" cy="990600"/>
          </a:xfrm>
        </p:spPr>
        <p:txBody>
          <a:bodyPr/>
          <a:lstStyle/>
          <a:p>
            <a:pPr eaLnBrk="1" hangingPunct="1"/>
            <a:r>
              <a:rPr lang="en-US" altLang="zh-TW" smtClean="0"/>
              <a:t>Canvas</a:t>
            </a:r>
            <a:endParaRPr lang="zh-TW" altLang="en-US" smtClean="0"/>
          </a:p>
        </p:txBody>
      </p:sp>
      <p:sp>
        <p:nvSpPr>
          <p:cNvPr id="13315" name="內容版面配置區 2"/>
          <p:cNvSpPr>
            <a:spLocks noGrp="1"/>
          </p:cNvSpPr>
          <p:nvPr>
            <p:ph sz="quarter" idx="1"/>
          </p:nvPr>
        </p:nvSpPr>
        <p:spPr>
          <a:xfrm>
            <a:off x="142875" y="1600200"/>
            <a:ext cx="3387725" cy="4495800"/>
          </a:xfrm>
        </p:spPr>
        <p:txBody>
          <a:bodyPr/>
          <a:lstStyle/>
          <a:p>
            <a:pPr eaLnBrk="1" hangingPunct="1"/>
            <a:r>
              <a:rPr lang="en-US" altLang="zh-TW" sz="1800" smtClean="0"/>
              <a:t>android.graphics.Canvas</a:t>
            </a:r>
          </a:p>
          <a:p>
            <a:pPr lvl="1" eaLnBrk="1" hangingPunct="1"/>
            <a:r>
              <a:rPr lang="en-US" altLang="zh-TW" sz="1600" smtClean="0"/>
              <a:t>drawARGB(…)</a:t>
            </a:r>
          </a:p>
          <a:p>
            <a:pPr lvl="1" eaLnBrk="1" hangingPunct="1"/>
            <a:r>
              <a:rPr lang="en-US" altLang="zh-TW" sz="1600" smtClean="0"/>
              <a:t>drawArc(…)</a:t>
            </a:r>
          </a:p>
          <a:p>
            <a:pPr lvl="1" eaLnBrk="1" hangingPunct="1"/>
            <a:r>
              <a:rPr lang="en-US" altLang="zh-TW" sz="1600" smtClean="0"/>
              <a:t>drawBitmap(…)</a:t>
            </a:r>
          </a:p>
          <a:p>
            <a:pPr lvl="1" eaLnBrk="1" hangingPunct="1"/>
            <a:r>
              <a:rPr lang="en-US" altLang="zh-TW" sz="1600" smtClean="0"/>
              <a:t>drawBitmapMesh(…)</a:t>
            </a:r>
          </a:p>
          <a:p>
            <a:pPr lvl="1" eaLnBrk="1" hangingPunct="1"/>
            <a:r>
              <a:rPr lang="en-US" altLang="zh-TW" sz="1600" smtClean="0"/>
              <a:t>drawCircle(…)</a:t>
            </a:r>
          </a:p>
          <a:p>
            <a:pPr lvl="1" eaLnBrk="1" hangingPunct="1"/>
            <a:r>
              <a:rPr lang="en-US" altLang="zh-TW" sz="1600" smtClean="0"/>
              <a:t>drawColor(…)</a:t>
            </a:r>
          </a:p>
          <a:p>
            <a:pPr lvl="1" eaLnBrk="1" hangingPunct="1"/>
            <a:r>
              <a:rPr lang="en-US" altLang="zh-TW" sz="1600" smtClean="0"/>
              <a:t>drawLine(…)</a:t>
            </a:r>
          </a:p>
          <a:p>
            <a:pPr lvl="1" eaLnBrk="1" hangingPunct="1"/>
            <a:r>
              <a:rPr lang="en-US" altLang="zh-TW" sz="1600" smtClean="0"/>
              <a:t>drawLines(…)</a:t>
            </a:r>
          </a:p>
          <a:p>
            <a:pPr lvl="1" eaLnBrk="1" hangingPunct="1"/>
            <a:r>
              <a:rPr lang="en-US" altLang="zh-TW" sz="1600" smtClean="0"/>
              <a:t>drawOval(…)</a:t>
            </a:r>
          </a:p>
          <a:p>
            <a:pPr lvl="1" eaLnBrk="1" hangingPunct="1"/>
            <a:r>
              <a:rPr lang="en-US" altLang="zh-TW" sz="1600" smtClean="0"/>
              <a:t>drawPaint(…)</a:t>
            </a:r>
          </a:p>
          <a:p>
            <a:pPr lvl="1" eaLnBrk="1" hangingPunct="1"/>
            <a:r>
              <a:rPr lang="en-US" altLang="zh-TW" sz="1600" smtClean="0"/>
              <a:t>drawPath(…)</a:t>
            </a:r>
          </a:p>
          <a:p>
            <a:pPr lvl="1" eaLnBrk="1" hangingPunct="1"/>
            <a:r>
              <a:rPr lang="en-US" altLang="zh-TW" sz="1600" smtClean="0"/>
              <a:t>drawPicture(…)</a:t>
            </a:r>
          </a:p>
        </p:txBody>
      </p:sp>
      <p:sp>
        <p:nvSpPr>
          <p:cNvPr id="13316" name="矩形 3"/>
          <p:cNvSpPr>
            <a:spLocks noChangeArrowheads="1"/>
          </p:cNvSpPr>
          <p:nvPr/>
        </p:nvSpPr>
        <p:spPr bwMode="auto">
          <a:xfrm>
            <a:off x="928688" y="6143625"/>
            <a:ext cx="7143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a:latin typeface="Constantia" panose="02030602050306030303" pitchFamily="18" charset="0"/>
                <a:ea typeface="標楷體" panose="03000509000000000000" pitchFamily="65" charset="-120"/>
                <a:hlinkClick r:id="rId2"/>
              </a:rPr>
              <a:t>http://developer.android.com/reference/android/graphics/Canvas.html</a:t>
            </a:r>
            <a:endParaRPr kumimoji="0" lang="zh-TW" altLang="en-US">
              <a:latin typeface="Constantia" panose="02030602050306030303" pitchFamily="18" charset="0"/>
              <a:ea typeface="標楷體" panose="03000509000000000000" pitchFamily="65" charset="-120"/>
            </a:endParaRPr>
          </a:p>
        </p:txBody>
      </p:sp>
      <p:sp>
        <p:nvSpPr>
          <p:cNvPr id="5" name="內容版面配置區 2"/>
          <p:cNvSpPr txBox="1">
            <a:spLocks/>
          </p:cNvSpPr>
          <p:nvPr/>
        </p:nvSpPr>
        <p:spPr>
          <a:xfrm>
            <a:off x="3316288" y="1643063"/>
            <a:ext cx="3959225" cy="3286125"/>
          </a:xfrm>
          <a:prstGeom prst="rect">
            <a:avLst/>
          </a:prstGeom>
        </p:spPr>
        <p:txBody>
          <a:bodyPr>
            <a:normAutofit/>
          </a:bodyPr>
          <a:lstStyle/>
          <a:p>
            <a:pPr marL="182880"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a:p>
            <a:pPr lvl="1" fontAlgn="auto">
              <a:spcBef>
                <a:spcPts val="0"/>
              </a:spcBef>
              <a:spcAft>
                <a:spcPts val="0"/>
              </a:spcAft>
              <a:buFont typeface="Arial" pitchFamily="34" charset="0"/>
              <a:buChar char="•"/>
              <a:defRPr/>
            </a:pPr>
            <a:endParaRPr kumimoji="0" lang="zh-TW" altLang="en-US" sz="1600" dirty="0">
              <a:latin typeface="+mn-lt"/>
              <a:ea typeface="+mn-ea"/>
            </a:endParaRPr>
          </a:p>
          <a:p>
            <a:pPr marL="640080" lvl="1"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p:txBody>
      </p:sp>
      <p:sp>
        <p:nvSpPr>
          <p:cNvPr id="6" name="內容版面配置區 2"/>
          <p:cNvSpPr txBox="1">
            <a:spLocks/>
          </p:cNvSpPr>
          <p:nvPr/>
        </p:nvSpPr>
        <p:spPr>
          <a:xfrm>
            <a:off x="2316163" y="1928813"/>
            <a:ext cx="2786062" cy="4429125"/>
          </a:xfrm>
          <a:prstGeom prst="rect">
            <a:avLst/>
          </a:prstGeom>
        </p:spPr>
        <p:txBody>
          <a:bodyPr>
            <a:normAutofit lnSpcReduction="10000"/>
          </a:bodyPr>
          <a:lstStyle/>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drawPoint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drawPoints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drawPosText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drawRect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drawRoundRect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drawText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drawTextOnPath</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drawVertices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freeGlCaches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getClipBounds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getDensity</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setBitmap</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setDensity</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setDrawFilter</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p:txBody>
      </p:sp>
      <p:sp>
        <p:nvSpPr>
          <p:cNvPr id="13319" name="內容版面配置區 2"/>
          <p:cNvSpPr txBox="1">
            <a:spLocks/>
          </p:cNvSpPr>
          <p:nvPr/>
        </p:nvSpPr>
        <p:spPr bwMode="auto">
          <a:xfrm>
            <a:off x="4500563" y="1928813"/>
            <a:ext cx="2786062" cy="550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clipPath(...)</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clipRect(...)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clipRegion(...)</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concat(...)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getGL()</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getHeight()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getMatrix()</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getSaveCount()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getWidth()</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isOpaque()</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quickReject(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restore()</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restoreToCount()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rotate()</a:t>
            </a:r>
          </a:p>
        </p:txBody>
      </p:sp>
      <p:sp>
        <p:nvSpPr>
          <p:cNvPr id="13320" name="內容版面配置區 2"/>
          <p:cNvSpPr txBox="1">
            <a:spLocks/>
          </p:cNvSpPr>
          <p:nvPr/>
        </p:nvSpPr>
        <p:spPr bwMode="auto">
          <a:xfrm>
            <a:off x="6357938" y="1857375"/>
            <a:ext cx="2786062" cy="321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save()</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saveLayer(</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saveLayerAlpha(</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scale()</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setMatrix()</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setViewport()</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skew()</a:t>
            </a:r>
          </a:p>
          <a:p>
            <a:pPr lvl="1" eaLnBrk="1" hangingPunct="1">
              <a:spcBef>
                <a:spcPts val="550"/>
              </a:spcBef>
              <a:buClr>
                <a:schemeClr val="accent1"/>
              </a:buClr>
              <a:buSzPct val="70000"/>
              <a:buFont typeface="Wingdings 2" panose="05020102010507070707" pitchFamily="18" charset="2"/>
              <a:buChar char=""/>
            </a:pPr>
            <a:r>
              <a:rPr kumimoji="0" lang="en-US" altLang="zh-TW" sz="1600">
                <a:latin typeface="Constantia" panose="02030602050306030303" pitchFamily="18" charset="0"/>
                <a:ea typeface="標楷體" panose="03000509000000000000" pitchFamily="65" charset="-120"/>
              </a:rPr>
              <a:t>translate()</a:t>
            </a:r>
          </a:p>
        </p:txBody>
      </p:sp>
    </p:spTree>
    <p:extLst>
      <p:ext uri="{BB962C8B-B14F-4D97-AF65-F5344CB8AC3E}">
        <p14:creationId xmlns:p14="http://schemas.microsoft.com/office/powerpoint/2010/main" xmlns="" val="9398163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612775" y="228600"/>
            <a:ext cx="8153400" cy="990600"/>
          </a:xfrm>
        </p:spPr>
        <p:txBody>
          <a:bodyPr/>
          <a:lstStyle/>
          <a:p>
            <a:pPr eaLnBrk="1" hangingPunct="1"/>
            <a:r>
              <a:rPr lang="en-US" altLang="zh-TW" smtClean="0"/>
              <a:t>Bitmap</a:t>
            </a:r>
            <a:endParaRPr lang="zh-TW" altLang="en-US" smtClean="0"/>
          </a:p>
        </p:txBody>
      </p:sp>
      <p:sp>
        <p:nvSpPr>
          <p:cNvPr id="14339" name="內容版面配置區 2"/>
          <p:cNvSpPr>
            <a:spLocks noGrp="1"/>
          </p:cNvSpPr>
          <p:nvPr>
            <p:ph sz="quarter" idx="1"/>
          </p:nvPr>
        </p:nvSpPr>
        <p:spPr>
          <a:xfrm>
            <a:off x="142875" y="1600200"/>
            <a:ext cx="3387725" cy="4495800"/>
          </a:xfrm>
        </p:spPr>
        <p:txBody>
          <a:bodyPr/>
          <a:lstStyle/>
          <a:p>
            <a:pPr eaLnBrk="1" hangingPunct="1"/>
            <a:r>
              <a:rPr lang="en-US" altLang="zh-TW" sz="1800" smtClean="0"/>
              <a:t>android.graphics.Bitmap</a:t>
            </a:r>
          </a:p>
          <a:p>
            <a:pPr lvl="1" eaLnBrk="1" hangingPunct="1"/>
            <a:r>
              <a:rPr lang="en-US" altLang="zh-TW" sz="1600" smtClean="0"/>
              <a:t>compress()</a:t>
            </a:r>
          </a:p>
          <a:p>
            <a:pPr lvl="1" eaLnBrk="1" hangingPunct="1"/>
            <a:r>
              <a:rPr lang="en-US" altLang="zh-TW" sz="1600" smtClean="0"/>
              <a:t>copy()</a:t>
            </a:r>
          </a:p>
          <a:p>
            <a:pPr lvl="1" eaLnBrk="1" hangingPunct="1"/>
            <a:r>
              <a:rPr lang="en-US" altLang="zh-TW" sz="1600" smtClean="0"/>
              <a:t>copyPixelsFromBuffer()</a:t>
            </a:r>
          </a:p>
          <a:p>
            <a:pPr lvl="1" eaLnBrk="1" hangingPunct="1"/>
            <a:r>
              <a:rPr lang="en-US" altLang="zh-TW" sz="1600" smtClean="0"/>
              <a:t>copyPixelsToBuffer()</a:t>
            </a:r>
          </a:p>
          <a:p>
            <a:pPr lvl="1" eaLnBrk="1" hangingPunct="1"/>
            <a:r>
              <a:rPr lang="en-US" altLang="zh-TW" sz="1600" smtClean="0"/>
              <a:t>createBitmap()</a:t>
            </a:r>
          </a:p>
          <a:p>
            <a:pPr lvl="1" eaLnBrk="1" hangingPunct="1"/>
            <a:r>
              <a:rPr lang="en-US" altLang="zh-TW" sz="1600" smtClean="0"/>
              <a:t>createScaledBitmap()</a:t>
            </a:r>
          </a:p>
          <a:p>
            <a:pPr lvl="1" eaLnBrk="1" hangingPunct="1"/>
            <a:r>
              <a:rPr lang="en-US" altLang="zh-TW" sz="1600" smtClean="0"/>
              <a:t>describeContents()</a:t>
            </a:r>
          </a:p>
          <a:p>
            <a:pPr lvl="1" eaLnBrk="1" hangingPunct="1"/>
            <a:r>
              <a:rPr lang="en-US" altLang="zh-TW" sz="1600" smtClean="0"/>
              <a:t>eraseColor()</a:t>
            </a:r>
          </a:p>
          <a:p>
            <a:pPr lvl="1" eaLnBrk="1" hangingPunct="1"/>
            <a:r>
              <a:rPr lang="en-US" altLang="zh-TW" sz="1600" smtClean="0"/>
              <a:t>extractAlpha()</a:t>
            </a:r>
          </a:p>
          <a:p>
            <a:pPr lvl="1" eaLnBrk="1" hangingPunct="1"/>
            <a:r>
              <a:rPr lang="en-US" altLang="zh-TW" sz="1600" smtClean="0"/>
              <a:t>getConfig()</a:t>
            </a:r>
          </a:p>
          <a:p>
            <a:pPr lvl="1" eaLnBrk="1" hangingPunct="1"/>
            <a:r>
              <a:rPr lang="en-US" altLang="zh-TW" sz="1600" smtClean="0"/>
              <a:t>getDensity()</a:t>
            </a:r>
          </a:p>
          <a:p>
            <a:pPr lvl="1" eaLnBrk="1" hangingPunct="1"/>
            <a:r>
              <a:rPr lang="en-US" altLang="zh-TW" sz="1600" smtClean="0"/>
              <a:t>getHeight()</a:t>
            </a:r>
          </a:p>
          <a:p>
            <a:pPr lvl="1" eaLnBrk="1" hangingPunct="1"/>
            <a:r>
              <a:rPr lang="en-US" altLang="zh-TW" sz="1600" smtClean="0"/>
              <a:t>getNinePatchChunk()</a:t>
            </a:r>
          </a:p>
          <a:p>
            <a:pPr lvl="1" eaLnBrk="1" hangingPunct="1"/>
            <a:endParaRPr lang="en-US" altLang="zh-TW" sz="1600" smtClean="0"/>
          </a:p>
        </p:txBody>
      </p:sp>
      <p:sp>
        <p:nvSpPr>
          <p:cNvPr id="5" name="內容版面配置區 2"/>
          <p:cNvSpPr txBox="1">
            <a:spLocks/>
          </p:cNvSpPr>
          <p:nvPr/>
        </p:nvSpPr>
        <p:spPr>
          <a:xfrm>
            <a:off x="3316288" y="1643063"/>
            <a:ext cx="3959225" cy="3286125"/>
          </a:xfrm>
          <a:prstGeom prst="rect">
            <a:avLst/>
          </a:prstGeom>
        </p:spPr>
        <p:txBody>
          <a:bodyPr>
            <a:normAutofit/>
          </a:bodyPr>
          <a:lstStyle/>
          <a:p>
            <a:pPr marL="182880"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a:p>
            <a:pPr lvl="1" fontAlgn="auto">
              <a:spcBef>
                <a:spcPts val="0"/>
              </a:spcBef>
              <a:spcAft>
                <a:spcPts val="0"/>
              </a:spcAft>
              <a:buFont typeface="Arial" pitchFamily="34" charset="0"/>
              <a:buChar char="•"/>
              <a:defRPr/>
            </a:pPr>
            <a:endParaRPr kumimoji="0" lang="zh-TW" altLang="en-US" sz="1600" dirty="0">
              <a:latin typeface="+mn-lt"/>
              <a:ea typeface="+mn-ea"/>
            </a:endParaRPr>
          </a:p>
          <a:p>
            <a:pPr marL="640080" lvl="1"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p:txBody>
      </p:sp>
      <p:sp>
        <p:nvSpPr>
          <p:cNvPr id="6" name="內容版面配置區 2"/>
          <p:cNvSpPr txBox="1">
            <a:spLocks/>
          </p:cNvSpPr>
          <p:nvPr/>
        </p:nvSpPr>
        <p:spPr>
          <a:xfrm>
            <a:off x="2714625" y="1928813"/>
            <a:ext cx="2786063" cy="4429125"/>
          </a:xfrm>
          <a:prstGeom prst="rect">
            <a:avLst/>
          </a:prstGeom>
        </p:spPr>
        <p:txBody>
          <a:bodyPr>
            <a:normAutofit lnSpcReduction="10000"/>
          </a:bodyPr>
          <a:lstStyle/>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getPixel</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getRowBytes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getScaledHeight</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getScaledWidth</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getWidth</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hasAlpha</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isMutable</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isRecycled</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prepareToDraw</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a:latin typeface="+mn-lt"/>
                <a:ea typeface="+mn-ea"/>
              </a:rPr>
              <a:t>recycle()</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setDensity</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setPixel</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setPixels</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600" dirty="0" err="1">
                <a:latin typeface="+mn-lt"/>
                <a:ea typeface="+mn-ea"/>
              </a:rPr>
              <a:t>writeToParcel</a:t>
            </a:r>
            <a:r>
              <a:rPr kumimoji="0" lang="en-US" altLang="zh-TW" sz="16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a:p>
            <a:pPr marL="640080" lvl="1" indent="-274320" fontAlgn="auto">
              <a:spcBef>
                <a:spcPts val="550"/>
              </a:spcBef>
              <a:spcAft>
                <a:spcPts val="0"/>
              </a:spcAft>
              <a:buClr>
                <a:schemeClr val="accent1"/>
              </a:buClr>
              <a:buSzPct val="70000"/>
              <a:buFont typeface="Wingdings 2"/>
              <a:buChar char=""/>
              <a:defRPr/>
            </a:pPr>
            <a:endParaRPr kumimoji="0" lang="en-US" altLang="zh-TW" sz="1600" dirty="0">
              <a:latin typeface="+mn-lt"/>
              <a:ea typeface="+mn-ea"/>
            </a:endParaRPr>
          </a:p>
        </p:txBody>
      </p:sp>
      <p:sp>
        <p:nvSpPr>
          <p:cNvPr id="14342" name="矩形 8"/>
          <p:cNvSpPr>
            <a:spLocks noChangeArrowheads="1"/>
          </p:cNvSpPr>
          <p:nvPr/>
        </p:nvSpPr>
        <p:spPr bwMode="auto">
          <a:xfrm>
            <a:off x="500063" y="6143625"/>
            <a:ext cx="8001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a:latin typeface="Constantia" panose="02030602050306030303" pitchFamily="18" charset="0"/>
                <a:ea typeface="標楷體" panose="03000509000000000000" pitchFamily="65" charset="-120"/>
                <a:hlinkClick r:id="rId2"/>
              </a:rPr>
              <a:t>http://developer.android.com/reference/android/graphics/Bitmap.html</a:t>
            </a:r>
            <a:endParaRPr kumimoji="0" lang="zh-TW" altLang="en-US">
              <a:latin typeface="Constantia" panose="02030602050306030303" pitchFamily="18" charset="0"/>
              <a:ea typeface="標楷體" panose="03000509000000000000" pitchFamily="65" charset="-120"/>
            </a:endParaRPr>
          </a:p>
        </p:txBody>
      </p:sp>
    </p:spTree>
    <p:extLst>
      <p:ext uri="{BB962C8B-B14F-4D97-AF65-F5344CB8AC3E}">
        <p14:creationId xmlns:p14="http://schemas.microsoft.com/office/powerpoint/2010/main" xmlns="" val="12736222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612775" y="228600"/>
            <a:ext cx="8153400" cy="990600"/>
          </a:xfrm>
        </p:spPr>
        <p:txBody>
          <a:bodyPr/>
          <a:lstStyle/>
          <a:p>
            <a:pPr eaLnBrk="1" hangingPunct="1"/>
            <a:r>
              <a:rPr lang="en-US" altLang="zh-TW" smtClean="0"/>
              <a:t>Paint</a:t>
            </a:r>
            <a:endParaRPr lang="zh-TW" altLang="en-US" smtClean="0"/>
          </a:p>
        </p:txBody>
      </p:sp>
      <p:sp>
        <p:nvSpPr>
          <p:cNvPr id="15363" name="內容版面配置區 2"/>
          <p:cNvSpPr>
            <a:spLocks noGrp="1"/>
          </p:cNvSpPr>
          <p:nvPr>
            <p:ph sz="quarter" idx="1"/>
          </p:nvPr>
        </p:nvSpPr>
        <p:spPr>
          <a:xfrm>
            <a:off x="-71438" y="1600200"/>
            <a:ext cx="3387726" cy="4495800"/>
          </a:xfrm>
        </p:spPr>
        <p:txBody>
          <a:bodyPr/>
          <a:lstStyle/>
          <a:p>
            <a:pPr eaLnBrk="1" hangingPunct="1"/>
            <a:r>
              <a:rPr lang="en-US" altLang="zh-TW" sz="1600" smtClean="0"/>
              <a:t>android.graphics.Paint</a:t>
            </a:r>
          </a:p>
          <a:p>
            <a:pPr lvl="1" eaLnBrk="1" hangingPunct="1"/>
            <a:r>
              <a:rPr lang="en-US" altLang="zh-TW" sz="1400" smtClean="0"/>
              <a:t>ascent()</a:t>
            </a:r>
          </a:p>
          <a:p>
            <a:pPr lvl="1" eaLnBrk="1" hangingPunct="1"/>
            <a:r>
              <a:rPr lang="en-US" altLang="zh-TW" sz="1400" smtClean="0"/>
              <a:t>breakText()</a:t>
            </a:r>
          </a:p>
          <a:p>
            <a:pPr lvl="1" eaLnBrk="1" hangingPunct="1"/>
            <a:r>
              <a:rPr lang="en-US" altLang="zh-TW" sz="1400" smtClean="0"/>
              <a:t>clearShadowLayer()</a:t>
            </a:r>
          </a:p>
          <a:p>
            <a:pPr lvl="1" eaLnBrk="1" hangingPunct="1"/>
            <a:r>
              <a:rPr lang="en-US" altLang="zh-TW" sz="1400" smtClean="0"/>
              <a:t>descent()</a:t>
            </a:r>
          </a:p>
          <a:p>
            <a:pPr lvl="1" eaLnBrk="1" hangingPunct="1"/>
            <a:r>
              <a:rPr lang="en-US" altLang="zh-TW" sz="1400" smtClean="0"/>
              <a:t>getAlpha()</a:t>
            </a:r>
          </a:p>
          <a:p>
            <a:pPr lvl="1" eaLnBrk="1" hangingPunct="1"/>
            <a:r>
              <a:rPr lang="en-US" altLang="zh-TW" sz="1400" smtClean="0"/>
              <a:t>getColor()</a:t>
            </a:r>
          </a:p>
          <a:p>
            <a:pPr lvl="1" eaLnBrk="1" hangingPunct="1"/>
            <a:r>
              <a:rPr lang="en-US" altLang="zh-TW" sz="1400" smtClean="0"/>
              <a:t>getColorFilter()</a:t>
            </a:r>
          </a:p>
          <a:p>
            <a:pPr lvl="1" eaLnBrk="1" hangingPunct="1"/>
            <a:r>
              <a:rPr lang="en-US" altLang="zh-TW" sz="1400" smtClean="0"/>
              <a:t>getFillPath()</a:t>
            </a:r>
          </a:p>
          <a:p>
            <a:pPr lvl="1" eaLnBrk="1" hangingPunct="1"/>
            <a:r>
              <a:rPr lang="en-US" altLang="zh-TW" sz="1400" smtClean="0"/>
              <a:t>getFlags()</a:t>
            </a:r>
          </a:p>
          <a:p>
            <a:pPr lvl="1" eaLnBrk="1" hangingPunct="1"/>
            <a:r>
              <a:rPr lang="en-US" altLang="zh-TW" sz="1400" smtClean="0"/>
              <a:t>getFontMetrics()</a:t>
            </a:r>
          </a:p>
          <a:p>
            <a:pPr lvl="1" eaLnBrk="1" hangingPunct="1"/>
            <a:r>
              <a:rPr lang="en-US" altLang="zh-TW" sz="1400" smtClean="0"/>
              <a:t>getFontMetricsInt()</a:t>
            </a:r>
          </a:p>
          <a:p>
            <a:pPr lvl="1" eaLnBrk="1" hangingPunct="1"/>
            <a:r>
              <a:rPr lang="en-US" altLang="zh-TW" sz="1400" smtClean="0"/>
              <a:t>getFontSpacing()</a:t>
            </a:r>
          </a:p>
          <a:p>
            <a:pPr lvl="1" eaLnBrk="1" hangingPunct="1"/>
            <a:r>
              <a:rPr lang="en-US" altLang="zh-TW" sz="1400" smtClean="0"/>
              <a:t>getMaskFilter()</a:t>
            </a:r>
          </a:p>
          <a:p>
            <a:pPr lvl="1" eaLnBrk="1" hangingPunct="1"/>
            <a:r>
              <a:rPr lang="en-US" altLang="zh-TW" sz="1400" smtClean="0"/>
              <a:t>getPathEffect()</a:t>
            </a:r>
          </a:p>
          <a:p>
            <a:pPr lvl="1" eaLnBrk="1" hangingPunct="1"/>
            <a:r>
              <a:rPr lang="en-US" altLang="zh-TW" sz="1400" smtClean="0"/>
              <a:t>getRasterizer()</a:t>
            </a:r>
          </a:p>
        </p:txBody>
      </p:sp>
      <p:sp>
        <p:nvSpPr>
          <p:cNvPr id="5" name="內容版面配置區 2"/>
          <p:cNvSpPr txBox="1">
            <a:spLocks/>
          </p:cNvSpPr>
          <p:nvPr/>
        </p:nvSpPr>
        <p:spPr>
          <a:xfrm>
            <a:off x="3101975" y="1643063"/>
            <a:ext cx="3959225" cy="3286125"/>
          </a:xfrm>
          <a:prstGeom prst="rect">
            <a:avLst/>
          </a:prstGeom>
        </p:spPr>
        <p:txBody>
          <a:bodyPr>
            <a:normAutofit/>
          </a:bodyPr>
          <a:lstStyle/>
          <a:p>
            <a:pPr marL="182880" indent="-274320" fontAlgn="auto">
              <a:spcBef>
                <a:spcPts val="550"/>
              </a:spcBef>
              <a:spcAft>
                <a:spcPts val="0"/>
              </a:spcAft>
              <a:buClr>
                <a:schemeClr val="accent1"/>
              </a:buClr>
              <a:buSzPct val="70000"/>
              <a:buFont typeface="Wingdings 2"/>
              <a:buChar char=""/>
              <a:defRPr/>
            </a:pPr>
            <a:endParaRPr kumimoji="0" lang="en-US" altLang="zh-TW" sz="1400" dirty="0">
              <a:latin typeface="+mn-lt"/>
              <a:ea typeface="+mn-ea"/>
            </a:endParaRPr>
          </a:p>
          <a:p>
            <a:pPr lvl="1" fontAlgn="auto">
              <a:spcBef>
                <a:spcPts val="0"/>
              </a:spcBef>
              <a:spcAft>
                <a:spcPts val="0"/>
              </a:spcAft>
              <a:buFont typeface="Arial" pitchFamily="34" charset="0"/>
              <a:buChar char="•"/>
              <a:defRPr/>
            </a:pPr>
            <a:endParaRPr kumimoji="0" lang="zh-TW" altLang="en-US" sz="1400" dirty="0">
              <a:latin typeface="+mn-lt"/>
              <a:ea typeface="+mn-ea"/>
            </a:endParaRPr>
          </a:p>
          <a:p>
            <a:pPr marL="640080" lvl="1" indent="-274320" fontAlgn="auto">
              <a:spcBef>
                <a:spcPts val="550"/>
              </a:spcBef>
              <a:spcAft>
                <a:spcPts val="0"/>
              </a:spcAft>
              <a:buClr>
                <a:schemeClr val="accent1"/>
              </a:buClr>
              <a:buSzPct val="70000"/>
              <a:buFont typeface="Wingdings 2"/>
              <a:buChar char=""/>
              <a:defRPr/>
            </a:pPr>
            <a:endParaRPr kumimoji="0" lang="en-US" altLang="zh-TW" sz="1400" dirty="0">
              <a:latin typeface="+mn-lt"/>
              <a:ea typeface="+mn-ea"/>
            </a:endParaRPr>
          </a:p>
        </p:txBody>
      </p:sp>
      <p:sp>
        <p:nvSpPr>
          <p:cNvPr id="15365" name="內容版面配置區 2"/>
          <p:cNvSpPr txBox="1">
            <a:spLocks/>
          </p:cNvSpPr>
          <p:nvPr/>
        </p:nvSpPr>
        <p:spPr bwMode="auto">
          <a:xfrm>
            <a:off x="1785938" y="1928813"/>
            <a:ext cx="2786062"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getShader()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getStrokeCap()</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getStrokeJoin()</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getStrokeMiter()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getStrokeWidth()</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getStyle()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getTextAlign()</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getTextBounds()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getTextBounds()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getTextPath()</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getTextPath()</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getTextScaleX()</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getTextSize()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getTextSkewX()</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getTextWidths()</a:t>
            </a:r>
          </a:p>
          <a:p>
            <a:pPr lvl="1" eaLnBrk="1" hangingPunct="1">
              <a:spcBef>
                <a:spcPts val="550"/>
              </a:spcBef>
              <a:buClr>
                <a:schemeClr val="accent1"/>
              </a:buClr>
              <a:buSzPct val="70000"/>
              <a:buFont typeface="Wingdings 2" panose="05020102010507070707" pitchFamily="18" charset="2"/>
              <a:buChar char=""/>
            </a:pPr>
            <a:endParaRPr kumimoji="0" lang="en-US" altLang="zh-TW" sz="1400">
              <a:latin typeface="Constantia" panose="02030602050306030303" pitchFamily="18" charset="0"/>
              <a:ea typeface="標楷體" panose="03000509000000000000" pitchFamily="65" charset="-120"/>
            </a:endParaRPr>
          </a:p>
          <a:p>
            <a:pPr lvl="1" eaLnBrk="1" hangingPunct="1">
              <a:spcBef>
                <a:spcPts val="550"/>
              </a:spcBef>
              <a:buClr>
                <a:schemeClr val="accent1"/>
              </a:buClr>
              <a:buSzPct val="70000"/>
              <a:buFont typeface="Wingdings 2" panose="05020102010507070707" pitchFamily="18" charset="2"/>
              <a:buChar char=""/>
            </a:pPr>
            <a:endParaRPr kumimoji="0" lang="en-US" altLang="zh-TW" sz="1400">
              <a:latin typeface="Constantia" panose="02030602050306030303" pitchFamily="18" charset="0"/>
              <a:ea typeface="標楷體" panose="03000509000000000000" pitchFamily="65" charset="-120"/>
            </a:endParaRPr>
          </a:p>
        </p:txBody>
      </p:sp>
      <p:sp>
        <p:nvSpPr>
          <p:cNvPr id="15366" name="矩形 8"/>
          <p:cNvSpPr>
            <a:spLocks noChangeArrowheads="1"/>
          </p:cNvSpPr>
          <p:nvPr/>
        </p:nvSpPr>
        <p:spPr bwMode="auto">
          <a:xfrm>
            <a:off x="714375" y="142875"/>
            <a:ext cx="8001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a:latin typeface="Constantia" panose="02030602050306030303" pitchFamily="18" charset="0"/>
                <a:ea typeface="標楷體" panose="03000509000000000000" pitchFamily="65" charset="-120"/>
                <a:hlinkClick r:id="rId2"/>
              </a:rPr>
              <a:t>http://developer.android.com/reference/android/graphics/Paint.html</a:t>
            </a:r>
            <a:endParaRPr kumimoji="0" lang="zh-TW" altLang="en-US">
              <a:latin typeface="Constantia" panose="02030602050306030303" pitchFamily="18" charset="0"/>
              <a:ea typeface="標楷體" panose="03000509000000000000" pitchFamily="65" charset="-120"/>
            </a:endParaRPr>
          </a:p>
        </p:txBody>
      </p:sp>
      <p:sp>
        <p:nvSpPr>
          <p:cNvPr id="15367" name="內容版面配置區 2"/>
          <p:cNvSpPr txBox="1">
            <a:spLocks/>
          </p:cNvSpPr>
          <p:nvPr/>
        </p:nvSpPr>
        <p:spPr bwMode="auto">
          <a:xfrm>
            <a:off x="3500438" y="1928813"/>
            <a:ext cx="2786062"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getTextWidths()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getTextWidths()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getTextWidths()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getTypeface()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getXfermode()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isAntiAlias()</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isDither()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isFakeBoldText()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isFilterBitmap()</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isLinearText()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isStrikeThruText()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isSubpixelText()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isUnderlineText()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measureText()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measureText()</a:t>
            </a:r>
          </a:p>
          <a:p>
            <a:pPr lvl="1" eaLnBrk="1" hangingPunct="1">
              <a:spcBef>
                <a:spcPts val="550"/>
              </a:spcBef>
              <a:buClr>
                <a:schemeClr val="accent1"/>
              </a:buClr>
              <a:buSzPct val="70000"/>
              <a:buFont typeface="Wingdings 2" panose="05020102010507070707" pitchFamily="18" charset="2"/>
              <a:buChar char=""/>
            </a:pPr>
            <a:endParaRPr kumimoji="0" lang="en-US" altLang="zh-TW" sz="1400">
              <a:latin typeface="Constantia" panose="02030602050306030303" pitchFamily="18" charset="0"/>
              <a:ea typeface="標楷體" panose="03000509000000000000" pitchFamily="65" charset="-120"/>
            </a:endParaRPr>
          </a:p>
        </p:txBody>
      </p:sp>
      <p:sp>
        <p:nvSpPr>
          <p:cNvPr id="8" name="內容版面配置區 2"/>
          <p:cNvSpPr txBox="1">
            <a:spLocks/>
          </p:cNvSpPr>
          <p:nvPr/>
        </p:nvSpPr>
        <p:spPr>
          <a:xfrm>
            <a:off x="5214938" y="1928813"/>
            <a:ext cx="2428875" cy="4714875"/>
          </a:xfrm>
          <a:prstGeom prst="rect">
            <a:avLst/>
          </a:prstGeom>
        </p:spPr>
        <p:txBody>
          <a:bodyPr>
            <a:normAutofit lnSpcReduction="10000"/>
          </a:bodyPr>
          <a:lstStyle/>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measureText</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measureText</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a:latin typeface="+mn-lt"/>
                <a:ea typeface="+mn-ea"/>
              </a:rPr>
              <a:t>reset()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a:latin typeface="+mn-lt"/>
                <a:ea typeface="+mn-ea"/>
              </a:rPr>
              <a:t>set()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setARGB</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setAlpha</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setAntiAlias</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setColor</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setColorFilter</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setDither</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setFakeBoldText</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setFilterBitmap</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setFlags</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setLinearText</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setMaskFilter</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setPathEffect</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r>
              <a:rPr kumimoji="0" lang="en-US" altLang="zh-TW" sz="1400" dirty="0" err="1">
                <a:latin typeface="+mn-lt"/>
                <a:ea typeface="+mn-ea"/>
              </a:rPr>
              <a:t>setRasterizer</a:t>
            </a:r>
            <a:r>
              <a:rPr kumimoji="0" lang="en-US" altLang="zh-TW" sz="1400" dirty="0">
                <a:latin typeface="+mn-lt"/>
                <a:ea typeface="+mn-ea"/>
              </a:rPr>
              <a:t>()</a:t>
            </a:r>
          </a:p>
          <a:p>
            <a:pPr marL="640080" lvl="1" indent="-274320" fontAlgn="auto">
              <a:spcBef>
                <a:spcPts val="550"/>
              </a:spcBef>
              <a:spcAft>
                <a:spcPts val="0"/>
              </a:spcAft>
              <a:buClr>
                <a:schemeClr val="accent1"/>
              </a:buClr>
              <a:buSzPct val="70000"/>
              <a:buFont typeface="Wingdings 2"/>
              <a:buChar char=""/>
              <a:defRPr/>
            </a:pPr>
            <a:endParaRPr kumimoji="0" lang="en-US" altLang="zh-TW" sz="1400" dirty="0">
              <a:latin typeface="+mn-lt"/>
              <a:ea typeface="+mn-ea"/>
            </a:endParaRPr>
          </a:p>
        </p:txBody>
      </p:sp>
      <p:sp>
        <p:nvSpPr>
          <p:cNvPr id="15369" name="內容版面配置區 2"/>
          <p:cNvSpPr txBox="1">
            <a:spLocks/>
          </p:cNvSpPr>
          <p:nvPr/>
        </p:nvSpPr>
        <p:spPr bwMode="auto">
          <a:xfrm>
            <a:off x="6929438" y="1928813"/>
            <a:ext cx="2428875"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639763" indent="-2730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setShader()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setShadowLayer()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setStrikeThruText()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setStrokeCap()</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setStrokeJoin()</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setStrokeMiter()</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setStrokeWidth()</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setStyle()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setSubpixelText()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setTextAlign()</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setTextScaleX()</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setTextSize()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setTextSkewX()</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setTypeface()</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setUnderlineText()</a:t>
            </a:r>
          </a:p>
          <a:p>
            <a:pPr lvl="1" eaLnBrk="1" hangingPunct="1">
              <a:spcBef>
                <a:spcPts val="550"/>
              </a:spcBef>
              <a:buClr>
                <a:schemeClr val="accent1"/>
              </a:buClr>
              <a:buSzPct val="70000"/>
              <a:buFont typeface="Wingdings 2" panose="05020102010507070707" pitchFamily="18" charset="2"/>
              <a:buChar char=""/>
            </a:pPr>
            <a:r>
              <a:rPr kumimoji="0" lang="en-US" altLang="zh-TW" sz="1400">
                <a:latin typeface="Constantia" panose="02030602050306030303" pitchFamily="18" charset="0"/>
                <a:ea typeface="標楷體" panose="03000509000000000000" pitchFamily="65" charset="-120"/>
              </a:rPr>
              <a:t>setXfermode()</a:t>
            </a:r>
          </a:p>
        </p:txBody>
      </p:sp>
    </p:spTree>
    <p:extLst>
      <p:ext uri="{BB962C8B-B14F-4D97-AF65-F5344CB8AC3E}">
        <p14:creationId xmlns:p14="http://schemas.microsoft.com/office/powerpoint/2010/main" xmlns="" val="9434030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612775" y="228600"/>
            <a:ext cx="8153400" cy="990600"/>
          </a:xfrm>
        </p:spPr>
        <p:txBody>
          <a:bodyPr/>
          <a:lstStyle/>
          <a:p>
            <a:pPr eaLnBrk="1" hangingPunct="1"/>
            <a:r>
              <a:rPr lang="en-US" altLang="zh-TW" smtClean="0"/>
              <a:t>2D </a:t>
            </a:r>
            <a:r>
              <a:rPr lang="zh-TW" altLang="en-US" smtClean="0"/>
              <a:t>繪圖範例程式</a:t>
            </a:r>
          </a:p>
        </p:txBody>
      </p:sp>
      <p:pic>
        <p:nvPicPr>
          <p:cNvPr id="3" name="內容版面配置區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38569073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612775" y="228600"/>
            <a:ext cx="8153400" cy="990600"/>
          </a:xfrm>
        </p:spPr>
        <p:txBody>
          <a:bodyPr/>
          <a:lstStyle/>
          <a:p>
            <a:pPr eaLnBrk="1" hangingPunct="1"/>
            <a:r>
              <a:rPr lang="en-US" altLang="zh-TW" smtClean="0"/>
              <a:t>2D </a:t>
            </a:r>
            <a:r>
              <a:rPr lang="zh-TW" altLang="en-US" smtClean="0"/>
              <a:t>繪圖範例程式 </a:t>
            </a:r>
            <a:r>
              <a:rPr lang="en-US" altLang="zh-TW" smtClean="0"/>
              <a:t>– </a:t>
            </a:r>
            <a:r>
              <a:rPr lang="zh-TW" altLang="en-US" smtClean="0"/>
              <a:t>原始碼</a:t>
            </a:r>
          </a:p>
        </p:txBody>
      </p:sp>
      <p:sp>
        <p:nvSpPr>
          <p:cNvPr id="2" name="內容版面配置區 1"/>
          <p:cNvSpPr>
            <a:spLocks noGrp="1"/>
          </p:cNvSpPr>
          <p:nvPr>
            <p:ph idx="1"/>
          </p:nvPr>
        </p:nvSpPr>
        <p:spPr/>
        <p:txBody>
          <a:bodyPr>
            <a:normAutofit fontScale="47500" lnSpcReduction="20000"/>
          </a:bodyPr>
          <a:lstStyle/>
          <a:p>
            <a:r>
              <a:rPr lang="en-US" altLang="zh-TW" dirty="0"/>
              <a:t>public class </a:t>
            </a:r>
            <a:r>
              <a:rPr lang="en-US" altLang="zh-TW" dirty="0" err="1"/>
              <a:t>MyView</a:t>
            </a:r>
            <a:r>
              <a:rPr lang="en-US" altLang="zh-TW" dirty="0"/>
              <a:t> extends View {</a:t>
            </a:r>
          </a:p>
          <a:p>
            <a:r>
              <a:rPr lang="en-US" altLang="zh-TW" dirty="0"/>
              <a:t>    private Paint paint=new Paint();</a:t>
            </a:r>
          </a:p>
          <a:p>
            <a:r>
              <a:rPr lang="en-US" altLang="zh-TW" dirty="0"/>
              <a:t>    public </a:t>
            </a:r>
            <a:r>
              <a:rPr lang="en-US" altLang="zh-TW" dirty="0" err="1"/>
              <a:t>MyView</a:t>
            </a:r>
            <a:r>
              <a:rPr lang="en-US" altLang="zh-TW" dirty="0"/>
              <a:t>(Context context) {</a:t>
            </a:r>
          </a:p>
          <a:p>
            <a:r>
              <a:rPr lang="en-US" altLang="zh-TW" dirty="0"/>
              <a:t>        super(context);</a:t>
            </a:r>
          </a:p>
          <a:p>
            <a:r>
              <a:rPr lang="en-US" altLang="zh-TW" dirty="0"/>
              <a:t>    }</a:t>
            </a:r>
          </a:p>
          <a:p>
            <a:endParaRPr lang="en-US" altLang="zh-TW" dirty="0"/>
          </a:p>
          <a:p>
            <a:r>
              <a:rPr lang="en-US" altLang="zh-TW" dirty="0"/>
              <a:t>    @Override</a:t>
            </a:r>
          </a:p>
          <a:p>
            <a:r>
              <a:rPr lang="en-US" altLang="zh-TW" dirty="0"/>
              <a:t>    protected void </a:t>
            </a:r>
            <a:r>
              <a:rPr lang="en-US" altLang="zh-TW" dirty="0" err="1"/>
              <a:t>onDraw</a:t>
            </a:r>
            <a:r>
              <a:rPr lang="en-US" altLang="zh-TW" dirty="0"/>
              <a:t>(Canvas canvas) {</a:t>
            </a:r>
          </a:p>
          <a:p>
            <a:r>
              <a:rPr lang="en-US" altLang="zh-TW" dirty="0"/>
              <a:t>        </a:t>
            </a:r>
            <a:r>
              <a:rPr lang="en-US" altLang="zh-TW" dirty="0" err="1"/>
              <a:t>super.onDraw</a:t>
            </a:r>
            <a:r>
              <a:rPr lang="en-US" altLang="zh-TW" dirty="0"/>
              <a:t>(canvas);</a:t>
            </a:r>
          </a:p>
          <a:p>
            <a:r>
              <a:rPr lang="en-US" altLang="zh-TW" dirty="0"/>
              <a:t>        </a:t>
            </a:r>
            <a:r>
              <a:rPr lang="en-US" altLang="zh-TW" dirty="0" err="1"/>
              <a:t>canvas.drawLine</a:t>
            </a:r>
            <a:r>
              <a:rPr lang="en-US" altLang="zh-TW" dirty="0"/>
              <a:t>(0,0,100,100,paint);</a:t>
            </a:r>
          </a:p>
          <a:p>
            <a:r>
              <a:rPr lang="en-US" altLang="zh-TW" dirty="0"/>
              <a:t>        Bitmap bmp= </a:t>
            </a:r>
            <a:r>
              <a:rPr lang="en-US" altLang="zh-TW" dirty="0" err="1"/>
              <a:t>BitmapFactory.decodeResource</a:t>
            </a:r>
            <a:r>
              <a:rPr lang="en-US" altLang="zh-TW" dirty="0"/>
              <a:t>(</a:t>
            </a:r>
            <a:r>
              <a:rPr lang="en-US" altLang="zh-TW" dirty="0" err="1"/>
              <a:t>getResources</a:t>
            </a:r>
            <a:r>
              <a:rPr lang="en-US" altLang="zh-TW" dirty="0"/>
              <a:t>(),</a:t>
            </a:r>
            <a:r>
              <a:rPr lang="en-US" altLang="zh-TW" dirty="0" err="1"/>
              <a:t>R.mipmap.ic_launcher</a:t>
            </a:r>
            <a:r>
              <a:rPr lang="en-US" altLang="zh-TW" dirty="0"/>
              <a:t>);</a:t>
            </a:r>
          </a:p>
          <a:p>
            <a:r>
              <a:rPr lang="en-US" altLang="zh-TW" dirty="0"/>
              <a:t>        </a:t>
            </a:r>
            <a:r>
              <a:rPr lang="en-US" altLang="zh-TW" dirty="0" err="1"/>
              <a:t>paint.setStyle</a:t>
            </a:r>
            <a:r>
              <a:rPr lang="en-US" altLang="zh-TW" dirty="0"/>
              <a:t>(</a:t>
            </a:r>
            <a:r>
              <a:rPr lang="en-US" altLang="zh-TW" dirty="0" err="1"/>
              <a:t>Paint.Style.STROKE</a:t>
            </a:r>
            <a:r>
              <a:rPr lang="en-US" altLang="zh-TW" dirty="0"/>
              <a:t>);</a:t>
            </a:r>
          </a:p>
          <a:p>
            <a:r>
              <a:rPr lang="en-US" altLang="zh-TW" dirty="0"/>
              <a:t>        </a:t>
            </a:r>
            <a:r>
              <a:rPr lang="en-US" altLang="zh-TW" dirty="0" err="1"/>
              <a:t>canvas.drawText</a:t>
            </a:r>
            <a:r>
              <a:rPr lang="en-US" altLang="zh-TW" dirty="0"/>
              <a:t>("test",1,100,paint);</a:t>
            </a:r>
          </a:p>
          <a:p>
            <a:r>
              <a:rPr lang="en-US" altLang="zh-TW" dirty="0"/>
              <a:t>        </a:t>
            </a:r>
            <a:r>
              <a:rPr lang="en-US" altLang="zh-TW" dirty="0" err="1"/>
              <a:t>canvas.drawCircle</a:t>
            </a:r>
            <a:r>
              <a:rPr lang="en-US" altLang="zh-TW" dirty="0"/>
              <a:t>(100,100,100,paint);</a:t>
            </a:r>
          </a:p>
          <a:p>
            <a:r>
              <a:rPr lang="en-US" altLang="zh-TW" dirty="0"/>
              <a:t>        </a:t>
            </a:r>
            <a:r>
              <a:rPr lang="en-US" altLang="zh-TW" dirty="0" err="1"/>
              <a:t>canvas.drawBitmap</a:t>
            </a:r>
            <a:r>
              <a:rPr lang="en-US" altLang="zh-TW" dirty="0"/>
              <a:t>(bmp,1,120,null);</a:t>
            </a:r>
          </a:p>
          <a:p>
            <a:r>
              <a:rPr lang="en-US" altLang="zh-TW" dirty="0"/>
              <a:t>    }</a:t>
            </a:r>
          </a:p>
          <a:p>
            <a:r>
              <a:rPr lang="en-US" altLang="zh-TW" dirty="0"/>
              <a:t>}</a:t>
            </a:r>
            <a:endParaRPr lang="zh-TW" altLang="en-US" dirty="0"/>
          </a:p>
        </p:txBody>
      </p:sp>
    </p:spTree>
    <p:extLst>
      <p:ext uri="{BB962C8B-B14F-4D97-AF65-F5344CB8AC3E}">
        <p14:creationId xmlns:p14="http://schemas.microsoft.com/office/powerpoint/2010/main" xmlns="" val="22872704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612775" y="228600"/>
            <a:ext cx="8153400" cy="990600"/>
          </a:xfrm>
        </p:spPr>
        <p:txBody>
          <a:bodyPr/>
          <a:lstStyle/>
          <a:p>
            <a:pPr eaLnBrk="1" hangingPunct="1"/>
            <a:r>
              <a:rPr lang="en-US" altLang="zh-TW" smtClean="0"/>
              <a:t>2D </a:t>
            </a:r>
            <a:r>
              <a:rPr lang="zh-TW" altLang="en-US" smtClean="0"/>
              <a:t>繪圖範例程式 </a:t>
            </a:r>
            <a:r>
              <a:rPr lang="en-US" altLang="zh-TW" smtClean="0"/>
              <a:t>– </a:t>
            </a:r>
            <a:r>
              <a:rPr lang="zh-TW" altLang="en-US" smtClean="0"/>
              <a:t>原始碼重點</a:t>
            </a:r>
          </a:p>
        </p:txBody>
      </p:sp>
      <p:pic>
        <p:nvPicPr>
          <p:cNvPr id="18435" name="Picture 2"/>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285750" y="1530350"/>
            <a:ext cx="8429625" cy="5143500"/>
          </a:xfrm>
          <a:noFill/>
        </p:spPr>
      </p:pic>
    </p:spTree>
    <p:extLst>
      <p:ext uri="{BB962C8B-B14F-4D97-AF65-F5344CB8AC3E}">
        <p14:creationId xmlns:p14="http://schemas.microsoft.com/office/powerpoint/2010/main" xmlns="" val="5993008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612775" y="228600"/>
            <a:ext cx="8153400" cy="990600"/>
          </a:xfrm>
        </p:spPr>
        <p:txBody>
          <a:bodyPr/>
          <a:lstStyle/>
          <a:p>
            <a:pPr eaLnBrk="1" hangingPunct="1"/>
            <a:endParaRPr lang="zh-TW" altLang="en-US" dirty="0" smtClean="0"/>
          </a:p>
        </p:txBody>
      </p:sp>
      <p:sp>
        <p:nvSpPr>
          <p:cNvPr id="3" name="內容版面配置區 2"/>
          <p:cNvSpPr>
            <a:spLocks noGrp="1"/>
          </p:cNvSpPr>
          <p:nvPr>
            <p:ph sz="quarter" idx="1"/>
          </p:nvPr>
        </p:nvSpPr>
        <p:spPr>
          <a:xfrm>
            <a:off x="612775" y="1600200"/>
            <a:ext cx="8153400" cy="4495800"/>
          </a:xfrm>
        </p:spPr>
        <p:txBody>
          <a:bodyPr>
            <a:normAutofit lnSpcReduction="10000"/>
          </a:bodyPr>
          <a:lstStyle/>
          <a:p>
            <a:pPr marL="319405" indent="-274320" eaLnBrk="1" fontAlgn="auto" hangingPunct="1">
              <a:spcAft>
                <a:spcPts val="0"/>
              </a:spcAft>
              <a:buFont typeface="Wingdings 2"/>
              <a:buChar char=""/>
              <a:defRPr/>
            </a:pPr>
            <a:r>
              <a:rPr lang="zh-TW" altLang="en-US" sz="2800" dirty="0" smtClean="0"/>
              <a:t>相關物件</a:t>
            </a:r>
            <a:endParaRPr lang="en-US" altLang="zh-TW" sz="2800" dirty="0" smtClean="0"/>
          </a:p>
          <a:p>
            <a:pPr marL="640080" lvl="1" indent="-274320" eaLnBrk="1" fontAlgn="auto" hangingPunct="1">
              <a:spcAft>
                <a:spcPts val="0"/>
              </a:spcAft>
              <a:buFont typeface="Wingdings 2"/>
              <a:buChar char=""/>
              <a:defRPr/>
            </a:pPr>
            <a:r>
              <a:rPr lang="en-US" altLang="zh-TW" sz="2000" dirty="0" smtClean="0"/>
              <a:t>View : </a:t>
            </a:r>
            <a:r>
              <a:rPr lang="zh-TW" altLang="en-US" sz="2000" dirty="0" smtClean="0"/>
              <a:t>基本視覺元件</a:t>
            </a:r>
            <a:endParaRPr lang="en-US" altLang="zh-TW" sz="2000" dirty="0" smtClean="0"/>
          </a:p>
          <a:p>
            <a:pPr marL="640080" lvl="1" indent="-274320" eaLnBrk="1" fontAlgn="auto" hangingPunct="1">
              <a:spcAft>
                <a:spcPts val="0"/>
              </a:spcAft>
              <a:buFont typeface="Wingdings 2"/>
              <a:buChar char=""/>
              <a:defRPr/>
            </a:pPr>
            <a:r>
              <a:rPr lang="en-US" altLang="zh-TW" sz="2000" dirty="0" smtClean="0"/>
              <a:t>Surface View</a:t>
            </a:r>
            <a:r>
              <a:rPr lang="zh-TW" altLang="en-US" sz="2000" dirty="0" smtClean="0"/>
              <a:t> </a:t>
            </a:r>
            <a:r>
              <a:rPr lang="en-US" altLang="zh-TW" sz="2000" dirty="0" smtClean="0"/>
              <a:t>:</a:t>
            </a:r>
            <a:r>
              <a:rPr lang="zh-TW" altLang="en-US" sz="2000" dirty="0" smtClean="0"/>
              <a:t> 雙重緩衝的 </a:t>
            </a:r>
            <a:r>
              <a:rPr lang="en-US" altLang="zh-TW" sz="2000" dirty="0" smtClean="0"/>
              <a:t>View</a:t>
            </a:r>
          </a:p>
          <a:p>
            <a:pPr marL="640080" lvl="1" indent="-274320" eaLnBrk="1" fontAlgn="auto" hangingPunct="1">
              <a:spcAft>
                <a:spcPts val="0"/>
              </a:spcAft>
              <a:buFont typeface="Wingdings 2"/>
              <a:buChar char=""/>
              <a:defRPr/>
            </a:pPr>
            <a:r>
              <a:rPr lang="en-US" altLang="zh-TW" sz="2000" dirty="0" smtClean="0"/>
              <a:t>Canvas</a:t>
            </a:r>
            <a:r>
              <a:rPr lang="zh-TW" altLang="en-US" sz="2000" dirty="0" smtClean="0"/>
              <a:t> </a:t>
            </a:r>
            <a:r>
              <a:rPr lang="en-US" altLang="zh-TW" sz="2000" dirty="0" smtClean="0"/>
              <a:t>:</a:t>
            </a:r>
            <a:r>
              <a:rPr lang="zh-TW" altLang="en-US" sz="2000" dirty="0" smtClean="0"/>
              <a:t> 畫布</a:t>
            </a:r>
            <a:endParaRPr lang="en-US" altLang="zh-TW" sz="2000" dirty="0" smtClean="0"/>
          </a:p>
          <a:p>
            <a:pPr marL="640080" lvl="1" indent="-274320" eaLnBrk="1" fontAlgn="auto" hangingPunct="1">
              <a:spcAft>
                <a:spcPts val="0"/>
              </a:spcAft>
              <a:buFont typeface="Wingdings 2"/>
              <a:buChar char=""/>
              <a:defRPr/>
            </a:pPr>
            <a:r>
              <a:rPr lang="en-US" altLang="zh-TW" sz="2000" dirty="0" smtClean="0"/>
              <a:t>Bitmap</a:t>
            </a:r>
            <a:r>
              <a:rPr lang="zh-TW" altLang="en-US" sz="2000" dirty="0" smtClean="0"/>
              <a:t> </a:t>
            </a:r>
            <a:r>
              <a:rPr lang="en-US" altLang="zh-TW" sz="2000" dirty="0" smtClean="0"/>
              <a:t>:</a:t>
            </a:r>
            <a:r>
              <a:rPr lang="zh-TW" altLang="en-US" sz="2000" dirty="0" smtClean="0"/>
              <a:t> 圖檔</a:t>
            </a:r>
            <a:endParaRPr lang="en-US" altLang="zh-TW" sz="2000" dirty="0" smtClean="0"/>
          </a:p>
          <a:p>
            <a:pPr marL="640080" lvl="1" indent="-274320" eaLnBrk="1" fontAlgn="auto" hangingPunct="1">
              <a:spcAft>
                <a:spcPts val="0"/>
              </a:spcAft>
              <a:buFont typeface="Wingdings 2"/>
              <a:buChar char=""/>
              <a:defRPr/>
            </a:pPr>
            <a:r>
              <a:rPr lang="en-US" altLang="zh-TW" sz="2000" dirty="0" smtClean="0"/>
              <a:t>Paint : </a:t>
            </a:r>
            <a:r>
              <a:rPr lang="zh-TW" altLang="en-US" sz="2000" dirty="0" smtClean="0"/>
              <a:t>畫筆</a:t>
            </a:r>
            <a:endParaRPr lang="en-US" altLang="zh-TW" sz="2000" dirty="0" smtClean="0"/>
          </a:p>
          <a:p>
            <a:pPr eaLnBrk="1" hangingPunct="1">
              <a:defRPr/>
            </a:pPr>
            <a:r>
              <a:rPr lang="en-US" altLang="zh-TW" sz="2800" dirty="0" smtClean="0"/>
              <a:t>Canvas </a:t>
            </a:r>
            <a:r>
              <a:rPr lang="zh-TW" altLang="en-US" sz="2800" smtClean="0"/>
              <a:t>的重要函數</a:t>
            </a:r>
            <a:endParaRPr lang="en-US" altLang="zh-TW" sz="2800" dirty="0" smtClean="0"/>
          </a:p>
          <a:p>
            <a:pPr lvl="1" eaLnBrk="1" hangingPunct="1">
              <a:defRPr/>
            </a:pPr>
            <a:r>
              <a:rPr lang="en-US" altLang="zh-TW" sz="2000" dirty="0" err="1" smtClean="0"/>
              <a:t>drawLine</a:t>
            </a:r>
            <a:r>
              <a:rPr lang="en-US" altLang="zh-TW" sz="2000" dirty="0" smtClean="0"/>
              <a:t>();</a:t>
            </a:r>
          </a:p>
          <a:p>
            <a:pPr lvl="1" eaLnBrk="1" hangingPunct="1">
              <a:defRPr/>
            </a:pPr>
            <a:r>
              <a:rPr lang="en-US" altLang="zh-TW" sz="2000" dirty="0" err="1" smtClean="0"/>
              <a:t>drawRect</a:t>
            </a:r>
            <a:r>
              <a:rPr lang="en-US" altLang="zh-TW" sz="2000" dirty="0" smtClean="0"/>
              <a:t>()</a:t>
            </a:r>
          </a:p>
          <a:p>
            <a:pPr lvl="1" eaLnBrk="1" hangingPunct="1">
              <a:defRPr/>
            </a:pPr>
            <a:r>
              <a:rPr lang="en-US" altLang="zh-TW" sz="2000" dirty="0" err="1" smtClean="0"/>
              <a:t>drawCircle</a:t>
            </a:r>
            <a:r>
              <a:rPr lang="en-US" altLang="zh-TW" sz="2000" dirty="0" smtClean="0"/>
              <a:t>()</a:t>
            </a:r>
          </a:p>
          <a:p>
            <a:pPr lvl="1" eaLnBrk="1" hangingPunct="1">
              <a:defRPr/>
            </a:pPr>
            <a:r>
              <a:rPr lang="en-US" altLang="zh-TW" sz="2000" dirty="0" err="1" smtClean="0"/>
              <a:t>drawText</a:t>
            </a:r>
            <a:r>
              <a:rPr lang="en-US" altLang="zh-TW" sz="2000" dirty="0" smtClean="0"/>
              <a:t>()</a:t>
            </a:r>
          </a:p>
          <a:p>
            <a:pPr lvl="1" eaLnBrk="1" hangingPunct="1">
              <a:defRPr/>
            </a:pPr>
            <a:r>
              <a:rPr lang="en-US" altLang="zh-TW" sz="2000" dirty="0" err="1" smtClean="0"/>
              <a:t>drawBitmap</a:t>
            </a:r>
            <a:r>
              <a:rPr lang="en-US" altLang="zh-TW" sz="2000" dirty="0" smtClean="0"/>
              <a:t>(</a:t>
            </a:r>
            <a:r>
              <a:rPr lang="en-US" altLang="zh-TW" sz="2000" b="1" dirty="0" smtClean="0"/>
              <a:t>)</a:t>
            </a:r>
            <a:endParaRPr lang="zh-TW" altLang="en-US" sz="1800" dirty="0"/>
          </a:p>
        </p:txBody>
      </p:sp>
    </p:spTree>
    <p:extLst>
      <p:ext uri="{BB962C8B-B14F-4D97-AF65-F5344CB8AC3E}">
        <p14:creationId xmlns:p14="http://schemas.microsoft.com/office/powerpoint/2010/main" xmlns="" val="903183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pSp>
        <p:nvGrpSpPr>
          <p:cNvPr id="6" name="群組 5"/>
          <p:cNvGrpSpPr/>
          <p:nvPr/>
        </p:nvGrpSpPr>
        <p:grpSpPr>
          <a:xfrm>
            <a:off x="3923928" y="4401108"/>
            <a:ext cx="1872208" cy="1800200"/>
            <a:chOff x="827584" y="2420888"/>
            <a:chExt cx="1872208" cy="1800200"/>
          </a:xfrm>
        </p:grpSpPr>
        <p:sp>
          <p:nvSpPr>
            <p:cNvPr id="4" name="流程圖: 程序 3"/>
            <p:cNvSpPr/>
            <p:nvPr/>
          </p:nvSpPr>
          <p:spPr>
            <a:xfrm>
              <a:off x="827584" y="2420888"/>
              <a:ext cx="1872208" cy="504056"/>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rPr>
                <a:t>myView</a:t>
              </a:r>
              <a:r>
                <a:rPr lang="en-US" altLang="zh-TW" dirty="0" err="1" smtClean="0"/>
                <a:t>y</a:t>
              </a:r>
              <a:endParaRPr lang="zh-TW" altLang="en-US" dirty="0"/>
            </a:p>
          </p:txBody>
        </p:sp>
        <p:sp>
          <p:nvSpPr>
            <p:cNvPr id="5" name="流程圖: 程序 4"/>
            <p:cNvSpPr/>
            <p:nvPr/>
          </p:nvSpPr>
          <p:spPr>
            <a:xfrm>
              <a:off x="827584" y="2915424"/>
              <a:ext cx="1872208" cy="130566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a:off x="3923928" y="1916832"/>
            <a:ext cx="1872208" cy="1800200"/>
            <a:chOff x="827584" y="2420888"/>
            <a:chExt cx="1872208" cy="1800200"/>
          </a:xfrm>
        </p:grpSpPr>
        <p:sp>
          <p:nvSpPr>
            <p:cNvPr id="9" name="流程圖: 程序 8"/>
            <p:cNvSpPr/>
            <p:nvPr/>
          </p:nvSpPr>
          <p:spPr>
            <a:xfrm>
              <a:off x="827584" y="2420888"/>
              <a:ext cx="1872208" cy="504056"/>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rPr>
                <a:t>View</a:t>
              </a:r>
              <a:r>
                <a:rPr lang="en-US" altLang="zh-TW" dirty="0" err="1" smtClean="0"/>
                <a:t>y</a:t>
              </a:r>
              <a:endParaRPr lang="zh-TW" altLang="en-US" dirty="0"/>
            </a:p>
          </p:txBody>
        </p:sp>
        <p:sp>
          <p:nvSpPr>
            <p:cNvPr id="10" name="流程圖: 程序 9"/>
            <p:cNvSpPr/>
            <p:nvPr/>
          </p:nvSpPr>
          <p:spPr>
            <a:xfrm>
              <a:off x="827584" y="2915424"/>
              <a:ext cx="1872208" cy="130566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等腰三角形 10"/>
          <p:cNvSpPr/>
          <p:nvPr/>
        </p:nvSpPr>
        <p:spPr>
          <a:xfrm>
            <a:off x="4716016" y="3717032"/>
            <a:ext cx="334117" cy="28803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p:cNvGrpSpPr/>
          <p:nvPr/>
        </p:nvGrpSpPr>
        <p:grpSpPr>
          <a:xfrm>
            <a:off x="979984" y="2069232"/>
            <a:ext cx="1872208" cy="1800200"/>
            <a:chOff x="827584" y="2420888"/>
            <a:chExt cx="1872208" cy="1800200"/>
          </a:xfrm>
        </p:grpSpPr>
        <p:sp>
          <p:nvSpPr>
            <p:cNvPr id="13" name="流程圖: 程序 12"/>
            <p:cNvSpPr/>
            <p:nvPr/>
          </p:nvSpPr>
          <p:spPr>
            <a:xfrm>
              <a:off x="827584" y="2420888"/>
              <a:ext cx="1872208" cy="504056"/>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solidFill>
                    <a:schemeClr val="tx1"/>
                  </a:solidFill>
                </a:rPr>
                <a:t>Activitity</a:t>
              </a:r>
              <a:r>
                <a:rPr lang="en-US" altLang="zh-TW" dirty="0" err="1" smtClean="0"/>
                <a:t>y</a:t>
              </a:r>
              <a:endParaRPr lang="zh-TW" altLang="en-US" dirty="0"/>
            </a:p>
          </p:txBody>
        </p:sp>
        <p:sp>
          <p:nvSpPr>
            <p:cNvPr id="14" name="流程圖: 程序 13"/>
            <p:cNvSpPr/>
            <p:nvPr/>
          </p:nvSpPr>
          <p:spPr>
            <a:xfrm>
              <a:off x="827584" y="2915424"/>
              <a:ext cx="1872208" cy="130566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6" name="直線接點 15"/>
          <p:cNvCxnSpPr>
            <a:stCxn id="11" idx="3"/>
            <a:endCxn id="4" idx="0"/>
          </p:cNvCxnSpPr>
          <p:nvPr/>
        </p:nvCxnSpPr>
        <p:spPr>
          <a:xfrm flipH="1">
            <a:off x="4860032" y="4005064"/>
            <a:ext cx="23043" cy="396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肘形接點 17"/>
          <p:cNvCxnSpPr>
            <a:stCxn id="14" idx="3"/>
            <a:endCxn id="5" idx="1"/>
          </p:cNvCxnSpPr>
          <p:nvPr/>
        </p:nvCxnSpPr>
        <p:spPr>
          <a:xfrm>
            <a:off x="2852192" y="3216600"/>
            <a:ext cx="1071736" cy="2331876"/>
          </a:xfrm>
          <a:prstGeom prst="bentConnector3">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378697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57200" y="1600200"/>
            <a:ext cx="3250704" cy="4525963"/>
          </a:xfrm>
        </p:spPr>
        <p:txBody>
          <a:bodyPr>
            <a:normAutofit fontScale="32500" lnSpcReduction="20000"/>
          </a:bodyPr>
          <a:lstStyle/>
          <a:p>
            <a:r>
              <a:rPr lang="en-US" altLang="zh-TW" dirty="0"/>
              <a:t>public class </a:t>
            </a:r>
            <a:r>
              <a:rPr lang="en-US" altLang="zh-TW" dirty="0" err="1"/>
              <a:t>myview</a:t>
            </a:r>
            <a:r>
              <a:rPr lang="en-US" altLang="zh-TW" dirty="0"/>
              <a:t> extends View {</a:t>
            </a:r>
            <a:br>
              <a:rPr lang="en-US" altLang="zh-TW" dirty="0"/>
            </a:br>
            <a:r>
              <a:rPr lang="en-US" altLang="zh-TW" dirty="0"/>
              <a:t>Paint paint=new Paint();</a:t>
            </a:r>
            <a:br>
              <a:rPr lang="en-US" altLang="zh-TW" dirty="0"/>
            </a:br>
            <a:r>
              <a:rPr lang="en-US" altLang="zh-TW" dirty="0"/>
              <a:t>Path path=new Path();</a:t>
            </a:r>
            <a:br>
              <a:rPr lang="en-US" altLang="zh-TW" dirty="0"/>
            </a:br>
            <a:r>
              <a:rPr lang="en-US" altLang="zh-TW" dirty="0" err="1"/>
              <a:t>ArrayList</a:t>
            </a:r>
            <a:r>
              <a:rPr lang="en-US" altLang="zh-TW" dirty="0"/>
              <a:t>&lt;Float&gt; list=new </a:t>
            </a:r>
            <a:r>
              <a:rPr lang="en-US" altLang="zh-TW" dirty="0" err="1"/>
              <a:t>ArrayList</a:t>
            </a:r>
            <a:r>
              <a:rPr lang="en-US" altLang="zh-TW" dirty="0"/>
              <a:t>&lt;&gt;();</a:t>
            </a:r>
            <a:br>
              <a:rPr lang="en-US" altLang="zh-TW" dirty="0"/>
            </a:br>
            <a:r>
              <a:rPr lang="en-US" altLang="zh-TW" dirty="0"/>
              <a:t>public </a:t>
            </a:r>
            <a:r>
              <a:rPr lang="en-US" altLang="zh-TW" dirty="0" err="1"/>
              <a:t>myview</a:t>
            </a:r>
            <a:r>
              <a:rPr lang="en-US" altLang="zh-TW" dirty="0"/>
              <a:t>(Context context) {</a:t>
            </a:r>
            <a:br>
              <a:rPr lang="en-US" altLang="zh-TW" dirty="0"/>
            </a:br>
            <a:r>
              <a:rPr lang="en-US" altLang="zh-TW" dirty="0"/>
              <a:t>super(context);</a:t>
            </a:r>
            <a:br>
              <a:rPr lang="en-US" altLang="zh-TW" dirty="0"/>
            </a:br>
            <a:r>
              <a:rPr lang="en-US" altLang="zh-TW" dirty="0"/>
              <a:t>}</a:t>
            </a:r>
          </a:p>
          <a:p>
            <a:r>
              <a:rPr lang="en-US" altLang="zh-TW" dirty="0"/>
              <a:t>@Override</a:t>
            </a:r>
            <a:br>
              <a:rPr lang="en-US" altLang="zh-TW" dirty="0"/>
            </a:br>
            <a:r>
              <a:rPr lang="en-US" altLang="zh-TW" dirty="0"/>
              <a:t>public </a:t>
            </a:r>
            <a:r>
              <a:rPr lang="en-US" altLang="zh-TW" dirty="0" err="1"/>
              <a:t>boolean</a:t>
            </a:r>
            <a:r>
              <a:rPr lang="en-US" altLang="zh-TW" dirty="0"/>
              <a:t> </a:t>
            </a:r>
            <a:r>
              <a:rPr lang="en-US" altLang="zh-TW" dirty="0" err="1"/>
              <a:t>onTouchEvent</a:t>
            </a:r>
            <a:r>
              <a:rPr lang="en-US" altLang="zh-TW" dirty="0"/>
              <a:t>(</a:t>
            </a:r>
            <a:r>
              <a:rPr lang="en-US" altLang="zh-TW" dirty="0" err="1"/>
              <a:t>MotionEvent</a:t>
            </a:r>
            <a:r>
              <a:rPr lang="en-US" altLang="zh-TW" dirty="0"/>
              <a:t> event) {</a:t>
            </a:r>
            <a:br>
              <a:rPr lang="en-US" altLang="zh-TW" dirty="0"/>
            </a:br>
            <a:r>
              <a:rPr lang="en-US" altLang="zh-TW" dirty="0" err="1"/>
              <a:t>PointF</a:t>
            </a:r>
            <a:r>
              <a:rPr lang="en-US" altLang="zh-TW" dirty="0"/>
              <a:t> </a:t>
            </a:r>
            <a:r>
              <a:rPr lang="en-US" altLang="zh-TW" dirty="0" err="1"/>
              <a:t>pt</a:t>
            </a:r>
            <a:r>
              <a:rPr lang="en-US" altLang="zh-TW" dirty="0"/>
              <a:t>=new </a:t>
            </a:r>
            <a:r>
              <a:rPr lang="en-US" altLang="zh-TW" dirty="0" err="1"/>
              <a:t>PointF</a:t>
            </a:r>
            <a:r>
              <a:rPr lang="en-US" altLang="zh-TW" dirty="0"/>
              <a:t>();</a:t>
            </a:r>
            <a:br>
              <a:rPr lang="en-US" altLang="zh-TW" dirty="0"/>
            </a:br>
            <a:r>
              <a:rPr lang="en-US" altLang="zh-TW" dirty="0" err="1"/>
              <a:t>pt.set</a:t>
            </a:r>
            <a:r>
              <a:rPr lang="en-US" altLang="zh-TW" dirty="0"/>
              <a:t>(</a:t>
            </a:r>
            <a:r>
              <a:rPr lang="en-US" altLang="zh-TW" dirty="0" err="1"/>
              <a:t>event.getX</a:t>
            </a:r>
            <a:r>
              <a:rPr lang="en-US" altLang="zh-TW" dirty="0"/>
              <a:t>(),</a:t>
            </a:r>
            <a:r>
              <a:rPr lang="en-US" altLang="zh-TW" dirty="0" err="1"/>
              <a:t>event.getY</a:t>
            </a:r>
            <a:r>
              <a:rPr lang="en-US" altLang="zh-TW" dirty="0"/>
              <a:t>());</a:t>
            </a:r>
            <a:br>
              <a:rPr lang="en-US" altLang="zh-TW" dirty="0"/>
            </a:br>
            <a:r>
              <a:rPr lang="en-US" altLang="zh-TW" dirty="0"/>
              <a:t>switch(</a:t>
            </a:r>
            <a:r>
              <a:rPr lang="en-US" altLang="zh-TW" dirty="0" err="1"/>
              <a:t>event.getAction</a:t>
            </a:r>
            <a:r>
              <a:rPr lang="en-US" altLang="zh-TW" dirty="0"/>
              <a:t>())</a:t>
            </a:r>
            <a:br>
              <a:rPr lang="en-US" altLang="zh-TW" dirty="0"/>
            </a:br>
            <a:r>
              <a:rPr lang="en-US" altLang="zh-TW" dirty="0"/>
              <a:t>{</a:t>
            </a:r>
            <a:br>
              <a:rPr lang="en-US" altLang="zh-TW" dirty="0"/>
            </a:br>
            <a:r>
              <a:rPr lang="en-US" altLang="zh-TW" dirty="0"/>
              <a:t>case </a:t>
            </a:r>
            <a:r>
              <a:rPr lang="en-US" altLang="zh-TW" dirty="0" err="1"/>
              <a:t>MotionEvent.ACTION_DOWN</a:t>
            </a:r>
            <a:r>
              <a:rPr lang="en-US" altLang="zh-TW" dirty="0"/>
              <a:t>:</a:t>
            </a:r>
            <a:br>
              <a:rPr lang="en-US" altLang="zh-TW" dirty="0"/>
            </a:br>
            <a:r>
              <a:rPr lang="en-US" altLang="zh-TW" dirty="0" err="1"/>
              <a:t>path.moveTo</a:t>
            </a:r>
            <a:r>
              <a:rPr lang="en-US" altLang="zh-TW" dirty="0"/>
              <a:t>(</a:t>
            </a:r>
            <a:r>
              <a:rPr lang="en-US" altLang="zh-TW" dirty="0" err="1"/>
              <a:t>pt.x,pt.y</a:t>
            </a:r>
            <a:r>
              <a:rPr lang="en-US" altLang="zh-TW" dirty="0"/>
              <a:t>);</a:t>
            </a:r>
            <a:br>
              <a:rPr lang="en-US" altLang="zh-TW" dirty="0"/>
            </a:br>
            <a:r>
              <a:rPr lang="en-US" altLang="zh-TW" dirty="0"/>
              <a:t>return true;</a:t>
            </a:r>
            <a:br>
              <a:rPr lang="en-US" altLang="zh-TW" dirty="0"/>
            </a:br>
            <a:r>
              <a:rPr lang="en-US" altLang="zh-TW" dirty="0"/>
              <a:t>case </a:t>
            </a:r>
            <a:r>
              <a:rPr lang="en-US" altLang="zh-TW" dirty="0" err="1"/>
              <a:t>MotionEvent.ACTION_MOVE</a:t>
            </a:r>
            <a:r>
              <a:rPr lang="en-US" altLang="zh-TW" dirty="0"/>
              <a:t>:</a:t>
            </a:r>
            <a:br>
              <a:rPr lang="en-US" altLang="zh-TW" dirty="0"/>
            </a:br>
            <a:r>
              <a:rPr lang="en-US" altLang="zh-TW" dirty="0" err="1"/>
              <a:t>path.lineTo</a:t>
            </a:r>
            <a:r>
              <a:rPr lang="en-US" altLang="zh-TW" dirty="0"/>
              <a:t>(</a:t>
            </a:r>
            <a:r>
              <a:rPr lang="en-US" altLang="zh-TW" dirty="0" err="1"/>
              <a:t>pt.x,pt.y</a:t>
            </a:r>
            <a:r>
              <a:rPr lang="en-US" altLang="zh-TW" dirty="0"/>
              <a:t>);</a:t>
            </a:r>
            <a:br>
              <a:rPr lang="en-US" altLang="zh-TW" dirty="0"/>
            </a:br>
            <a:r>
              <a:rPr lang="en-US" altLang="zh-TW" dirty="0"/>
              <a:t>break;</a:t>
            </a:r>
          </a:p>
          <a:p>
            <a:r>
              <a:rPr lang="en-US" altLang="zh-TW" dirty="0"/>
              <a:t>default:</a:t>
            </a:r>
            <a:br>
              <a:rPr lang="en-US" altLang="zh-TW" dirty="0"/>
            </a:br>
            <a:r>
              <a:rPr lang="en-US" altLang="zh-TW" dirty="0"/>
              <a:t>return false;</a:t>
            </a:r>
            <a:br>
              <a:rPr lang="en-US" altLang="zh-TW" dirty="0"/>
            </a:br>
            <a:r>
              <a:rPr lang="en-US" altLang="zh-TW" dirty="0"/>
              <a:t>}</a:t>
            </a:r>
            <a:br>
              <a:rPr lang="en-US" altLang="zh-TW" dirty="0"/>
            </a:br>
            <a:r>
              <a:rPr lang="en-US" altLang="zh-TW" dirty="0"/>
              <a:t>invalidate();</a:t>
            </a:r>
            <a:br>
              <a:rPr lang="en-US" altLang="zh-TW" dirty="0"/>
            </a:br>
            <a:r>
              <a:rPr lang="en-US" altLang="zh-TW" dirty="0"/>
              <a:t>return true;</a:t>
            </a:r>
            <a:br>
              <a:rPr lang="en-US" altLang="zh-TW" dirty="0"/>
            </a:br>
            <a:r>
              <a:rPr lang="en-US" altLang="zh-TW" dirty="0"/>
              <a:t>}</a:t>
            </a:r>
          </a:p>
          <a:p>
            <a:r>
              <a:rPr lang="en-US" altLang="zh-TW" dirty="0"/>
              <a:t>@Override</a:t>
            </a:r>
            <a:br>
              <a:rPr lang="en-US" altLang="zh-TW" dirty="0"/>
            </a:br>
            <a:r>
              <a:rPr lang="en-US" altLang="zh-TW" dirty="0"/>
              <a:t>protected void </a:t>
            </a:r>
            <a:r>
              <a:rPr lang="en-US" altLang="zh-TW" dirty="0" err="1"/>
              <a:t>onDraw</a:t>
            </a:r>
            <a:r>
              <a:rPr lang="en-US" altLang="zh-TW" dirty="0"/>
              <a:t>(Canvas canvas) {</a:t>
            </a:r>
            <a:br>
              <a:rPr lang="en-US" altLang="zh-TW" dirty="0"/>
            </a:br>
            <a:r>
              <a:rPr lang="en-US" altLang="zh-TW" dirty="0" err="1"/>
              <a:t>paint.setColor</a:t>
            </a:r>
            <a:r>
              <a:rPr lang="en-US" altLang="zh-TW" dirty="0"/>
              <a:t>(</a:t>
            </a:r>
            <a:r>
              <a:rPr lang="en-US" altLang="zh-TW" dirty="0" err="1"/>
              <a:t>Color.BLUE</a:t>
            </a:r>
            <a:r>
              <a:rPr lang="en-US" altLang="zh-TW" dirty="0"/>
              <a:t>);</a:t>
            </a:r>
            <a:br>
              <a:rPr lang="en-US" altLang="zh-TW" dirty="0"/>
            </a:br>
            <a:r>
              <a:rPr lang="en-US" altLang="zh-TW" dirty="0" err="1"/>
              <a:t>paint.setStrokeWidth</a:t>
            </a:r>
            <a:r>
              <a:rPr lang="en-US" altLang="zh-TW" dirty="0"/>
              <a:t>(20);</a:t>
            </a:r>
            <a:br>
              <a:rPr lang="en-US" altLang="zh-TW" dirty="0"/>
            </a:br>
            <a:r>
              <a:rPr lang="en-US" altLang="zh-TW" dirty="0" err="1"/>
              <a:t>paint.setStyle</a:t>
            </a:r>
            <a:r>
              <a:rPr lang="en-US" altLang="zh-TW" dirty="0"/>
              <a:t>(</a:t>
            </a:r>
            <a:r>
              <a:rPr lang="en-US" altLang="zh-TW" dirty="0" err="1"/>
              <a:t>Paint.Style.STROKE</a:t>
            </a:r>
            <a:r>
              <a:rPr lang="en-US" altLang="zh-TW" dirty="0"/>
              <a:t>);</a:t>
            </a:r>
            <a:br>
              <a:rPr lang="en-US" altLang="zh-TW" dirty="0"/>
            </a:br>
            <a:r>
              <a:rPr lang="en-US" altLang="zh-TW" dirty="0" err="1"/>
              <a:t>paint.setAntiAlias</a:t>
            </a:r>
            <a:r>
              <a:rPr lang="en-US" altLang="zh-TW" dirty="0"/>
              <a:t>(true);</a:t>
            </a:r>
          </a:p>
          <a:p>
            <a:r>
              <a:rPr lang="en-US" altLang="zh-TW" dirty="0"/>
              <a:t/>
            </a:r>
            <a:br>
              <a:rPr lang="en-US" altLang="zh-TW" dirty="0"/>
            </a:br>
            <a:endParaRPr lang="zh-TW" altLang="en-US" dirty="0"/>
          </a:p>
        </p:txBody>
      </p:sp>
      <p:sp>
        <p:nvSpPr>
          <p:cNvPr id="5" name="內容版面配置區 2"/>
          <p:cNvSpPr txBox="1">
            <a:spLocks/>
          </p:cNvSpPr>
          <p:nvPr/>
        </p:nvSpPr>
        <p:spPr>
          <a:xfrm>
            <a:off x="4139952" y="1605176"/>
            <a:ext cx="3250704" cy="4525963"/>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smtClean="0"/>
              <a:t/>
            </a:r>
            <a:br>
              <a:rPr lang="en-US" altLang="zh-TW" dirty="0" smtClean="0"/>
            </a:br>
            <a:r>
              <a:rPr lang="en-US" altLang="zh-TW" dirty="0" err="1" smtClean="0"/>
              <a:t>list.add</a:t>
            </a:r>
            <a:r>
              <a:rPr lang="en-US" altLang="zh-TW" dirty="0" smtClean="0"/>
              <a:t>(new Float(370));</a:t>
            </a:r>
            <a:br>
              <a:rPr lang="en-US" altLang="zh-TW" dirty="0" smtClean="0"/>
            </a:br>
            <a:r>
              <a:rPr lang="en-US" altLang="zh-TW" dirty="0" err="1" smtClean="0"/>
              <a:t>list.add</a:t>
            </a:r>
            <a:r>
              <a:rPr lang="en-US" altLang="zh-TW" dirty="0" smtClean="0"/>
              <a:t>(new Float(26));</a:t>
            </a:r>
          </a:p>
          <a:p>
            <a:r>
              <a:rPr lang="en-US" altLang="zh-TW" dirty="0" err="1" smtClean="0"/>
              <a:t>list.add</a:t>
            </a:r>
            <a:r>
              <a:rPr lang="en-US" altLang="zh-TW" dirty="0" smtClean="0"/>
              <a:t>(new Float(570));</a:t>
            </a:r>
            <a:br>
              <a:rPr lang="en-US" altLang="zh-TW" dirty="0" smtClean="0"/>
            </a:br>
            <a:r>
              <a:rPr lang="en-US" altLang="zh-TW" dirty="0" err="1" smtClean="0"/>
              <a:t>list.add</a:t>
            </a:r>
            <a:r>
              <a:rPr lang="en-US" altLang="zh-TW" dirty="0" smtClean="0"/>
              <a:t>(new Float(366));</a:t>
            </a:r>
          </a:p>
          <a:p>
            <a:r>
              <a:rPr lang="en-US" altLang="zh-TW" dirty="0" err="1" smtClean="0"/>
              <a:t>list.add</a:t>
            </a:r>
            <a:r>
              <a:rPr lang="en-US" altLang="zh-TW" dirty="0" smtClean="0"/>
              <a:t>(new Float(570));</a:t>
            </a:r>
            <a:br>
              <a:rPr lang="en-US" altLang="zh-TW" dirty="0" smtClean="0"/>
            </a:br>
            <a:r>
              <a:rPr lang="en-US" altLang="zh-TW" dirty="0" err="1" smtClean="0"/>
              <a:t>list.add</a:t>
            </a:r>
            <a:r>
              <a:rPr lang="en-US" altLang="zh-TW" dirty="0" smtClean="0"/>
              <a:t>(new Float(366));</a:t>
            </a:r>
          </a:p>
          <a:p>
            <a:r>
              <a:rPr lang="en-US" altLang="zh-TW" dirty="0" err="1" smtClean="0"/>
              <a:t>list.add</a:t>
            </a:r>
            <a:r>
              <a:rPr lang="en-US" altLang="zh-TW" dirty="0" smtClean="0"/>
              <a:t>(new Float(253));</a:t>
            </a:r>
            <a:br>
              <a:rPr lang="en-US" altLang="zh-TW" dirty="0" smtClean="0"/>
            </a:br>
            <a:r>
              <a:rPr lang="en-US" altLang="zh-TW" dirty="0" err="1" smtClean="0"/>
              <a:t>list.add</a:t>
            </a:r>
            <a:r>
              <a:rPr lang="en-US" altLang="zh-TW" dirty="0" smtClean="0"/>
              <a:t>(new Float(154));</a:t>
            </a:r>
          </a:p>
          <a:p>
            <a:r>
              <a:rPr lang="en-US" altLang="zh-TW" dirty="0" err="1" smtClean="0"/>
              <a:t>list.add</a:t>
            </a:r>
            <a:r>
              <a:rPr lang="en-US" altLang="zh-TW" dirty="0" smtClean="0"/>
              <a:t>(new Float(253));</a:t>
            </a:r>
            <a:br>
              <a:rPr lang="en-US" altLang="zh-TW" dirty="0" smtClean="0"/>
            </a:br>
            <a:r>
              <a:rPr lang="en-US" altLang="zh-TW" dirty="0" err="1" smtClean="0"/>
              <a:t>list.add</a:t>
            </a:r>
            <a:r>
              <a:rPr lang="en-US" altLang="zh-TW" dirty="0" smtClean="0"/>
              <a:t>(new Float(154));</a:t>
            </a:r>
          </a:p>
          <a:p>
            <a:r>
              <a:rPr lang="en-US" altLang="zh-TW" dirty="0" err="1" smtClean="0"/>
              <a:t>list.add</a:t>
            </a:r>
            <a:r>
              <a:rPr lang="en-US" altLang="zh-TW" dirty="0" smtClean="0"/>
              <a:t>(new Float(539));</a:t>
            </a:r>
            <a:br>
              <a:rPr lang="en-US" altLang="zh-TW" dirty="0" smtClean="0"/>
            </a:br>
            <a:r>
              <a:rPr lang="en-US" altLang="zh-TW" dirty="0" err="1" smtClean="0"/>
              <a:t>list.add</a:t>
            </a:r>
            <a:r>
              <a:rPr lang="en-US" altLang="zh-TW" dirty="0" smtClean="0"/>
              <a:t>(new Float(122));</a:t>
            </a:r>
          </a:p>
          <a:p>
            <a:r>
              <a:rPr lang="en-US" altLang="zh-TW" dirty="0" err="1" smtClean="0"/>
              <a:t>list.add</a:t>
            </a:r>
            <a:r>
              <a:rPr lang="en-US" altLang="zh-TW" dirty="0" smtClean="0"/>
              <a:t>(new Float(539));</a:t>
            </a:r>
            <a:br>
              <a:rPr lang="en-US" altLang="zh-TW" dirty="0" smtClean="0"/>
            </a:br>
            <a:r>
              <a:rPr lang="en-US" altLang="zh-TW" dirty="0" err="1" smtClean="0"/>
              <a:t>list.add</a:t>
            </a:r>
            <a:r>
              <a:rPr lang="en-US" altLang="zh-TW" dirty="0" smtClean="0"/>
              <a:t>(new Float(122));</a:t>
            </a:r>
          </a:p>
          <a:p>
            <a:r>
              <a:rPr lang="en-US" altLang="zh-TW" dirty="0" err="1" smtClean="0"/>
              <a:t>list.add</a:t>
            </a:r>
            <a:r>
              <a:rPr lang="en-US" altLang="zh-TW" dirty="0" smtClean="0"/>
              <a:t>(new Float(250));</a:t>
            </a:r>
            <a:br>
              <a:rPr lang="en-US" altLang="zh-TW" dirty="0" smtClean="0"/>
            </a:br>
            <a:r>
              <a:rPr lang="en-US" altLang="zh-TW" dirty="0" err="1" smtClean="0"/>
              <a:t>list.add</a:t>
            </a:r>
            <a:r>
              <a:rPr lang="en-US" altLang="zh-TW" dirty="0" smtClean="0"/>
              <a:t>(new Float(377));</a:t>
            </a:r>
          </a:p>
          <a:p>
            <a:r>
              <a:rPr lang="en-US" altLang="zh-TW" dirty="0" err="1" smtClean="0"/>
              <a:t>list.add</a:t>
            </a:r>
            <a:r>
              <a:rPr lang="en-US" altLang="zh-TW" dirty="0" smtClean="0"/>
              <a:t>(new Float(250));</a:t>
            </a:r>
            <a:br>
              <a:rPr lang="en-US" altLang="zh-TW" dirty="0" smtClean="0"/>
            </a:br>
            <a:r>
              <a:rPr lang="en-US" altLang="zh-TW" dirty="0" err="1" smtClean="0"/>
              <a:t>list.add</a:t>
            </a:r>
            <a:r>
              <a:rPr lang="en-US" altLang="zh-TW" dirty="0" smtClean="0"/>
              <a:t>(new Float(377));</a:t>
            </a:r>
          </a:p>
          <a:p>
            <a:r>
              <a:rPr lang="en-US" altLang="zh-TW" dirty="0" err="1" smtClean="0"/>
              <a:t>list.add</a:t>
            </a:r>
            <a:r>
              <a:rPr lang="en-US" altLang="zh-TW" dirty="0" smtClean="0"/>
              <a:t>(new Float(370));</a:t>
            </a:r>
            <a:br>
              <a:rPr lang="en-US" altLang="zh-TW" dirty="0" smtClean="0"/>
            </a:br>
            <a:r>
              <a:rPr lang="en-US" altLang="zh-TW" dirty="0" err="1" smtClean="0"/>
              <a:t>list.add</a:t>
            </a:r>
            <a:r>
              <a:rPr lang="en-US" altLang="zh-TW" dirty="0" smtClean="0"/>
              <a:t>(new Float(26));</a:t>
            </a:r>
            <a:br>
              <a:rPr lang="en-US" altLang="zh-TW" dirty="0" smtClean="0"/>
            </a:br>
            <a:r>
              <a:rPr lang="en-US" altLang="zh-TW" dirty="0" smtClean="0"/>
              <a:t>float [] pts=new float[20];</a:t>
            </a:r>
            <a:br>
              <a:rPr lang="en-US" altLang="zh-TW" dirty="0" smtClean="0"/>
            </a:br>
            <a:r>
              <a:rPr lang="en-US" altLang="zh-TW" dirty="0" err="1" smtClean="0"/>
              <a:t>int</a:t>
            </a:r>
            <a:r>
              <a:rPr lang="en-US" altLang="zh-TW" dirty="0" smtClean="0"/>
              <a:t> </a:t>
            </a:r>
            <a:r>
              <a:rPr lang="en-US" altLang="zh-TW" dirty="0" err="1" smtClean="0"/>
              <a:t>i</a:t>
            </a:r>
            <a:r>
              <a:rPr lang="en-US" altLang="zh-TW" dirty="0" smtClean="0"/>
              <a:t>;</a:t>
            </a:r>
            <a:br>
              <a:rPr lang="en-US" altLang="zh-TW" dirty="0" smtClean="0"/>
            </a:br>
            <a:r>
              <a:rPr lang="en-US" altLang="zh-TW" dirty="0" smtClean="0"/>
              <a:t>for(</a:t>
            </a:r>
            <a:r>
              <a:rPr lang="en-US" altLang="zh-TW" dirty="0" err="1" smtClean="0"/>
              <a:t>i</a:t>
            </a:r>
            <a:r>
              <a:rPr lang="en-US" altLang="zh-TW" dirty="0" smtClean="0"/>
              <a:t>=0;i&lt;</a:t>
            </a:r>
            <a:r>
              <a:rPr lang="en-US" altLang="zh-TW" dirty="0" err="1" smtClean="0"/>
              <a:t>pts.length;i</a:t>
            </a:r>
            <a:r>
              <a:rPr lang="en-US" altLang="zh-TW" dirty="0" smtClean="0"/>
              <a:t>++)</a:t>
            </a:r>
            <a:br>
              <a:rPr lang="en-US" altLang="zh-TW" dirty="0" smtClean="0"/>
            </a:br>
            <a:r>
              <a:rPr lang="en-US" altLang="zh-TW" dirty="0" smtClean="0"/>
              <a:t>pts[</a:t>
            </a:r>
            <a:r>
              <a:rPr lang="en-US" altLang="zh-TW" dirty="0" err="1" smtClean="0"/>
              <a:t>i</a:t>
            </a:r>
            <a:r>
              <a:rPr lang="en-US" altLang="zh-TW" dirty="0" smtClean="0"/>
              <a:t>]=</a:t>
            </a:r>
            <a:r>
              <a:rPr lang="en-US" altLang="zh-TW" dirty="0" err="1" smtClean="0"/>
              <a:t>list.get</a:t>
            </a:r>
            <a:r>
              <a:rPr lang="en-US" altLang="zh-TW" dirty="0" smtClean="0"/>
              <a:t>(</a:t>
            </a:r>
            <a:r>
              <a:rPr lang="en-US" altLang="zh-TW" dirty="0" err="1" smtClean="0"/>
              <a:t>i</a:t>
            </a:r>
            <a:r>
              <a:rPr lang="en-US" altLang="zh-TW" dirty="0" smtClean="0"/>
              <a:t>).</a:t>
            </a:r>
            <a:r>
              <a:rPr lang="en-US" altLang="zh-TW" dirty="0" err="1" smtClean="0"/>
              <a:t>floatValue</a:t>
            </a:r>
            <a:r>
              <a:rPr lang="en-US" altLang="zh-TW" dirty="0" smtClean="0"/>
              <a:t>();</a:t>
            </a:r>
            <a:br>
              <a:rPr lang="en-US" altLang="zh-TW" dirty="0" smtClean="0"/>
            </a:br>
            <a:r>
              <a:rPr lang="en-US" altLang="zh-TW" dirty="0" err="1" smtClean="0"/>
              <a:t>canvas.drawLines</a:t>
            </a:r>
            <a:r>
              <a:rPr lang="en-US" altLang="zh-TW" dirty="0" smtClean="0"/>
              <a:t>(</a:t>
            </a:r>
            <a:r>
              <a:rPr lang="en-US" altLang="zh-TW" dirty="0" err="1" smtClean="0"/>
              <a:t>pts,paint</a:t>
            </a:r>
            <a:r>
              <a:rPr lang="en-US" altLang="zh-TW" dirty="0" smtClean="0"/>
              <a:t>);</a:t>
            </a:r>
          </a:p>
          <a:p>
            <a:r>
              <a:rPr lang="en-US" altLang="zh-TW" dirty="0" err="1" smtClean="0"/>
              <a:t>canvas.drawPath</a:t>
            </a:r>
            <a:r>
              <a:rPr lang="en-US" altLang="zh-TW" dirty="0" smtClean="0"/>
              <a:t>(path, paint);</a:t>
            </a:r>
            <a:br>
              <a:rPr lang="en-US" altLang="zh-TW" dirty="0" smtClean="0"/>
            </a:br>
            <a:r>
              <a:rPr lang="en-US" altLang="zh-TW" dirty="0" err="1" smtClean="0"/>
              <a:t>super.onDraw</a:t>
            </a:r>
            <a:r>
              <a:rPr lang="en-US" altLang="zh-TW" dirty="0" smtClean="0"/>
              <a:t>(canvas);</a:t>
            </a:r>
            <a:br>
              <a:rPr lang="en-US" altLang="zh-TW" dirty="0" smtClean="0"/>
            </a:br>
            <a:r>
              <a:rPr lang="en-US" altLang="zh-TW" dirty="0" smtClean="0"/>
              <a:t>}</a:t>
            </a:r>
            <a:br>
              <a:rPr lang="en-US" altLang="zh-TW" dirty="0" smtClean="0"/>
            </a:br>
            <a:r>
              <a:rPr lang="en-US" altLang="zh-TW" dirty="0" smtClean="0"/>
              <a:t>}</a:t>
            </a:r>
          </a:p>
          <a:p>
            <a:endParaRPr lang="zh-TW" altLang="en-US" dirty="0"/>
          </a:p>
        </p:txBody>
      </p:sp>
    </p:spTree>
    <p:extLst>
      <p:ext uri="{BB962C8B-B14F-4D97-AF65-F5344CB8AC3E}">
        <p14:creationId xmlns:p14="http://schemas.microsoft.com/office/powerpoint/2010/main" xmlns="" val="5466848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3203003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smtClean="0"/>
              <a:t>Android Open Source Project</a:t>
            </a:r>
          </a:p>
          <a:p>
            <a:pPr lvl="1"/>
            <a:r>
              <a:rPr lang="en-US" altLang="zh-TW" dirty="0" smtClean="0">
                <a:hlinkClick r:id="rId2"/>
              </a:rPr>
              <a:t>http://source.android.com/</a:t>
            </a:r>
            <a:endParaRPr lang="en-US" altLang="zh-TW" dirty="0" smtClean="0"/>
          </a:p>
          <a:p>
            <a:r>
              <a:rPr lang="en-US" altLang="zh-TW" dirty="0" smtClean="0"/>
              <a:t>Android Developer</a:t>
            </a:r>
          </a:p>
          <a:p>
            <a:pPr lvl="1"/>
            <a:r>
              <a:rPr lang="en-US" altLang="zh-TW" dirty="0" smtClean="0">
                <a:hlinkClick r:id="rId3"/>
              </a:rPr>
              <a:t>http://developer.android.com</a:t>
            </a:r>
            <a:endParaRPr lang="en-US" altLang="zh-TW" dirty="0" smtClean="0"/>
          </a:p>
          <a:p>
            <a:r>
              <a:rPr lang="en-US" altLang="zh-TW" dirty="0" smtClean="0"/>
              <a:t>Android Market</a:t>
            </a:r>
          </a:p>
          <a:p>
            <a:pPr lvl="1"/>
            <a:r>
              <a:rPr lang="en-US" altLang="zh-TW" dirty="0" smtClean="0"/>
              <a:t>http://www.android/market/</a:t>
            </a:r>
            <a:endParaRPr lang="zh-TW" altLang="en-US" dirty="0"/>
          </a:p>
        </p:txBody>
      </p:sp>
      <p:sp>
        <p:nvSpPr>
          <p:cNvPr id="4" name="投影片編號版面配置區 3"/>
          <p:cNvSpPr>
            <a:spLocks noGrp="1"/>
          </p:cNvSpPr>
          <p:nvPr>
            <p:ph type="sldNum" sz="quarter" idx="12"/>
          </p:nvPr>
        </p:nvSpPr>
        <p:spPr/>
        <p:txBody>
          <a:bodyPr/>
          <a:lstStyle/>
          <a:p>
            <a:fld id="{F9BE1413-3828-4A14-B71A-276FFA391446}" type="slidenum">
              <a:rPr lang="zh-TW" altLang="en-US" smtClean="0"/>
              <a:pPr/>
              <a:t>9</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xmlns="" val="26182362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normAutofit fontScale="55000" lnSpcReduction="20000"/>
          </a:bodyPr>
          <a:lstStyle/>
          <a:p>
            <a:r>
              <a:rPr lang="en-US" altLang="zh-TW" dirty="0" smtClean="0"/>
              <a:t>public class </a:t>
            </a:r>
            <a:r>
              <a:rPr lang="en-US" altLang="zh-TW" dirty="0" err="1" smtClean="0"/>
              <a:t>CustomDrawableView</a:t>
            </a:r>
            <a:r>
              <a:rPr lang="en-US" altLang="zh-TW" dirty="0" smtClean="0"/>
              <a:t> extends View { </a:t>
            </a:r>
          </a:p>
          <a:p>
            <a:r>
              <a:rPr lang="en-US" altLang="zh-TW" dirty="0" smtClean="0"/>
              <a:t> private </a:t>
            </a:r>
            <a:r>
              <a:rPr lang="en-US" altLang="zh-TW" dirty="0" err="1" smtClean="0"/>
              <a:t>ShapeDrawable</a:t>
            </a:r>
            <a:r>
              <a:rPr lang="en-US" altLang="zh-TW" dirty="0" smtClean="0"/>
              <a:t> </a:t>
            </a:r>
            <a:r>
              <a:rPr lang="en-US" altLang="zh-TW" dirty="0" err="1" smtClean="0"/>
              <a:t>mDrawable</a:t>
            </a:r>
            <a:r>
              <a:rPr lang="en-US" altLang="zh-TW" dirty="0" smtClean="0"/>
              <a:t>; </a:t>
            </a:r>
          </a:p>
          <a:p>
            <a:r>
              <a:rPr lang="en-US" altLang="zh-TW" dirty="0" smtClean="0"/>
              <a:t> public </a:t>
            </a:r>
            <a:r>
              <a:rPr lang="en-US" altLang="zh-TW" dirty="0" err="1" smtClean="0"/>
              <a:t>CustomDrawableView</a:t>
            </a:r>
            <a:r>
              <a:rPr lang="en-US" altLang="zh-TW" dirty="0" smtClean="0"/>
              <a:t>(Context </a:t>
            </a:r>
            <a:r>
              <a:rPr lang="en-US" altLang="zh-TW" dirty="0" err="1" smtClean="0"/>
              <a:t>context</a:t>
            </a:r>
            <a:r>
              <a:rPr lang="en-US" altLang="zh-TW" dirty="0" smtClean="0"/>
              <a:t>) { </a:t>
            </a:r>
          </a:p>
          <a:p>
            <a:r>
              <a:rPr lang="en-US" altLang="zh-TW" dirty="0" smtClean="0"/>
              <a:t> super(context); </a:t>
            </a:r>
          </a:p>
          <a:p>
            <a:r>
              <a:rPr lang="en-US" altLang="zh-TW" dirty="0" smtClean="0"/>
              <a:t> </a:t>
            </a:r>
            <a:r>
              <a:rPr lang="en-US" altLang="zh-TW" dirty="0" err="1" smtClean="0"/>
              <a:t>int</a:t>
            </a:r>
            <a:r>
              <a:rPr lang="en-US" altLang="zh-TW" dirty="0" smtClean="0"/>
              <a:t> x = 10; </a:t>
            </a:r>
          </a:p>
          <a:p>
            <a:r>
              <a:rPr lang="en-US" altLang="zh-TW" dirty="0" smtClean="0"/>
              <a:t> </a:t>
            </a:r>
            <a:r>
              <a:rPr lang="en-US" altLang="zh-TW" dirty="0" err="1" smtClean="0"/>
              <a:t>int</a:t>
            </a:r>
            <a:r>
              <a:rPr lang="en-US" altLang="zh-TW" dirty="0" smtClean="0"/>
              <a:t> y = 10; </a:t>
            </a:r>
          </a:p>
          <a:p>
            <a:r>
              <a:rPr lang="en-US" altLang="zh-TW" dirty="0" smtClean="0"/>
              <a:t> </a:t>
            </a:r>
            <a:r>
              <a:rPr lang="en-US" altLang="zh-TW" dirty="0" err="1" smtClean="0"/>
              <a:t>int</a:t>
            </a:r>
            <a:r>
              <a:rPr lang="en-US" altLang="zh-TW" dirty="0" smtClean="0"/>
              <a:t> width = 300; </a:t>
            </a:r>
          </a:p>
          <a:p>
            <a:r>
              <a:rPr lang="en-US" altLang="zh-TW" dirty="0" smtClean="0"/>
              <a:t> </a:t>
            </a:r>
            <a:r>
              <a:rPr lang="en-US" altLang="zh-TW" dirty="0" err="1" smtClean="0"/>
              <a:t>int</a:t>
            </a:r>
            <a:r>
              <a:rPr lang="en-US" altLang="zh-TW" dirty="0" smtClean="0"/>
              <a:t> height = 50; </a:t>
            </a:r>
          </a:p>
          <a:p>
            <a:r>
              <a:rPr lang="en-US" altLang="zh-TW" dirty="0" smtClean="0"/>
              <a:t> </a:t>
            </a:r>
            <a:r>
              <a:rPr lang="en-US" altLang="zh-TW" dirty="0" err="1" smtClean="0"/>
              <a:t>mDrawable</a:t>
            </a:r>
            <a:r>
              <a:rPr lang="en-US" altLang="zh-TW" dirty="0" smtClean="0"/>
              <a:t> = new </a:t>
            </a:r>
            <a:r>
              <a:rPr lang="en-US" altLang="zh-TW" dirty="0" err="1" smtClean="0"/>
              <a:t>ShapeDrawable</a:t>
            </a:r>
            <a:r>
              <a:rPr lang="en-US" altLang="zh-TW" dirty="0" smtClean="0"/>
              <a:t>(new </a:t>
            </a:r>
            <a:r>
              <a:rPr lang="en-US" altLang="zh-TW" dirty="0" err="1" smtClean="0"/>
              <a:t>OvalShape</a:t>
            </a:r>
            <a:r>
              <a:rPr lang="en-US" altLang="zh-TW" dirty="0" smtClean="0"/>
              <a:t>()); </a:t>
            </a:r>
          </a:p>
          <a:p>
            <a:r>
              <a:rPr lang="en-US" altLang="zh-TW" dirty="0" smtClean="0"/>
              <a:t> </a:t>
            </a:r>
            <a:r>
              <a:rPr lang="en-US" altLang="zh-TW" dirty="0" err="1" smtClean="0"/>
              <a:t>mDrawable.getPaint</a:t>
            </a:r>
            <a:r>
              <a:rPr lang="en-US" altLang="zh-TW" dirty="0" smtClean="0"/>
              <a:t>().</a:t>
            </a:r>
            <a:r>
              <a:rPr lang="en-US" altLang="zh-TW" dirty="0" err="1" smtClean="0"/>
              <a:t>setColor</a:t>
            </a:r>
            <a:r>
              <a:rPr lang="en-US" altLang="zh-TW" dirty="0" smtClean="0"/>
              <a:t>(0xff74AC23); </a:t>
            </a:r>
          </a:p>
          <a:p>
            <a:r>
              <a:rPr lang="en-US" altLang="zh-TW" dirty="0" smtClean="0"/>
              <a:t> </a:t>
            </a:r>
            <a:r>
              <a:rPr lang="en-US" altLang="zh-TW" dirty="0" err="1" smtClean="0"/>
              <a:t>mDrawable.setBounds</a:t>
            </a:r>
            <a:r>
              <a:rPr lang="en-US" altLang="zh-TW" dirty="0" smtClean="0"/>
              <a:t>(x, y, x + width, y + height); </a:t>
            </a:r>
          </a:p>
          <a:p>
            <a:r>
              <a:rPr lang="en-US" altLang="zh-TW" dirty="0" smtClean="0"/>
              <a:t> } </a:t>
            </a:r>
          </a:p>
          <a:p>
            <a:r>
              <a:rPr lang="en-US" altLang="zh-TW" dirty="0" smtClean="0"/>
              <a:t> protected void </a:t>
            </a:r>
            <a:r>
              <a:rPr lang="en-US" altLang="zh-TW" dirty="0" err="1" smtClean="0"/>
              <a:t>onDraw</a:t>
            </a:r>
            <a:r>
              <a:rPr lang="en-US" altLang="zh-TW" dirty="0" smtClean="0"/>
              <a:t>(Canvas </a:t>
            </a:r>
            <a:r>
              <a:rPr lang="en-US" altLang="zh-TW" dirty="0" err="1" smtClean="0"/>
              <a:t>canvas</a:t>
            </a:r>
            <a:r>
              <a:rPr lang="en-US" altLang="zh-TW" dirty="0" smtClean="0"/>
              <a:t>) { </a:t>
            </a:r>
          </a:p>
          <a:p>
            <a:r>
              <a:rPr lang="en-US" altLang="zh-TW" dirty="0" smtClean="0"/>
              <a:t> </a:t>
            </a:r>
            <a:r>
              <a:rPr lang="en-US" altLang="zh-TW" dirty="0" err="1" smtClean="0"/>
              <a:t>mDrawable.draw</a:t>
            </a:r>
            <a:r>
              <a:rPr lang="en-US" altLang="zh-TW" dirty="0" smtClean="0"/>
              <a:t>(canvas); </a:t>
            </a:r>
          </a:p>
          <a:p>
            <a:r>
              <a:rPr lang="en-US" altLang="zh-TW" dirty="0" smtClean="0"/>
              <a:t> } </a:t>
            </a:r>
          </a:p>
          <a:p>
            <a:r>
              <a:rPr lang="en-US" altLang="zh-TW" dirty="0" smtClean="0"/>
              <a:t>} </a:t>
            </a:r>
          </a:p>
          <a:p>
            <a:endParaRPr lang="zh-TW" alt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99073" y="1600200"/>
            <a:ext cx="2545854" cy="4525963"/>
          </a:xfrm>
        </p:spPr>
      </p:pic>
    </p:spTree>
    <p:extLst>
      <p:ext uri="{BB962C8B-B14F-4D97-AF65-F5344CB8AC3E}">
        <p14:creationId xmlns:p14="http://schemas.microsoft.com/office/powerpoint/2010/main" xmlns="" val="8789477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25000" lnSpcReduction="20000"/>
          </a:bodyPr>
          <a:lstStyle/>
          <a:p>
            <a:endParaRPr lang="en-US" altLang="zh-TW" dirty="0"/>
          </a:p>
          <a:p>
            <a:r>
              <a:rPr lang="en-US" altLang="zh-TW" dirty="0"/>
              <a:t>public class </a:t>
            </a:r>
            <a:r>
              <a:rPr lang="en-US" altLang="zh-TW" dirty="0" err="1"/>
              <a:t>MainActivity</a:t>
            </a:r>
            <a:r>
              <a:rPr lang="en-US" altLang="zh-TW" dirty="0"/>
              <a:t> extends Activity {</a:t>
            </a:r>
          </a:p>
          <a:p>
            <a:r>
              <a:rPr lang="en-US" altLang="zh-TW" dirty="0"/>
              <a:t>    private Button </a:t>
            </a:r>
            <a:r>
              <a:rPr lang="en-US" altLang="zh-TW" dirty="0" err="1"/>
              <a:t>btnOpen</a:t>
            </a:r>
            <a:r>
              <a:rPr lang="en-US" altLang="zh-TW" dirty="0"/>
              <a:t>;</a:t>
            </a:r>
          </a:p>
          <a:p>
            <a:r>
              <a:rPr lang="en-US" altLang="zh-TW" dirty="0"/>
              <a:t>    private </a:t>
            </a:r>
            <a:r>
              <a:rPr lang="en-US" altLang="zh-TW" dirty="0" err="1"/>
              <a:t>ImageView</a:t>
            </a:r>
            <a:r>
              <a:rPr lang="en-US" altLang="zh-TW" dirty="0"/>
              <a:t> </a:t>
            </a:r>
            <a:r>
              <a:rPr lang="en-US" altLang="zh-TW" dirty="0" err="1"/>
              <a:t>imgview</a:t>
            </a:r>
            <a:r>
              <a:rPr lang="en-US" altLang="zh-TW" dirty="0"/>
              <a:t>;</a:t>
            </a:r>
          </a:p>
          <a:p>
            <a:r>
              <a:rPr lang="en-US" altLang="zh-TW" dirty="0"/>
              <a:t>    @Override</a:t>
            </a:r>
          </a:p>
          <a:p>
            <a:r>
              <a:rPr lang="en-US" altLang="zh-TW" dirty="0"/>
              <a:t>    protected void </a:t>
            </a:r>
            <a:r>
              <a:rPr lang="en-US" altLang="zh-TW" dirty="0" err="1"/>
              <a:t>onCreate</a:t>
            </a:r>
            <a:r>
              <a:rPr lang="en-US" altLang="zh-TW" dirty="0"/>
              <a:t>(Bundle </a:t>
            </a:r>
            <a:r>
              <a:rPr lang="en-US" altLang="zh-TW" dirty="0" err="1"/>
              <a:t>savedInstanceState</a:t>
            </a:r>
            <a:r>
              <a:rPr lang="en-US" altLang="zh-TW" dirty="0"/>
              <a:t>) {</a:t>
            </a:r>
          </a:p>
          <a:p>
            <a:r>
              <a:rPr lang="en-US" altLang="zh-TW" dirty="0"/>
              <a:t>        </a:t>
            </a:r>
            <a:r>
              <a:rPr lang="en-US" altLang="zh-TW" dirty="0" err="1"/>
              <a:t>super.onCreate</a:t>
            </a:r>
            <a:r>
              <a:rPr lang="en-US" altLang="zh-TW" dirty="0"/>
              <a:t>(</a:t>
            </a:r>
            <a:r>
              <a:rPr lang="en-US" altLang="zh-TW" dirty="0" err="1"/>
              <a:t>savedInstanceState</a:t>
            </a:r>
            <a:r>
              <a:rPr lang="en-US" altLang="zh-TW" dirty="0"/>
              <a:t>);</a:t>
            </a:r>
          </a:p>
          <a:p>
            <a:r>
              <a:rPr lang="en-US" altLang="zh-TW" dirty="0"/>
              <a:t>        </a:t>
            </a:r>
            <a:r>
              <a:rPr lang="en-US" altLang="zh-TW" dirty="0" err="1"/>
              <a:t>setContentView</a:t>
            </a:r>
            <a:r>
              <a:rPr lang="en-US" altLang="zh-TW" dirty="0"/>
              <a:t>(</a:t>
            </a:r>
            <a:r>
              <a:rPr lang="en-US" altLang="zh-TW" dirty="0" err="1"/>
              <a:t>R.layout.activity_main</a:t>
            </a:r>
            <a:r>
              <a:rPr lang="en-US" altLang="zh-TW" dirty="0"/>
              <a:t>);</a:t>
            </a:r>
          </a:p>
          <a:p>
            <a:r>
              <a:rPr lang="en-US" altLang="zh-TW" dirty="0"/>
              <a:t>        </a:t>
            </a:r>
            <a:r>
              <a:rPr lang="en-US" altLang="zh-TW" dirty="0" err="1"/>
              <a:t>btnOpen</a:t>
            </a:r>
            <a:r>
              <a:rPr lang="en-US" altLang="zh-TW" dirty="0"/>
              <a:t>= (Button) </a:t>
            </a:r>
            <a:r>
              <a:rPr lang="en-US" altLang="zh-TW" dirty="0" err="1"/>
              <a:t>findViewById</a:t>
            </a:r>
            <a:r>
              <a:rPr lang="en-US" altLang="zh-TW" dirty="0"/>
              <a:t>(</a:t>
            </a:r>
            <a:r>
              <a:rPr lang="en-US" altLang="zh-TW" dirty="0" err="1"/>
              <a:t>R.id.btnopen</a:t>
            </a:r>
            <a:r>
              <a:rPr lang="en-US" altLang="zh-TW" dirty="0"/>
              <a:t>);</a:t>
            </a:r>
          </a:p>
          <a:p>
            <a:r>
              <a:rPr lang="en-US" altLang="zh-TW" dirty="0"/>
              <a:t>        </a:t>
            </a:r>
            <a:r>
              <a:rPr lang="en-US" altLang="zh-TW" dirty="0" err="1"/>
              <a:t>btnOpen.setOnClickListener</a:t>
            </a:r>
            <a:r>
              <a:rPr lang="en-US" altLang="zh-TW" dirty="0"/>
              <a:t>(new </a:t>
            </a:r>
            <a:r>
              <a:rPr lang="en-US" altLang="zh-TW" dirty="0" err="1"/>
              <a:t>Button.OnClickListener</a:t>
            </a:r>
            <a:r>
              <a:rPr lang="en-US" altLang="zh-TW" dirty="0"/>
              <a:t>(){</a:t>
            </a:r>
          </a:p>
          <a:p>
            <a:r>
              <a:rPr lang="en-US" altLang="zh-TW" dirty="0" smtClean="0"/>
              <a:t>            </a:t>
            </a:r>
            <a:r>
              <a:rPr lang="en-US" altLang="zh-TW" dirty="0"/>
              <a:t>public static final </a:t>
            </a:r>
            <a:r>
              <a:rPr lang="en-US" altLang="zh-TW" dirty="0" err="1"/>
              <a:t>int</a:t>
            </a:r>
            <a:r>
              <a:rPr lang="en-US" altLang="zh-TW" dirty="0"/>
              <a:t> RESULT_CODE = 0;</a:t>
            </a:r>
          </a:p>
          <a:p>
            <a:r>
              <a:rPr lang="en-US" altLang="zh-TW" dirty="0" smtClean="0"/>
              <a:t>            </a:t>
            </a:r>
            <a:r>
              <a:rPr lang="en-US" altLang="zh-TW" dirty="0"/>
              <a:t>@Override</a:t>
            </a:r>
          </a:p>
          <a:p>
            <a:r>
              <a:rPr lang="en-US" altLang="zh-TW" dirty="0"/>
              <a:t>            public void </a:t>
            </a:r>
            <a:r>
              <a:rPr lang="en-US" altLang="zh-TW" dirty="0" err="1"/>
              <a:t>onClick</a:t>
            </a:r>
            <a:r>
              <a:rPr lang="en-US" altLang="zh-TW" dirty="0"/>
              <a:t>(View v) </a:t>
            </a:r>
            <a:r>
              <a:rPr lang="en-US" altLang="zh-TW" dirty="0" smtClean="0"/>
              <a:t>{</a:t>
            </a:r>
          </a:p>
          <a:p>
            <a:r>
              <a:rPr lang="en-US" altLang="zh-TW" dirty="0" smtClean="0"/>
              <a:t>Bitmap </a:t>
            </a:r>
            <a:r>
              <a:rPr lang="en-US" altLang="zh-TW" dirty="0"/>
              <a:t>bmp= </a:t>
            </a:r>
            <a:r>
              <a:rPr lang="en-US" altLang="zh-TW" dirty="0" err="1"/>
              <a:t>BitmapFactory.decodeResource</a:t>
            </a:r>
            <a:r>
              <a:rPr lang="en-US" altLang="zh-TW" dirty="0"/>
              <a:t>(</a:t>
            </a:r>
            <a:r>
              <a:rPr lang="en-US" altLang="zh-TW" dirty="0" err="1"/>
              <a:t>getResources</a:t>
            </a:r>
            <a:r>
              <a:rPr lang="en-US" altLang="zh-TW" dirty="0"/>
              <a:t>(), </a:t>
            </a:r>
            <a:r>
              <a:rPr lang="en-US" altLang="zh-TW" dirty="0" err="1"/>
              <a:t>R.drawable.images</a:t>
            </a:r>
            <a:r>
              <a:rPr lang="en-US" altLang="zh-TW" dirty="0"/>
              <a:t>);</a:t>
            </a:r>
          </a:p>
          <a:p>
            <a:r>
              <a:rPr lang="en-US" altLang="zh-TW" dirty="0"/>
              <a:t>                final </a:t>
            </a:r>
            <a:r>
              <a:rPr lang="en-US" altLang="zh-TW" dirty="0" err="1"/>
              <a:t>int</a:t>
            </a:r>
            <a:r>
              <a:rPr lang="en-US" altLang="zh-TW" dirty="0"/>
              <a:t> w=</a:t>
            </a:r>
            <a:r>
              <a:rPr lang="en-US" altLang="zh-TW" dirty="0" err="1"/>
              <a:t>bmp.getWidth</a:t>
            </a:r>
            <a:r>
              <a:rPr lang="en-US" altLang="zh-TW" dirty="0"/>
              <a:t>();</a:t>
            </a:r>
          </a:p>
          <a:p>
            <a:r>
              <a:rPr lang="en-US" altLang="zh-TW" dirty="0"/>
              <a:t>                final </a:t>
            </a:r>
            <a:r>
              <a:rPr lang="en-US" altLang="zh-TW" dirty="0" err="1"/>
              <a:t>int</a:t>
            </a:r>
            <a:r>
              <a:rPr lang="en-US" altLang="zh-TW" dirty="0"/>
              <a:t> h=</a:t>
            </a:r>
            <a:r>
              <a:rPr lang="en-US" altLang="zh-TW" dirty="0" err="1"/>
              <a:t>bmp.getHeight</a:t>
            </a:r>
            <a:r>
              <a:rPr lang="en-US" altLang="zh-TW" dirty="0"/>
              <a:t>();</a:t>
            </a:r>
          </a:p>
          <a:p>
            <a:r>
              <a:rPr lang="en-US" altLang="zh-TW" dirty="0"/>
              <a:t>                </a:t>
            </a:r>
            <a:r>
              <a:rPr lang="en-US" altLang="zh-TW" dirty="0" err="1"/>
              <a:t>int</a:t>
            </a:r>
            <a:r>
              <a:rPr lang="en-US" altLang="zh-TW" dirty="0"/>
              <a:t> [] pix=new </a:t>
            </a:r>
            <a:r>
              <a:rPr lang="en-US" altLang="zh-TW" dirty="0" err="1"/>
              <a:t>int</a:t>
            </a:r>
            <a:r>
              <a:rPr lang="en-US" altLang="zh-TW" dirty="0"/>
              <a:t>[w*h];</a:t>
            </a:r>
          </a:p>
          <a:p>
            <a:r>
              <a:rPr lang="en-US" altLang="zh-TW" dirty="0"/>
              <a:t>                </a:t>
            </a:r>
            <a:r>
              <a:rPr lang="en-US" altLang="zh-TW" dirty="0" err="1"/>
              <a:t>int</a:t>
            </a:r>
            <a:r>
              <a:rPr lang="en-US" altLang="zh-TW" dirty="0"/>
              <a:t> [] pix2=new </a:t>
            </a:r>
            <a:r>
              <a:rPr lang="en-US" altLang="zh-TW" dirty="0" err="1"/>
              <a:t>int</a:t>
            </a:r>
            <a:r>
              <a:rPr lang="en-US" altLang="zh-TW" dirty="0"/>
              <a:t>[w*h];</a:t>
            </a:r>
          </a:p>
          <a:p>
            <a:r>
              <a:rPr lang="en-US" altLang="zh-TW" dirty="0"/>
              <a:t>                </a:t>
            </a:r>
            <a:r>
              <a:rPr lang="en-US" altLang="zh-TW" dirty="0" err="1"/>
              <a:t>bmp.getPixels</a:t>
            </a:r>
            <a:r>
              <a:rPr lang="en-US" altLang="zh-TW" dirty="0"/>
              <a:t>(pix, 0, w, 0, 0, w, h);</a:t>
            </a:r>
          </a:p>
          <a:p>
            <a:r>
              <a:rPr lang="en-US" altLang="zh-TW" dirty="0"/>
              <a:t>                </a:t>
            </a:r>
            <a:r>
              <a:rPr lang="en-US" altLang="zh-TW" dirty="0" err="1"/>
              <a:t>int</a:t>
            </a:r>
            <a:r>
              <a:rPr lang="en-US" altLang="zh-TW" dirty="0"/>
              <a:t> </a:t>
            </a:r>
            <a:r>
              <a:rPr lang="en-US" altLang="zh-TW" dirty="0" err="1"/>
              <a:t>i</a:t>
            </a:r>
            <a:r>
              <a:rPr lang="en-US" altLang="zh-TW" dirty="0"/>
              <a:t>;</a:t>
            </a:r>
          </a:p>
          <a:p>
            <a:r>
              <a:rPr lang="en-US" altLang="zh-TW" dirty="0"/>
              <a:t>                </a:t>
            </a:r>
            <a:r>
              <a:rPr lang="en-US" altLang="zh-TW" dirty="0" err="1"/>
              <a:t>int</a:t>
            </a:r>
            <a:r>
              <a:rPr lang="en-US" altLang="zh-TW" dirty="0"/>
              <a:t> </a:t>
            </a:r>
            <a:r>
              <a:rPr lang="en-US" altLang="zh-TW" dirty="0" err="1"/>
              <a:t>r,g,b</a:t>
            </a:r>
            <a:r>
              <a:rPr lang="en-US" altLang="zh-TW" dirty="0"/>
              <a:t>;</a:t>
            </a:r>
          </a:p>
          <a:p>
            <a:r>
              <a:rPr lang="en-US" altLang="zh-TW" dirty="0"/>
              <a:t>                </a:t>
            </a:r>
            <a:r>
              <a:rPr lang="en-US" altLang="zh-TW" dirty="0" err="1"/>
              <a:t>int</a:t>
            </a:r>
            <a:r>
              <a:rPr lang="en-US" altLang="zh-TW" dirty="0"/>
              <a:t> a;</a:t>
            </a:r>
          </a:p>
          <a:p>
            <a:r>
              <a:rPr lang="en-US" altLang="zh-TW" dirty="0"/>
              <a:t>                for (</a:t>
            </a:r>
            <a:r>
              <a:rPr lang="en-US" altLang="zh-TW" dirty="0" err="1"/>
              <a:t>i</a:t>
            </a:r>
            <a:r>
              <a:rPr lang="en-US" altLang="zh-TW" dirty="0"/>
              <a:t> = 0; </a:t>
            </a:r>
            <a:r>
              <a:rPr lang="en-US" altLang="zh-TW" dirty="0" err="1"/>
              <a:t>i</a:t>
            </a:r>
            <a:r>
              <a:rPr lang="en-US" altLang="zh-TW" dirty="0"/>
              <a:t> &lt; </a:t>
            </a:r>
            <a:r>
              <a:rPr lang="en-US" altLang="zh-TW" dirty="0" err="1"/>
              <a:t>pix.length</a:t>
            </a:r>
            <a:r>
              <a:rPr lang="en-US" altLang="zh-TW" dirty="0"/>
              <a:t>; </a:t>
            </a:r>
            <a:r>
              <a:rPr lang="en-US" altLang="zh-TW" dirty="0" err="1"/>
              <a:t>i</a:t>
            </a:r>
            <a:r>
              <a:rPr lang="en-US" altLang="zh-TW" dirty="0"/>
              <a:t>++) {</a:t>
            </a:r>
          </a:p>
          <a:p>
            <a:r>
              <a:rPr lang="en-US" altLang="zh-TW" dirty="0"/>
              <a:t>                    r = (pix[</a:t>
            </a:r>
            <a:r>
              <a:rPr lang="en-US" altLang="zh-TW" dirty="0" err="1"/>
              <a:t>i</a:t>
            </a:r>
            <a:r>
              <a:rPr lang="en-US" altLang="zh-TW" dirty="0"/>
              <a:t>]) &gt;&gt; 16 &amp; 0xff;</a:t>
            </a:r>
          </a:p>
          <a:p>
            <a:r>
              <a:rPr lang="en-US" altLang="zh-TW" dirty="0"/>
              <a:t>                    g = (pix[</a:t>
            </a:r>
            <a:r>
              <a:rPr lang="en-US" altLang="zh-TW" dirty="0" err="1"/>
              <a:t>i</a:t>
            </a:r>
            <a:r>
              <a:rPr lang="en-US" altLang="zh-TW" dirty="0"/>
              <a:t>]) &gt;&gt; 8 &amp; 0xff;</a:t>
            </a:r>
          </a:p>
          <a:p>
            <a:r>
              <a:rPr lang="en-US" altLang="zh-TW" dirty="0"/>
              <a:t>                    b = (pix[</a:t>
            </a:r>
            <a:r>
              <a:rPr lang="en-US" altLang="zh-TW" dirty="0" err="1"/>
              <a:t>i</a:t>
            </a:r>
            <a:r>
              <a:rPr lang="en-US" altLang="zh-TW" dirty="0"/>
              <a:t>]) &amp; 0xff;</a:t>
            </a:r>
          </a:p>
          <a:p>
            <a:r>
              <a:rPr lang="en-US" altLang="zh-TW" dirty="0"/>
              <a:t>                    a= 0xff;</a:t>
            </a:r>
          </a:p>
          <a:p>
            <a:r>
              <a:rPr lang="en-US" altLang="zh-TW" dirty="0"/>
              <a:t>                    g=b=r;</a:t>
            </a:r>
          </a:p>
          <a:p>
            <a:r>
              <a:rPr lang="en-US" altLang="zh-TW" dirty="0"/>
              <a:t>                    pix2[</a:t>
            </a:r>
            <a:r>
              <a:rPr lang="en-US" altLang="zh-TW" dirty="0" err="1"/>
              <a:t>i</a:t>
            </a:r>
            <a:r>
              <a:rPr lang="en-US" altLang="zh-TW" dirty="0"/>
              <a:t>]=(a&lt;&lt;24) | (r &amp; 0xff)&lt;&lt;16 | (g &amp; 0xff) &lt;&lt;8 | (b &amp; 0xff);</a:t>
            </a:r>
          </a:p>
          <a:p>
            <a:r>
              <a:rPr lang="en-US" altLang="zh-TW" dirty="0"/>
              <a:t>                }</a:t>
            </a:r>
          </a:p>
          <a:p>
            <a:r>
              <a:rPr lang="en-US" altLang="zh-TW" dirty="0" smtClean="0"/>
              <a:t>Bitmap </a:t>
            </a:r>
            <a:r>
              <a:rPr lang="en-US" altLang="zh-TW" dirty="0"/>
              <a:t>bmp2= </a:t>
            </a:r>
            <a:r>
              <a:rPr lang="en-US" altLang="zh-TW" dirty="0" err="1"/>
              <a:t>Bitmap.createBitmap</a:t>
            </a:r>
            <a:r>
              <a:rPr lang="en-US" altLang="zh-TW" dirty="0"/>
              <a:t>(pix2, 0, w, w, h,</a:t>
            </a:r>
          </a:p>
          <a:p>
            <a:r>
              <a:rPr lang="en-US" altLang="zh-TW" dirty="0"/>
              <a:t>                        Bitmap.Config.ARGB_8888);</a:t>
            </a:r>
          </a:p>
          <a:p>
            <a:r>
              <a:rPr lang="en-US" altLang="zh-TW" dirty="0"/>
              <a:t>                </a:t>
            </a:r>
            <a:r>
              <a:rPr lang="en-US" altLang="zh-TW" dirty="0" err="1"/>
              <a:t>imgview</a:t>
            </a:r>
            <a:r>
              <a:rPr lang="en-US" altLang="zh-TW" dirty="0"/>
              <a:t>= (</a:t>
            </a:r>
            <a:r>
              <a:rPr lang="en-US" altLang="zh-TW" dirty="0" err="1"/>
              <a:t>ImageView</a:t>
            </a:r>
            <a:r>
              <a:rPr lang="en-US" altLang="zh-TW" dirty="0"/>
              <a:t>) </a:t>
            </a:r>
            <a:r>
              <a:rPr lang="en-US" altLang="zh-TW" dirty="0" err="1"/>
              <a:t>findViewById</a:t>
            </a:r>
            <a:r>
              <a:rPr lang="en-US" altLang="zh-TW" dirty="0"/>
              <a:t>(</a:t>
            </a:r>
            <a:r>
              <a:rPr lang="en-US" altLang="zh-TW" dirty="0" err="1"/>
              <a:t>R.id.imageView</a:t>
            </a:r>
            <a:r>
              <a:rPr lang="en-US" altLang="zh-TW" dirty="0"/>
              <a:t>);</a:t>
            </a:r>
          </a:p>
          <a:p>
            <a:r>
              <a:rPr lang="en-US" altLang="zh-TW" dirty="0"/>
              <a:t>                </a:t>
            </a:r>
            <a:r>
              <a:rPr lang="en-US" altLang="zh-TW" dirty="0" err="1"/>
              <a:t>imgview.setImageBitmap</a:t>
            </a:r>
            <a:r>
              <a:rPr lang="en-US" altLang="zh-TW" dirty="0"/>
              <a:t>(bmp2);</a:t>
            </a:r>
          </a:p>
          <a:p>
            <a:r>
              <a:rPr lang="en-US" altLang="zh-TW" dirty="0"/>
              <a:t>            }</a:t>
            </a:r>
          </a:p>
          <a:p>
            <a:r>
              <a:rPr lang="en-US" altLang="zh-TW" dirty="0"/>
              <a:t>        });</a:t>
            </a:r>
          </a:p>
          <a:p>
            <a:r>
              <a:rPr lang="en-US" altLang="zh-TW" dirty="0"/>
              <a:t>    }</a:t>
            </a:r>
          </a:p>
          <a:p>
            <a:endParaRPr lang="en-US" altLang="zh-TW" dirty="0"/>
          </a:p>
          <a:p>
            <a:endParaRPr lang="en-US" altLang="zh-TW" dirty="0"/>
          </a:p>
          <a:p>
            <a:endParaRPr lang="en-US" altLang="zh-TW" dirty="0"/>
          </a:p>
          <a:p>
            <a:endParaRPr lang="zh-TW" altLang="en-US" dirty="0"/>
          </a:p>
        </p:txBody>
      </p:sp>
    </p:spTree>
    <p:extLst>
      <p:ext uri="{BB962C8B-B14F-4D97-AF65-F5344CB8AC3E}">
        <p14:creationId xmlns:p14="http://schemas.microsoft.com/office/powerpoint/2010/main" xmlns="" val="35821235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smtClean="0"/>
              <a:t>可在 </a:t>
            </a:r>
            <a:r>
              <a:rPr lang="en-US" altLang="zh-TW" dirty="0" smtClean="0"/>
              <a:t>xml </a:t>
            </a:r>
            <a:r>
              <a:rPr lang="zh-TW" altLang="en-US" dirty="0" smtClean="0"/>
              <a:t>檔案定義的繪圖子類別 </a:t>
            </a:r>
            <a:br>
              <a:rPr lang="zh-TW" altLang="en-US" dirty="0" smtClean="0"/>
            </a:br>
            <a:r>
              <a:rPr lang="zh-TW" altLang="en-US" dirty="0" smtClean="0"/>
              <a:t>繪圖子類別 </a:t>
            </a:r>
            <a:r>
              <a:rPr lang="en-US" altLang="zh-TW" dirty="0" smtClean="0"/>
              <a:t>xml </a:t>
            </a:r>
            <a:r>
              <a:rPr lang="zh-TW" altLang="en-US" dirty="0" smtClean="0"/>
              <a:t>檔案內的標籤名稱 </a:t>
            </a:r>
            <a:endParaRPr lang="zh-TW" altLang="en-US" dirty="0"/>
          </a:p>
        </p:txBody>
      </p:sp>
      <p:sp>
        <p:nvSpPr>
          <p:cNvPr id="6" name="矩形 5"/>
          <p:cNvSpPr/>
          <p:nvPr/>
        </p:nvSpPr>
        <p:spPr>
          <a:xfrm>
            <a:off x="1619672" y="1988840"/>
            <a:ext cx="5760640" cy="3416320"/>
          </a:xfrm>
          <a:prstGeom prst="rect">
            <a:avLst/>
          </a:prstGeom>
        </p:spPr>
        <p:txBody>
          <a:bodyPr wrap="square">
            <a:spAutoFit/>
          </a:bodyPr>
          <a:lstStyle/>
          <a:p>
            <a:r>
              <a:rPr lang="en-US" altLang="zh-TW" dirty="0" err="1" smtClean="0"/>
              <a:t>AnimationDrawable</a:t>
            </a:r>
            <a:r>
              <a:rPr lang="en-US" altLang="zh-TW" dirty="0" smtClean="0"/>
              <a:t> &lt;animation-list&gt; </a:t>
            </a:r>
          </a:p>
          <a:p>
            <a:r>
              <a:rPr lang="en-US" altLang="zh-TW" dirty="0" err="1" smtClean="0"/>
              <a:t>BitmapDrawable</a:t>
            </a:r>
            <a:r>
              <a:rPr lang="en-US" altLang="zh-TW" dirty="0" smtClean="0"/>
              <a:t> &lt;bitmap&gt; </a:t>
            </a:r>
          </a:p>
          <a:p>
            <a:r>
              <a:rPr lang="en-US" altLang="zh-TW" dirty="0" err="1" smtClean="0"/>
              <a:t>ClipDrawable</a:t>
            </a:r>
            <a:r>
              <a:rPr lang="en-US" altLang="zh-TW" dirty="0" smtClean="0"/>
              <a:t> &lt;clip&gt;  </a:t>
            </a:r>
          </a:p>
          <a:p>
            <a:r>
              <a:rPr lang="en-US" altLang="zh-TW" dirty="0" err="1" smtClean="0"/>
              <a:t>ColorDrawable</a:t>
            </a:r>
            <a:r>
              <a:rPr lang="en-US" altLang="zh-TW" dirty="0" smtClean="0"/>
              <a:t> &lt;color&gt; </a:t>
            </a:r>
          </a:p>
          <a:p>
            <a:r>
              <a:rPr lang="en-US" altLang="zh-TW" dirty="0" err="1" smtClean="0"/>
              <a:t>GradientDrawable</a:t>
            </a:r>
            <a:r>
              <a:rPr lang="en-US" altLang="zh-TW" dirty="0" smtClean="0"/>
              <a:t> &lt;shape&gt; </a:t>
            </a:r>
          </a:p>
          <a:p>
            <a:r>
              <a:rPr lang="en-US" altLang="zh-TW" dirty="0" err="1" smtClean="0"/>
              <a:t>InsetDrawable</a:t>
            </a:r>
            <a:r>
              <a:rPr lang="en-US" altLang="zh-TW" dirty="0" smtClean="0"/>
              <a:t> &lt;onset&gt; </a:t>
            </a:r>
          </a:p>
          <a:p>
            <a:r>
              <a:rPr lang="en-US" altLang="zh-TW" dirty="0" err="1" smtClean="0"/>
              <a:t>LayerDrawable</a:t>
            </a:r>
            <a:r>
              <a:rPr lang="en-US" altLang="zh-TW" dirty="0" smtClean="0"/>
              <a:t> &lt;layer-list&gt; </a:t>
            </a:r>
          </a:p>
          <a:p>
            <a:r>
              <a:rPr lang="en-US" altLang="zh-TW" dirty="0" err="1" smtClean="0"/>
              <a:t>LevelListDrawable</a:t>
            </a:r>
            <a:r>
              <a:rPr lang="en-US" altLang="zh-TW" dirty="0" smtClean="0"/>
              <a:t> &lt;level-list&gt; </a:t>
            </a:r>
          </a:p>
          <a:p>
            <a:r>
              <a:rPr lang="en-US" altLang="zh-TW" dirty="0" err="1" smtClean="0"/>
              <a:t>RotateDrawable</a:t>
            </a:r>
            <a:r>
              <a:rPr lang="en-US" altLang="zh-TW" dirty="0" smtClean="0"/>
              <a:t> &lt;rotate&gt; </a:t>
            </a:r>
          </a:p>
          <a:p>
            <a:r>
              <a:rPr lang="en-US" altLang="zh-TW" dirty="0" err="1" smtClean="0"/>
              <a:t>ScaleDrawable</a:t>
            </a:r>
            <a:r>
              <a:rPr lang="en-US" altLang="zh-TW" dirty="0" smtClean="0"/>
              <a:t> &lt;scale&gt; </a:t>
            </a:r>
          </a:p>
          <a:p>
            <a:r>
              <a:rPr lang="en-US" altLang="zh-TW" dirty="0" err="1" smtClean="0"/>
              <a:t>StateListDrawable</a:t>
            </a:r>
            <a:r>
              <a:rPr lang="en-US" altLang="zh-TW" dirty="0" smtClean="0"/>
              <a:t> &lt;selector&gt; </a:t>
            </a:r>
          </a:p>
          <a:p>
            <a:r>
              <a:rPr lang="en-US" altLang="zh-TW" dirty="0" err="1" smtClean="0"/>
              <a:t>TransitionDrawable</a:t>
            </a:r>
            <a:r>
              <a:rPr lang="en-US" altLang="zh-TW" dirty="0" smtClean="0"/>
              <a:t> &lt;transition&gt;</a:t>
            </a:r>
            <a:endParaRPr lang="zh-TW"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endParaRPr lang="zh-TW" altLang="en-US"/>
          </a:p>
        </p:txBody>
      </p:sp>
      <p:sp>
        <p:nvSpPr>
          <p:cNvPr id="5" name="內容版面配置區 4"/>
          <p:cNvSpPr>
            <a:spLocks noGrp="1"/>
          </p:cNvSpPr>
          <p:nvPr>
            <p:ph idx="1"/>
          </p:nvPr>
        </p:nvSpPr>
        <p:spPr/>
        <p:txBody>
          <a:bodyPr>
            <a:normAutofit fontScale="47500" lnSpcReduction="20000"/>
          </a:bodyPr>
          <a:lstStyle/>
          <a:p>
            <a:r>
              <a:rPr lang="en-US" altLang="zh-TW" dirty="0" err="1" smtClean="0"/>
              <a:t>LinearLayout</a:t>
            </a:r>
            <a:r>
              <a:rPr lang="en-US" altLang="zh-TW" dirty="0" smtClean="0"/>
              <a:t> </a:t>
            </a:r>
            <a:r>
              <a:rPr lang="en-US" altLang="zh-TW" dirty="0" err="1" smtClean="0"/>
              <a:t>mLinearLayout</a:t>
            </a:r>
            <a:r>
              <a:rPr lang="en-US" altLang="zh-TW" dirty="0" smtClean="0"/>
              <a:t>; </a:t>
            </a:r>
          </a:p>
          <a:p>
            <a:r>
              <a:rPr lang="en-US" altLang="zh-TW" dirty="0" smtClean="0"/>
              <a:t>protected void </a:t>
            </a:r>
            <a:r>
              <a:rPr lang="en-US" altLang="zh-TW" dirty="0" err="1" smtClean="0"/>
              <a:t>onCreate</a:t>
            </a:r>
            <a:r>
              <a:rPr lang="en-US" altLang="zh-TW" dirty="0" smtClean="0"/>
              <a:t>(Bundle </a:t>
            </a:r>
            <a:r>
              <a:rPr lang="en-US" altLang="zh-TW" dirty="0" err="1" smtClean="0"/>
              <a:t>savedInstanceState</a:t>
            </a:r>
            <a:r>
              <a:rPr lang="en-US" altLang="zh-TW" dirty="0" smtClean="0"/>
              <a:t>) { </a:t>
            </a:r>
          </a:p>
          <a:p>
            <a:r>
              <a:rPr lang="en-US" altLang="zh-TW" dirty="0" smtClean="0"/>
              <a:t> </a:t>
            </a:r>
            <a:r>
              <a:rPr lang="en-US" altLang="zh-TW" dirty="0" err="1" smtClean="0"/>
              <a:t>super.onCreate</a:t>
            </a:r>
            <a:r>
              <a:rPr lang="en-US" altLang="zh-TW" dirty="0" smtClean="0"/>
              <a:t>(</a:t>
            </a:r>
            <a:r>
              <a:rPr lang="en-US" altLang="zh-TW" dirty="0" err="1" smtClean="0"/>
              <a:t>savedInstanceState</a:t>
            </a:r>
            <a:r>
              <a:rPr lang="en-US" altLang="zh-TW" dirty="0" smtClean="0"/>
              <a:t>); </a:t>
            </a:r>
          </a:p>
          <a:p>
            <a:r>
              <a:rPr lang="en-US" altLang="zh-TW" dirty="0" smtClean="0"/>
              <a:t> // </a:t>
            </a:r>
            <a:r>
              <a:rPr lang="zh-TW" altLang="en-US" dirty="0" smtClean="0"/>
              <a:t>創建一個 </a:t>
            </a:r>
            <a:r>
              <a:rPr lang="en-US" altLang="zh-TW" dirty="0" err="1" smtClean="0"/>
              <a:t>LinearLayout</a:t>
            </a:r>
            <a:r>
              <a:rPr lang="en-US" altLang="zh-TW" dirty="0" smtClean="0"/>
              <a:t> </a:t>
            </a:r>
            <a:r>
              <a:rPr lang="zh-TW" altLang="en-US" dirty="0" smtClean="0"/>
              <a:t>畫面佈局，在此要加入 </a:t>
            </a:r>
            <a:r>
              <a:rPr lang="en-US" altLang="zh-TW" dirty="0" err="1" smtClean="0"/>
              <a:t>ImageView</a:t>
            </a:r>
            <a:r>
              <a:rPr lang="en-US" altLang="zh-TW" dirty="0" smtClean="0"/>
              <a:t> </a:t>
            </a:r>
            <a:r>
              <a:rPr lang="zh-TW" altLang="en-US" dirty="0" smtClean="0"/>
              <a:t>欄位 </a:t>
            </a:r>
          </a:p>
          <a:p>
            <a:r>
              <a:rPr lang="zh-TW" altLang="en-US" dirty="0" smtClean="0"/>
              <a:t> </a:t>
            </a:r>
            <a:r>
              <a:rPr lang="en-US" altLang="zh-TW" dirty="0" err="1" smtClean="0"/>
              <a:t>mLinearLayout</a:t>
            </a:r>
            <a:r>
              <a:rPr lang="en-US" altLang="zh-TW" dirty="0" smtClean="0"/>
              <a:t> = new </a:t>
            </a:r>
            <a:r>
              <a:rPr lang="en-US" altLang="zh-TW" dirty="0" err="1" smtClean="0"/>
              <a:t>LinearLayout</a:t>
            </a:r>
            <a:r>
              <a:rPr lang="en-US" altLang="zh-TW" dirty="0" smtClean="0"/>
              <a:t>(this); </a:t>
            </a:r>
          </a:p>
          <a:p>
            <a:r>
              <a:rPr lang="en-US" altLang="zh-TW" dirty="0" smtClean="0"/>
              <a:t> // </a:t>
            </a:r>
            <a:r>
              <a:rPr lang="zh-TW" altLang="en-US" dirty="0" smtClean="0"/>
              <a:t>實作一個 </a:t>
            </a:r>
            <a:r>
              <a:rPr lang="en-US" altLang="zh-TW" dirty="0" err="1" smtClean="0"/>
              <a:t>ImageView</a:t>
            </a:r>
            <a:r>
              <a:rPr lang="en-US" altLang="zh-TW" dirty="0" smtClean="0"/>
              <a:t> </a:t>
            </a:r>
            <a:r>
              <a:rPr lang="zh-TW" altLang="en-US" dirty="0" smtClean="0"/>
              <a:t>欄位且定義它的屬性 </a:t>
            </a:r>
          </a:p>
          <a:p>
            <a:r>
              <a:rPr lang="zh-TW" altLang="en-US" dirty="0" smtClean="0"/>
              <a:t> </a:t>
            </a:r>
            <a:r>
              <a:rPr lang="en-US" altLang="zh-TW" dirty="0" err="1" smtClean="0"/>
              <a:t>ImageView</a:t>
            </a:r>
            <a:r>
              <a:rPr lang="en-US" altLang="zh-TW" dirty="0" smtClean="0"/>
              <a:t> </a:t>
            </a:r>
            <a:r>
              <a:rPr lang="en-US" altLang="zh-TW" dirty="0" err="1" smtClean="0"/>
              <a:t>mImageView</a:t>
            </a:r>
            <a:r>
              <a:rPr lang="en-US" altLang="zh-TW" dirty="0" smtClean="0"/>
              <a:t> = new </a:t>
            </a:r>
            <a:r>
              <a:rPr lang="en-US" altLang="zh-TW" dirty="0" err="1" smtClean="0"/>
              <a:t>ImageView</a:t>
            </a:r>
            <a:r>
              <a:rPr lang="en-US" altLang="zh-TW" dirty="0" smtClean="0"/>
              <a:t>(this); </a:t>
            </a:r>
          </a:p>
          <a:p>
            <a:r>
              <a:rPr lang="en-US" altLang="zh-TW" dirty="0" smtClean="0"/>
              <a:t> </a:t>
            </a:r>
            <a:r>
              <a:rPr lang="en-US" altLang="zh-TW" dirty="0" err="1" smtClean="0"/>
              <a:t>mImageView.setImageResource</a:t>
            </a:r>
            <a:r>
              <a:rPr lang="en-US" altLang="zh-TW" dirty="0" smtClean="0"/>
              <a:t>(</a:t>
            </a:r>
            <a:r>
              <a:rPr lang="en-US" altLang="zh-TW" dirty="0" err="1" smtClean="0"/>
              <a:t>R.drawable.myImage</a:t>
            </a:r>
            <a:r>
              <a:rPr lang="en-US" altLang="zh-TW" dirty="0" smtClean="0"/>
              <a:t>); </a:t>
            </a:r>
          </a:p>
          <a:p>
            <a:r>
              <a:rPr lang="en-US" altLang="zh-TW" dirty="0" smtClean="0"/>
              <a:t> // </a:t>
            </a:r>
            <a:r>
              <a:rPr lang="zh-TW" altLang="en-US" dirty="0" smtClean="0"/>
              <a:t>設定 </a:t>
            </a:r>
            <a:r>
              <a:rPr lang="en-US" altLang="zh-TW" dirty="0" err="1" smtClean="0"/>
              <a:t>ImageView</a:t>
            </a:r>
            <a:r>
              <a:rPr lang="en-US" altLang="zh-TW" dirty="0" smtClean="0"/>
              <a:t> </a:t>
            </a:r>
            <a:r>
              <a:rPr lang="zh-TW" altLang="en-US" dirty="0" smtClean="0"/>
              <a:t>欄位能符合 </a:t>
            </a:r>
            <a:r>
              <a:rPr lang="en-US" altLang="zh-TW" dirty="0" err="1" smtClean="0"/>
              <a:t>Drawable</a:t>
            </a:r>
            <a:r>
              <a:rPr lang="en-US" altLang="zh-TW" dirty="0" smtClean="0"/>
              <a:t> </a:t>
            </a:r>
            <a:r>
              <a:rPr lang="zh-TW" altLang="en-US" dirty="0" smtClean="0"/>
              <a:t>大小 </a:t>
            </a:r>
          </a:p>
          <a:p>
            <a:r>
              <a:rPr lang="zh-TW" altLang="en-US" dirty="0" smtClean="0"/>
              <a:t> </a:t>
            </a:r>
            <a:r>
              <a:rPr lang="en-US" altLang="zh-TW" dirty="0" err="1" smtClean="0"/>
              <a:t>mImageView.setAdjustViewBounds</a:t>
            </a:r>
            <a:r>
              <a:rPr lang="en-US" altLang="zh-TW" dirty="0" smtClean="0"/>
              <a:t>(true); </a:t>
            </a:r>
          </a:p>
          <a:p>
            <a:r>
              <a:rPr lang="en-US" altLang="zh-TW" dirty="0" smtClean="0"/>
              <a:t> </a:t>
            </a:r>
            <a:r>
              <a:rPr lang="en-US" altLang="zh-TW" dirty="0" err="1" smtClean="0"/>
              <a:t>mImageView.setLayoutParams</a:t>
            </a:r>
            <a:r>
              <a:rPr lang="en-US" altLang="zh-TW" dirty="0" smtClean="0"/>
              <a:t>(new </a:t>
            </a:r>
          </a:p>
          <a:p>
            <a:r>
              <a:rPr lang="en-US" altLang="zh-TW" dirty="0" smtClean="0"/>
              <a:t> </a:t>
            </a:r>
            <a:r>
              <a:rPr lang="en-US" altLang="zh-TW" dirty="0" err="1" smtClean="0"/>
              <a:t>Gallery.LayoutParams</a:t>
            </a:r>
            <a:r>
              <a:rPr lang="en-US" altLang="zh-TW" dirty="0" smtClean="0"/>
              <a:t>(</a:t>
            </a:r>
            <a:r>
              <a:rPr lang="en-US" altLang="zh-TW" dirty="0" err="1" smtClean="0"/>
              <a:t>LayoutParams.WRAP_CONTENT</a:t>
            </a:r>
            <a:r>
              <a:rPr lang="en-US" altLang="zh-TW" dirty="0" smtClean="0"/>
              <a:t>, </a:t>
            </a:r>
            <a:r>
              <a:rPr lang="en-US" altLang="zh-TW" dirty="0" err="1" smtClean="0"/>
              <a:t>LayoutParams.WRAP_CONTENT</a:t>
            </a:r>
            <a:r>
              <a:rPr lang="en-US" altLang="zh-TW" dirty="0" smtClean="0"/>
              <a:t>)); </a:t>
            </a:r>
          </a:p>
          <a:p>
            <a:r>
              <a:rPr lang="en-US" altLang="zh-TW" dirty="0" smtClean="0"/>
              <a:t> //</a:t>
            </a:r>
            <a:r>
              <a:rPr lang="zh-TW" altLang="en-US" dirty="0" smtClean="0"/>
              <a:t> </a:t>
            </a:r>
            <a:r>
              <a:rPr lang="en-US" altLang="zh-TW" dirty="0" err="1" smtClean="0"/>
              <a:t>ImageView</a:t>
            </a:r>
            <a:r>
              <a:rPr lang="en-US" altLang="zh-TW" dirty="0" smtClean="0"/>
              <a:t> </a:t>
            </a:r>
            <a:r>
              <a:rPr lang="zh-TW" altLang="en-US" dirty="0" smtClean="0"/>
              <a:t>欄位到 </a:t>
            </a:r>
            <a:r>
              <a:rPr lang="en-US" altLang="zh-TW" dirty="0" err="1" smtClean="0"/>
              <a:t>LinearLayout</a:t>
            </a:r>
            <a:r>
              <a:rPr lang="en-US" altLang="zh-TW" dirty="0" smtClean="0"/>
              <a:t> </a:t>
            </a:r>
            <a:r>
              <a:rPr lang="zh-TW" altLang="en-US" dirty="0" smtClean="0"/>
              <a:t>畫面佈局且設定 </a:t>
            </a:r>
            <a:r>
              <a:rPr lang="en-US" altLang="zh-TW" dirty="0" smtClean="0"/>
              <a:t>content view </a:t>
            </a:r>
          </a:p>
          <a:p>
            <a:r>
              <a:rPr lang="en-US" altLang="zh-TW" dirty="0" smtClean="0"/>
              <a:t> </a:t>
            </a:r>
            <a:r>
              <a:rPr lang="en-US" altLang="zh-TW" dirty="0" err="1" smtClean="0"/>
              <a:t>mLinearLayout.addView</a:t>
            </a:r>
            <a:r>
              <a:rPr lang="en-US" altLang="zh-TW" dirty="0" smtClean="0"/>
              <a:t>(</a:t>
            </a:r>
            <a:r>
              <a:rPr lang="en-US" altLang="zh-TW" dirty="0" err="1" smtClean="0"/>
              <a:t>mImageView</a:t>
            </a:r>
            <a:r>
              <a:rPr lang="en-US" altLang="zh-TW" dirty="0" smtClean="0"/>
              <a:t>); </a:t>
            </a:r>
          </a:p>
          <a:p>
            <a:r>
              <a:rPr lang="en-US" altLang="zh-TW" dirty="0" smtClean="0"/>
              <a:t> </a:t>
            </a:r>
            <a:r>
              <a:rPr lang="en-US" altLang="zh-TW" dirty="0" err="1" smtClean="0"/>
              <a:t>setContentView</a:t>
            </a:r>
            <a:r>
              <a:rPr lang="en-US" altLang="zh-TW" dirty="0" smtClean="0"/>
              <a:t>(</a:t>
            </a:r>
            <a:r>
              <a:rPr lang="en-US" altLang="zh-TW" dirty="0" err="1" smtClean="0"/>
              <a:t>mLinearLayout</a:t>
            </a:r>
            <a:r>
              <a:rPr lang="en-US" altLang="zh-TW" dirty="0" smtClean="0"/>
              <a:t>); </a:t>
            </a:r>
          </a:p>
          <a:p>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exercise</a:t>
            </a:r>
            <a:endParaRPr lang="zh-TW" altLang="en-US" dirty="0"/>
          </a:p>
        </p:txBody>
      </p:sp>
      <p:sp>
        <p:nvSpPr>
          <p:cNvPr id="3" name="內容版面配置區 2"/>
          <p:cNvSpPr>
            <a:spLocks noGrp="1"/>
          </p:cNvSpPr>
          <p:nvPr>
            <p:ph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pPr eaLnBrk="1" fontAlgn="auto" hangingPunct="1">
              <a:spcAft>
                <a:spcPts val="0"/>
              </a:spcAft>
              <a:defRPr/>
            </a:pPr>
            <a:r>
              <a:rPr lang="en-US" altLang="zh-TW" dirty="0" smtClean="0"/>
              <a:t>OpenGL</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xmlns="" val="38893507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http://developer.android.com/training/graphics/opengl/environment.html</a:t>
            </a:r>
            <a:endParaRPr lang="zh-TW" altLang="en-US" dirty="0"/>
          </a:p>
        </p:txBody>
      </p:sp>
    </p:spTree>
    <p:extLst>
      <p:ext uri="{BB962C8B-B14F-4D97-AF65-F5344CB8AC3E}">
        <p14:creationId xmlns:p14="http://schemas.microsoft.com/office/powerpoint/2010/main" xmlns="" val="7099478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612775" y="228600"/>
            <a:ext cx="8153400" cy="990600"/>
          </a:xfrm>
        </p:spPr>
        <p:txBody>
          <a:bodyPr/>
          <a:lstStyle/>
          <a:p>
            <a:pPr eaLnBrk="1" hangingPunct="1"/>
            <a:endParaRPr lang="zh-TW" altLang="en-US" dirty="0" smtClean="0"/>
          </a:p>
        </p:txBody>
      </p:sp>
      <p:sp>
        <p:nvSpPr>
          <p:cNvPr id="10243" name="內容版面配置區 2"/>
          <p:cNvSpPr>
            <a:spLocks noGrp="1"/>
          </p:cNvSpPr>
          <p:nvPr>
            <p:ph sz="quarter" idx="1"/>
          </p:nvPr>
        </p:nvSpPr>
        <p:spPr>
          <a:xfrm>
            <a:off x="612775" y="1600200"/>
            <a:ext cx="8153400" cy="4495800"/>
          </a:xfrm>
        </p:spPr>
        <p:txBody>
          <a:bodyPr/>
          <a:lstStyle/>
          <a:p>
            <a:pPr eaLnBrk="1" hangingPunct="1"/>
            <a:endParaRPr lang="zh-TW" altLang="en-US" smtClean="0"/>
          </a:p>
        </p:txBody>
      </p:sp>
      <p:grpSp>
        <p:nvGrpSpPr>
          <p:cNvPr id="10244" name="群組 6"/>
          <p:cNvGrpSpPr>
            <a:grpSpLocks/>
          </p:cNvGrpSpPr>
          <p:nvPr/>
        </p:nvGrpSpPr>
        <p:grpSpPr bwMode="auto">
          <a:xfrm>
            <a:off x="1928813" y="1285875"/>
            <a:ext cx="6929437" cy="5294313"/>
            <a:chOff x="1285852" y="1285860"/>
            <a:chExt cx="7572428" cy="5294829"/>
          </a:xfrm>
        </p:grpSpPr>
        <p:pic>
          <p:nvPicPr>
            <p:cNvPr id="10249" name="Picture 2" descr="system-architectur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5852" y="1285860"/>
              <a:ext cx="7572428" cy="529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橢圓 4"/>
            <p:cNvSpPr/>
            <p:nvPr/>
          </p:nvSpPr>
          <p:spPr>
            <a:xfrm>
              <a:off x="1441985" y="4143639"/>
              <a:ext cx="1429480" cy="57155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 name="橢圓 5"/>
            <p:cNvSpPr/>
            <p:nvPr/>
          </p:nvSpPr>
          <p:spPr>
            <a:xfrm>
              <a:off x="1356979" y="4643750"/>
              <a:ext cx="1429480" cy="57155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8" name="矩形 7"/>
          <p:cNvSpPr/>
          <p:nvPr/>
        </p:nvSpPr>
        <p:spPr>
          <a:xfrm>
            <a:off x="285750" y="4429125"/>
            <a:ext cx="1428750" cy="9286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solidFill>
                  <a:schemeClr val="tx1"/>
                </a:solidFill>
              </a:rPr>
              <a:t>SGL:</a:t>
            </a:r>
          </a:p>
          <a:p>
            <a:pPr algn="ctr" fontAlgn="auto">
              <a:spcBef>
                <a:spcPts val="0"/>
              </a:spcBef>
              <a:spcAft>
                <a:spcPts val="0"/>
              </a:spcAft>
              <a:defRPr/>
            </a:pPr>
            <a:r>
              <a:rPr kumimoji="0" lang="zh-TW" altLang="en-US" dirty="0">
                <a:solidFill>
                  <a:schemeClr val="tx1"/>
                </a:solidFill>
              </a:rPr>
              <a:t>繪圖引擎</a:t>
            </a:r>
            <a:endParaRPr kumimoji="0" lang="en-US" altLang="zh-TW" dirty="0">
              <a:solidFill>
                <a:schemeClr val="tx1"/>
              </a:solidFill>
            </a:endParaRPr>
          </a:p>
        </p:txBody>
      </p:sp>
      <p:sp>
        <p:nvSpPr>
          <p:cNvPr id="9" name="矩形 8"/>
          <p:cNvSpPr/>
          <p:nvPr/>
        </p:nvSpPr>
        <p:spPr>
          <a:xfrm>
            <a:off x="285750" y="3286125"/>
            <a:ext cx="1428750" cy="9286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solidFill>
                  <a:schemeClr val="tx1"/>
                </a:solidFill>
              </a:rPr>
              <a:t>OpenGL/ES</a:t>
            </a:r>
          </a:p>
          <a:p>
            <a:pPr algn="ctr" fontAlgn="auto">
              <a:spcBef>
                <a:spcPts val="0"/>
              </a:spcBef>
              <a:spcAft>
                <a:spcPts val="0"/>
              </a:spcAft>
              <a:defRPr/>
            </a:pPr>
            <a:r>
              <a:rPr kumimoji="0" lang="en-US" altLang="zh-TW" dirty="0">
                <a:solidFill>
                  <a:schemeClr val="tx1"/>
                </a:solidFill>
              </a:rPr>
              <a:t>3D</a:t>
            </a:r>
            <a:r>
              <a:rPr kumimoji="0" lang="zh-TW" altLang="en-US" dirty="0">
                <a:solidFill>
                  <a:schemeClr val="tx1"/>
                </a:solidFill>
              </a:rPr>
              <a:t>繪圖引擎</a:t>
            </a:r>
            <a:endParaRPr kumimoji="0" lang="en-US" altLang="zh-TW" dirty="0">
              <a:solidFill>
                <a:schemeClr val="tx1"/>
              </a:solidFill>
            </a:endParaRPr>
          </a:p>
        </p:txBody>
      </p:sp>
      <p:cxnSp>
        <p:nvCxnSpPr>
          <p:cNvPr id="11" name="直線單箭頭接點 10"/>
          <p:cNvCxnSpPr>
            <a:stCxn id="9" idx="3"/>
          </p:cNvCxnSpPr>
          <p:nvPr/>
        </p:nvCxnSpPr>
        <p:spPr>
          <a:xfrm>
            <a:off x="1714500" y="3751263"/>
            <a:ext cx="214313" cy="6064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8" idx="3"/>
            <a:endCxn id="6" idx="2"/>
          </p:cNvCxnSpPr>
          <p:nvPr/>
        </p:nvCxnSpPr>
        <p:spPr>
          <a:xfrm>
            <a:off x="1714500" y="4894263"/>
            <a:ext cx="279400" cy="34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961367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612775" y="228600"/>
            <a:ext cx="8153400" cy="990600"/>
          </a:xfrm>
        </p:spPr>
        <p:txBody>
          <a:bodyPr/>
          <a:lstStyle/>
          <a:p>
            <a:pPr eaLnBrk="1" hangingPunct="1"/>
            <a:r>
              <a:rPr lang="en-US" altLang="zh-TW" smtClean="0"/>
              <a:t>3D </a:t>
            </a:r>
            <a:r>
              <a:rPr lang="zh-TW" altLang="en-US" smtClean="0"/>
              <a:t>繪圖的相關物件</a:t>
            </a:r>
          </a:p>
        </p:txBody>
      </p:sp>
      <p:sp>
        <p:nvSpPr>
          <p:cNvPr id="11267" name="內容版面配置區 2"/>
          <p:cNvSpPr>
            <a:spLocks noGrp="1"/>
          </p:cNvSpPr>
          <p:nvPr>
            <p:ph sz="quarter" idx="1"/>
          </p:nvPr>
        </p:nvSpPr>
        <p:spPr>
          <a:xfrm>
            <a:off x="612775" y="1600200"/>
            <a:ext cx="8153400" cy="4495800"/>
          </a:xfrm>
        </p:spPr>
        <p:txBody>
          <a:bodyPr/>
          <a:lstStyle/>
          <a:p>
            <a:pPr eaLnBrk="1" hangingPunct="1"/>
            <a:r>
              <a:rPr lang="zh-TW" altLang="en-US" smtClean="0"/>
              <a:t>物件</a:t>
            </a:r>
            <a:endParaRPr lang="en-US" altLang="zh-TW" smtClean="0"/>
          </a:p>
          <a:p>
            <a:pPr lvl="1" eaLnBrk="1" hangingPunct="1"/>
            <a:r>
              <a:rPr lang="en-US" altLang="zh-TW" smtClean="0"/>
              <a:t>GLSurfaceView :</a:t>
            </a:r>
            <a:r>
              <a:rPr lang="zh-TW" altLang="en-US" smtClean="0"/>
              <a:t>雙重緩衝的 </a:t>
            </a:r>
            <a:r>
              <a:rPr lang="en-US" altLang="zh-TW" smtClean="0"/>
              <a:t>3D View</a:t>
            </a:r>
          </a:p>
          <a:p>
            <a:pPr lvl="1" eaLnBrk="1" hangingPunct="1"/>
            <a:r>
              <a:rPr lang="en-US" altLang="zh-TW" smtClean="0"/>
              <a:t>GLSurfaceView.Renderer :</a:t>
            </a:r>
          </a:p>
          <a:p>
            <a:pPr lvl="2" indent="-273050" eaLnBrk="1" hangingPunct="1">
              <a:buFont typeface="Wingdings 2" panose="05020102010507070707" pitchFamily="18" charset="2"/>
              <a:buChar char=""/>
            </a:pPr>
            <a:r>
              <a:rPr lang="zh-TW" altLang="en-US" smtClean="0"/>
              <a:t>真正的 </a:t>
            </a:r>
            <a:r>
              <a:rPr lang="en-US" altLang="zh-TW" smtClean="0"/>
              <a:t>OpenGL </a:t>
            </a:r>
            <a:r>
              <a:rPr lang="zh-TW" altLang="en-US" smtClean="0"/>
              <a:t>繪圖物件實作部分</a:t>
            </a:r>
            <a:endParaRPr lang="en-US" altLang="zh-TW" smtClean="0"/>
          </a:p>
          <a:p>
            <a:pPr lvl="1" eaLnBrk="1" hangingPunct="1"/>
            <a:endParaRPr lang="en-US" altLang="zh-TW" smtClean="0"/>
          </a:p>
        </p:txBody>
      </p:sp>
    </p:spTree>
    <p:extLst>
      <p:ext uri="{BB962C8B-B14F-4D97-AF65-F5344CB8AC3E}">
        <p14:creationId xmlns:p14="http://schemas.microsoft.com/office/powerpoint/2010/main" xmlns="" val="1573012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5468</TotalTime>
  <Words>16451</Words>
  <Application>Microsoft Office PowerPoint</Application>
  <PresentationFormat>如螢幕大小 (4:3)</PresentationFormat>
  <Paragraphs>3929</Paragraphs>
  <Slides>467</Slides>
  <Notes>4</Notes>
  <HiddenSlides>0</HiddenSlides>
  <MMClips>0</MMClips>
  <ScaleCrop>false</ScaleCrop>
  <HeadingPairs>
    <vt:vector size="4" baseType="variant">
      <vt:variant>
        <vt:lpstr>佈景主題</vt:lpstr>
      </vt:variant>
      <vt:variant>
        <vt:i4>1</vt:i4>
      </vt:variant>
      <vt:variant>
        <vt:lpstr>投影片標題</vt:lpstr>
      </vt:variant>
      <vt:variant>
        <vt:i4>467</vt:i4>
      </vt:variant>
    </vt:vector>
  </HeadingPairs>
  <TitlesOfParts>
    <vt:vector size="468" baseType="lpstr">
      <vt:lpstr>Office 佈景主題</vt:lpstr>
      <vt:lpstr>行動裝置程式</vt:lpstr>
      <vt:lpstr>Outline</vt:lpstr>
      <vt:lpstr>Android framework</vt:lpstr>
      <vt:lpstr>Android System Programming</vt:lpstr>
      <vt:lpstr>Android System Programming</vt:lpstr>
      <vt:lpstr>Introduction to Android and Linux  Activity Lifecycle</vt:lpstr>
      <vt:lpstr>Introduction to Android and Linux  (service Lifecycle)</vt:lpstr>
      <vt:lpstr>Introduction to Android and Linux  (service Lifecycle)</vt:lpstr>
      <vt:lpstr>投影片 9</vt:lpstr>
      <vt:lpstr>投影片 10</vt:lpstr>
      <vt:lpstr>Android studio</vt:lpstr>
      <vt:lpstr>Android Studio</vt:lpstr>
      <vt:lpstr>Android Studio</vt:lpstr>
      <vt:lpstr>Android Studio</vt:lpstr>
      <vt:lpstr>Android Studio</vt:lpstr>
      <vt:lpstr>Android Studio</vt:lpstr>
      <vt:lpstr>Short Cuts</vt:lpstr>
      <vt:lpstr>Short Cuts</vt:lpstr>
      <vt:lpstr>Manifest.xml</vt:lpstr>
      <vt:lpstr>投影片 20</vt:lpstr>
      <vt:lpstr>Gradle </vt:lpstr>
      <vt:lpstr>投影片 22</vt:lpstr>
      <vt:lpstr>投影片 23</vt:lpstr>
      <vt:lpstr>投影片 24</vt:lpstr>
      <vt:lpstr>投影片 25</vt:lpstr>
      <vt:lpstr>投影片 26</vt:lpstr>
      <vt:lpstr>Introduction to Java</vt:lpstr>
      <vt:lpstr>Java 簡介</vt:lpstr>
      <vt:lpstr>Java 簡介</vt:lpstr>
      <vt:lpstr>Java 簡介</vt:lpstr>
      <vt:lpstr>程式架構說明 Activity Lifecycle</vt:lpstr>
      <vt:lpstr>程式架構說明 (service Lifecycle)</vt:lpstr>
      <vt:lpstr>程式架構說明 (service Lifecycle)</vt:lpstr>
      <vt:lpstr>Global variable</vt:lpstr>
      <vt:lpstr>投影片 35</vt:lpstr>
      <vt:lpstr>程式架構說明 (Manifest.xml)</vt:lpstr>
      <vt:lpstr>程式架構說明 (strings.xml)</vt:lpstr>
      <vt:lpstr>程式架構說明 (layout\main.xml)</vt:lpstr>
      <vt:lpstr>介面設計</vt:lpstr>
      <vt:lpstr>元件的設定和控制</vt:lpstr>
      <vt:lpstr>設定介面元件的屬性(1/6)</vt:lpstr>
      <vt:lpstr>投影片 42</vt:lpstr>
      <vt:lpstr>設定介面元件的屬性(2/6)</vt:lpstr>
      <vt:lpstr>設定介面元件的屬性(3/6)</vt:lpstr>
      <vt:lpstr>設定介面元件的屬性(4/6)</vt:lpstr>
      <vt:lpstr>設定介面元件的屬性(5/6)</vt:lpstr>
      <vt:lpstr>設定介面元件的屬性(6/6)</vt:lpstr>
      <vt:lpstr>Spinner下拉式選單(1/4)</vt:lpstr>
      <vt:lpstr>Spinner</vt:lpstr>
      <vt:lpstr>Spinner下拉式選單(2/4)</vt:lpstr>
      <vt:lpstr>Spinner下拉式選單(3/4)</vt:lpstr>
      <vt:lpstr>Spinner下拉式選單(4/4)</vt:lpstr>
      <vt:lpstr>RadioGroup和RadioButton(1/2)</vt:lpstr>
      <vt:lpstr>RadioGroup和RadioButton(2/2)</vt:lpstr>
      <vt:lpstr>CheckBox多選清單</vt:lpstr>
      <vt:lpstr>ListView選項清單</vt:lpstr>
      <vt:lpstr>投影片 57</vt:lpstr>
      <vt:lpstr>投影片 58</vt:lpstr>
      <vt:lpstr>投影片 59</vt:lpstr>
      <vt:lpstr>投影片 60</vt:lpstr>
      <vt:lpstr>投影片 61</vt:lpstr>
      <vt:lpstr>投影片 62</vt:lpstr>
      <vt:lpstr> TableLayout版面型態</vt:lpstr>
      <vt:lpstr>RelativeLayout和「電腦猜拳」遊戲程式 (1/5)</vt:lpstr>
      <vt:lpstr>RelativeLayout和「電腦猜拳」遊戲程式 (2/5)</vt:lpstr>
      <vt:lpstr>RelativeLayout和「電腦猜拳」遊戲程式 (3/5)</vt:lpstr>
      <vt:lpstr>RelativeLayout和「電腦猜拳」遊戲程式 (4/5)</vt:lpstr>
      <vt:lpstr>RelativeLayout和「電腦猜拳」遊戲程式 (5/5)</vt:lpstr>
      <vt:lpstr>投影片 69</vt:lpstr>
      <vt:lpstr>Web View</vt:lpstr>
      <vt:lpstr>Web View</vt:lpstr>
      <vt:lpstr>Web View</vt:lpstr>
      <vt:lpstr>Web View</vt:lpstr>
      <vt:lpstr>Web View</vt:lpstr>
      <vt:lpstr>Web View</vt:lpstr>
      <vt:lpstr>繪圖</vt:lpstr>
      <vt:lpstr>ANDROID 架構與 2D 繪圖</vt:lpstr>
      <vt:lpstr>2D 繪圖的相關物件</vt:lpstr>
      <vt:lpstr>View</vt:lpstr>
      <vt:lpstr>Canvas</vt:lpstr>
      <vt:lpstr>Bitmap</vt:lpstr>
      <vt:lpstr>Paint</vt:lpstr>
      <vt:lpstr>2D 繪圖範例程式</vt:lpstr>
      <vt:lpstr>2D 繪圖範例程式 – 原始碼</vt:lpstr>
      <vt:lpstr>2D 繪圖範例程式 – 原始碼重點</vt:lpstr>
      <vt:lpstr>投影片 86</vt:lpstr>
      <vt:lpstr>投影片 87</vt:lpstr>
      <vt:lpstr>投影片 88</vt:lpstr>
      <vt:lpstr>投影片 89</vt:lpstr>
      <vt:lpstr>投影片 90</vt:lpstr>
      <vt:lpstr>投影片 91</vt:lpstr>
      <vt:lpstr>投影片 92</vt:lpstr>
      <vt:lpstr>可在 xml 檔案定義的繪圖子類別  繪圖子類別 xml 檔案內的標籤名稱 </vt:lpstr>
      <vt:lpstr>投影片 94</vt:lpstr>
      <vt:lpstr>exercise</vt:lpstr>
      <vt:lpstr>OpenGL</vt:lpstr>
      <vt:lpstr>投影片 97</vt:lpstr>
      <vt:lpstr>投影片 98</vt:lpstr>
      <vt:lpstr>3D 繪圖的相關物件</vt:lpstr>
      <vt:lpstr>訊息處理 (Intent and activity)</vt:lpstr>
      <vt:lpstr>Global variable</vt:lpstr>
      <vt:lpstr>讓Intent附帶資料</vt:lpstr>
      <vt:lpstr>利用Intent回傳資料</vt:lpstr>
      <vt:lpstr>Intent Filter(1/3)</vt:lpstr>
      <vt:lpstr>Intent Filter(2/3)</vt:lpstr>
      <vt:lpstr>Intent Filter(3/3)</vt:lpstr>
      <vt:lpstr>Android系統比對Intent Filter的規則(1/2)</vt:lpstr>
      <vt:lpstr>程式功能描述檔AndroidManifest.xml(1/2)</vt:lpstr>
      <vt:lpstr>程式功能描述檔AndroidManifest.xml(2/2)</vt:lpstr>
      <vt:lpstr>使用Intent啟動專案中的另一個Activity(1/2)</vt:lpstr>
      <vt:lpstr>使用Intent啟動專案中的另一個Activity(2/2)</vt:lpstr>
      <vt:lpstr>利用Intent請求其它程式幫忙(1/2)</vt:lpstr>
      <vt:lpstr>利用Intent請求其它程式幫忙(2/2)</vt:lpstr>
      <vt:lpstr>建立Tab標籤頁介面(1/3)</vt:lpstr>
      <vt:lpstr>建立Tab標籤頁介面(2/3)</vt:lpstr>
      <vt:lpstr>建立Tab標籤頁介面(3/3)</vt:lpstr>
      <vt:lpstr>讓Intent附帶資料</vt:lpstr>
      <vt:lpstr>利用Intent回傳資料</vt:lpstr>
      <vt:lpstr>Intent Filter(1/3)</vt:lpstr>
      <vt:lpstr>Intent Filter(2/3)</vt:lpstr>
      <vt:lpstr>Intent Filter(3/3)</vt:lpstr>
      <vt:lpstr>Android系統比對Intent Filter的規則(1/2)</vt:lpstr>
      <vt:lpstr>Android系統比對Intent Filter的規則(2/2)</vt:lpstr>
      <vt:lpstr>Broadcast Intent和Broadcast Receiver(1/2)</vt:lpstr>
      <vt:lpstr>Broadcast Intent和Broadcast Receiver(2/2)</vt:lpstr>
      <vt:lpstr>投影片 126</vt:lpstr>
      <vt:lpstr>投影片 127</vt:lpstr>
      <vt:lpstr> Simple Service example</vt:lpstr>
      <vt:lpstr> Simple Service example</vt:lpstr>
      <vt:lpstr>投影片 130</vt:lpstr>
      <vt:lpstr>Service</vt:lpstr>
      <vt:lpstr>Service</vt:lpstr>
      <vt:lpstr>Service</vt:lpstr>
      <vt:lpstr>Service</vt:lpstr>
      <vt:lpstr>Broadcast</vt:lpstr>
      <vt:lpstr>註冊</vt:lpstr>
      <vt:lpstr>廣播</vt:lpstr>
      <vt:lpstr>投影片 138</vt:lpstr>
      <vt:lpstr>SMS</vt:lpstr>
      <vt:lpstr>投影片 140</vt:lpstr>
      <vt:lpstr>投影片 141</vt:lpstr>
      <vt:lpstr>開機自動執行</vt:lpstr>
      <vt:lpstr>開機自動執行</vt:lpstr>
      <vt:lpstr>投影片 144</vt:lpstr>
      <vt:lpstr>投影片 145</vt:lpstr>
      <vt:lpstr>投影片 146</vt:lpstr>
      <vt:lpstr>投影片 147</vt:lpstr>
      <vt:lpstr>投影片 148</vt:lpstr>
      <vt:lpstr>投影片 149</vt:lpstr>
      <vt:lpstr>投影片 150</vt:lpstr>
      <vt:lpstr>感測器設計(sensors)</vt:lpstr>
      <vt:lpstr>感測器設計(sensors)</vt:lpstr>
      <vt:lpstr>感測器設計(sensors)</vt:lpstr>
      <vt:lpstr>感測器設計(sensors)</vt:lpstr>
      <vt:lpstr>感測器設計(sensors)</vt:lpstr>
      <vt:lpstr>Example</vt:lpstr>
      <vt:lpstr>Example</vt:lpstr>
      <vt:lpstr>Example</vt:lpstr>
      <vt:lpstr>example2</vt:lpstr>
      <vt:lpstr>投影片 160</vt:lpstr>
      <vt:lpstr>投影片 161</vt:lpstr>
      <vt:lpstr>投影片 162</vt:lpstr>
      <vt:lpstr>Accelerometer</vt:lpstr>
      <vt:lpstr>投影片 164</vt:lpstr>
      <vt:lpstr>投影片 165</vt:lpstr>
      <vt:lpstr>投影片 166</vt:lpstr>
      <vt:lpstr>投影片 167</vt:lpstr>
      <vt:lpstr>Campass</vt:lpstr>
      <vt:lpstr>storage</vt:lpstr>
      <vt:lpstr>get a SharePreferences</vt:lpstr>
      <vt:lpstr>write values</vt:lpstr>
      <vt:lpstr>read values</vt:lpstr>
      <vt:lpstr>example</vt:lpstr>
      <vt:lpstr>example</vt:lpstr>
      <vt:lpstr>NDK</vt:lpstr>
      <vt:lpstr>NDK</vt:lpstr>
      <vt:lpstr>NDK</vt:lpstr>
      <vt:lpstr>NDK</vt:lpstr>
      <vt:lpstr>NDK</vt:lpstr>
      <vt:lpstr>NDK</vt:lpstr>
      <vt:lpstr>NDK</vt:lpstr>
      <vt:lpstr>投影片 182</vt:lpstr>
      <vt:lpstr>投影片 183</vt:lpstr>
      <vt:lpstr>投影片 184</vt:lpstr>
      <vt:lpstr>投影片 185</vt:lpstr>
      <vt:lpstr>投影片 186</vt:lpstr>
      <vt:lpstr>投影片 187</vt:lpstr>
      <vt:lpstr>投影片 188</vt:lpstr>
      <vt:lpstr>投影片 189</vt:lpstr>
      <vt:lpstr>投影片 190</vt:lpstr>
      <vt:lpstr>投影片 191</vt:lpstr>
      <vt:lpstr>投影片 192</vt:lpstr>
      <vt:lpstr>投影片 193</vt:lpstr>
      <vt:lpstr>投影片 194</vt:lpstr>
      <vt:lpstr>投影片 195</vt:lpstr>
      <vt:lpstr>投影片 196</vt:lpstr>
      <vt:lpstr>NDK</vt:lpstr>
      <vt:lpstr>Adding ndk.dir variable</vt:lpstr>
      <vt:lpstr>Configuring ndk with gradle</vt:lpstr>
      <vt:lpstr>Configuring ndk with gradle</vt:lpstr>
      <vt:lpstr>Configuring ndk with gradle</vt:lpstr>
      <vt:lpstr>Adding C++ source files</vt:lpstr>
      <vt:lpstr>Changing the folder of your source files</vt:lpstr>
      <vt:lpstr>(Optional) Setting product flavors</vt:lpstr>
      <vt:lpstr>(Optional) Setting product flavors</vt:lpstr>
      <vt:lpstr>NDK</vt:lpstr>
      <vt:lpstr>introduction</vt:lpstr>
      <vt:lpstr>ndk</vt:lpstr>
      <vt:lpstr>NDK</vt:lpstr>
      <vt:lpstr>NDK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ADK</vt:lpstr>
      <vt:lpstr>USB Accessory</vt:lpstr>
      <vt:lpstr>投影片 236</vt:lpstr>
      <vt:lpstr>投影片 237</vt:lpstr>
      <vt:lpstr>com.android.future.usb:</vt:lpstr>
      <vt:lpstr>android.hardware.usb</vt:lpstr>
      <vt:lpstr>投影片 240</vt:lpstr>
      <vt:lpstr>投影片 241</vt:lpstr>
      <vt:lpstr>投影片 242</vt:lpstr>
      <vt:lpstr>Manifest</vt:lpstr>
      <vt:lpstr>resource file</vt:lpstr>
      <vt:lpstr>Working with Accessories</vt:lpstr>
      <vt:lpstr>Enumerating accessories</vt:lpstr>
      <vt:lpstr>Obtaining permission to communicate with an accessory </vt:lpstr>
      <vt:lpstr>register the broadcast receiver</vt:lpstr>
      <vt:lpstr> display the dialog that asks users for permission to connect to the accessory</vt:lpstr>
      <vt:lpstr>Terminating communication with an accessory</vt:lpstr>
      <vt:lpstr>USB Host</vt:lpstr>
      <vt:lpstr>API</vt:lpstr>
      <vt:lpstr>Android Manifest Requirements</vt:lpstr>
      <vt:lpstr>resource file </vt:lpstr>
      <vt:lpstr>Working with Devices</vt:lpstr>
      <vt:lpstr> intent filter</vt:lpstr>
      <vt:lpstr>投影片 257</vt:lpstr>
      <vt:lpstr>投影片 258</vt:lpstr>
      <vt:lpstr>Enumerating devices</vt:lpstr>
      <vt:lpstr>投影片 260</vt:lpstr>
      <vt:lpstr>Communicating with an accessory</vt:lpstr>
      <vt:lpstr>Obtaining permission to communicate with a device</vt:lpstr>
      <vt:lpstr>To register the broadcast receiver, add this in your onCreate() method</vt:lpstr>
      <vt:lpstr>display the dialog that asks users for permission to connect to the device, </vt:lpstr>
      <vt:lpstr>Communicating with a device</vt:lpstr>
      <vt:lpstr>投影片 266</vt:lpstr>
      <vt:lpstr>Terminating communication with a device</vt:lpstr>
      <vt:lpstr>投影片 268</vt:lpstr>
      <vt:lpstr>投影片 269</vt:lpstr>
      <vt:lpstr>測試與發布 (apk)</vt:lpstr>
      <vt:lpstr>Make APK</vt:lpstr>
      <vt:lpstr>投影片 272</vt:lpstr>
      <vt:lpstr>投影片 273</vt:lpstr>
      <vt:lpstr>投影片 274</vt:lpstr>
      <vt:lpstr>投影片 275</vt:lpstr>
      <vt:lpstr>投影片 276</vt:lpstr>
      <vt:lpstr>Developer console</vt:lpstr>
      <vt:lpstr>投影片 278</vt:lpstr>
      <vt:lpstr>投影片 279</vt:lpstr>
      <vt:lpstr>投影片 280</vt:lpstr>
      <vt:lpstr>投影片 281</vt:lpstr>
      <vt:lpstr>實際演練(google api / facebook api/ad) </vt:lpstr>
      <vt:lpstr>Google地圖服務的功能</vt:lpstr>
      <vt:lpstr>Google Play Services</vt:lpstr>
      <vt:lpstr>投影片 285</vt:lpstr>
      <vt:lpstr>投影片 286</vt:lpstr>
      <vt:lpstr>投影片 287</vt:lpstr>
      <vt:lpstr>投影片 288</vt:lpstr>
      <vt:lpstr>投影片 289</vt:lpstr>
      <vt:lpstr>投影片 290</vt:lpstr>
      <vt:lpstr>投影片 291</vt:lpstr>
      <vt:lpstr>投影片 292</vt:lpstr>
      <vt:lpstr>投影片 293</vt:lpstr>
      <vt:lpstr>投影片 294</vt:lpstr>
      <vt:lpstr>投影片 295</vt:lpstr>
      <vt:lpstr>投影片 296</vt:lpstr>
      <vt:lpstr>投影片 297</vt:lpstr>
      <vt:lpstr>投影片 298</vt:lpstr>
      <vt:lpstr>投影片 299</vt:lpstr>
      <vt:lpstr>投影片 300</vt:lpstr>
      <vt:lpstr>開發Google地圖程式的準備工作</vt:lpstr>
      <vt:lpstr>取得Google地圖API Key的步驟(1/2)</vt:lpstr>
      <vt:lpstr>取得Google地圖API Key的步驟(2/2)</vt:lpstr>
      <vt:lpstr>建立Google地圖程式專案(1/4)</vt:lpstr>
      <vt:lpstr>建立Google地圖程式專案(2/4)</vt:lpstr>
      <vt:lpstr>建立Google地圖程式專案(3/4)</vt:lpstr>
      <vt:lpstr>建立Google地圖程式專案(4/4)</vt:lpstr>
      <vt:lpstr>建立Google地圖程式專案</vt:lpstr>
      <vt:lpstr>Google地圖程式加上Spinner選單(1/3)</vt:lpstr>
      <vt:lpstr>Google地圖程式加上Spinner選單(2/3)</vt:lpstr>
      <vt:lpstr>Google地圖程式加上Spinner選單(3/3)</vt:lpstr>
      <vt:lpstr>Network and Streaming</vt:lpstr>
      <vt:lpstr>Network and Streaming</vt:lpstr>
      <vt:lpstr>Android VideoView </vt:lpstr>
      <vt:lpstr>Android VideoView </vt:lpstr>
      <vt:lpstr>Android MediaController</vt:lpstr>
      <vt:lpstr>example</vt:lpstr>
      <vt:lpstr>example</vt:lpstr>
      <vt:lpstr>example</vt:lpstr>
      <vt:lpstr>example</vt:lpstr>
      <vt:lpstr>example</vt:lpstr>
      <vt:lpstr>webview</vt:lpstr>
      <vt:lpstr>HTML5</vt:lpstr>
      <vt:lpstr>HTML5</vt:lpstr>
      <vt:lpstr>投影片 325</vt:lpstr>
      <vt:lpstr>網路(server)</vt:lpstr>
      <vt:lpstr>網路</vt:lpstr>
      <vt:lpstr>網路(client)</vt:lpstr>
      <vt:lpstr>網路(client)</vt:lpstr>
      <vt:lpstr>Decompile apk</vt:lpstr>
      <vt:lpstr>投影片 331</vt:lpstr>
      <vt:lpstr>投影片 332</vt:lpstr>
      <vt:lpstr>Project testing</vt:lpstr>
      <vt:lpstr>Test project </vt:lpstr>
      <vt:lpstr>Command mode</vt:lpstr>
      <vt:lpstr>Command mode</vt:lpstr>
      <vt:lpstr>Command mode user A</vt:lpstr>
      <vt:lpstr>Command mode user B</vt:lpstr>
      <vt:lpstr>因為很多人要用</vt:lpstr>
      <vt:lpstr>Command mode everybody</vt:lpstr>
      <vt:lpstr>投影片 341</vt:lpstr>
      <vt:lpstr>投影片 342</vt:lpstr>
      <vt:lpstr>Command mode</vt:lpstr>
      <vt:lpstr>Test project 開發人員</vt:lpstr>
      <vt:lpstr>測試工程師這樣做</vt:lpstr>
      <vt:lpstr>測試的人</vt:lpstr>
      <vt:lpstr>Test project 開發人員加東西</vt:lpstr>
      <vt:lpstr>Test project 測試工程師只好跟著加</vt:lpstr>
      <vt:lpstr>Test project 測試人員這樣做</vt:lpstr>
      <vt:lpstr>Test project 測試工程師寫成這樣</vt:lpstr>
      <vt:lpstr>Test project 測試工程師寫成這樣 越加越多</vt:lpstr>
      <vt:lpstr>Test project 測試工程師寫成這樣</vt:lpstr>
      <vt:lpstr>Test project 測試工程師寫成這樣</vt:lpstr>
      <vt:lpstr>測試工程師</vt:lpstr>
      <vt:lpstr>投影片 355</vt:lpstr>
      <vt:lpstr>改為可以任意組合要測的東西</vt:lpstr>
      <vt:lpstr>投影片 357</vt:lpstr>
      <vt:lpstr>example1</vt:lpstr>
      <vt:lpstr>example2</vt:lpstr>
      <vt:lpstr>投影片 360</vt:lpstr>
      <vt:lpstr>投影片 361</vt:lpstr>
      <vt:lpstr>可以這樣測</vt:lpstr>
      <vt:lpstr>再簡化</vt:lpstr>
      <vt:lpstr>投影片 364</vt:lpstr>
      <vt:lpstr>變成只要這樣測</vt:lpstr>
      <vt:lpstr>這樣就好 </vt:lpstr>
      <vt:lpstr>改為可以測各種輸出形式</vt:lpstr>
      <vt:lpstr>改為可以測各種輸出形式</vt:lpstr>
      <vt:lpstr>要改以下一堆東西</vt:lpstr>
      <vt:lpstr>投影片 370</vt:lpstr>
      <vt:lpstr>投影片 371</vt:lpstr>
      <vt:lpstr>投影片 372</vt:lpstr>
      <vt:lpstr>投影片 373</vt:lpstr>
      <vt:lpstr>投影片 374</vt:lpstr>
      <vt:lpstr>測試工具或框架的所需</vt:lpstr>
      <vt:lpstr>Gradle test project</vt:lpstr>
      <vt:lpstr>投影片 377</vt:lpstr>
      <vt:lpstr>投影片 378</vt:lpstr>
      <vt:lpstr>投影片 379</vt:lpstr>
      <vt:lpstr>投影片 380</vt:lpstr>
      <vt:lpstr>投影片 381</vt:lpstr>
      <vt:lpstr>example</vt:lpstr>
      <vt:lpstr>投影片 383</vt:lpstr>
      <vt:lpstr>投影片 384</vt:lpstr>
      <vt:lpstr>投影片 385</vt:lpstr>
      <vt:lpstr>投影片 386</vt:lpstr>
      <vt:lpstr>投影片 387</vt:lpstr>
      <vt:lpstr>投影片 388</vt:lpstr>
      <vt:lpstr>投影片 389</vt:lpstr>
      <vt:lpstr>投影片 390</vt:lpstr>
      <vt:lpstr>投影片 391</vt:lpstr>
      <vt:lpstr>案例分享</vt:lpstr>
      <vt:lpstr>投影片 393</vt:lpstr>
      <vt:lpstr>投影片 394</vt:lpstr>
      <vt:lpstr>投影片 395</vt:lpstr>
      <vt:lpstr>投影片 396</vt:lpstr>
      <vt:lpstr>投影片 397</vt:lpstr>
      <vt:lpstr>直接擷取</vt:lpstr>
      <vt:lpstr>直接擷取</vt:lpstr>
      <vt:lpstr>直接擷取</vt:lpstr>
      <vt:lpstr>直接擷取</vt:lpstr>
      <vt:lpstr>直接擷取</vt:lpstr>
      <vt:lpstr>直接擷取</vt:lpstr>
      <vt:lpstr>直接擷取</vt:lpstr>
      <vt:lpstr>直接擷取</vt:lpstr>
      <vt:lpstr>直接擷取</vt:lpstr>
      <vt:lpstr>投影片 407</vt:lpstr>
      <vt:lpstr>投影片 408</vt:lpstr>
      <vt:lpstr>jsoup</vt:lpstr>
      <vt:lpstr>jsoup</vt:lpstr>
      <vt:lpstr>投影片 411</vt:lpstr>
      <vt:lpstr>投影片 412</vt:lpstr>
      <vt:lpstr>投影片 413</vt:lpstr>
      <vt:lpstr>投影片 414</vt:lpstr>
      <vt:lpstr>投影片 415</vt:lpstr>
      <vt:lpstr>投影片 416</vt:lpstr>
      <vt:lpstr>投影片 417</vt:lpstr>
      <vt:lpstr>投影片 418</vt:lpstr>
      <vt:lpstr>投影片 419</vt:lpstr>
      <vt:lpstr>投影片 420</vt:lpstr>
      <vt:lpstr>投影片 421</vt:lpstr>
      <vt:lpstr>投影片 422</vt:lpstr>
      <vt:lpstr>Other examples</vt:lpstr>
      <vt:lpstr>Socket</vt:lpstr>
      <vt:lpstr>Socket</vt:lpstr>
      <vt:lpstr>Socket</vt:lpstr>
      <vt:lpstr>Connect with unity</vt:lpstr>
      <vt:lpstr>Facebook API</vt:lpstr>
      <vt:lpstr>Facebook API</vt:lpstr>
      <vt:lpstr>Facebook API</vt:lpstr>
      <vt:lpstr>Facebook API</vt:lpstr>
      <vt:lpstr>Facebook API</vt:lpstr>
      <vt:lpstr>Facebook API</vt:lpstr>
      <vt:lpstr>Login</vt:lpstr>
      <vt:lpstr>Requests</vt:lpstr>
      <vt:lpstr>Open Graph</vt:lpstr>
      <vt:lpstr>App &amp; Game Groups</vt:lpstr>
      <vt:lpstr>App Invites</vt:lpstr>
      <vt:lpstr>Sharing</vt:lpstr>
      <vt:lpstr>App Links</vt:lpstr>
      <vt:lpstr>Audience Network</vt:lpstr>
      <vt:lpstr>Facebook API</vt:lpstr>
      <vt:lpstr>Facebook API</vt:lpstr>
      <vt:lpstr>Facebook API</vt:lpstr>
      <vt:lpstr>Facebook API</vt:lpstr>
      <vt:lpstr>Facebook API</vt:lpstr>
      <vt:lpstr>Facebook API</vt:lpstr>
      <vt:lpstr>Facebook API</vt:lpstr>
      <vt:lpstr>Facebook API</vt:lpstr>
      <vt:lpstr>Facebook API</vt:lpstr>
      <vt:lpstr>Facebook API</vt:lpstr>
      <vt:lpstr>Facebook API</vt:lpstr>
      <vt:lpstr>Facebook API</vt:lpstr>
      <vt:lpstr>投影片 454</vt:lpstr>
      <vt:lpstr>投影片 455</vt:lpstr>
      <vt:lpstr>投影片 456</vt:lpstr>
      <vt:lpstr>投影片 457</vt:lpstr>
      <vt:lpstr>投影片 458</vt:lpstr>
      <vt:lpstr>投影片 459</vt:lpstr>
      <vt:lpstr>投影片 460</vt:lpstr>
      <vt:lpstr>投影片 461</vt:lpstr>
      <vt:lpstr>投影片 462</vt:lpstr>
      <vt:lpstr>投影片 463</vt:lpstr>
      <vt:lpstr>投影片 464</vt:lpstr>
      <vt:lpstr>投影片 465</vt:lpstr>
      <vt:lpstr>投影片 466</vt:lpstr>
      <vt:lpstr>投影片 467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Android 程式設計入門</dc:title>
  <dc:creator>YPU-N662</dc:creator>
  <cp:lastModifiedBy>yzu</cp:lastModifiedBy>
  <cp:revision>261</cp:revision>
  <dcterms:created xsi:type="dcterms:W3CDTF">2014-03-19T13:50:22Z</dcterms:created>
  <dcterms:modified xsi:type="dcterms:W3CDTF">2017-03-20T03:18:19Z</dcterms:modified>
</cp:coreProperties>
</file>