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5" r:id="rId3"/>
    <p:sldId id="314" r:id="rId4"/>
    <p:sldId id="316" r:id="rId5"/>
    <p:sldId id="295" r:id="rId6"/>
    <p:sldId id="317" r:id="rId7"/>
    <p:sldId id="296" r:id="rId8"/>
    <p:sldId id="318" r:id="rId9"/>
    <p:sldId id="297" r:id="rId10"/>
    <p:sldId id="298" r:id="rId11"/>
    <p:sldId id="301" r:id="rId12"/>
    <p:sldId id="302" r:id="rId13"/>
    <p:sldId id="303" r:id="rId14"/>
    <p:sldId id="304" r:id="rId15"/>
    <p:sldId id="305" r:id="rId16"/>
    <p:sldId id="306" r:id="rId17"/>
    <p:sldId id="307" r:id="rId18"/>
    <p:sldId id="308"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 id="370" r:id="rId70"/>
    <p:sldId id="371" r:id="rId71"/>
    <p:sldId id="372" r:id="rId72"/>
    <p:sldId id="373" r:id="rId73"/>
    <p:sldId id="374" r:id="rId74"/>
    <p:sldId id="375" r:id="rId75"/>
    <p:sldId id="376" r:id="rId76"/>
    <p:sldId id="377" r:id="rId77"/>
    <p:sldId id="378" r:id="rId78"/>
    <p:sldId id="379" r:id="rId79"/>
    <p:sldId id="380" r:id="rId80"/>
    <p:sldId id="381" r:id="rId81"/>
    <p:sldId id="382" r:id="rId82"/>
    <p:sldId id="383" r:id="rId83"/>
    <p:sldId id="384" r:id="rId84"/>
    <p:sldId id="385" r:id="rId85"/>
    <p:sldId id="386" r:id="rId86"/>
    <p:sldId id="387" r:id="rId87"/>
    <p:sldId id="388" r:id="rId88"/>
    <p:sldId id="389" r:id="rId89"/>
    <p:sldId id="390" r:id="rId90"/>
    <p:sldId id="391" r:id="rId91"/>
    <p:sldId id="392" r:id="rId92"/>
    <p:sldId id="393" r:id="rId93"/>
    <p:sldId id="394" r:id="rId94"/>
    <p:sldId id="395" r:id="rId95"/>
    <p:sldId id="396" r:id="rId96"/>
    <p:sldId id="397" r:id="rId97"/>
    <p:sldId id="398" r:id="rId98"/>
    <p:sldId id="399" r:id="rId99"/>
    <p:sldId id="400" r:id="rId100"/>
    <p:sldId id="401" r:id="rId101"/>
    <p:sldId id="402" r:id="rId102"/>
    <p:sldId id="403" r:id="rId103"/>
    <p:sldId id="404" r:id="rId104"/>
    <p:sldId id="405" r:id="rId105"/>
    <p:sldId id="406" r:id="rId106"/>
    <p:sldId id="407" r:id="rId107"/>
    <p:sldId id="408" r:id="rId108"/>
    <p:sldId id="409" r:id="rId109"/>
    <p:sldId id="410" r:id="rId110"/>
    <p:sldId id="411" r:id="rId111"/>
    <p:sldId id="412" r:id="rId112"/>
    <p:sldId id="413" r:id="rId113"/>
    <p:sldId id="414" r:id="rId114"/>
    <p:sldId id="415" r:id="rId115"/>
    <p:sldId id="416" r:id="rId116"/>
    <p:sldId id="417" r:id="rId117"/>
    <p:sldId id="418" r:id="rId118"/>
    <p:sldId id="419" r:id="rId119"/>
    <p:sldId id="420" r:id="rId120"/>
    <p:sldId id="421" r:id="rId121"/>
    <p:sldId id="422" r:id="rId122"/>
    <p:sldId id="423" r:id="rId123"/>
    <p:sldId id="424" r:id="rId124"/>
    <p:sldId id="425" r:id="rId125"/>
    <p:sldId id="426" r:id="rId126"/>
    <p:sldId id="427" r:id="rId127"/>
    <p:sldId id="428" r:id="rId128"/>
    <p:sldId id="429" r:id="rId129"/>
    <p:sldId id="430" r:id="rId130"/>
    <p:sldId id="431" r:id="rId131"/>
    <p:sldId id="432" r:id="rId132"/>
    <p:sldId id="433" r:id="rId133"/>
    <p:sldId id="434" r:id="rId134"/>
    <p:sldId id="436" r:id="rId135"/>
    <p:sldId id="437" r:id="rId136"/>
    <p:sldId id="438"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5" r:id="rId154"/>
    <p:sldId id="457" r:id="rId155"/>
    <p:sldId id="459" r:id="rId156"/>
    <p:sldId id="461" r:id="rId157"/>
    <p:sldId id="463" r:id="rId158"/>
    <p:sldId id="464" r:id="rId159"/>
    <p:sldId id="465" r:id="rId160"/>
    <p:sldId id="466" r:id="rId161"/>
    <p:sldId id="467" r:id="rId162"/>
    <p:sldId id="468" r:id="rId163"/>
    <p:sldId id="469" r:id="rId164"/>
    <p:sldId id="470" r:id="rId165"/>
    <p:sldId id="471" r:id="rId166"/>
    <p:sldId id="472" r:id="rId167"/>
    <p:sldId id="473" r:id="rId168"/>
    <p:sldId id="474" r:id="rId169"/>
    <p:sldId id="475" r:id="rId170"/>
    <p:sldId id="476" r:id="rId171"/>
    <p:sldId id="477" r:id="rId172"/>
    <p:sldId id="478" r:id="rId173"/>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109" d="100"/>
          <a:sy n="109" d="100"/>
        </p:scale>
        <p:origin x="-1650"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6D661C0-7647-4A14-A6E9-04FAE2724528}"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D0149C1-3FDD-4C54-B0E2-192AC1BE767B}"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419A229-1122-44E1-9E70-C57D8C3D25A9}"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oup 9"/>
          <p:cNvGrpSpPr>
            <a:grpSpLocks/>
          </p:cNvGrpSpPr>
          <p:nvPr/>
        </p:nvGrpSpPr>
        <p:grpSpPr bwMode="auto">
          <a:xfrm>
            <a:off x="1054100" y="3402013"/>
            <a:ext cx="7035800" cy="63500"/>
            <a:chOff x="0" y="0"/>
            <a:chExt cx="10007600" cy="88900"/>
          </a:xfrm>
        </p:grpSpPr>
        <p:pic>
          <p:nvPicPr>
            <p:cNvPr id="5" name="Typeset_Center_Ornament_line.png"/>
            <p:cNvPicPr>
              <a:picLocks noChangeAspect="1" noChangeArrowheads="1"/>
            </p:cNvPicPr>
            <p:nvPr/>
          </p:nvPicPr>
          <p:blipFill>
            <a:blip r:embed="rId3" cstate="print"/>
            <a:srcRect/>
            <a:stretch>
              <a:fillRect/>
            </a:stretch>
          </p:blipFill>
          <p:spPr bwMode="auto">
            <a:xfrm>
              <a:off x="0" y="38100"/>
              <a:ext cx="4864100" cy="12700"/>
            </a:xfrm>
            <a:prstGeom prst="rect">
              <a:avLst/>
            </a:prstGeom>
            <a:noFill/>
            <a:ln w="12700">
              <a:noFill/>
              <a:miter lim="400000"/>
              <a:headEnd/>
              <a:tailEnd/>
            </a:ln>
          </p:spPr>
        </p:pic>
        <p:pic>
          <p:nvPicPr>
            <p:cNvPr id="6" name="Typeset_Center_Ornament_line.png"/>
            <p:cNvPicPr>
              <a:picLocks noChangeAspect="1" noChangeArrowheads="1"/>
            </p:cNvPicPr>
            <p:nvPr/>
          </p:nvPicPr>
          <p:blipFill>
            <a:blip r:embed="rId3" cstate="print"/>
            <a:srcRect/>
            <a:stretch>
              <a:fillRect/>
            </a:stretch>
          </p:blipFill>
          <p:spPr bwMode="auto">
            <a:xfrm rot="10800000">
              <a:off x="5143500" y="38100"/>
              <a:ext cx="4864100" cy="12700"/>
            </a:xfrm>
            <a:prstGeom prst="rect">
              <a:avLst/>
            </a:prstGeom>
            <a:noFill/>
            <a:ln w="12700">
              <a:noFill/>
              <a:miter lim="400000"/>
              <a:headEnd/>
              <a:tailEnd/>
            </a:ln>
          </p:spPr>
        </p:pic>
        <p:pic>
          <p:nvPicPr>
            <p:cNvPr id="7" name="Center Shape .png"/>
            <p:cNvPicPr>
              <a:picLocks noChangeAspect="1" noChangeArrowheads="1"/>
            </p:cNvPicPr>
            <p:nvPr/>
          </p:nvPicPr>
          <p:blipFill>
            <a:blip r:embed="rId4" cstate="print"/>
            <a:srcRect/>
            <a:stretch>
              <a:fillRect/>
            </a:stretch>
          </p:blipFill>
          <p:spPr bwMode="auto">
            <a:xfrm>
              <a:off x="4851400" y="0"/>
              <a:ext cx="304800" cy="88900"/>
            </a:xfrm>
            <a:prstGeom prst="rect">
              <a:avLst/>
            </a:prstGeom>
            <a:noFill/>
            <a:ln w="12700">
              <a:noFill/>
              <a:miter lim="400000"/>
              <a:headEnd/>
              <a:tailEnd/>
            </a:ln>
          </p:spPr>
        </p:pic>
      </p:grpSp>
      <p:sp>
        <p:nvSpPr>
          <p:cNvPr id="10" name="Shape 10"/>
          <p:cNvSpPr>
            <a:spLocks noGrp="1"/>
          </p:cNvSpPr>
          <p:nvPr>
            <p:ph type="title"/>
          </p:nvPr>
        </p:nvSpPr>
        <p:spPr>
          <a:xfrm>
            <a:off x="785813" y="1732359"/>
            <a:ext cx="7572375" cy="1785938"/>
          </a:xfrm>
          <a:prstGeom prst="rect">
            <a:avLst/>
          </a:prstGeom>
        </p:spPr>
        <p:txBody>
          <a:bodyPr lIns="0" tIns="0" rIns="0" bIns="0" anchor="b"/>
          <a:lstStyle/>
          <a:p>
            <a:pPr lvl="0"/>
            <a:r>
              <a:rPr dirty="0"/>
              <a:t>Title Text</a:t>
            </a:r>
          </a:p>
        </p:txBody>
      </p:sp>
      <p:sp>
        <p:nvSpPr>
          <p:cNvPr id="11" name="Shape 11"/>
          <p:cNvSpPr>
            <a:spLocks noGrp="1"/>
          </p:cNvSpPr>
          <p:nvPr>
            <p:ph type="body" idx="1"/>
          </p:nvPr>
        </p:nvSpPr>
        <p:spPr>
          <a:xfrm>
            <a:off x="785813" y="3545086"/>
            <a:ext cx="7572375" cy="892969"/>
          </a:xfrm>
          <a:prstGeom prst="rect">
            <a:avLst/>
          </a:prstGeom>
        </p:spPr>
        <p:txBody>
          <a:bodyPr lIns="0" tIns="0" rIns="0" bIns="0"/>
          <a:lstStyle>
            <a:lvl1pPr marL="0" indent="0" algn="ctr">
              <a:lnSpc>
                <a:spcPct val="90000"/>
              </a:lnSpc>
              <a:spcBef>
                <a:spcPts val="844"/>
              </a:spcBef>
              <a:buSzTx/>
              <a:buNone/>
              <a:defRPr sz="2500">
                <a:solidFill>
                  <a:srgbClr val="B6492C"/>
                </a:solidFill>
                <a:latin typeface="+mn-lt"/>
                <a:ea typeface="+mn-ea"/>
                <a:cs typeface="+mn-cs"/>
                <a:sym typeface="Bodoni SvtyTwo SC ITC TT-Book"/>
              </a:defRPr>
            </a:lvl1pPr>
            <a:lvl2pPr marL="0" indent="0" algn="ctr">
              <a:lnSpc>
                <a:spcPct val="90000"/>
              </a:lnSpc>
              <a:spcBef>
                <a:spcPts val="844"/>
              </a:spcBef>
              <a:buSzTx/>
              <a:buNone/>
              <a:defRPr sz="2500">
                <a:solidFill>
                  <a:srgbClr val="B6492C"/>
                </a:solidFill>
                <a:latin typeface="+mn-lt"/>
                <a:ea typeface="+mn-ea"/>
                <a:cs typeface="+mn-cs"/>
                <a:sym typeface="Bodoni SvtyTwo SC ITC TT-Book"/>
              </a:defRPr>
            </a:lvl2pPr>
            <a:lvl3pPr marL="0" indent="0" algn="ctr">
              <a:lnSpc>
                <a:spcPct val="90000"/>
              </a:lnSpc>
              <a:spcBef>
                <a:spcPts val="844"/>
              </a:spcBef>
              <a:buSzTx/>
              <a:buNone/>
              <a:defRPr sz="2500">
                <a:solidFill>
                  <a:srgbClr val="B6492C"/>
                </a:solidFill>
                <a:latin typeface="+mn-lt"/>
                <a:ea typeface="+mn-ea"/>
                <a:cs typeface="+mn-cs"/>
                <a:sym typeface="Bodoni SvtyTwo SC ITC TT-Book"/>
              </a:defRPr>
            </a:lvl3pPr>
            <a:lvl4pPr marL="0" indent="0" algn="ctr">
              <a:lnSpc>
                <a:spcPct val="90000"/>
              </a:lnSpc>
              <a:spcBef>
                <a:spcPts val="844"/>
              </a:spcBef>
              <a:buSzTx/>
              <a:buNone/>
              <a:defRPr sz="2500">
                <a:solidFill>
                  <a:srgbClr val="B6492C"/>
                </a:solidFill>
                <a:latin typeface="+mn-lt"/>
                <a:ea typeface="+mn-ea"/>
                <a:cs typeface="+mn-cs"/>
                <a:sym typeface="Bodoni SvtyTwo SC ITC TT-Book"/>
              </a:defRPr>
            </a:lvl4pPr>
            <a:lvl5pPr marL="0" indent="0" algn="ctr">
              <a:lnSpc>
                <a:spcPct val="90000"/>
              </a:lnSpc>
              <a:spcBef>
                <a:spcPts val="844"/>
              </a:spcBef>
              <a:buSzTx/>
              <a:buNone/>
              <a:defRPr sz="2500">
                <a:solidFill>
                  <a:srgbClr val="B6492C"/>
                </a:solidFill>
                <a:latin typeface="+mn-lt"/>
                <a:ea typeface="+mn-ea"/>
                <a:cs typeface="+mn-cs"/>
                <a:sym typeface="Bodoni SvtyTwo SC ITC TT-Book"/>
              </a:defRPr>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 name="Shape 29"/>
          <p:cNvSpPr/>
          <p:nvPr/>
        </p:nvSpPr>
        <p:spPr>
          <a:xfrm>
            <a:off x="223838" y="1714500"/>
            <a:ext cx="8705850" cy="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98074">
                <a:alpha val="75000"/>
              </a:srgbClr>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1200" dirty="0">
              <a:solidFill>
                <a:srgbClr val="000000"/>
              </a:solidFill>
              <a:latin typeface="Helvetica"/>
              <a:ea typeface="Helvetica"/>
              <a:cs typeface="Helvetica"/>
              <a:sym typeface="Helvetica"/>
            </a:endParaRPr>
          </a:p>
        </p:txBody>
      </p:sp>
      <p:sp>
        <p:nvSpPr>
          <p:cNvPr id="30" name="Shape 30"/>
          <p:cNvSpPr>
            <a:spLocks noGrp="1"/>
          </p:cNvSpPr>
          <p:nvPr>
            <p:ph type="title"/>
          </p:nvPr>
        </p:nvSpPr>
        <p:spPr>
          <a:prstGeom prst="rect">
            <a:avLst/>
          </a:prstGeom>
        </p:spPr>
        <p:txBody>
          <a:bodyPr/>
          <a:lstStyle/>
          <a:p>
            <a:pPr lvl="0"/>
            <a:r>
              <a:rPr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FC843B9-B4DB-4940-963B-1EC39D6A21D8}" type="slidenum">
              <a:rPr lang="en-US" altLang="zh-TW"/>
              <a:pPr>
                <a:defRPr/>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91BCC26-EAAB-41D0-8A0A-79A84790C095}"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70FD58-2C8F-4592-80B2-5DCEA8B65084}"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F5CDF232-4931-4AAB-A1A0-BF970ACBFDEA}"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8362351-7206-479C-B19A-8C3EF617BEE6}"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FAAB40D-21B5-4C9E-819F-854E428FAB45}"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FF691B7-D748-424B-9017-D408A4EEF742}"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34E0B3E-8F7F-4889-9114-6767B5BD6CC4}"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新細明體" pitchFamily="18" charset="-120"/>
              </a:defRPr>
            </a:lvl1pPr>
          </a:lstStyle>
          <a:p>
            <a:pPr>
              <a:defRPr/>
            </a:pPr>
            <a:fld id="{08161221-4ABF-4441-8069-48291D3D721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hyperlink" Target="http://internetshakespeare.uvic.ca/Library/SLT/stage/acting/burbage.html" TargetMode="External"/><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hyperlink" Target="http://internetshakespeare.uvic.ca/Library/SLT/stage/acting/kempe.html" TargetMode="External"/><Relationship Id="rId4" Type="http://schemas.openxmlformats.org/officeDocument/2006/relationships/hyperlink" Target="http://internetshakespeare.uvic.ca/Library/SLT/stage/acting/chamberlainsmen.html"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1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1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1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a:lstStyle/>
          <a:p>
            <a:pPr eaLnBrk="1" hangingPunct="1"/>
            <a:r>
              <a:rPr lang="en-US" altLang="zh-TW" smtClean="0"/>
              <a:t>Shakespeare’s </a:t>
            </a:r>
            <a:r>
              <a:rPr lang="en-US" altLang="zh-TW" i="1" smtClean="0"/>
              <a:t>Othello</a:t>
            </a:r>
            <a:endParaRPr lang="en-US" altLang="zh-TW" smtClean="0"/>
          </a:p>
        </p:txBody>
      </p:sp>
      <p:sp>
        <p:nvSpPr>
          <p:cNvPr id="5123" name="Rectangle 5"/>
          <p:cNvSpPr>
            <a:spLocks noGrp="1" noChangeArrowheads="1"/>
          </p:cNvSpPr>
          <p:nvPr>
            <p:ph type="body" idx="4294967295"/>
          </p:nvPr>
        </p:nvSpPr>
        <p:spPr>
          <a:xfrm>
            <a:off x="0" y="1600200"/>
            <a:ext cx="8229600" cy="4525963"/>
          </a:xfrm>
        </p:spPr>
        <p:txBody>
          <a:bodyPr/>
          <a:lstStyle/>
          <a:p>
            <a:pPr eaLnBrk="1" hangingPunct="1"/>
            <a:endParaRPr lang="en-US" altLang="zh-TW" smtClean="0"/>
          </a:p>
          <a:p>
            <a:pPr eaLnBrk="1" hangingPunct="1"/>
            <a:endParaRPr lang="en-US" altLang="zh-TW" smtClean="0"/>
          </a:p>
        </p:txBody>
      </p:sp>
      <p:pic>
        <p:nvPicPr>
          <p:cNvPr id="5124" name="內容版面配置區 4" descr="Othello pic.jpg"/>
          <p:cNvPicPr>
            <a:picLocks noGrp="1" noChangeAspect="1"/>
          </p:cNvPicPr>
          <p:nvPr>
            <p:ph idx="1"/>
          </p:nvPr>
        </p:nvPicPr>
        <p:blipFill>
          <a:blip r:embed="rId2" cstate="print"/>
          <a:srcRect/>
          <a:stretch>
            <a:fillRect/>
          </a:stretch>
        </p:blipFill>
        <p:spPr>
          <a:xfrm>
            <a:off x="2214563" y="1571625"/>
            <a:ext cx="5308600" cy="4371975"/>
          </a:xfrm>
        </p:spPr>
      </p:pic>
      <p:sp>
        <p:nvSpPr>
          <p:cNvPr id="5125" name="文字方塊 6"/>
          <p:cNvSpPr txBox="1">
            <a:spLocks noChangeArrowheads="1"/>
          </p:cNvSpPr>
          <p:nvPr/>
        </p:nvSpPr>
        <p:spPr bwMode="auto">
          <a:xfrm>
            <a:off x="1071563" y="6143625"/>
            <a:ext cx="7742237" cy="646113"/>
          </a:xfrm>
          <a:prstGeom prst="rect">
            <a:avLst/>
          </a:prstGeom>
          <a:noFill/>
          <a:ln w="9525">
            <a:noFill/>
            <a:miter lim="800000"/>
            <a:headEnd/>
            <a:tailEnd/>
          </a:ln>
        </p:spPr>
        <p:txBody>
          <a:bodyPr wrap="none">
            <a:spAutoFit/>
          </a:bodyPr>
          <a:lstStyle/>
          <a:p>
            <a:r>
              <a:rPr lang="en-US" altLang="zh-TW"/>
              <a:t>Kawakami Otojiro’s </a:t>
            </a:r>
            <a:r>
              <a:rPr lang="en-US" altLang="zh-TW" i="1"/>
              <a:t>Osero</a:t>
            </a:r>
            <a:r>
              <a:rPr lang="en-US" altLang="zh-TW"/>
              <a:t> (1903), an adaptation of Shakespeare’s </a:t>
            </a:r>
            <a:r>
              <a:rPr lang="en-US" altLang="zh-TW" i="1"/>
              <a:t>Othello</a:t>
            </a:r>
          </a:p>
          <a:p>
            <a:r>
              <a:rPr lang="en-US" altLang="zh-TW"/>
              <a:t>Photo preserved in the Tsubouchi Memorial Theatre Museum of Waseda</a:t>
            </a:r>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zh-TW" smtClean="0"/>
              <a:t>V.2.30-37</a:t>
            </a:r>
          </a:p>
        </p:txBody>
      </p:sp>
      <p:sp>
        <p:nvSpPr>
          <p:cNvPr id="14339" name="Rectangle 3"/>
          <p:cNvSpPr>
            <a:spLocks noGrp="1" noChangeArrowheads="1"/>
          </p:cNvSpPr>
          <p:nvPr>
            <p:ph type="body" idx="1"/>
          </p:nvPr>
        </p:nvSpPr>
        <p:spPr/>
        <p:txBody>
          <a:bodyPr/>
          <a:lstStyle/>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Alas, my lord, </a:t>
            </a:r>
            <a:r>
              <a:rPr lang="en-US" altLang="zh-TW" sz="2400" smtClean="0">
                <a:solidFill>
                  <a:srgbClr val="00B0F0"/>
                </a:solidFill>
              </a:rPr>
              <a:t>what do you mean by that?</a:t>
            </a:r>
            <a:endParaRPr lang="en-US" altLang="zh-TW" sz="2400" b="1" smtClean="0">
              <a:solidFill>
                <a:srgbClr val="00B0F0"/>
              </a:solidFill>
            </a:endParaRPr>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Well, do it, and be brief: I will </a:t>
            </a:r>
            <a:r>
              <a:rPr lang="en-US" altLang="zh-TW" sz="2400" smtClean="0">
                <a:solidFill>
                  <a:srgbClr val="FF0000"/>
                </a:solidFill>
              </a:rPr>
              <a:t>walk by (i.e. he will allow Dedsdemona privacy for her confession):</a:t>
            </a:r>
            <a:r>
              <a:rPr lang="en-US" altLang="zh-TW" sz="2400" smtClean="0"/>
              <a:t> I would not kill thy </a:t>
            </a:r>
            <a:r>
              <a:rPr lang="en-US" altLang="zh-TW" sz="2400" smtClean="0">
                <a:solidFill>
                  <a:srgbClr val="FF0000"/>
                </a:solidFill>
              </a:rPr>
              <a:t>unprepared spirit (unprepared; not prepared for heaven);</a:t>
            </a:r>
            <a:r>
              <a:rPr lang="en-US" altLang="zh-TW" sz="2400" smtClean="0"/>
              <a:t> no—heaven </a:t>
            </a:r>
            <a:r>
              <a:rPr lang="en-US" altLang="zh-TW" sz="2400" smtClean="0">
                <a:solidFill>
                  <a:srgbClr val="FF0000"/>
                </a:solidFill>
              </a:rPr>
              <a:t>forfend (forbid)!—</a:t>
            </a:r>
            <a:r>
              <a:rPr lang="en-US" altLang="zh-TW" sz="2400" smtClean="0"/>
              <a:t>I would not kill thy soul.</a:t>
            </a:r>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Talk you of killing?</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Ay, I do.</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Then heaven</a:t>
            </a:r>
            <a:br>
              <a:rPr lang="en-US" altLang="zh-TW" sz="2400" smtClean="0"/>
            </a:br>
            <a:r>
              <a:rPr lang="en-US" altLang="zh-TW" sz="2400" smtClean="0"/>
              <a:t>Have mercy on me!</a:t>
            </a:r>
            <a:endParaRPr lang="en-US" altLang="zh-TW" sz="2400" b="1" smtClea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p:nvPr>
        </p:nvSpPr>
        <p:spPr/>
        <p:txBody>
          <a:bodyPr/>
          <a:lstStyle/>
          <a:p>
            <a:r>
              <a:rPr lang="en-US" altLang="zh-TW" smtClean="0"/>
              <a:t>I.2.156-161</a:t>
            </a:r>
            <a:endParaRPr lang="zh-TW" altLang="en-US" smtClean="0"/>
          </a:p>
        </p:txBody>
      </p:sp>
      <p:sp>
        <p:nvSpPr>
          <p:cNvPr id="106499" name="內容版面配置區 2"/>
          <p:cNvSpPr>
            <a:spLocks noGrp="1"/>
          </p:cNvSpPr>
          <p:nvPr>
            <p:ph idx="1"/>
          </p:nvPr>
        </p:nvSpPr>
        <p:spPr/>
        <p:txBody>
          <a:bodyPr/>
          <a:lstStyle/>
          <a:p>
            <a:pPr>
              <a:lnSpc>
                <a:spcPct val="80000"/>
              </a:lnSpc>
            </a:pPr>
            <a:r>
              <a:rPr lang="en-US" altLang="zh-TW" sz="3000" smtClean="0"/>
              <a:t>O God, a beast that wants discourse of reason</a:t>
            </a:r>
          </a:p>
          <a:p>
            <a:pPr>
              <a:lnSpc>
                <a:spcPct val="80000"/>
              </a:lnSpc>
            </a:pPr>
            <a:r>
              <a:rPr lang="en-US" altLang="zh-TW" sz="3000" smtClean="0"/>
              <a:t>Would have mourned longer!—</a:t>
            </a:r>
            <a:r>
              <a:rPr lang="en-US" altLang="zh-TW" sz="3000" smtClean="0">
                <a:solidFill>
                  <a:srgbClr val="00B0F0"/>
                </a:solidFill>
              </a:rPr>
              <a:t>married with my uncle,</a:t>
            </a:r>
          </a:p>
          <a:p>
            <a:pPr>
              <a:lnSpc>
                <a:spcPct val="80000"/>
              </a:lnSpc>
            </a:pPr>
            <a:r>
              <a:rPr lang="en-US" altLang="zh-TW" sz="3000" smtClean="0">
                <a:solidFill>
                  <a:schemeClr val="hlink"/>
                </a:solidFill>
              </a:rPr>
              <a:t>My father’s brother, but no more like my father</a:t>
            </a:r>
          </a:p>
          <a:p>
            <a:pPr>
              <a:lnSpc>
                <a:spcPct val="80000"/>
              </a:lnSpc>
            </a:pPr>
            <a:r>
              <a:rPr lang="en-US" altLang="zh-TW" sz="3000" smtClean="0">
                <a:solidFill>
                  <a:schemeClr val="hlink"/>
                </a:solidFill>
              </a:rPr>
              <a:t>Than I to Hercules:</a:t>
            </a:r>
            <a:r>
              <a:rPr lang="en-US" altLang="zh-TW" sz="3000" smtClean="0"/>
              <a:t> within a month;</a:t>
            </a:r>
            <a:br>
              <a:rPr lang="en-US" altLang="zh-TW" sz="3000" smtClean="0"/>
            </a:br>
            <a:r>
              <a:rPr lang="en-US" altLang="zh-TW" sz="3000" smtClean="0"/>
              <a:t>Ere yet the salt of most unrighteous tears</a:t>
            </a:r>
            <a:br>
              <a:rPr lang="en-US" altLang="zh-TW" sz="3000" smtClean="0"/>
            </a:br>
            <a:r>
              <a:rPr lang="en-US" altLang="zh-TW" sz="3000" smtClean="0"/>
              <a:t>Had left the flushing in her galled eyes,</a:t>
            </a:r>
            <a:br>
              <a:rPr lang="en-US" altLang="zh-TW" sz="3000" smtClean="0"/>
            </a:br>
            <a:r>
              <a:rPr lang="en-US" altLang="zh-TW" sz="3000" smtClean="0">
                <a:solidFill>
                  <a:schemeClr val="accent2"/>
                </a:solidFill>
              </a:rPr>
              <a:t>She married: — O, most wicked speed, to post</a:t>
            </a:r>
            <a:br>
              <a:rPr lang="en-US" altLang="zh-TW" sz="3000" smtClean="0">
                <a:solidFill>
                  <a:schemeClr val="accent2"/>
                </a:solidFill>
              </a:rPr>
            </a:br>
            <a:r>
              <a:rPr lang="en-US" altLang="zh-TW" sz="3000" smtClean="0">
                <a:solidFill>
                  <a:schemeClr val="accent2"/>
                </a:solidFill>
              </a:rPr>
              <a:t>With such dexterity to incestuous sheets!</a:t>
            </a:r>
            <a:br>
              <a:rPr lang="en-US" altLang="zh-TW" sz="3000" smtClean="0">
                <a:solidFill>
                  <a:schemeClr val="accent2"/>
                </a:solidFill>
              </a:rPr>
            </a:br>
            <a:r>
              <a:rPr lang="en-US" altLang="zh-TW" sz="3000" smtClean="0"/>
              <a:t>It is not, nor it cannot come to good;</a:t>
            </a:r>
            <a:br>
              <a:rPr lang="en-US" altLang="zh-TW" sz="3000" smtClean="0"/>
            </a:br>
            <a:r>
              <a:rPr lang="en-US" altLang="zh-TW" sz="3000" smtClean="0"/>
              <a:t>But </a:t>
            </a:r>
            <a:r>
              <a:rPr lang="en-US" altLang="zh-TW" sz="3000" smtClean="0">
                <a:solidFill>
                  <a:schemeClr val="accent2"/>
                </a:solidFill>
              </a:rPr>
              <a:t>break my heart, — for I must hold my tongue!</a:t>
            </a:r>
            <a:endParaRPr lang="zh-TW" altLang="en-US" sz="3000" smtClean="0">
              <a:solidFill>
                <a:schemeClr val="accent2"/>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428625" y="0"/>
            <a:ext cx="8229600" cy="1143000"/>
          </a:xfrm>
        </p:spPr>
        <p:txBody>
          <a:bodyPr/>
          <a:lstStyle/>
          <a:p>
            <a:r>
              <a:rPr lang="en-US" altLang="zh-TW" smtClean="0"/>
              <a:t>Hamlet (II.2.74-83)</a:t>
            </a:r>
            <a:endParaRPr lang="zh-TW" altLang="en-US" smtClean="0"/>
          </a:p>
        </p:txBody>
      </p:sp>
      <p:sp>
        <p:nvSpPr>
          <p:cNvPr id="107523" name="內容版面配置區 2"/>
          <p:cNvSpPr>
            <a:spLocks noGrp="1"/>
          </p:cNvSpPr>
          <p:nvPr>
            <p:ph idx="1"/>
          </p:nvPr>
        </p:nvSpPr>
        <p:spPr>
          <a:xfrm>
            <a:off x="357188" y="1643063"/>
            <a:ext cx="8229600" cy="4525962"/>
          </a:xfrm>
        </p:spPr>
        <p:txBody>
          <a:bodyPr/>
          <a:lstStyle/>
          <a:p>
            <a:pPr>
              <a:lnSpc>
                <a:spcPct val="90000"/>
              </a:lnSpc>
            </a:pPr>
            <a:r>
              <a:rPr lang="en-US" altLang="zh-TW" sz="3000" b="1" smtClean="0"/>
              <a:t>HAMLET</a:t>
            </a:r>
            <a:r>
              <a:rPr lang="en-US" altLang="zh-TW" sz="3000" smtClean="0"/>
              <a:t> </a:t>
            </a:r>
          </a:p>
          <a:p>
            <a:pPr>
              <a:lnSpc>
                <a:spcPct val="90000"/>
              </a:lnSpc>
            </a:pPr>
            <a:r>
              <a:rPr lang="en-US" altLang="zh-TW" sz="3000" smtClean="0">
                <a:solidFill>
                  <a:schemeClr val="accent2"/>
                </a:solidFill>
              </a:rPr>
              <a:t>…I have of late—but wherefore I know not—lost all my mirth, forgone all custom of exercises, and indeed it goes so heavily with my disposition that this goodly frame, the earth, seems to me a sterile promontory;</a:t>
            </a:r>
            <a:r>
              <a:rPr lang="en-US" altLang="zh-TW" sz="3000" smtClean="0"/>
              <a:t> this most excellent canopy, the air—look you, this brave o'erhanging firmament, this majestical roof fretted with golden fire—why, it appears no other thing to me than a foul and pestilent congregation of vapors… </a:t>
            </a:r>
            <a:endParaRPr lang="zh-TW" altLang="en-US" sz="300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1"/>
          <p:cNvSpPr>
            <a:spLocks noGrp="1"/>
          </p:cNvSpPr>
          <p:nvPr>
            <p:ph type="title"/>
          </p:nvPr>
        </p:nvSpPr>
        <p:spPr/>
        <p:txBody>
          <a:bodyPr/>
          <a:lstStyle/>
          <a:p>
            <a:r>
              <a:rPr lang="en-US" altLang="zh-TW" smtClean="0"/>
              <a:t>II.2.84-92</a:t>
            </a:r>
            <a:endParaRPr lang="zh-TW" altLang="en-US" smtClean="0"/>
          </a:p>
        </p:txBody>
      </p:sp>
      <p:sp>
        <p:nvSpPr>
          <p:cNvPr id="108547" name="內容版面配置區 2"/>
          <p:cNvSpPr>
            <a:spLocks noGrp="1"/>
          </p:cNvSpPr>
          <p:nvPr>
            <p:ph idx="1"/>
          </p:nvPr>
        </p:nvSpPr>
        <p:spPr>
          <a:xfrm>
            <a:off x="468313" y="1196975"/>
            <a:ext cx="8229600" cy="4525963"/>
          </a:xfrm>
        </p:spPr>
        <p:txBody>
          <a:bodyPr/>
          <a:lstStyle/>
          <a:p>
            <a:r>
              <a:rPr lang="en-US" altLang="zh-TW" sz="3000" b="1" smtClean="0"/>
              <a:t>HAMLET </a:t>
            </a:r>
          </a:p>
          <a:p>
            <a:r>
              <a:rPr lang="en-US" altLang="zh-TW" sz="3000" smtClean="0"/>
              <a:t>What a piece of work is a man! How noble in reason, how infinite in faculty!</a:t>
            </a:r>
            <a:r>
              <a:rPr lang="en-US" altLang="zh-TW" sz="3000" smtClean="0">
                <a:solidFill>
                  <a:srgbClr val="FF0000"/>
                </a:solidFill>
              </a:rPr>
              <a:t> </a:t>
            </a:r>
            <a:r>
              <a:rPr lang="en-US" altLang="zh-TW" sz="3000" smtClean="0"/>
              <a:t>In form and moving how express and admirable! In action how like an angel, in apprehension how like a god! The beauty of the world. The paragon of animals. And yet, to me, what is this quintessence of dust? </a:t>
            </a:r>
            <a:r>
              <a:rPr lang="en-US" altLang="zh-TW" sz="3000" smtClean="0">
                <a:solidFill>
                  <a:srgbClr val="FF0000"/>
                </a:solidFill>
              </a:rPr>
              <a:t>Man delights not me. No, nor woman neither, though by your smiling you seem to say so.</a:t>
            </a:r>
          </a:p>
          <a:p>
            <a:endParaRPr lang="zh-TW" altLang="en-US" sz="3000" smtClean="0"/>
          </a:p>
          <a:p>
            <a:endParaRPr lang="zh-TW" altLang="en-US" sz="300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p:txBody>
          <a:bodyPr>
            <a:normAutofit fontScale="90000"/>
          </a:bodyPr>
          <a:lstStyle/>
          <a:p>
            <a:pPr>
              <a:defRPr/>
            </a:pPr>
            <a:r>
              <a:rPr lang="en-US" altLang="zh-TW" smtClean="0"/>
              <a:t>Meng Chen’s </a:t>
            </a:r>
            <a:r>
              <a:rPr lang="en-US" altLang="zh-TW" i="1" smtClean="0"/>
              <a:t>Hamlet </a:t>
            </a:r>
            <a:r>
              <a:rPr lang="en-US" altLang="zh-TW" smtClean="0"/>
              <a:t>(2006): A chat with  Rosencrantz and Guildenstern (II.2)</a:t>
            </a:r>
            <a:endParaRPr lang="zh-TW" altLang="en-US" smtClean="0"/>
          </a:p>
        </p:txBody>
      </p:sp>
      <p:pic>
        <p:nvPicPr>
          <p:cNvPr id="109571" name="圖片版面配置區 4" descr="True love.jpg"/>
          <p:cNvPicPr>
            <a:picLocks noGrp="1" noChangeAspect="1"/>
          </p:cNvPicPr>
          <p:nvPr>
            <p:ph type="pic" idx="1"/>
          </p:nvPr>
        </p:nvPicPr>
        <p:blipFill>
          <a:blip r:embed="rId2" cstate="print"/>
          <a:srcRect/>
          <a:stretch>
            <a:fillRect/>
          </a:stretch>
        </p:blipFill>
        <p:spPr>
          <a:xfrm>
            <a:off x="1763713" y="476250"/>
            <a:ext cx="5486400" cy="4114800"/>
          </a:xfrm>
        </p:spPr>
      </p:pic>
      <p:sp>
        <p:nvSpPr>
          <p:cNvPr id="109572" name="文字版面配置區 3"/>
          <p:cNvSpPr>
            <a:spLocks noGrp="1"/>
          </p:cNvSpPr>
          <p:nvPr>
            <p:ph type="body" sz="half" idx="2"/>
          </p:nvPr>
        </p:nvSpPr>
        <p:spPr>
          <a:xfrm>
            <a:off x="1763713" y="5373688"/>
            <a:ext cx="5486400" cy="804862"/>
          </a:xfrm>
        </p:spPr>
        <p:txBody>
          <a:bodyPr/>
          <a:lstStyle/>
          <a:p>
            <a:r>
              <a:rPr lang="en-US" altLang="zh-TW" sz="2000" smtClean="0"/>
              <a:t>Hamlet: However, what is the essence of dust to me? No one can win my devotion, including those women.</a:t>
            </a:r>
            <a:endParaRPr lang="zh-TW" altLang="en-US" sz="2000"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p:nvPr>
        </p:nvSpPr>
        <p:spPr/>
        <p:txBody>
          <a:bodyPr/>
          <a:lstStyle/>
          <a:p>
            <a:r>
              <a:rPr lang="en-US" altLang="zh-TW" smtClean="0"/>
              <a:t>Meng Chen’s </a:t>
            </a:r>
            <a:r>
              <a:rPr lang="en-US" altLang="zh-TW" i="1" smtClean="0"/>
              <a:t>Hamlet </a:t>
            </a:r>
            <a:r>
              <a:rPr lang="en-US" altLang="zh-TW" smtClean="0"/>
              <a:t>(2006); Hamlet’s chamber scene III.4 </a:t>
            </a:r>
            <a:endParaRPr lang="zh-TW" altLang="en-US" smtClean="0"/>
          </a:p>
        </p:txBody>
      </p:sp>
      <p:sp>
        <p:nvSpPr>
          <p:cNvPr id="110595" name="文字版面配置區 3"/>
          <p:cNvSpPr>
            <a:spLocks noGrp="1"/>
          </p:cNvSpPr>
          <p:nvPr>
            <p:ph type="body" sz="half" idx="2"/>
          </p:nvPr>
        </p:nvSpPr>
        <p:spPr/>
        <p:txBody>
          <a:bodyPr/>
          <a:lstStyle/>
          <a:p>
            <a:r>
              <a:rPr lang="en-US" altLang="zh-TW" sz="2000" smtClean="0"/>
              <a:t>Hamlet: But [you are] also a dishonest mother I’m so ashamed to admit.</a:t>
            </a:r>
            <a:endParaRPr lang="zh-TW" altLang="en-US" sz="2000" smtClean="0"/>
          </a:p>
        </p:txBody>
      </p:sp>
      <p:sp>
        <p:nvSpPr>
          <p:cNvPr id="110596" name="圖片版面配置區 9"/>
          <p:cNvSpPr>
            <a:spLocks noGrp="1" noTextEdit="1"/>
          </p:cNvSpPr>
          <p:nvPr>
            <p:ph type="pic" idx="1"/>
          </p:nvPr>
        </p:nvSpPr>
        <p:spPr/>
      </p:sp>
      <p:pic>
        <p:nvPicPr>
          <p:cNvPr id="110597" name="Picture 5" descr="D:\20131222\NSC comics\scanned images\Meng Chen .jpg"/>
          <p:cNvPicPr>
            <a:picLocks noChangeAspect="1" noChangeArrowheads="1"/>
          </p:cNvPicPr>
          <p:nvPr/>
        </p:nvPicPr>
        <p:blipFill>
          <a:blip r:embed="rId2" cstate="print"/>
          <a:srcRect/>
          <a:stretch>
            <a:fillRect/>
          </a:stretch>
        </p:blipFill>
        <p:spPr bwMode="auto">
          <a:xfrm>
            <a:off x="539750" y="549275"/>
            <a:ext cx="7556500"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p:nvPr>
        </p:nvSpPr>
        <p:spPr>
          <a:xfrm>
            <a:off x="250825" y="0"/>
            <a:ext cx="3600450" cy="1052513"/>
          </a:xfrm>
        </p:spPr>
        <p:txBody>
          <a:bodyPr/>
          <a:lstStyle/>
          <a:p>
            <a:r>
              <a:rPr lang="en-US" altLang="zh-TW" sz="2400" smtClean="0"/>
              <a:t>Meng Chen’s </a:t>
            </a:r>
            <a:r>
              <a:rPr lang="en-US" altLang="zh-TW" sz="2400" i="1" smtClean="0"/>
              <a:t>Hamlet </a:t>
            </a:r>
            <a:r>
              <a:rPr lang="en-US" altLang="zh-TW" sz="2400" smtClean="0"/>
              <a:t>(2006) </a:t>
            </a:r>
            <a:br>
              <a:rPr lang="en-US" altLang="zh-TW" sz="2400" smtClean="0"/>
            </a:br>
            <a:r>
              <a:rPr lang="en-US" altLang="zh-TW" sz="2400" smtClean="0"/>
              <a:t>Gertrude must Die</a:t>
            </a:r>
            <a:endParaRPr lang="zh-TW" altLang="en-US" sz="2400" smtClean="0"/>
          </a:p>
        </p:txBody>
      </p:sp>
      <p:sp>
        <p:nvSpPr>
          <p:cNvPr id="111619" name="文字版面配置區 3"/>
          <p:cNvSpPr>
            <a:spLocks noGrp="1"/>
          </p:cNvSpPr>
          <p:nvPr>
            <p:ph type="body" sz="half" idx="2"/>
          </p:nvPr>
        </p:nvSpPr>
        <p:spPr>
          <a:xfrm>
            <a:off x="0" y="1052513"/>
            <a:ext cx="4067175" cy="5545137"/>
          </a:xfrm>
        </p:spPr>
        <p:txBody>
          <a:bodyPr/>
          <a:lstStyle/>
          <a:p>
            <a:pPr>
              <a:lnSpc>
                <a:spcPct val="80000"/>
              </a:lnSpc>
            </a:pPr>
            <a:r>
              <a:rPr lang="en-US" altLang="zh-TW" sz="2400" smtClean="0"/>
              <a:t>Gertrude (Panel 1 &amp; 2):</a:t>
            </a:r>
          </a:p>
          <a:p>
            <a:pPr>
              <a:lnSpc>
                <a:spcPct val="80000"/>
              </a:lnSpc>
            </a:pPr>
            <a:r>
              <a:rPr lang="en-US" altLang="zh-TW" sz="2400" smtClean="0"/>
              <a:t>The late King, our child doesn’t want me…	</a:t>
            </a:r>
          </a:p>
          <a:p>
            <a:pPr>
              <a:lnSpc>
                <a:spcPct val="80000"/>
              </a:lnSpc>
            </a:pPr>
            <a:r>
              <a:rPr lang="en-US" altLang="zh-TW" sz="2400" smtClean="0"/>
              <a:t>I’ve failed as a mother.</a:t>
            </a:r>
          </a:p>
          <a:p>
            <a:pPr>
              <a:lnSpc>
                <a:spcPct val="80000"/>
              </a:lnSpc>
            </a:pPr>
            <a:endParaRPr lang="en-US" altLang="zh-TW" sz="2400" smtClean="0"/>
          </a:p>
          <a:p>
            <a:pPr>
              <a:lnSpc>
                <a:spcPct val="80000"/>
              </a:lnSpc>
            </a:pPr>
            <a:r>
              <a:rPr lang="en-US" altLang="zh-TW" sz="2400" smtClean="0"/>
              <a:t>Gertrude (Panel 3): An unchaste wife who brings shame on you…What do I have a face to see you?</a:t>
            </a:r>
          </a:p>
          <a:p>
            <a:pPr>
              <a:lnSpc>
                <a:spcPct val="80000"/>
              </a:lnSpc>
            </a:pPr>
            <a:endParaRPr lang="en-US" altLang="zh-TW" sz="2400" smtClean="0"/>
          </a:p>
          <a:p>
            <a:pPr>
              <a:lnSpc>
                <a:spcPct val="80000"/>
              </a:lnSpc>
            </a:pPr>
            <a:r>
              <a:rPr lang="en-US" altLang="zh-TW" sz="2400" smtClean="0"/>
              <a:t>(Panel 5)</a:t>
            </a:r>
          </a:p>
          <a:p>
            <a:pPr>
              <a:lnSpc>
                <a:spcPct val="80000"/>
              </a:lnSpc>
            </a:pPr>
            <a:r>
              <a:rPr lang="en-US" altLang="zh-TW" sz="2400" smtClean="0"/>
              <a:t>Horatio: Your Majesty, why are you standing there? It’s dangerous!</a:t>
            </a:r>
          </a:p>
          <a:p>
            <a:pPr>
              <a:lnSpc>
                <a:spcPct val="80000"/>
              </a:lnSpc>
            </a:pPr>
            <a:r>
              <a:rPr lang="en-US" altLang="zh-TW" sz="2400" smtClean="0"/>
              <a:t>Gertrude:..You are?...Ah!”</a:t>
            </a:r>
          </a:p>
          <a:p>
            <a:pPr>
              <a:lnSpc>
                <a:spcPct val="80000"/>
              </a:lnSpc>
            </a:pPr>
            <a:r>
              <a:rPr lang="en-US" altLang="zh-TW" sz="2400" smtClean="0"/>
              <a:t>(Panel 8) Horatio: “Your Majesty!” 	</a:t>
            </a:r>
            <a:endParaRPr lang="zh-TW" altLang="zh-TW" sz="2400" smtClean="0"/>
          </a:p>
          <a:p>
            <a:pPr>
              <a:lnSpc>
                <a:spcPct val="80000"/>
              </a:lnSpc>
            </a:pPr>
            <a:endParaRPr lang="zh-TW" altLang="en-US" sz="2400" smtClean="0"/>
          </a:p>
        </p:txBody>
      </p:sp>
      <p:pic>
        <p:nvPicPr>
          <p:cNvPr id="111620" name="內容版面配置區 2"/>
          <p:cNvPicPr>
            <a:picLocks noGrp="1" noChangeAspect="1"/>
          </p:cNvPicPr>
          <p:nvPr>
            <p:ph idx="1"/>
          </p:nvPr>
        </p:nvPicPr>
        <p:blipFill>
          <a:blip r:embed="rId2" cstate="print"/>
          <a:srcRect/>
          <a:stretch>
            <a:fillRect/>
          </a:stretch>
        </p:blipFill>
        <p:spPr>
          <a:xfrm>
            <a:off x="4230688" y="74613"/>
            <a:ext cx="4508500" cy="6667500"/>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smtClean="0"/>
              <a:t>Shakespeare’s </a:t>
            </a:r>
            <a:r>
              <a:rPr lang="en-US" altLang="zh-TW" i="1" dirty="0" smtClean="0"/>
              <a:t>Hamlet</a:t>
            </a:r>
            <a:br>
              <a:rPr lang="en-US" altLang="zh-TW" i="1" dirty="0" smtClean="0"/>
            </a:br>
            <a:r>
              <a:rPr lang="en-US" altLang="zh-TW" dirty="0" smtClean="0"/>
              <a:t>Act III Scene 1</a:t>
            </a:r>
            <a:endParaRPr lang="zh-TW" altLang="en-US" i="1" dirty="0"/>
          </a:p>
        </p:txBody>
      </p:sp>
      <p:pic>
        <p:nvPicPr>
          <p:cNvPr id="112643" name="Picture 2" descr="D:\20140503\Classes\1022\MOOCs\W9\掃描\Hamlet\p78.jpg"/>
          <p:cNvPicPr>
            <a:picLocks noGrp="1" noChangeAspect="1" noChangeArrowheads="1"/>
          </p:cNvPicPr>
          <p:nvPr>
            <p:ph idx="1"/>
          </p:nvPr>
        </p:nvPicPr>
        <p:blipFill>
          <a:blip r:embed="rId2" cstate="print"/>
          <a:srcRect/>
          <a:stretch>
            <a:fillRect/>
          </a:stretch>
        </p:blipFill>
        <p:spPr>
          <a:xfrm>
            <a:off x="3087688" y="1600200"/>
            <a:ext cx="2968625" cy="4525963"/>
          </a:xfrm>
        </p:spPr>
      </p:pic>
      <p:sp>
        <p:nvSpPr>
          <p:cNvPr id="112644" name="文字方塊 4"/>
          <p:cNvSpPr txBox="1">
            <a:spLocks noChangeArrowheads="1"/>
          </p:cNvSpPr>
          <p:nvPr/>
        </p:nvSpPr>
        <p:spPr bwMode="auto">
          <a:xfrm>
            <a:off x="1000125" y="6211888"/>
            <a:ext cx="6715125" cy="646112"/>
          </a:xfrm>
          <a:prstGeom prst="rect">
            <a:avLst/>
          </a:prstGeom>
          <a:noFill/>
          <a:ln w="9525">
            <a:noFill/>
            <a:miter lim="800000"/>
            <a:headEnd/>
            <a:tailEnd/>
          </a:ln>
        </p:spPr>
        <p:txBody>
          <a:bodyPr>
            <a:spAutoFit/>
          </a:bodyPr>
          <a:lstStyle/>
          <a:p>
            <a:r>
              <a:rPr lang="en-US" altLang="zh-TW"/>
              <a:t>Manga Shakespeare </a:t>
            </a:r>
            <a:r>
              <a:rPr lang="en-US" altLang="zh-TW" i="1"/>
              <a:t>Hamlet</a:t>
            </a:r>
            <a:r>
              <a:rPr lang="en-US" altLang="zh-TW"/>
              <a:t>, illustrated by Emma Vieceli</a:t>
            </a:r>
            <a:endParaRPr lang="zh-TW" altLang="en-US"/>
          </a:p>
          <a:p>
            <a:endParaRPr lang="zh-TW" alt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p:txBody>
          <a:bodyPr/>
          <a:lstStyle/>
          <a:p>
            <a:r>
              <a:rPr lang="en-US" altLang="zh-TW" smtClean="0"/>
              <a:t>III.1.63-67</a:t>
            </a:r>
            <a:endParaRPr lang="zh-TW" altLang="en-US" smtClean="0"/>
          </a:p>
        </p:txBody>
      </p:sp>
      <p:sp>
        <p:nvSpPr>
          <p:cNvPr id="48131" name="內容版面配置區 2"/>
          <p:cNvSpPr>
            <a:spLocks noGrp="1"/>
          </p:cNvSpPr>
          <p:nvPr>
            <p:ph sz="half" idx="1"/>
          </p:nvPr>
        </p:nvSpPr>
        <p:spPr>
          <a:xfrm>
            <a:off x="457200" y="1600200"/>
            <a:ext cx="4114800" cy="4972050"/>
          </a:xfrm>
        </p:spPr>
        <p:txBody>
          <a:bodyPr rtlCol="0">
            <a:normAutofit fontScale="25000" lnSpcReduction="20000"/>
          </a:bodyPr>
          <a:lstStyle/>
          <a:p>
            <a:pPr fontAlgn="auto">
              <a:spcAft>
                <a:spcPts val="0"/>
              </a:spcAft>
              <a:buFont typeface="Arial" pitchFamily="34" charset="0"/>
              <a:buChar char="•"/>
              <a:defRPr/>
            </a:pPr>
            <a:r>
              <a:rPr lang="en-US" altLang="zh-TW" sz="8000" dirty="0" smtClean="0"/>
              <a:t> </a:t>
            </a:r>
            <a:r>
              <a:rPr lang="en-US" altLang="zh-TW" sz="8000" i="1" dirty="0" smtClean="0"/>
              <a:t>Ham.</a:t>
            </a:r>
            <a:r>
              <a:rPr lang="en-US" altLang="zh-TW" sz="8000" dirty="0" smtClean="0"/>
              <a:t> </a:t>
            </a:r>
            <a:r>
              <a:rPr lang="en-US" altLang="zh-TW" sz="8000" dirty="0" smtClean="0">
                <a:solidFill>
                  <a:srgbClr val="FF0000"/>
                </a:solidFill>
              </a:rPr>
              <a:t> </a:t>
            </a:r>
          </a:p>
          <a:p>
            <a:pPr fontAlgn="auto">
              <a:spcAft>
                <a:spcPts val="0"/>
              </a:spcAft>
              <a:buFont typeface="Arial" pitchFamily="34" charset="0"/>
              <a:buChar char="•"/>
              <a:defRPr/>
            </a:pPr>
            <a:r>
              <a:rPr lang="en-US" altLang="zh-TW" sz="8000" dirty="0" smtClean="0">
                <a:solidFill>
                  <a:srgbClr val="FF0000"/>
                </a:solidFill>
              </a:rPr>
              <a:t>To be, or not to be (live, exist): </a:t>
            </a:r>
            <a:r>
              <a:rPr lang="en-US" altLang="zh-TW" sz="8000" dirty="0" smtClean="0"/>
              <a:t>that is the question:</a:t>
            </a:r>
            <a:endParaRPr lang="zh-TW" altLang="zh-TW" sz="8000" dirty="0" smtClean="0"/>
          </a:p>
          <a:p>
            <a:pPr fontAlgn="auto">
              <a:spcAft>
                <a:spcPts val="0"/>
              </a:spcAft>
              <a:buFont typeface="Arial" pitchFamily="34" charset="0"/>
              <a:buChar char="•"/>
              <a:defRPr/>
            </a:pPr>
            <a:r>
              <a:rPr lang="en-US" altLang="zh-TW" sz="8000" dirty="0" smtClean="0"/>
              <a:t>Whether ’tis nobler in the mind to suffer</a:t>
            </a:r>
            <a:endParaRPr lang="zh-TW" altLang="zh-TW" sz="8000" dirty="0" smtClean="0"/>
          </a:p>
          <a:p>
            <a:pPr fontAlgn="auto">
              <a:spcAft>
                <a:spcPts val="0"/>
              </a:spcAft>
              <a:buFont typeface="Arial" pitchFamily="34" charset="0"/>
              <a:buChar char="•"/>
              <a:defRPr/>
            </a:pPr>
            <a:r>
              <a:rPr lang="en-US" altLang="zh-TW" sz="8000" dirty="0" smtClean="0"/>
              <a:t>The slings and arrows of </a:t>
            </a:r>
            <a:r>
              <a:rPr lang="en-US" altLang="zh-TW" sz="8000" dirty="0" smtClean="0">
                <a:solidFill>
                  <a:srgbClr val="FF0000"/>
                </a:solidFill>
              </a:rPr>
              <a:t>outrageous (</a:t>
            </a:r>
            <a:r>
              <a:rPr lang="en-US" altLang="zh-TW" sz="8000" dirty="0" err="1" smtClean="0">
                <a:solidFill>
                  <a:srgbClr val="FF0000"/>
                </a:solidFill>
              </a:rPr>
              <a:t>wilful</a:t>
            </a:r>
            <a:r>
              <a:rPr lang="en-US" altLang="zh-TW" sz="8000" dirty="0" smtClean="0">
                <a:solidFill>
                  <a:srgbClr val="FF0000"/>
                </a:solidFill>
              </a:rPr>
              <a:t>) </a:t>
            </a:r>
            <a:r>
              <a:rPr lang="en-US" altLang="zh-TW" sz="8000" dirty="0" smtClean="0"/>
              <a:t>fortune,</a:t>
            </a:r>
            <a:endParaRPr lang="zh-TW" altLang="zh-TW" sz="8000" dirty="0" smtClean="0"/>
          </a:p>
          <a:p>
            <a:pPr fontAlgn="auto">
              <a:spcAft>
                <a:spcPts val="0"/>
              </a:spcAft>
              <a:buFont typeface="Arial" pitchFamily="34" charset="0"/>
              <a:buChar char="•"/>
              <a:defRPr/>
            </a:pPr>
            <a:r>
              <a:rPr lang="en-US" altLang="zh-TW" sz="8000" dirty="0" smtClean="0"/>
              <a:t>Or to </a:t>
            </a:r>
            <a:r>
              <a:rPr lang="en-US" altLang="zh-TW" sz="8000" dirty="0" smtClean="0">
                <a:solidFill>
                  <a:srgbClr val="FF0000"/>
                </a:solidFill>
              </a:rPr>
              <a:t>take arms against a sea of troubles,</a:t>
            </a:r>
            <a:endParaRPr lang="zh-TW" altLang="zh-TW" sz="8000" dirty="0" smtClean="0">
              <a:solidFill>
                <a:srgbClr val="FF0000"/>
              </a:solidFill>
            </a:endParaRPr>
          </a:p>
          <a:p>
            <a:pPr fontAlgn="auto">
              <a:spcAft>
                <a:spcPts val="0"/>
              </a:spcAft>
              <a:buFont typeface="Arial" pitchFamily="34" charset="0"/>
              <a:buChar char="•"/>
              <a:defRPr/>
            </a:pPr>
            <a:r>
              <a:rPr lang="en-US" altLang="zh-TW" sz="8000" dirty="0" smtClean="0">
                <a:solidFill>
                  <a:srgbClr val="FF0000"/>
                </a:solidFill>
              </a:rPr>
              <a:t>And by opposing end them? (take…them: fight against trouble.) </a:t>
            </a:r>
            <a:r>
              <a:rPr lang="en-US" altLang="zh-TW" sz="8000" dirty="0" smtClean="0"/>
              <a:t>To die: to sleep;</a:t>
            </a:r>
          </a:p>
          <a:p>
            <a:pPr fontAlgn="auto">
              <a:spcAft>
                <a:spcPts val="0"/>
              </a:spcAft>
              <a:buFont typeface="Arial" pitchFamily="34" charset="0"/>
              <a:buChar char="•"/>
              <a:defRPr/>
            </a:pPr>
            <a:endParaRPr lang="zh-TW" altLang="zh-TW" sz="7400" dirty="0" smtClean="0"/>
          </a:p>
          <a:p>
            <a:pPr fontAlgn="auto">
              <a:spcAft>
                <a:spcPts val="0"/>
              </a:spcAft>
              <a:buFont typeface="Arial" pitchFamily="34" charset="0"/>
              <a:buChar char="•"/>
              <a:defRPr/>
            </a:pPr>
            <a:endParaRPr lang="zh-TW" altLang="en-US" sz="5100" dirty="0" smtClean="0"/>
          </a:p>
        </p:txBody>
      </p:sp>
      <p:sp>
        <p:nvSpPr>
          <p:cNvPr id="113668" name="內容版面配置區 3"/>
          <p:cNvSpPr>
            <a:spLocks noGrp="1"/>
          </p:cNvSpPr>
          <p:nvPr>
            <p:ph sz="half" idx="2"/>
          </p:nvPr>
        </p:nvSpPr>
        <p:spPr>
          <a:xfrm>
            <a:off x="4648200" y="1600200"/>
            <a:ext cx="4281488" cy="5257800"/>
          </a:xfrm>
        </p:spPr>
        <p:txBody>
          <a:bodyPr/>
          <a:lstStyle/>
          <a:p>
            <a:r>
              <a:rPr lang="en-US" altLang="zh-TW" sz="2400" smtClean="0"/>
              <a:t>Hamlet’s famous soliloquy:</a:t>
            </a:r>
          </a:p>
          <a:p>
            <a:endParaRPr lang="en-US" altLang="zh-TW" sz="2400" smtClean="0"/>
          </a:p>
          <a:p>
            <a:r>
              <a:rPr lang="en-US" altLang="zh-TW" sz="2400" smtClean="0"/>
              <a:t>Please count how many syllables in one line.</a:t>
            </a:r>
          </a:p>
          <a:p>
            <a:r>
              <a:rPr lang="en-US" altLang="zh-TW" sz="2400" smtClean="0"/>
              <a:t>Is his soliloquy rhymed?</a:t>
            </a:r>
          </a:p>
          <a:p>
            <a:r>
              <a:rPr lang="en-US" altLang="zh-TW" sz="2400" smtClean="0"/>
              <a:t>Is it a rhymed verse, iambic pentameter, or prose?</a:t>
            </a:r>
          </a:p>
          <a:p>
            <a:r>
              <a:rPr lang="en-US" altLang="zh-TW" sz="2400" smtClean="0"/>
              <a:t>Which words will you put the stress?</a:t>
            </a:r>
          </a:p>
          <a:p>
            <a:r>
              <a:rPr lang="en-US" altLang="zh-TW" sz="2400" smtClean="0"/>
              <a:t>What does the rhythm tell us about Hamlet’s status of mind?</a:t>
            </a:r>
          </a:p>
          <a:p>
            <a:endParaRPr lang="zh-TW" altLang="en-US" sz="240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79388" y="260350"/>
          <a:ext cx="8675687" cy="6597650"/>
        </p:xfrm>
        <a:graphic>
          <a:graphicData uri="http://schemas.openxmlformats.org/drawingml/2006/table">
            <a:tbl>
              <a:tblPr/>
              <a:tblGrid>
                <a:gridCol w="8676457"/>
              </a:tblGrid>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a:p>
                  </a:txBody>
                  <a:tcPr marL="19050" marR="19050" marT="19050" marB="19050" anchor="ctr">
                    <a:lnL>
                      <a:noFill/>
                    </a:lnL>
                    <a:lnR>
                      <a:noFill/>
                    </a:lnR>
                    <a:lnT>
                      <a:noFill/>
                    </a:lnT>
                    <a:lnB>
                      <a:noFill/>
                    </a:lnB>
                  </a:tcPr>
                </a:tc>
              </a:tr>
              <a:tr h="471240">
                <a:tc>
                  <a:txBody>
                    <a:bodyPr/>
                    <a:lstStyle/>
                    <a:p>
                      <a:endParaRPr lang="zh-TW" altLang="en-US" dirty="0"/>
                    </a:p>
                  </a:txBody>
                  <a:tcPr marL="19050" marR="19050" marT="19050" marB="19050" anchor="ctr">
                    <a:lnL>
                      <a:noFill/>
                    </a:lnL>
                    <a:lnR>
                      <a:noFill/>
                    </a:lnR>
                    <a:lnT>
                      <a:noFill/>
                    </a:lnT>
                    <a:lnB>
                      <a:noFill/>
                    </a:lnB>
                  </a:tcPr>
                </a:tc>
              </a:tr>
            </a:tbl>
          </a:graphicData>
        </a:graphic>
      </p:graphicFrame>
      <p:sp>
        <p:nvSpPr>
          <p:cNvPr id="114705" name="標題 5"/>
          <p:cNvSpPr>
            <a:spLocks noGrp="1"/>
          </p:cNvSpPr>
          <p:nvPr>
            <p:ph type="title"/>
          </p:nvPr>
        </p:nvSpPr>
        <p:spPr/>
        <p:txBody>
          <a:bodyPr/>
          <a:lstStyle/>
          <a:p>
            <a:pPr algn="l"/>
            <a:r>
              <a:rPr lang="en-US" altLang="zh-TW" smtClean="0"/>
              <a:t>II.1.97-101</a:t>
            </a:r>
            <a:endParaRPr lang="zh-TW" altLang="en-US" smtClean="0"/>
          </a:p>
        </p:txBody>
      </p:sp>
      <p:sp>
        <p:nvSpPr>
          <p:cNvPr id="7" name="內容版面配置區 6"/>
          <p:cNvSpPr>
            <a:spLocks noGrp="1"/>
          </p:cNvSpPr>
          <p:nvPr>
            <p:ph sz="half" idx="1"/>
          </p:nvPr>
        </p:nvSpPr>
        <p:spPr>
          <a:xfrm>
            <a:off x="457200" y="1600200"/>
            <a:ext cx="4043363" cy="4900613"/>
          </a:xfrm>
        </p:spPr>
        <p:txBody>
          <a:bodyPr rtlCol="0">
            <a:normAutofit fontScale="92500"/>
          </a:bodyPr>
          <a:lstStyle/>
          <a:p>
            <a:pPr fontAlgn="ctr">
              <a:spcAft>
                <a:spcPts val="0"/>
              </a:spcAft>
              <a:buFont typeface="Arial" pitchFamily="34" charset="0"/>
              <a:buChar char="•"/>
              <a:defRPr/>
            </a:pPr>
            <a:r>
              <a:rPr lang="en-US" b="1" dirty="0" smtClean="0"/>
              <a:t>Ophelia</a:t>
            </a:r>
          </a:p>
          <a:p>
            <a:pPr fontAlgn="ctr">
              <a:spcAft>
                <a:spcPts val="0"/>
              </a:spcAft>
              <a:buFont typeface="Arial" pitchFamily="34" charset="0"/>
              <a:buChar char="•"/>
              <a:defRPr/>
            </a:pPr>
            <a:r>
              <a:rPr lang="en-US" dirty="0" smtClean="0"/>
              <a:t>He took me by the wrist and held me hard,</a:t>
            </a:r>
            <a:endParaRPr lang="zh-TW" altLang="en-US" dirty="0" smtClean="0"/>
          </a:p>
          <a:p>
            <a:pPr fontAlgn="ctr">
              <a:spcAft>
                <a:spcPts val="0"/>
              </a:spcAft>
              <a:buFont typeface="Arial" pitchFamily="34" charset="0"/>
              <a:buChar char="•"/>
              <a:defRPr/>
            </a:pPr>
            <a:r>
              <a:rPr lang="en-US" dirty="0" smtClean="0"/>
              <a:t>Then goes he to the length of all his arm,</a:t>
            </a:r>
            <a:endParaRPr lang="zh-TW" altLang="en-US" dirty="0" smtClean="0"/>
          </a:p>
          <a:p>
            <a:pPr fontAlgn="ctr">
              <a:spcAft>
                <a:spcPts val="0"/>
              </a:spcAft>
              <a:buFont typeface="Arial" pitchFamily="34" charset="0"/>
              <a:buChar char="•"/>
              <a:defRPr/>
            </a:pPr>
            <a:r>
              <a:rPr lang="en-US" dirty="0" smtClean="0"/>
              <a:t>And, with his other hand thus o’er his brow,</a:t>
            </a:r>
            <a:endParaRPr lang="zh-TW" altLang="en-US" dirty="0" smtClean="0"/>
          </a:p>
          <a:p>
            <a:pPr fontAlgn="ctr">
              <a:spcAft>
                <a:spcPts val="0"/>
              </a:spcAft>
              <a:buFont typeface="Arial" pitchFamily="34" charset="0"/>
              <a:buChar char="•"/>
              <a:defRPr/>
            </a:pPr>
            <a:r>
              <a:rPr lang="en-US" dirty="0" smtClean="0"/>
              <a:t>He falls to such perusal of my face</a:t>
            </a:r>
            <a:endParaRPr lang="zh-TW" altLang="en-US" dirty="0" smtClean="0"/>
          </a:p>
          <a:p>
            <a:pPr fontAlgn="ctr">
              <a:spcAft>
                <a:spcPts val="0"/>
              </a:spcAft>
              <a:buFont typeface="Arial" pitchFamily="34" charset="0"/>
              <a:buChar char="•"/>
              <a:defRPr/>
            </a:pPr>
            <a:r>
              <a:rPr lang="en-US" dirty="0" smtClean="0"/>
              <a:t>As he would draw it. Long </a:t>
            </a:r>
            <a:r>
              <a:rPr lang="en-US" dirty="0" err="1" smtClean="0"/>
              <a:t>stay’d</a:t>
            </a:r>
            <a:r>
              <a:rPr lang="en-US" dirty="0" smtClean="0"/>
              <a:t> he so;</a:t>
            </a:r>
            <a:endParaRPr lang="zh-TW" altLang="en-US" dirty="0" smtClean="0"/>
          </a:p>
          <a:p>
            <a:pPr fontAlgn="ctr">
              <a:spcAft>
                <a:spcPts val="0"/>
              </a:spcAft>
              <a:buFont typeface="Arial" pitchFamily="34" charset="0"/>
              <a:buChar char="•"/>
              <a:defRPr/>
            </a:pPr>
            <a:endParaRPr lang="zh-TW" altLang="en-US" dirty="0"/>
          </a:p>
        </p:txBody>
      </p:sp>
      <p:pic>
        <p:nvPicPr>
          <p:cNvPr id="114707" name="Picture 2" descr="D:\20140503\Classes\1022\MOOCs\W9\掃描\Hamlet\p44.jpg"/>
          <p:cNvPicPr>
            <a:picLocks noGrp="1" noChangeAspect="1" noChangeArrowheads="1"/>
          </p:cNvPicPr>
          <p:nvPr>
            <p:ph sz="half" idx="2"/>
          </p:nvPr>
        </p:nvPicPr>
        <p:blipFill>
          <a:blip r:embed="rId2" cstate="print"/>
          <a:srcRect/>
          <a:stretch>
            <a:fillRect/>
          </a:stretch>
        </p:blipFill>
        <p:spPr>
          <a:xfrm>
            <a:off x="4552950" y="142875"/>
            <a:ext cx="4591050" cy="6715125"/>
          </a:xfr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p:txBody>
          <a:bodyPr/>
          <a:lstStyle/>
          <a:p>
            <a:pPr algn="l"/>
            <a:r>
              <a:rPr lang="en-US" altLang="zh-TW" smtClean="0"/>
              <a:t>II.1.107-110</a:t>
            </a:r>
            <a:endParaRPr lang="zh-TW" altLang="en-US" smtClean="0"/>
          </a:p>
        </p:txBody>
      </p:sp>
      <p:sp>
        <p:nvSpPr>
          <p:cNvPr id="115715" name="內容版面配置區 2"/>
          <p:cNvSpPr>
            <a:spLocks noGrp="1"/>
          </p:cNvSpPr>
          <p:nvPr>
            <p:ph sz="half" idx="1"/>
          </p:nvPr>
        </p:nvSpPr>
        <p:spPr>
          <a:xfrm>
            <a:off x="428625" y="1285875"/>
            <a:ext cx="4071938" cy="5286375"/>
          </a:xfrm>
        </p:spPr>
        <p:txBody>
          <a:bodyPr/>
          <a:lstStyle/>
          <a:p>
            <a:pPr fontAlgn="ctr"/>
            <a:r>
              <a:rPr lang="en-US" altLang="zh-TW" smtClean="0"/>
              <a:t>That done, he lets me go,</a:t>
            </a:r>
            <a:endParaRPr lang="zh-TW" altLang="en-US" smtClean="0"/>
          </a:p>
          <a:p>
            <a:pPr fontAlgn="ctr"/>
            <a:r>
              <a:rPr lang="en-US" altLang="zh-TW" smtClean="0"/>
              <a:t>And, with his head over his shoulder turn’d,</a:t>
            </a:r>
            <a:endParaRPr lang="zh-TW" altLang="en-US" smtClean="0"/>
          </a:p>
          <a:p>
            <a:pPr fontAlgn="ctr"/>
            <a:r>
              <a:rPr lang="en-US" altLang="zh-TW" smtClean="0"/>
              <a:t>He seem’d to find his way without his eyes;</a:t>
            </a:r>
            <a:endParaRPr lang="zh-TW" altLang="en-US" smtClean="0"/>
          </a:p>
          <a:p>
            <a:pPr fontAlgn="ctr"/>
            <a:r>
              <a:rPr lang="en-US" altLang="zh-TW" smtClean="0"/>
              <a:t>For out o’ doors he went without their help,</a:t>
            </a:r>
            <a:endParaRPr lang="zh-TW" altLang="en-US" smtClean="0"/>
          </a:p>
          <a:p>
            <a:pPr fontAlgn="ctr"/>
            <a:r>
              <a:rPr lang="en-US" altLang="zh-TW" smtClean="0"/>
              <a:t>And to the last bended their light on me.</a:t>
            </a:r>
            <a:endParaRPr lang="zh-TW" altLang="en-US" smtClean="0"/>
          </a:p>
          <a:p>
            <a:endParaRPr lang="zh-TW" altLang="en-US" smtClean="0"/>
          </a:p>
          <a:p>
            <a:endParaRPr lang="zh-TW" altLang="en-US" sz="2700" smtClean="0"/>
          </a:p>
          <a:p>
            <a:endParaRPr lang="zh-TW" altLang="en-US" sz="2700" smtClean="0"/>
          </a:p>
        </p:txBody>
      </p:sp>
      <p:sp>
        <p:nvSpPr>
          <p:cNvPr id="115716" name="內容版面配置區 5"/>
          <p:cNvSpPr>
            <a:spLocks noGrp="1"/>
          </p:cNvSpPr>
          <p:nvPr>
            <p:ph sz="half" idx="2"/>
          </p:nvPr>
        </p:nvSpPr>
        <p:spPr/>
        <p:txBody>
          <a:bodyPr/>
          <a:lstStyle/>
          <a:p>
            <a:endParaRPr lang="zh-TW" alt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zh-TW" smtClean="0"/>
              <a:t>V.2.48-52</a:t>
            </a:r>
          </a:p>
        </p:txBody>
      </p:sp>
      <p:sp>
        <p:nvSpPr>
          <p:cNvPr id="15363" name="Rectangle 3"/>
          <p:cNvSpPr>
            <a:spLocks noGrp="1" noChangeArrowheads="1"/>
          </p:cNvSpPr>
          <p:nvPr>
            <p:ph type="body" idx="1"/>
          </p:nvPr>
        </p:nvSpPr>
        <p:spPr/>
        <p:txBody>
          <a:bodyPr/>
          <a:lstStyle/>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a:t>
            </a:r>
            <a:r>
              <a:rPr lang="en-US" altLang="zh-TW" sz="2400" smtClean="0">
                <a:solidFill>
                  <a:srgbClr val="00B0F0"/>
                </a:solidFill>
              </a:rPr>
              <a:t>That handkerchief </a:t>
            </a:r>
            <a:r>
              <a:rPr lang="en-US" altLang="zh-TW" sz="2400" smtClean="0"/>
              <a:t>which I so loved and gave thee</a:t>
            </a:r>
            <a:br>
              <a:rPr lang="en-US" altLang="zh-TW" sz="2400" smtClean="0"/>
            </a:br>
            <a:r>
              <a:rPr lang="en-US" altLang="zh-TW" sz="2400" smtClean="0"/>
              <a:t>Thou gavest to Cassio.</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No, by my life and soul!</a:t>
            </a:r>
            <a:br>
              <a:rPr lang="en-US" altLang="zh-TW" sz="2400" smtClean="0"/>
            </a:br>
            <a:r>
              <a:rPr lang="en-US" altLang="zh-TW" sz="2400" smtClean="0"/>
              <a:t>Send for the man, and ask him.</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Sweet soul, take heed,</a:t>
            </a:r>
            <a:br>
              <a:rPr lang="en-US" altLang="zh-TW" sz="2400" smtClean="0"/>
            </a:br>
            <a:r>
              <a:rPr lang="en-US" altLang="zh-TW" sz="2400" smtClean="0"/>
              <a:t>Take heed of perjury; thou art on thy death-bed.</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Ay, but not yet to die.</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Yes, </a:t>
            </a:r>
            <a:r>
              <a:rPr lang="en-US" altLang="zh-TW" sz="2400" smtClean="0">
                <a:solidFill>
                  <a:srgbClr val="FF0000"/>
                </a:solidFill>
              </a:rPr>
              <a:t>presently (at once).</a:t>
            </a:r>
            <a:r>
              <a:rPr lang="en-US" altLang="zh-TW" sz="2400" smtClean="0"/>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p:nvPr>
        </p:nvSpPr>
        <p:spPr/>
        <p:txBody>
          <a:bodyPr/>
          <a:lstStyle/>
          <a:p>
            <a:pPr algn="l"/>
            <a:r>
              <a:rPr lang="en-US" altLang="zh-TW" smtClean="0"/>
              <a:t>II.1.102-106</a:t>
            </a:r>
            <a:endParaRPr lang="zh-TW" altLang="en-US" smtClean="0"/>
          </a:p>
        </p:txBody>
      </p:sp>
      <p:sp>
        <p:nvSpPr>
          <p:cNvPr id="116739" name="內容版面配置區 2"/>
          <p:cNvSpPr>
            <a:spLocks noGrp="1"/>
          </p:cNvSpPr>
          <p:nvPr>
            <p:ph sz="half" idx="1"/>
          </p:nvPr>
        </p:nvSpPr>
        <p:spPr/>
        <p:txBody>
          <a:bodyPr/>
          <a:lstStyle/>
          <a:p>
            <a:pPr fontAlgn="ctr"/>
            <a:r>
              <a:rPr lang="en-US" altLang="zh-TW" smtClean="0"/>
              <a:t>At last, a little shaking of mine arm,</a:t>
            </a:r>
            <a:endParaRPr lang="zh-TW" altLang="en-US" smtClean="0"/>
          </a:p>
          <a:p>
            <a:pPr fontAlgn="ctr"/>
            <a:r>
              <a:rPr lang="en-US" altLang="zh-TW" smtClean="0"/>
              <a:t>And thrice his head thus waving up and down,</a:t>
            </a:r>
            <a:endParaRPr lang="zh-TW" altLang="en-US" smtClean="0"/>
          </a:p>
          <a:p>
            <a:pPr fontAlgn="ctr"/>
            <a:r>
              <a:rPr lang="en-US" altLang="zh-TW" smtClean="0"/>
              <a:t>He rais’d a sigh so piteous and profound</a:t>
            </a:r>
            <a:endParaRPr lang="zh-TW" altLang="en-US" smtClean="0"/>
          </a:p>
          <a:p>
            <a:pPr fontAlgn="ctr"/>
            <a:r>
              <a:rPr lang="en-US" altLang="zh-TW" smtClean="0"/>
              <a:t>That it did seem to shatter all his bulk </a:t>
            </a:r>
            <a:endParaRPr lang="zh-TW" altLang="en-US" smtClean="0"/>
          </a:p>
          <a:p>
            <a:pPr fontAlgn="ctr"/>
            <a:r>
              <a:rPr lang="en-US" altLang="zh-TW" smtClean="0"/>
              <a:t>And end his being. </a:t>
            </a:r>
            <a:endParaRPr lang="zh-TW" altLang="en-US" smtClean="0"/>
          </a:p>
        </p:txBody>
      </p:sp>
      <p:pic>
        <p:nvPicPr>
          <p:cNvPr id="116740" name="Picture 2" descr="D:\20140503\Classes\1022\MOOCs\W9\掃描\Hamlet\p45.jpg"/>
          <p:cNvPicPr>
            <a:picLocks noGrp="1" noChangeAspect="1" noChangeArrowheads="1"/>
          </p:cNvPicPr>
          <p:nvPr>
            <p:ph sz="half" idx="2"/>
          </p:nvPr>
        </p:nvPicPr>
        <p:blipFill>
          <a:blip r:embed="rId2" cstate="print"/>
          <a:srcRect/>
          <a:stretch>
            <a:fillRect/>
          </a:stretch>
        </p:blipFill>
        <p:spPr>
          <a:xfrm>
            <a:off x="4506913" y="68263"/>
            <a:ext cx="4637087" cy="6789737"/>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p:txBody>
          <a:bodyPr/>
          <a:lstStyle/>
          <a:p>
            <a:pPr algn="l"/>
            <a:r>
              <a:rPr lang="en-US" altLang="zh-TW" smtClean="0"/>
              <a:t>III.1.63-67</a:t>
            </a:r>
            <a:endParaRPr lang="zh-TW" altLang="en-US" smtClean="0"/>
          </a:p>
        </p:txBody>
      </p:sp>
      <p:sp>
        <p:nvSpPr>
          <p:cNvPr id="48131" name="內容版面配置區 2"/>
          <p:cNvSpPr>
            <a:spLocks noGrp="1"/>
          </p:cNvSpPr>
          <p:nvPr>
            <p:ph sz="half" idx="1"/>
          </p:nvPr>
        </p:nvSpPr>
        <p:spPr>
          <a:xfrm>
            <a:off x="457200" y="1600200"/>
            <a:ext cx="4114800" cy="4972050"/>
          </a:xfrm>
        </p:spPr>
        <p:txBody>
          <a:bodyPr rtlCol="0">
            <a:normAutofit fontScale="25000" lnSpcReduction="20000"/>
          </a:bodyPr>
          <a:lstStyle/>
          <a:p>
            <a:pPr fontAlgn="auto">
              <a:spcAft>
                <a:spcPts val="0"/>
              </a:spcAft>
              <a:buFont typeface="Arial" pitchFamily="34" charset="0"/>
              <a:buChar char="•"/>
              <a:defRPr/>
            </a:pPr>
            <a:r>
              <a:rPr lang="en-US" altLang="zh-TW" sz="8000" dirty="0" smtClean="0"/>
              <a:t> </a:t>
            </a:r>
            <a:r>
              <a:rPr lang="en-US" altLang="zh-TW" sz="8000" i="1" dirty="0" smtClean="0"/>
              <a:t>Ham.</a:t>
            </a:r>
            <a:r>
              <a:rPr lang="en-US" altLang="zh-TW" sz="8000" dirty="0" smtClean="0"/>
              <a:t> </a:t>
            </a:r>
            <a:r>
              <a:rPr lang="en-US" altLang="zh-TW" sz="8000" dirty="0" smtClean="0">
                <a:solidFill>
                  <a:srgbClr val="FF0000"/>
                </a:solidFill>
              </a:rPr>
              <a:t> </a:t>
            </a:r>
          </a:p>
          <a:p>
            <a:pPr fontAlgn="auto">
              <a:spcAft>
                <a:spcPts val="0"/>
              </a:spcAft>
              <a:buFont typeface="Arial" pitchFamily="34" charset="0"/>
              <a:buChar char="•"/>
              <a:defRPr/>
            </a:pPr>
            <a:r>
              <a:rPr lang="en-US" altLang="zh-TW" sz="8000" dirty="0" smtClean="0">
                <a:solidFill>
                  <a:srgbClr val="FF0000"/>
                </a:solidFill>
              </a:rPr>
              <a:t>To be, or not to be (live, exist): </a:t>
            </a:r>
            <a:r>
              <a:rPr lang="en-US" altLang="zh-TW" sz="8000" dirty="0" smtClean="0"/>
              <a:t>that is the question:</a:t>
            </a:r>
            <a:endParaRPr lang="zh-TW" altLang="zh-TW" sz="8000" dirty="0" smtClean="0"/>
          </a:p>
          <a:p>
            <a:pPr fontAlgn="auto">
              <a:spcAft>
                <a:spcPts val="0"/>
              </a:spcAft>
              <a:buFont typeface="Arial" pitchFamily="34" charset="0"/>
              <a:buChar char="•"/>
              <a:defRPr/>
            </a:pPr>
            <a:r>
              <a:rPr lang="en-US" altLang="zh-TW" sz="8000" dirty="0" smtClean="0"/>
              <a:t>Whether ’tis nobler in the mind to suffer</a:t>
            </a:r>
            <a:endParaRPr lang="zh-TW" altLang="zh-TW" sz="8000" dirty="0" smtClean="0"/>
          </a:p>
          <a:p>
            <a:pPr fontAlgn="auto">
              <a:spcAft>
                <a:spcPts val="0"/>
              </a:spcAft>
              <a:buFont typeface="Arial" pitchFamily="34" charset="0"/>
              <a:buChar char="•"/>
              <a:defRPr/>
            </a:pPr>
            <a:r>
              <a:rPr lang="en-US" altLang="zh-TW" sz="8000" dirty="0" smtClean="0"/>
              <a:t>The slings and arrows of </a:t>
            </a:r>
            <a:r>
              <a:rPr lang="en-US" altLang="zh-TW" sz="8000" dirty="0" smtClean="0">
                <a:solidFill>
                  <a:srgbClr val="FF0000"/>
                </a:solidFill>
              </a:rPr>
              <a:t>outrageous (</a:t>
            </a:r>
            <a:r>
              <a:rPr lang="en-US" altLang="zh-TW" sz="8000" dirty="0" err="1" smtClean="0">
                <a:solidFill>
                  <a:srgbClr val="FF0000"/>
                </a:solidFill>
              </a:rPr>
              <a:t>wilful</a:t>
            </a:r>
            <a:r>
              <a:rPr lang="en-US" altLang="zh-TW" sz="8000" dirty="0" smtClean="0">
                <a:solidFill>
                  <a:srgbClr val="FF0000"/>
                </a:solidFill>
              </a:rPr>
              <a:t>) </a:t>
            </a:r>
            <a:r>
              <a:rPr lang="en-US" altLang="zh-TW" sz="8000" dirty="0" smtClean="0"/>
              <a:t>fortune,</a:t>
            </a:r>
            <a:endParaRPr lang="zh-TW" altLang="zh-TW" sz="8000" dirty="0" smtClean="0"/>
          </a:p>
          <a:p>
            <a:pPr fontAlgn="auto">
              <a:spcAft>
                <a:spcPts val="0"/>
              </a:spcAft>
              <a:buFont typeface="Arial" pitchFamily="34" charset="0"/>
              <a:buChar char="•"/>
              <a:defRPr/>
            </a:pPr>
            <a:r>
              <a:rPr lang="en-US" altLang="zh-TW" sz="8000" dirty="0" smtClean="0"/>
              <a:t>Or to </a:t>
            </a:r>
            <a:r>
              <a:rPr lang="en-US" altLang="zh-TW" sz="8000" dirty="0" smtClean="0">
                <a:solidFill>
                  <a:srgbClr val="FF0000"/>
                </a:solidFill>
              </a:rPr>
              <a:t>take arms against a sea of troubles,</a:t>
            </a:r>
            <a:endParaRPr lang="zh-TW" altLang="zh-TW" sz="8000" dirty="0" smtClean="0">
              <a:solidFill>
                <a:srgbClr val="FF0000"/>
              </a:solidFill>
            </a:endParaRPr>
          </a:p>
          <a:p>
            <a:pPr fontAlgn="auto">
              <a:spcAft>
                <a:spcPts val="0"/>
              </a:spcAft>
              <a:buFont typeface="Arial" pitchFamily="34" charset="0"/>
              <a:buChar char="•"/>
              <a:defRPr/>
            </a:pPr>
            <a:r>
              <a:rPr lang="en-US" altLang="zh-TW" sz="8000" dirty="0" smtClean="0">
                <a:solidFill>
                  <a:srgbClr val="FF0000"/>
                </a:solidFill>
              </a:rPr>
              <a:t>And by opposing end them? (take…them: fight against trouble.) </a:t>
            </a:r>
            <a:r>
              <a:rPr lang="en-US" altLang="zh-TW" sz="8000" dirty="0" smtClean="0"/>
              <a:t>To die: to sleep;</a:t>
            </a:r>
          </a:p>
          <a:p>
            <a:pPr fontAlgn="auto">
              <a:spcAft>
                <a:spcPts val="0"/>
              </a:spcAft>
              <a:buFont typeface="Arial" pitchFamily="34" charset="0"/>
              <a:buChar char="•"/>
              <a:defRPr/>
            </a:pPr>
            <a:endParaRPr lang="zh-TW" altLang="zh-TW" sz="7400" dirty="0" smtClean="0"/>
          </a:p>
          <a:p>
            <a:pPr fontAlgn="auto">
              <a:spcAft>
                <a:spcPts val="0"/>
              </a:spcAft>
              <a:buFont typeface="Arial" pitchFamily="34" charset="0"/>
              <a:buChar char="•"/>
              <a:defRPr/>
            </a:pPr>
            <a:endParaRPr lang="zh-TW" altLang="en-US" sz="5100" dirty="0" smtClean="0"/>
          </a:p>
        </p:txBody>
      </p:sp>
      <p:pic>
        <p:nvPicPr>
          <p:cNvPr id="117764" name="Picture 2" descr="D:\20140503\Classes\1022\MOOCs\W9\掃描\Hamlet\p78.jpg"/>
          <p:cNvPicPr>
            <a:picLocks noGrp="1" noChangeAspect="1" noChangeArrowheads="1"/>
          </p:cNvPicPr>
          <p:nvPr>
            <p:ph sz="half" idx="2"/>
          </p:nvPr>
        </p:nvPicPr>
        <p:blipFill>
          <a:blip r:embed="rId2" cstate="print"/>
          <a:srcRect/>
          <a:stretch>
            <a:fillRect/>
          </a:stretch>
        </p:blipFill>
        <p:spPr>
          <a:xfrm>
            <a:off x="4648200" y="0"/>
            <a:ext cx="4495800" cy="6858000"/>
          </a:xfr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p:cNvSpPr>
          <p:nvPr>
            <p:ph type="title"/>
          </p:nvPr>
        </p:nvSpPr>
        <p:spPr/>
        <p:txBody>
          <a:bodyPr/>
          <a:lstStyle/>
          <a:p>
            <a:r>
              <a:rPr lang="en-US" altLang="zh-TW" smtClean="0"/>
              <a:t>III.1.68-71</a:t>
            </a:r>
            <a:endParaRPr lang="zh-TW" altLang="en-US" smtClean="0"/>
          </a:p>
        </p:txBody>
      </p:sp>
      <p:sp>
        <p:nvSpPr>
          <p:cNvPr id="3" name="內容版面配置區 2"/>
          <p:cNvSpPr>
            <a:spLocks noGrp="1"/>
          </p:cNvSpPr>
          <p:nvPr>
            <p:ph sz="half" idx="1"/>
          </p:nvPr>
        </p:nvSpPr>
        <p:spPr/>
        <p:txBody>
          <a:bodyPr rtlCol="0">
            <a:normAutofit fontScale="85000" lnSpcReduction="10000"/>
          </a:bodyPr>
          <a:lstStyle/>
          <a:p>
            <a:pPr fontAlgn="auto">
              <a:spcAft>
                <a:spcPts val="0"/>
              </a:spcAft>
              <a:buFont typeface="Arial" pitchFamily="34" charset="0"/>
              <a:buChar char="•"/>
              <a:defRPr/>
            </a:pPr>
            <a:r>
              <a:rPr lang="en-US" altLang="zh-TW" dirty="0" smtClean="0">
                <a:solidFill>
                  <a:srgbClr val="FF0000"/>
                </a:solidFill>
              </a:rPr>
              <a:t>No more (that is all); </a:t>
            </a:r>
            <a:r>
              <a:rPr lang="en-US" altLang="zh-TW" dirty="0" smtClean="0"/>
              <a:t>and, by a sleep to say we end</a:t>
            </a:r>
            <a:endParaRPr lang="zh-TW" altLang="zh-TW" dirty="0" smtClean="0"/>
          </a:p>
          <a:p>
            <a:pPr fontAlgn="auto">
              <a:spcAft>
                <a:spcPts val="0"/>
              </a:spcAft>
              <a:buFont typeface="Arial" pitchFamily="34" charset="0"/>
              <a:buChar char="•"/>
              <a:defRPr/>
            </a:pPr>
            <a:r>
              <a:rPr lang="en-US" altLang="zh-TW" dirty="0" smtClean="0"/>
              <a:t>The heart-ache and the thousand natural shocks</a:t>
            </a:r>
            <a:endParaRPr lang="zh-TW" altLang="zh-TW" dirty="0" smtClean="0"/>
          </a:p>
          <a:p>
            <a:pPr fontAlgn="auto">
              <a:spcAft>
                <a:spcPts val="0"/>
              </a:spcAft>
              <a:buFont typeface="Arial" pitchFamily="34" charset="0"/>
              <a:buChar char="•"/>
              <a:defRPr/>
            </a:pPr>
            <a:r>
              <a:rPr lang="en-US" altLang="zh-TW" dirty="0" smtClean="0"/>
              <a:t>That flesh is heir to, ’tis a </a:t>
            </a:r>
            <a:r>
              <a:rPr lang="en-US" altLang="zh-TW" dirty="0" smtClean="0">
                <a:solidFill>
                  <a:srgbClr val="FF0000"/>
                </a:solidFill>
              </a:rPr>
              <a:t>consummation (final completion)</a:t>
            </a:r>
            <a:endParaRPr lang="zh-TW" altLang="zh-TW" dirty="0" smtClean="0">
              <a:solidFill>
                <a:srgbClr val="FF0000"/>
              </a:solidFill>
            </a:endParaRPr>
          </a:p>
          <a:p>
            <a:pPr fontAlgn="auto">
              <a:spcAft>
                <a:spcPts val="0"/>
              </a:spcAft>
              <a:buFont typeface="Arial" pitchFamily="34" charset="0"/>
              <a:buChar char="•"/>
              <a:defRPr/>
            </a:pPr>
            <a:r>
              <a:rPr lang="en-US" altLang="zh-TW" dirty="0" smtClean="0"/>
              <a:t>Devoutly to be </a:t>
            </a:r>
            <a:r>
              <a:rPr lang="en-US" altLang="zh-TW" dirty="0" err="1" smtClean="0"/>
              <a:t>wish’d</a:t>
            </a:r>
            <a:r>
              <a:rPr lang="en-US" altLang="zh-TW" dirty="0" smtClean="0"/>
              <a:t>. To die, to sleep;</a:t>
            </a:r>
            <a:r>
              <a:rPr lang="en-US" altLang="zh-TW" dirty="0" smtClean="0">
                <a:solidFill>
                  <a:srgbClr val="0000CC"/>
                </a:solidFill>
              </a:rPr>
              <a:t> (if we could end the heartaches and sufferings)</a:t>
            </a:r>
            <a:endParaRPr lang="zh-TW" altLang="zh-TW" dirty="0" smtClean="0"/>
          </a:p>
          <a:p>
            <a:pPr fontAlgn="auto">
              <a:spcAft>
                <a:spcPts val="0"/>
              </a:spcAft>
              <a:buFont typeface="Arial" pitchFamily="34" charset="0"/>
              <a:buChar char="•"/>
              <a:defRPr/>
            </a:pPr>
            <a:endParaRPr lang="zh-TW" altLang="en-US" dirty="0"/>
          </a:p>
        </p:txBody>
      </p:sp>
      <p:pic>
        <p:nvPicPr>
          <p:cNvPr id="118788" name="Picture 2" descr="D:\20140503\Classes\1022\MOOCs\W9\掃描\Hamlet\p79.jpg"/>
          <p:cNvPicPr>
            <a:picLocks noGrp="1" noChangeAspect="1" noChangeArrowheads="1"/>
          </p:cNvPicPr>
          <p:nvPr>
            <p:ph sz="half" idx="2"/>
          </p:nvPr>
        </p:nvPicPr>
        <p:blipFill>
          <a:blip r:embed="rId2" cstate="print"/>
          <a:srcRect/>
          <a:stretch>
            <a:fillRect/>
          </a:stretch>
        </p:blipFill>
        <p:spPr>
          <a:xfrm>
            <a:off x="5478463" y="1357313"/>
            <a:ext cx="3665537" cy="536575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標題 1"/>
          <p:cNvSpPr>
            <a:spLocks noGrp="1"/>
          </p:cNvSpPr>
          <p:nvPr>
            <p:ph type="title"/>
          </p:nvPr>
        </p:nvSpPr>
        <p:spPr/>
        <p:txBody>
          <a:bodyPr/>
          <a:lstStyle/>
          <a:p>
            <a:r>
              <a:rPr lang="en-US" altLang="zh-TW" smtClean="0"/>
              <a:t>III.1.72-76</a:t>
            </a:r>
            <a:endParaRPr lang="zh-TW" altLang="en-US" smtClean="0"/>
          </a:p>
        </p:txBody>
      </p:sp>
      <p:sp>
        <p:nvSpPr>
          <p:cNvPr id="119811" name="內容版面配置區 2"/>
          <p:cNvSpPr>
            <a:spLocks noGrp="1"/>
          </p:cNvSpPr>
          <p:nvPr>
            <p:ph sz="half" idx="1"/>
          </p:nvPr>
        </p:nvSpPr>
        <p:spPr/>
        <p:txBody>
          <a:bodyPr/>
          <a:lstStyle/>
          <a:p>
            <a:r>
              <a:rPr lang="en-US" altLang="zh-TW" sz="2400" i="1" smtClean="0"/>
              <a:t>Ham. </a:t>
            </a:r>
          </a:p>
          <a:p>
            <a:r>
              <a:rPr lang="en-US" altLang="zh-TW" sz="2400" smtClean="0">
                <a:solidFill>
                  <a:srgbClr val="00B050"/>
                </a:solidFill>
              </a:rPr>
              <a:t>To sleep: </a:t>
            </a:r>
            <a:r>
              <a:rPr lang="en-US" altLang="zh-TW" sz="2400" smtClean="0"/>
              <a:t>perchance to dream: ay, there’s the </a:t>
            </a:r>
            <a:r>
              <a:rPr lang="en-US" altLang="zh-TW" sz="2400" smtClean="0">
                <a:solidFill>
                  <a:srgbClr val="FF0000"/>
                </a:solidFill>
              </a:rPr>
              <a:t>rub</a:t>
            </a:r>
            <a:endParaRPr lang="zh-TW" altLang="zh-TW" sz="2400" smtClean="0">
              <a:solidFill>
                <a:srgbClr val="FF0000"/>
              </a:solidFill>
            </a:endParaRPr>
          </a:p>
          <a:p>
            <a:r>
              <a:rPr lang="en-US" altLang="zh-TW" sz="2400" smtClean="0"/>
              <a:t>For in that </a:t>
            </a:r>
            <a:r>
              <a:rPr lang="en-US" altLang="zh-TW" sz="2400" smtClean="0">
                <a:solidFill>
                  <a:srgbClr val="00B050"/>
                </a:solidFill>
              </a:rPr>
              <a:t>sleep of death </a:t>
            </a:r>
            <a:r>
              <a:rPr lang="en-US" altLang="zh-TW" sz="2400" smtClean="0"/>
              <a:t>what dreams may come</a:t>
            </a:r>
            <a:endParaRPr lang="zh-TW" altLang="zh-TW" sz="2400" smtClean="0"/>
          </a:p>
          <a:p>
            <a:r>
              <a:rPr lang="en-US" altLang="zh-TW" sz="2400" smtClean="0"/>
              <a:t>When we have </a:t>
            </a:r>
            <a:r>
              <a:rPr lang="en-US" altLang="zh-TW" sz="2400" smtClean="0">
                <a:solidFill>
                  <a:srgbClr val="FF0000"/>
                </a:solidFill>
              </a:rPr>
              <a:t>shuffled off (got free from) </a:t>
            </a:r>
            <a:r>
              <a:rPr lang="en-US" altLang="zh-TW" sz="2400" smtClean="0"/>
              <a:t>this </a:t>
            </a:r>
            <a:r>
              <a:rPr lang="en-US" altLang="zh-TW" sz="2400" smtClean="0">
                <a:solidFill>
                  <a:srgbClr val="FF0000"/>
                </a:solidFill>
              </a:rPr>
              <a:t>mortal coil (business of humanity),</a:t>
            </a:r>
            <a:endParaRPr lang="zh-TW" altLang="zh-TW" sz="2400" smtClean="0">
              <a:solidFill>
                <a:srgbClr val="FF0000"/>
              </a:solidFill>
            </a:endParaRPr>
          </a:p>
          <a:p>
            <a:r>
              <a:rPr lang="en-US" altLang="zh-TW" sz="2400" smtClean="0"/>
              <a:t>Must give us </a:t>
            </a:r>
            <a:r>
              <a:rPr lang="en-US" altLang="zh-TW" sz="2400" smtClean="0">
                <a:solidFill>
                  <a:srgbClr val="FF0000"/>
                </a:solidFill>
              </a:rPr>
              <a:t>pause (make us stop to think). There’s the respect</a:t>
            </a:r>
            <a:endParaRPr lang="zh-TW" altLang="zh-TW" sz="2400" smtClean="0">
              <a:solidFill>
                <a:srgbClr val="FF0000"/>
              </a:solidFill>
            </a:endParaRPr>
          </a:p>
          <a:p>
            <a:r>
              <a:rPr lang="en-US" altLang="zh-TW" sz="2400" smtClean="0">
                <a:solidFill>
                  <a:srgbClr val="FF0000"/>
                </a:solidFill>
              </a:rPr>
              <a:t>That makes calamity of so long life; </a:t>
            </a:r>
            <a:endParaRPr lang="zh-TW" altLang="zh-TW" sz="2400" smtClean="0">
              <a:solidFill>
                <a:srgbClr val="0000CC"/>
              </a:solidFill>
            </a:endParaRPr>
          </a:p>
        </p:txBody>
      </p:sp>
      <p:sp>
        <p:nvSpPr>
          <p:cNvPr id="119812" name="內容版面配置區 3"/>
          <p:cNvSpPr>
            <a:spLocks noGrp="1"/>
          </p:cNvSpPr>
          <p:nvPr>
            <p:ph sz="half" idx="2"/>
          </p:nvPr>
        </p:nvSpPr>
        <p:spPr/>
        <p:txBody>
          <a:bodyPr/>
          <a:lstStyle/>
          <a:p>
            <a:r>
              <a:rPr lang="en-US" altLang="zh-TW" smtClean="0">
                <a:solidFill>
                  <a:srgbClr val="FF0000"/>
                </a:solidFill>
              </a:rPr>
              <a:t>rub (snag; in the game of bowls, the ‘rub’ is anything that impedes the bowl’s movement.);</a:t>
            </a:r>
          </a:p>
          <a:p>
            <a:r>
              <a:rPr lang="en-US" altLang="zh-TW" smtClean="0">
                <a:solidFill>
                  <a:srgbClr val="FF0000"/>
                </a:solidFill>
              </a:rPr>
              <a:t>That makes calamity of so long life; </a:t>
            </a:r>
            <a:r>
              <a:rPr lang="en-US" altLang="zh-TW" smtClean="0">
                <a:solidFill>
                  <a:srgbClr val="0000CC"/>
                </a:solidFill>
              </a:rPr>
              <a:t>(There’s…life: that’s why misfortune endures so long.)</a:t>
            </a:r>
            <a:endParaRPr lang="zh-TW" altLang="zh-TW" smtClean="0">
              <a:solidFill>
                <a:srgbClr val="0000CC"/>
              </a:solidFill>
            </a:endParaRPr>
          </a:p>
          <a:p>
            <a:endParaRPr lang="zh-TW" alt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標題 1"/>
          <p:cNvSpPr>
            <a:spLocks noGrp="1"/>
          </p:cNvSpPr>
          <p:nvPr>
            <p:ph type="title"/>
          </p:nvPr>
        </p:nvSpPr>
        <p:spPr>
          <a:xfrm>
            <a:off x="500063" y="0"/>
            <a:ext cx="8229600" cy="1143000"/>
          </a:xfrm>
        </p:spPr>
        <p:txBody>
          <a:bodyPr/>
          <a:lstStyle/>
          <a:p>
            <a:r>
              <a:rPr lang="en-US" altLang="zh-TW" smtClean="0"/>
              <a:t>III.1.77-81</a:t>
            </a:r>
            <a:endParaRPr lang="zh-TW" altLang="en-US" smtClean="0"/>
          </a:p>
        </p:txBody>
      </p:sp>
      <p:sp>
        <p:nvSpPr>
          <p:cNvPr id="120835" name="內容版面配置區 2"/>
          <p:cNvSpPr>
            <a:spLocks noGrp="1"/>
          </p:cNvSpPr>
          <p:nvPr>
            <p:ph idx="1"/>
          </p:nvPr>
        </p:nvSpPr>
        <p:spPr>
          <a:xfrm>
            <a:off x="571500" y="1357313"/>
            <a:ext cx="8043863" cy="4911725"/>
          </a:xfrm>
        </p:spPr>
        <p:txBody>
          <a:bodyPr/>
          <a:lstStyle/>
          <a:p>
            <a:r>
              <a:rPr lang="en-US" altLang="zh-TW" sz="2800" i="1" smtClean="0"/>
              <a:t>Ham. </a:t>
            </a:r>
            <a:r>
              <a:rPr lang="en-US" altLang="zh-TW" sz="2800" smtClean="0"/>
              <a:t>For who would </a:t>
            </a:r>
            <a:r>
              <a:rPr lang="en-US" altLang="zh-TW" sz="2800" smtClean="0">
                <a:solidFill>
                  <a:srgbClr val="FF0000"/>
                </a:solidFill>
              </a:rPr>
              <a:t>bear the whips and scorns of time (this temporal world) ,</a:t>
            </a:r>
            <a:endParaRPr lang="zh-TW" altLang="zh-TW" sz="2800" smtClean="0">
              <a:solidFill>
                <a:srgbClr val="FF0000"/>
              </a:solidFill>
            </a:endParaRPr>
          </a:p>
          <a:p>
            <a:r>
              <a:rPr lang="en-US" altLang="zh-TW" sz="2800" smtClean="0"/>
              <a:t>The </a:t>
            </a:r>
            <a:r>
              <a:rPr lang="en-US" altLang="zh-TW" sz="2800" smtClean="0">
                <a:solidFill>
                  <a:srgbClr val="FF0000"/>
                </a:solidFill>
              </a:rPr>
              <a:t>oppressor’s wrong (tyrant’s injustice)</a:t>
            </a:r>
            <a:r>
              <a:rPr lang="en-US" altLang="zh-TW" sz="2800" smtClean="0"/>
              <a:t>, the proud </a:t>
            </a:r>
            <a:r>
              <a:rPr lang="en-US" altLang="zh-TW" sz="2800" smtClean="0">
                <a:solidFill>
                  <a:srgbClr val="FF0000"/>
                </a:solidFill>
              </a:rPr>
              <a:t>man’s contumely (arrogance),</a:t>
            </a:r>
            <a:endParaRPr lang="zh-TW" altLang="zh-TW" sz="2800" smtClean="0">
              <a:solidFill>
                <a:srgbClr val="FF0000"/>
              </a:solidFill>
            </a:endParaRPr>
          </a:p>
          <a:p>
            <a:r>
              <a:rPr lang="en-US" altLang="zh-TW" sz="2800" smtClean="0"/>
              <a:t>The pangs of </a:t>
            </a:r>
            <a:r>
              <a:rPr lang="en-US" altLang="zh-TW" sz="2800" smtClean="0">
                <a:solidFill>
                  <a:srgbClr val="FF0000"/>
                </a:solidFill>
              </a:rPr>
              <a:t>dispriz’d (unrequited) </a:t>
            </a:r>
            <a:r>
              <a:rPr lang="en-US" altLang="zh-TW" sz="2800" smtClean="0"/>
              <a:t>love, the law’s delay,</a:t>
            </a:r>
            <a:endParaRPr lang="zh-TW" altLang="zh-TW" sz="2800" smtClean="0"/>
          </a:p>
          <a:p>
            <a:r>
              <a:rPr lang="en-US" altLang="zh-TW" sz="2800" smtClean="0"/>
              <a:t>The insolence of office, and the </a:t>
            </a:r>
            <a:r>
              <a:rPr lang="en-US" altLang="zh-TW" sz="2800" smtClean="0">
                <a:solidFill>
                  <a:srgbClr val="FF0000"/>
                </a:solidFill>
              </a:rPr>
              <a:t>spurns (disdain)</a:t>
            </a:r>
            <a:endParaRPr lang="zh-TW" altLang="zh-TW" sz="2800" smtClean="0">
              <a:solidFill>
                <a:srgbClr val="FF0000"/>
              </a:solidFill>
            </a:endParaRPr>
          </a:p>
          <a:p>
            <a:r>
              <a:rPr lang="en-US" altLang="zh-TW" sz="2800" smtClean="0"/>
              <a:t>That </a:t>
            </a:r>
            <a:r>
              <a:rPr lang="en-US" altLang="zh-TW" sz="2800" smtClean="0">
                <a:solidFill>
                  <a:srgbClr val="FF0000"/>
                </a:solidFill>
              </a:rPr>
              <a:t>patient merit (the meritorious man) of (from) </a:t>
            </a:r>
            <a:r>
              <a:rPr lang="en-US" altLang="zh-TW" sz="2800" smtClean="0"/>
              <a:t>the unworthy takes,</a:t>
            </a:r>
            <a:endParaRPr lang="zh-TW" altLang="zh-TW" sz="2800" smtClean="0"/>
          </a:p>
          <a:p>
            <a:endParaRPr lang="zh-TW" altLang="en-US" sz="2400"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標題 1"/>
          <p:cNvSpPr>
            <a:spLocks noGrp="1"/>
          </p:cNvSpPr>
          <p:nvPr>
            <p:ph type="title"/>
          </p:nvPr>
        </p:nvSpPr>
        <p:spPr/>
        <p:txBody>
          <a:bodyPr/>
          <a:lstStyle/>
          <a:p>
            <a:r>
              <a:rPr lang="en-US" altLang="zh-TW" smtClean="0"/>
              <a:t>III.1.82-86</a:t>
            </a:r>
            <a:endParaRPr lang="zh-TW" altLang="en-US" smtClean="0"/>
          </a:p>
        </p:txBody>
      </p:sp>
      <p:sp>
        <p:nvSpPr>
          <p:cNvPr id="121859" name="內容版面配置區 2"/>
          <p:cNvSpPr>
            <a:spLocks noGrp="1"/>
          </p:cNvSpPr>
          <p:nvPr>
            <p:ph idx="1"/>
          </p:nvPr>
        </p:nvSpPr>
        <p:spPr/>
        <p:txBody>
          <a:bodyPr/>
          <a:lstStyle/>
          <a:p>
            <a:r>
              <a:rPr lang="en-US" altLang="zh-TW" smtClean="0"/>
              <a:t>When he himself might his </a:t>
            </a:r>
            <a:r>
              <a:rPr lang="en-US" altLang="zh-TW" smtClean="0">
                <a:solidFill>
                  <a:srgbClr val="FF0000"/>
                </a:solidFill>
              </a:rPr>
              <a:t>quietus (final reckoning) </a:t>
            </a:r>
            <a:r>
              <a:rPr lang="en-US" altLang="zh-TW" smtClean="0"/>
              <a:t>make</a:t>
            </a:r>
            <a:endParaRPr lang="zh-TW" altLang="zh-TW" smtClean="0"/>
          </a:p>
          <a:p>
            <a:r>
              <a:rPr lang="en-US" altLang="zh-TW" smtClean="0"/>
              <a:t>With a </a:t>
            </a:r>
            <a:r>
              <a:rPr lang="en-US" altLang="zh-TW" smtClean="0">
                <a:solidFill>
                  <a:srgbClr val="FF0000"/>
                </a:solidFill>
              </a:rPr>
              <a:t>bare bodkin (needle, small dagger)? </a:t>
            </a:r>
            <a:r>
              <a:rPr lang="en-US" altLang="zh-TW" smtClean="0"/>
              <a:t>who would </a:t>
            </a:r>
            <a:r>
              <a:rPr lang="en-US" altLang="zh-TW" smtClean="0">
                <a:solidFill>
                  <a:srgbClr val="FF0000"/>
                </a:solidFill>
              </a:rPr>
              <a:t>fardels (burdens) </a:t>
            </a:r>
            <a:r>
              <a:rPr lang="en-US" altLang="zh-TW" smtClean="0"/>
              <a:t>bear,</a:t>
            </a:r>
            <a:endParaRPr lang="zh-TW" altLang="zh-TW" smtClean="0"/>
          </a:p>
          <a:p>
            <a:r>
              <a:rPr lang="en-US" altLang="zh-TW" smtClean="0"/>
              <a:t>To grunt and sweat under a weary life,</a:t>
            </a:r>
            <a:endParaRPr lang="zh-TW" altLang="zh-TW" smtClean="0"/>
          </a:p>
          <a:p>
            <a:r>
              <a:rPr lang="en-US" altLang="zh-TW" smtClean="0"/>
              <a:t>But that </a:t>
            </a:r>
            <a:r>
              <a:rPr lang="en-US" altLang="zh-TW" smtClean="0">
                <a:solidFill>
                  <a:srgbClr val="00B050"/>
                </a:solidFill>
              </a:rPr>
              <a:t>the dread of something after death,</a:t>
            </a:r>
            <a:endParaRPr lang="zh-TW" altLang="zh-TW" smtClean="0">
              <a:solidFill>
                <a:srgbClr val="00B050"/>
              </a:solidFill>
            </a:endParaRPr>
          </a:p>
          <a:p>
            <a:r>
              <a:rPr lang="en-US" altLang="zh-TW" smtClean="0"/>
              <a:t>The undiscover’d country </a:t>
            </a:r>
            <a:r>
              <a:rPr lang="en-US" altLang="zh-TW" smtClean="0">
                <a:solidFill>
                  <a:srgbClr val="FF0000"/>
                </a:solidFill>
              </a:rPr>
              <a:t>(unexpected territory)</a:t>
            </a:r>
            <a:r>
              <a:rPr lang="en-US" altLang="zh-TW" smtClean="0"/>
              <a:t> from whose </a:t>
            </a:r>
            <a:r>
              <a:rPr lang="en-US" altLang="zh-TW" smtClean="0">
                <a:solidFill>
                  <a:srgbClr val="FF0000"/>
                </a:solidFill>
              </a:rPr>
              <a:t>bourn (frontier) </a:t>
            </a:r>
          </a:p>
          <a:p>
            <a:r>
              <a:rPr lang="en-US" altLang="zh-TW" smtClean="0"/>
              <a:t>No traveller returns, </a:t>
            </a:r>
            <a:endParaRPr lang="zh-TW" altLang="zh-TW" smtClean="0">
              <a:solidFill>
                <a:srgbClr val="FF0000"/>
              </a:solidFill>
            </a:endParaRPr>
          </a:p>
          <a:p>
            <a:endParaRPr lang="zh-TW" altLang="en-US" smtClean="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468313" y="-242888"/>
            <a:ext cx="8229600" cy="1143001"/>
          </a:xfrm>
        </p:spPr>
        <p:txBody>
          <a:bodyPr/>
          <a:lstStyle/>
          <a:p>
            <a:r>
              <a:rPr lang="en-US" altLang="zh-TW" smtClean="0"/>
              <a:t>III.1.87-93</a:t>
            </a:r>
            <a:endParaRPr lang="zh-TW" altLang="en-US" smtClean="0"/>
          </a:p>
        </p:txBody>
      </p:sp>
      <p:sp>
        <p:nvSpPr>
          <p:cNvPr id="122883" name="內容版面配置區 2"/>
          <p:cNvSpPr>
            <a:spLocks noGrp="1"/>
          </p:cNvSpPr>
          <p:nvPr>
            <p:ph idx="1"/>
          </p:nvPr>
        </p:nvSpPr>
        <p:spPr>
          <a:xfrm>
            <a:off x="468313" y="981075"/>
            <a:ext cx="8074025" cy="5432425"/>
          </a:xfrm>
        </p:spPr>
        <p:txBody>
          <a:bodyPr/>
          <a:lstStyle/>
          <a:p>
            <a:r>
              <a:rPr lang="en-US" altLang="zh-TW" i="1" smtClean="0"/>
              <a:t>Ham. </a:t>
            </a:r>
            <a:r>
              <a:rPr lang="en-US" altLang="zh-TW" smtClean="0"/>
              <a:t>puzzles the will,</a:t>
            </a:r>
            <a:endParaRPr lang="zh-TW" altLang="zh-TW" smtClean="0"/>
          </a:p>
          <a:p>
            <a:r>
              <a:rPr lang="en-US" altLang="zh-TW" smtClean="0"/>
              <a:t>And </a:t>
            </a:r>
            <a:r>
              <a:rPr lang="en-US" altLang="zh-TW" smtClean="0">
                <a:solidFill>
                  <a:srgbClr val="00B0F0"/>
                </a:solidFill>
              </a:rPr>
              <a:t>makes us rather bear those ills we have</a:t>
            </a:r>
            <a:endParaRPr lang="zh-TW" altLang="zh-TW" smtClean="0">
              <a:solidFill>
                <a:srgbClr val="00B0F0"/>
              </a:solidFill>
            </a:endParaRPr>
          </a:p>
          <a:p>
            <a:r>
              <a:rPr lang="en-US" altLang="zh-TW" smtClean="0">
                <a:solidFill>
                  <a:srgbClr val="00B0F0"/>
                </a:solidFill>
              </a:rPr>
              <a:t>Than fly to others that we know not of?</a:t>
            </a:r>
            <a:endParaRPr lang="zh-TW" altLang="zh-TW" smtClean="0">
              <a:solidFill>
                <a:srgbClr val="00B0F0"/>
              </a:solidFill>
            </a:endParaRPr>
          </a:p>
          <a:p>
            <a:r>
              <a:rPr lang="en-US" altLang="zh-TW" smtClean="0">
                <a:solidFill>
                  <a:srgbClr val="FF0000"/>
                </a:solidFill>
              </a:rPr>
              <a:t>Thus conscience (consciousness, moral awareness) </a:t>
            </a:r>
            <a:r>
              <a:rPr lang="en-US" altLang="zh-TW" smtClean="0"/>
              <a:t>does make cowards of us all;</a:t>
            </a:r>
            <a:endParaRPr lang="zh-TW" altLang="zh-TW" smtClean="0"/>
          </a:p>
          <a:p>
            <a:r>
              <a:rPr lang="en-US" altLang="zh-TW" smtClean="0"/>
              <a:t>And thus the </a:t>
            </a:r>
            <a:r>
              <a:rPr lang="en-US" altLang="zh-TW" smtClean="0">
                <a:solidFill>
                  <a:srgbClr val="FF0000"/>
                </a:solidFill>
              </a:rPr>
              <a:t>native hue of resolution (native…resolution: natural colour of courage.)</a:t>
            </a:r>
            <a:endParaRPr lang="zh-TW" altLang="zh-TW" smtClean="0">
              <a:solidFill>
                <a:srgbClr val="FF0000"/>
              </a:solidFill>
            </a:endParaRPr>
          </a:p>
          <a:p>
            <a:r>
              <a:rPr lang="en-US" altLang="zh-TW" smtClean="0"/>
              <a:t>Is </a:t>
            </a:r>
            <a:r>
              <a:rPr lang="en-US" altLang="zh-TW" smtClean="0">
                <a:solidFill>
                  <a:srgbClr val="FF0000"/>
                </a:solidFill>
              </a:rPr>
              <a:t>sicklied o’er with the pale cast of thought, </a:t>
            </a:r>
            <a:r>
              <a:rPr lang="en-US" altLang="zh-TW" smtClean="0">
                <a:solidFill>
                  <a:srgbClr val="0000CC"/>
                </a:solidFill>
              </a:rPr>
              <a:t>(sicklied…thought: turned white with the pallor of thinking.)</a:t>
            </a:r>
            <a:endParaRPr lang="zh-TW" altLang="zh-TW" smtClean="0">
              <a:solidFill>
                <a:srgbClr val="0000CC"/>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標題 1"/>
          <p:cNvSpPr>
            <a:spLocks noGrp="1"/>
          </p:cNvSpPr>
          <p:nvPr>
            <p:ph type="title"/>
          </p:nvPr>
        </p:nvSpPr>
        <p:spPr>
          <a:xfrm>
            <a:off x="500063" y="71438"/>
            <a:ext cx="8229600" cy="1143000"/>
          </a:xfrm>
        </p:spPr>
        <p:txBody>
          <a:bodyPr/>
          <a:lstStyle/>
          <a:p>
            <a:r>
              <a:rPr lang="en-US" altLang="zh-TW" smtClean="0"/>
              <a:t>III.1.94-100</a:t>
            </a:r>
            <a:endParaRPr lang="zh-TW" altLang="en-US" smtClean="0"/>
          </a:p>
        </p:txBody>
      </p:sp>
      <p:sp>
        <p:nvSpPr>
          <p:cNvPr id="123907" name="內容版面配置區 2"/>
          <p:cNvSpPr>
            <a:spLocks noGrp="1"/>
          </p:cNvSpPr>
          <p:nvPr>
            <p:ph idx="1"/>
          </p:nvPr>
        </p:nvSpPr>
        <p:spPr>
          <a:xfrm>
            <a:off x="500063" y="1428750"/>
            <a:ext cx="8358187" cy="5072063"/>
          </a:xfrm>
        </p:spPr>
        <p:txBody>
          <a:bodyPr/>
          <a:lstStyle/>
          <a:p>
            <a:pPr>
              <a:lnSpc>
                <a:spcPct val="80000"/>
              </a:lnSpc>
            </a:pPr>
            <a:r>
              <a:rPr lang="en-US" altLang="zh-TW" i="1" smtClean="0"/>
              <a:t>Ham. </a:t>
            </a:r>
            <a:r>
              <a:rPr lang="en-US" altLang="zh-TW" smtClean="0"/>
              <a:t>And enterprises of great </a:t>
            </a:r>
            <a:r>
              <a:rPr lang="en-US" altLang="zh-TW" smtClean="0">
                <a:solidFill>
                  <a:srgbClr val="FF0000"/>
                </a:solidFill>
              </a:rPr>
              <a:t>pith (magnitude) </a:t>
            </a:r>
            <a:r>
              <a:rPr lang="en-US" altLang="zh-TW" smtClean="0"/>
              <a:t>and </a:t>
            </a:r>
            <a:r>
              <a:rPr lang="en-US" altLang="zh-TW" smtClean="0">
                <a:solidFill>
                  <a:srgbClr val="FF0000"/>
                </a:solidFill>
              </a:rPr>
              <a:t>moment (importance)</a:t>
            </a:r>
            <a:endParaRPr lang="zh-TW" altLang="zh-TW" smtClean="0">
              <a:solidFill>
                <a:srgbClr val="FF0000"/>
              </a:solidFill>
            </a:endParaRPr>
          </a:p>
          <a:p>
            <a:pPr>
              <a:lnSpc>
                <a:spcPct val="80000"/>
              </a:lnSpc>
            </a:pPr>
            <a:r>
              <a:rPr lang="en-US" altLang="zh-TW" smtClean="0"/>
              <a:t>With this regard their currents turn awry,</a:t>
            </a:r>
            <a:endParaRPr lang="zh-TW" altLang="zh-TW" smtClean="0"/>
          </a:p>
          <a:p>
            <a:pPr>
              <a:lnSpc>
                <a:spcPct val="80000"/>
              </a:lnSpc>
            </a:pPr>
            <a:r>
              <a:rPr lang="en-US" altLang="zh-TW" smtClean="0"/>
              <a:t>And lose </a:t>
            </a:r>
            <a:r>
              <a:rPr lang="en-US" altLang="zh-TW" smtClean="0">
                <a:solidFill>
                  <a:srgbClr val="00B0F0"/>
                </a:solidFill>
              </a:rPr>
              <a:t>the name of action. </a:t>
            </a:r>
            <a:r>
              <a:rPr lang="en-US" altLang="zh-TW" smtClean="0">
                <a:solidFill>
                  <a:srgbClr val="FF0000"/>
                </a:solidFill>
              </a:rPr>
              <a:t>Soft you now! (be quiet)</a:t>
            </a:r>
            <a:endParaRPr lang="zh-TW" altLang="zh-TW" smtClean="0">
              <a:solidFill>
                <a:srgbClr val="FF0000"/>
              </a:solidFill>
            </a:endParaRPr>
          </a:p>
          <a:p>
            <a:pPr>
              <a:lnSpc>
                <a:spcPct val="80000"/>
              </a:lnSpc>
            </a:pPr>
            <a:r>
              <a:rPr lang="en-US" altLang="zh-TW" smtClean="0"/>
              <a:t>The fair Ophelia! Nymph, in thy </a:t>
            </a:r>
            <a:r>
              <a:rPr lang="en-US" altLang="zh-TW" smtClean="0">
                <a:solidFill>
                  <a:srgbClr val="FF0000"/>
                </a:solidFill>
              </a:rPr>
              <a:t>orisons (prayers)</a:t>
            </a:r>
            <a:endParaRPr lang="zh-TW" altLang="zh-TW" smtClean="0">
              <a:solidFill>
                <a:srgbClr val="FF0000"/>
              </a:solidFill>
            </a:endParaRPr>
          </a:p>
          <a:p>
            <a:pPr>
              <a:lnSpc>
                <a:spcPct val="80000"/>
              </a:lnSpc>
            </a:pPr>
            <a:r>
              <a:rPr lang="en-US" altLang="zh-TW" smtClean="0"/>
              <a:t>Be all my sins remember’d.</a:t>
            </a:r>
          </a:p>
          <a:p>
            <a:pPr>
              <a:lnSpc>
                <a:spcPct val="80000"/>
              </a:lnSpc>
            </a:pPr>
            <a:r>
              <a:rPr lang="en-US" altLang="zh-TW" sz="3000" smtClean="0"/>
              <a:t>  </a:t>
            </a:r>
            <a:endParaRPr lang="zh-TW" altLang="zh-TW" sz="3000" smtClean="0"/>
          </a:p>
          <a:p>
            <a:pPr>
              <a:lnSpc>
                <a:spcPct val="80000"/>
              </a:lnSpc>
            </a:pPr>
            <a:endParaRPr lang="zh-TW" altLang="zh-TW" sz="3000" smtClean="0"/>
          </a:p>
          <a:p>
            <a:pPr>
              <a:lnSpc>
                <a:spcPct val="80000"/>
              </a:lnSpc>
            </a:pPr>
            <a:endParaRPr lang="zh-TW" altLang="en-US" smtClean="0"/>
          </a:p>
          <a:p>
            <a:pPr>
              <a:lnSpc>
                <a:spcPct val="80000"/>
              </a:lnSpc>
            </a:pPr>
            <a:endParaRPr lang="zh-TW" altLang="en-US" sz="2200" smtClean="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zh-TW" sz="2800" smtClean="0"/>
              <a:t>Shakespeare’s </a:t>
            </a:r>
            <a:r>
              <a:rPr lang="en-US" altLang="zh-TW" sz="2800" i="1" smtClean="0"/>
              <a:t>Hamlet</a:t>
            </a:r>
            <a:br>
              <a:rPr lang="en-US" altLang="zh-TW" sz="2800" i="1" smtClean="0"/>
            </a:br>
            <a:r>
              <a:rPr lang="en-US" altLang="zh-TW" sz="2800" smtClean="0"/>
              <a:t>Act III Scene 4</a:t>
            </a:r>
          </a:p>
        </p:txBody>
      </p:sp>
      <p:sp>
        <p:nvSpPr>
          <p:cNvPr id="124931" name="內容版面配置區 4"/>
          <p:cNvSpPr>
            <a:spLocks noGrp="1"/>
          </p:cNvSpPr>
          <p:nvPr>
            <p:ph idx="1"/>
          </p:nvPr>
        </p:nvSpPr>
        <p:spPr/>
        <p:txBody>
          <a:bodyPr/>
          <a:lstStyle/>
          <a:p>
            <a:endParaRPr lang="zh-TW" altLang="en-US" smtClean="0"/>
          </a:p>
        </p:txBody>
      </p:sp>
      <p:sp>
        <p:nvSpPr>
          <p:cNvPr id="124932" name="文字版面配置區 5"/>
          <p:cNvSpPr>
            <a:spLocks noGrp="1"/>
          </p:cNvSpPr>
          <p:nvPr>
            <p:ph type="body" sz="half" idx="2"/>
          </p:nvPr>
        </p:nvSpPr>
        <p:spPr/>
        <p:txBody>
          <a:bodyPr/>
          <a:lstStyle/>
          <a:p>
            <a:r>
              <a:rPr lang="en-US" altLang="zh-TW" sz="2400" smtClean="0"/>
              <a:t>Manga Shakespeare </a:t>
            </a:r>
            <a:r>
              <a:rPr lang="en-US" altLang="zh-TW" sz="2400" i="1" smtClean="0"/>
              <a:t>Hamlet</a:t>
            </a:r>
            <a:r>
              <a:rPr lang="en-US" altLang="zh-TW" sz="2400" smtClean="0"/>
              <a:t>, illustrated by Emma Vieceli</a:t>
            </a:r>
            <a:endParaRPr lang="zh-TW" altLang="en-US" sz="2400" smtClean="0"/>
          </a:p>
          <a:p>
            <a:endParaRPr lang="zh-TW" altLang="en-US" smtClean="0"/>
          </a:p>
        </p:txBody>
      </p:sp>
      <p:pic>
        <p:nvPicPr>
          <p:cNvPr id="124933" name="Picture 4" descr="D:\20140503\Classes\1022\MOOCs\W9\掃描\Hamlet\p114.jpg"/>
          <p:cNvPicPr>
            <a:picLocks noChangeAspect="1" noChangeArrowheads="1"/>
          </p:cNvPicPr>
          <p:nvPr/>
        </p:nvPicPr>
        <p:blipFill>
          <a:blip r:embed="rId2" cstate="print"/>
          <a:srcRect/>
          <a:stretch>
            <a:fillRect/>
          </a:stretch>
        </p:blipFill>
        <p:spPr bwMode="auto">
          <a:xfrm>
            <a:off x="4479925" y="-4763"/>
            <a:ext cx="4664075" cy="6862763"/>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標題 1"/>
          <p:cNvSpPr>
            <a:spLocks noGrp="1"/>
          </p:cNvSpPr>
          <p:nvPr>
            <p:ph type="title"/>
          </p:nvPr>
        </p:nvSpPr>
        <p:spPr/>
        <p:txBody>
          <a:bodyPr/>
          <a:lstStyle/>
          <a:p>
            <a:r>
              <a:rPr lang="en-US" altLang="zh-TW" smtClean="0"/>
              <a:t>III.4.8-13</a:t>
            </a:r>
            <a:endParaRPr lang="zh-TW" altLang="en-US" smtClean="0"/>
          </a:p>
        </p:txBody>
      </p:sp>
      <p:sp>
        <p:nvSpPr>
          <p:cNvPr id="125955" name="內容版面配置區 2"/>
          <p:cNvSpPr>
            <a:spLocks noGrp="1"/>
          </p:cNvSpPr>
          <p:nvPr>
            <p:ph idx="1"/>
          </p:nvPr>
        </p:nvSpPr>
        <p:spPr>
          <a:xfrm>
            <a:off x="428625" y="1428750"/>
            <a:ext cx="8229600" cy="4525963"/>
          </a:xfrm>
        </p:spPr>
        <p:txBody>
          <a:bodyPr/>
          <a:lstStyle/>
          <a:p>
            <a:r>
              <a:rPr lang="en-US" altLang="zh-TW" sz="2800" smtClean="0">
                <a:solidFill>
                  <a:srgbClr val="9933FF"/>
                </a:solidFill>
              </a:rPr>
              <a:t>POLONIUS hides behind the arras</a:t>
            </a:r>
          </a:p>
          <a:p>
            <a:r>
              <a:rPr lang="en-US" altLang="zh-TW" sz="2800" i="1" smtClean="0">
                <a:solidFill>
                  <a:srgbClr val="9933FF"/>
                </a:solidFill>
              </a:rPr>
              <a:t>Enter HAMLET</a:t>
            </a:r>
            <a:endParaRPr lang="en-US" altLang="zh-TW" sz="2800" smtClean="0">
              <a:solidFill>
                <a:srgbClr val="9933FF"/>
              </a:solidFill>
            </a:endParaRPr>
          </a:p>
          <a:p>
            <a:r>
              <a:rPr lang="en-US" altLang="zh-TW" sz="2800" b="1" smtClean="0"/>
              <a:t>HAMLET </a:t>
            </a:r>
            <a:r>
              <a:rPr lang="en-US" altLang="zh-TW" sz="2800" smtClean="0"/>
              <a:t>Now, mother, what's the matter?</a:t>
            </a:r>
            <a:br>
              <a:rPr lang="en-US" altLang="zh-TW" sz="2800" smtClean="0"/>
            </a:br>
            <a:r>
              <a:rPr lang="en-US" altLang="zh-TW" sz="2800" b="1" smtClean="0"/>
              <a:t>GERTRUDE </a:t>
            </a:r>
            <a:r>
              <a:rPr lang="en-US" altLang="zh-TW" sz="2800" smtClean="0"/>
              <a:t>Hamlet, thou hast thy father much offended.</a:t>
            </a:r>
            <a:br>
              <a:rPr lang="en-US" altLang="zh-TW" sz="2800" smtClean="0"/>
            </a:br>
            <a:r>
              <a:rPr lang="en-US" altLang="zh-TW" sz="2800" b="1" smtClean="0"/>
              <a:t>HAMLET </a:t>
            </a:r>
            <a:r>
              <a:rPr lang="en-US" altLang="zh-TW" sz="2800" smtClean="0"/>
              <a:t>Mother, you have my father much offended.</a:t>
            </a:r>
            <a:br>
              <a:rPr lang="en-US" altLang="zh-TW" sz="2800" smtClean="0"/>
            </a:br>
            <a:r>
              <a:rPr lang="en-US" altLang="zh-TW" sz="2800" b="1" smtClean="0"/>
              <a:t>GERTRUDE </a:t>
            </a:r>
            <a:r>
              <a:rPr lang="en-US" altLang="zh-TW" sz="2800" smtClean="0"/>
              <a:t>Come, come, you answer with an idle tongue.</a:t>
            </a:r>
            <a:br>
              <a:rPr lang="en-US" altLang="zh-TW" sz="2800" smtClean="0"/>
            </a:br>
            <a:r>
              <a:rPr lang="en-US" altLang="zh-TW" sz="2800" b="1" smtClean="0"/>
              <a:t>HAMLET </a:t>
            </a:r>
            <a:r>
              <a:rPr lang="en-US" altLang="zh-TW" sz="2800" smtClean="0"/>
              <a:t>Go, go, you question with a wicked tongue.</a:t>
            </a:r>
            <a:br>
              <a:rPr lang="en-US" altLang="zh-TW" sz="2800" smtClean="0"/>
            </a:br>
            <a:r>
              <a:rPr lang="en-US" altLang="zh-TW" sz="2800" b="1" smtClean="0"/>
              <a:t>GERTRUDE </a:t>
            </a:r>
            <a:r>
              <a:rPr lang="en-US" altLang="zh-TW" sz="2800" smtClean="0"/>
              <a:t>Why, how now, Hamlet!</a:t>
            </a:r>
            <a:endParaRPr lang="zh-TW" altLang="en-US" sz="280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zh-TW" smtClean="0"/>
              <a:t>V.2.53-62</a:t>
            </a:r>
          </a:p>
        </p:txBody>
      </p:sp>
      <p:sp>
        <p:nvSpPr>
          <p:cNvPr id="16387" name="Rectangle 3"/>
          <p:cNvSpPr>
            <a:spLocks noGrp="1" noChangeArrowheads="1"/>
          </p:cNvSpPr>
          <p:nvPr>
            <p:ph type="body" idx="1"/>
          </p:nvPr>
        </p:nvSpPr>
        <p:spPr>
          <a:xfrm>
            <a:off x="468313" y="1268413"/>
            <a:ext cx="8229600" cy="4525962"/>
          </a:xfrm>
        </p:spPr>
        <p:txBody>
          <a:bodyPr/>
          <a:lstStyle/>
          <a:p>
            <a:pPr eaLnBrk="1" hangingPunct="1">
              <a:lnSpc>
                <a:spcPct val="80000"/>
              </a:lnSpc>
              <a:buFontTx/>
              <a:buNone/>
            </a:pPr>
            <a:r>
              <a:rPr lang="en-US" altLang="zh-TW" sz="2400" smtClean="0"/>
              <a:t>OTELLO</a:t>
            </a:r>
          </a:p>
          <a:p>
            <a:pPr eaLnBrk="1" hangingPunct="1">
              <a:lnSpc>
                <a:spcPct val="80000"/>
              </a:lnSpc>
              <a:buFontTx/>
              <a:buNone/>
            </a:pPr>
            <a:r>
              <a:rPr lang="en-US" altLang="zh-TW" sz="2400" smtClean="0"/>
              <a:t>	Therefore confess thee </a:t>
            </a:r>
            <a:r>
              <a:rPr lang="en-US" altLang="zh-TW" sz="2400" smtClean="0">
                <a:solidFill>
                  <a:srgbClr val="FF0000"/>
                </a:solidFill>
              </a:rPr>
              <a:t>freely (fully)</a:t>
            </a:r>
            <a:r>
              <a:rPr lang="en-US" altLang="zh-TW" sz="2400" smtClean="0"/>
              <a:t> of thy sin; for to deny each </a:t>
            </a:r>
            <a:r>
              <a:rPr lang="en-US" altLang="zh-TW" sz="2400" smtClean="0">
                <a:solidFill>
                  <a:srgbClr val="FF0000"/>
                </a:solidFill>
              </a:rPr>
              <a:t>article (item of which she is accused)</a:t>
            </a:r>
            <a:r>
              <a:rPr lang="en-US" altLang="zh-TW" sz="2400" smtClean="0"/>
              <a:t> with oath cannot remove nor </a:t>
            </a:r>
            <a:r>
              <a:rPr lang="en-US" altLang="zh-TW" sz="2400" smtClean="0">
                <a:solidFill>
                  <a:srgbClr val="FF0000"/>
                </a:solidFill>
              </a:rPr>
              <a:t>choke (killed by strangling)</a:t>
            </a:r>
            <a:r>
              <a:rPr lang="en-US" altLang="zh-TW" sz="2400" smtClean="0"/>
              <a:t> the strong </a:t>
            </a:r>
            <a:r>
              <a:rPr lang="en-US" altLang="zh-TW" sz="2400" smtClean="0">
                <a:solidFill>
                  <a:srgbClr val="FF0000"/>
                </a:solidFill>
              </a:rPr>
              <a:t>conception (suspicion)</a:t>
            </a:r>
            <a:r>
              <a:rPr lang="en-US" altLang="zh-TW" sz="2400" smtClean="0"/>
              <a:t> that I do </a:t>
            </a:r>
            <a:r>
              <a:rPr lang="en-US" altLang="zh-TW" sz="2400" smtClean="0">
                <a:solidFill>
                  <a:srgbClr val="FF0000"/>
                </a:solidFill>
              </a:rPr>
              <a:t>groan withal (labour with;</a:t>
            </a:r>
            <a:r>
              <a:rPr lang="en-US" altLang="zh-TW" sz="2400" smtClean="0"/>
              <a:t> </a:t>
            </a:r>
            <a:r>
              <a:rPr lang="en-US" altLang="zh-TW" sz="2400" smtClean="0">
                <a:solidFill>
                  <a:srgbClr val="FF0000"/>
                </a:solidFill>
              </a:rPr>
              <a:t>Othello’s suspicions of Desdemona are causing pain like birth pangs).</a:t>
            </a:r>
            <a:r>
              <a:rPr lang="en-US" altLang="zh-TW" sz="2400" smtClean="0"/>
              <a:t> Thou art to die.</a:t>
            </a:r>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Then Lord have mercy on me!</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I say, amen.</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And have you mercy too! I never did offend you in my life; never lov’d Cassio but with such </a:t>
            </a:r>
            <a:r>
              <a:rPr lang="en-US" altLang="zh-TW" sz="2400" smtClean="0">
                <a:solidFill>
                  <a:srgbClr val="FF0000"/>
                </a:solidFill>
              </a:rPr>
              <a:t>general warranty (ordinary permission)</a:t>
            </a:r>
            <a:r>
              <a:rPr lang="en-US" altLang="zh-TW" sz="2400" smtClean="0"/>
              <a:t> of heaven as I might love. I never gave him token. </a:t>
            </a:r>
          </a:p>
          <a:p>
            <a:pPr eaLnBrk="1" hangingPunct="1">
              <a:lnSpc>
                <a:spcPct val="80000"/>
              </a:lnSpc>
            </a:pPr>
            <a:endParaRPr lang="en-US" altLang="zh-TW" sz="2400" smtClean="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p:txBody>
          <a:bodyPr/>
          <a:lstStyle/>
          <a:p>
            <a:r>
              <a:rPr lang="en-US" altLang="zh-TW" smtClean="0"/>
              <a:t>III.4.14-22</a:t>
            </a:r>
            <a:endParaRPr lang="zh-TW" altLang="en-US" smtClean="0"/>
          </a:p>
        </p:txBody>
      </p:sp>
      <p:sp>
        <p:nvSpPr>
          <p:cNvPr id="126979" name="內容版面配置區 2"/>
          <p:cNvSpPr>
            <a:spLocks noGrp="1"/>
          </p:cNvSpPr>
          <p:nvPr>
            <p:ph idx="1"/>
          </p:nvPr>
        </p:nvSpPr>
        <p:spPr/>
        <p:txBody>
          <a:bodyPr/>
          <a:lstStyle/>
          <a:p>
            <a:r>
              <a:rPr lang="en-US" altLang="zh-TW" sz="2800" b="1" smtClean="0"/>
              <a:t>HAMLET </a:t>
            </a:r>
            <a:r>
              <a:rPr lang="en-US" altLang="zh-TW" sz="2800" smtClean="0"/>
              <a:t>What's the matter now?</a:t>
            </a:r>
            <a:br>
              <a:rPr lang="en-US" altLang="zh-TW" sz="2800" smtClean="0"/>
            </a:br>
            <a:r>
              <a:rPr lang="en-US" altLang="zh-TW" sz="2800" b="1" smtClean="0"/>
              <a:t>GERTRUDE </a:t>
            </a:r>
            <a:r>
              <a:rPr lang="en-US" altLang="zh-TW" sz="2800" smtClean="0"/>
              <a:t>Have you forgot me?</a:t>
            </a:r>
            <a:br>
              <a:rPr lang="en-US" altLang="zh-TW" sz="2800" smtClean="0"/>
            </a:br>
            <a:r>
              <a:rPr lang="en-US" altLang="zh-TW" sz="2800" b="1" smtClean="0"/>
              <a:t>HAMLET </a:t>
            </a:r>
            <a:r>
              <a:rPr lang="en-US" altLang="zh-TW" sz="2800" smtClean="0">
                <a:solidFill>
                  <a:srgbClr val="FF0000"/>
                </a:solidFill>
              </a:rPr>
              <a:t>No, by the rood, not so:</a:t>
            </a:r>
            <a:br>
              <a:rPr lang="en-US" altLang="zh-TW" sz="2800" smtClean="0">
                <a:solidFill>
                  <a:srgbClr val="FF0000"/>
                </a:solidFill>
              </a:rPr>
            </a:br>
            <a:r>
              <a:rPr lang="en-US" altLang="zh-TW" sz="2800" smtClean="0">
                <a:solidFill>
                  <a:srgbClr val="FF0000"/>
                </a:solidFill>
              </a:rPr>
              <a:t>You are the queen, your husband's brother's wife;</a:t>
            </a:r>
            <a:br>
              <a:rPr lang="en-US" altLang="zh-TW" sz="2800" smtClean="0">
                <a:solidFill>
                  <a:srgbClr val="FF0000"/>
                </a:solidFill>
              </a:rPr>
            </a:br>
            <a:r>
              <a:rPr lang="en-US" altLang="zh-TW" sz="2800" smtClean="0">
                <a:solidFill>
                  <a:srgbClr val="FF0000"/>
                </a:solidFill>
              </a:rPr>
              <a:t>And--would it were not so!--you are my mother.</a:t>
            </a:r>
            <a:r>
              <a:rPr lang="en-US" altLang="zh-TW" sz="2800" smtClean="0"/>
              <a:t/>
            </a:r>
            <a:br>
              <a:rPr lang="en-US" altLang="zh-TW" sz="2800" smtClean="0"/>
            </a:br>
            <a:r>
              <a:rPr lang="en-US" altLang="zh-TW" sz="2800" b="1" smtClean="0"/>
              <a:t>GERTRUDE </a:t>
            </a:r>
            <a:r>
              <a:rPr lang="en-US" altLang="zh-TW" sz="2800" smtClean="0"/>
              <a:t>Nay, then, I'll set those to you that can speak.</a:t>
            </a:r>
            <a:br>
              <a:rPr lang="en-US" altLang="zh-TW" sz="2800" smtClean="0"/>
            </a:br>
            <a:r>
              <a:rPr lang="en-US" altLang="zh-TW" sz="2800" b="1" smtClean="0"/>
              <a:t>HAMLET </a:t>
            </a:r>
            <a:r>
              <a:rPr lang="en-US" altLang="zh-TW" sz="2800" smtClean="0"/>
              <a:t>Come, come, and sit you down; you shall not budge;</a:t>
            </a:r>
            <a:br>
              <a:rPr lang="en-US" altLang="zh-TW" sz="2800" smtClean="0"/>
            </a:br>
            <a:r>
              <a:rPr lang="en-US" altLang="zh-TW" sz="2800" smtClean="0"/>
              <a:t>You go not till I set you up a glass</a:t>
            </a:r>
            <a:br>
              <a:rPr lang="en-US" altLang="zh-TW" sz="2800" smtClean="0"/>
            </a:br>
            <a:r>
              <a:rPr lang="en-US" altLang="zh-TW" sz="2800" smtClean="0"/>
              <a:t>Where you may see the inmost part of you.</a:t>
            </a:r>
            <a:endParaRPr lang="zh-TW" altLang="en-US" sz="2800" smtClean="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p:cNvSpPr>
            <a:spLocks noGrp="1"/>
          </p:cNvSpPr>
          <p:nvPr>
            <p:ph type="title"/>
          </p:nvPr>
        </p:nvSpPr>
        <p:spPr/>
        <p:txBody>
          <a:bodyPr/>
          <a:lstStyle/>
          <a:p>
            <a:r>
              <a:rPr lang="en-US" altLang="zh-TW" smtClean="0"/>
              <a:t>III.4.23-26</a:t>
            </a:r>
            <a:endParaRPr lang="zh-TW" altLang="en-US" smtClean="0"/>
          </a:p>
        </p:txBody>
      </p:sp>
      <p:sp>
        <p:nvSpPr>
          <p:cNvPr id="128003" name="內容版面配置區 2"/>
          <p:cNvSpPr>
            <a:spLocks noGrp="1"/>
          </p:cNvSpPr>
          <p:nvPr>
            <p:ph sz="half" idx="1"/>
          </p:nvPr>
        </p:nvSpPr>
        <p:spPr>
          <a:xfrm>
            <a:off x="428625" y="1357313"/>
            <a:ext cx="4038600" cy="4525962"/>
          </a:xfrm>
        </p:spPr>
        <p:txBody>
          <a:bodyPr/>
          <a:lstStyle/>
          <a:p>
            <a:r>
              <a:rPr lang="en-US" altLang="zh-TW" b="1" smtClean="0"/>
              <a:t>GERTRUDE </a:t>
            </a:r>
            <a:r>
              <a:rPr lang="en-US" altLang="zh-TW" smtClean="0"/>
              <a:t>What wilt thou do? thou wilt not murder me?</a:t>
            </a:r>
            <a:br>
              <a:rPr lang="en-US" altLang="zh-TW" smtClean="0"/>
            </a:br>
            <a:r>
              <a:rPr lang="en-US" altLang="zh-TW" smtClean="0"/>
              <a:t>Help, help, ho!</a:t>
            </a:r>
            <a:br>
              <a:rPr lang="en-US" altLang="zh-TW" smtClean="0"/>
            </a:br>
            <a:r>
              <a:rPr lang="en-US" altLang="zh-TW" b="1" smtClean="0"/>
              <a:t>POLONIUS </a:t>
            </a:r>
            <a:r>
              <a:rPr lang="en-US" altLang="zh-TW" smtClean="0">
                <a:solidFill>
                  <a:srgbClr val="0000CC"/>
                </a:solidFill>
              </a:rPr>
              <a:t>[Behind]</a:t>
            </a:r>
            <a:r>
              <a:rPr lang="en-US" altLang="zh-TW" smtClean="0"/>
              <a:t> What, ho! help, help, help!</a:t>
            </a:r>
            <a:br>
              <a:rPr lang="en-US" altLang="zh-TW" smtClean="0"/>
            </a:br>
            <a:r>
              <a:rPr lang="en-US" altLang="zh-TW" b="1" smtClean="0"/>
              <a:t>HAMLET </a:t>
            </a:r>
            <a:r>
              <a:rPr lang="en-US" altLang="zh-TW" smtClean="0">
                <a:solidFill>
                  <a:srgbClr val="0000CC"/>
                </a:solidFill>
              </a:rPr>
              <a:t>[Drawing]</a:t>
            </a:r>
            <a:r>
              <a:rPr lang="en-US" altLang="zh-TW" smtClean="0"/>
              <a:t> How now! a rat? Dead, for a ducat, dead!</a:t>
            </a:r>
            <a:br>
              <a:rPr lang="en-US" altLang="zh-TW" smtClean="0"/>
            </a:br>
            <a:r>
              <a:rPr lang="en-US" altLang="zh-TW" i="1" smtClean="0"/>
              <a:t>Makes a pass through the arras</a:t>
            </a:r>
            <a:endParaRPr lang="en-US" altLang="zh-TW" smtClean="0"/>
          </a:p>
          <a:p>
            <a:endParaRPr lang="zh-TW" altLang="en-US" smtClean="0"/>
          </a:p>
        </p:txBody>
      </p:sp>
      <p:pic>
        <p:nvPicPr>
          <p:cNvPr id="128004" name="內容版面配置區 4" descr="Scan_Pic0021.jpg"/>
          <p:cNvPicPr>
            <a:picLocks noGrp="1" noChangeAspect="1"/>
          </p:cNvPicPr>
          <p:nvPr>
            <p:ph sz="half" idx="2"/>
          </p:nvPr>
        </p:nvPicPr>
        <p:blipFill>
          <a:blip r:embed="rId2" cstate="print"/>
          <a:srcRect/>
          <a:stretch>
            <a:fillRect/>
          </a:stretch>
        </p:blipFill>
        <p:spPr>
          <a:xfrm>
            <a:off x="5286375" y="1357313"/>
            <a:ext cx="3571875" cy="5465762"/>
          </a:xfr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p:txBody>
          <a:bodyPr/>
          <a:lstStyle/>
          <a:p>
            <a:r>
              <a:rPr lang="en-US" altLang="zh-TW" smtClean="0"/>
              <a:t>III.4.27-36</a:t>
            </a:r>
            <a:endParaRPr lang="zh-TW" altLang="en-US" smtClean="0"/>
          </a:p>
        </p:txBody>
      </p:sp>
      <p:sp>
        <p:nvSpPr>
          <p:cNvPr id="129027" name="內容版面配置區 2"/>
          <p:cNvSpPr>
            <a:spLocks noGrp="1"/>
          </p:cNvSpPr>
          <p:nvPr>
            <p:ph idx="1"/>
          </p:nvPr>
        </p:nvSpPr>
        <p:spPr/>
        <p:txBody>
          <a:bodyPr/>
          <a:lstStyle/>
          <a:p>
            <a:r>
              <a:rPr lang="en-US" altLang="zh-TW" smtClean="0"/>
              <a:t>  </a:t>
            </a:r>
            <a:r>
              <a:rPr lang="en-US" altLang="zh-TW" sz="2400" i="1" smtClean="0"/>
              <a:t>Pol.</a:t>
            </a:r>
            <a:r>
              <a:rPr lang="en-US" altLang="zh-TW" sz="2400" smtClean="0"/>
              <a:t>  </a:t>
            </a:r>
            <a:r>
              <a:rPr lang="en-US" altLang="zh-TW" sz="2400" smtClean="0">
                <a:solidFill>
                  <a:srgbClr val="0000CC"/>
                </a:solidFill>
              </a:rPr>
              <a:t>[</a:t>
            </a:r>
            <a:r>
              <a:rPr lang="en-US" altLang="zh-TW" sz="2400" i="1" smtClean="0">
                <a:solidFill>
                  <a:srgbClr val="0000CC"/>
                </a:solidFill>
              </a:rPr>
              <a:t>Behind.</a:t>
            </a:r>
            <a:r>
              <a:rPr lang="en-US" altLang="zh-TW" sz="2400" smtClean="0">
                <a:solidFill>
                  <a:srgbClr val="0000CC"/>
                </a:solidFill>
              </a:rPr>
              <a:t>]</a:t>
            </a:r>
            <a:r>
              <a:rPr lang="en-US" altLang="zh-TW" sz="2400" smtClean="0"/>
              <a:t> O! I am slain.</a:t>
            </a:r>
            <a:endParaRPr lang="zh-TW" altLang="zh-TW" sz="2400" smtClean="0"/>
          </a:p>
          <a:p>
            <a:r>
              <a:rPr lang="en-US" altLang="zh-TW" sz="2400" smtClean="0"/>
              <a:t>  </a:t>
            </a:r>
            <a:r>
              <a:rPr lang="en-US" altLang="zh-TW" sz="2400" i="1" smtClean="0"/>
              <a:t>Queen</a:t>
            </a:r>
            <a:r>
              <a:rPr lang="en-US" altLang="zh-TW" sz="2400" smtClean="0"/>
              <a:t>  O me! what hast thou done?</a:t>
            </a:r>
            <a:endParaRPr lang="zh-TW" altLang="zh-TW" sz="2400" smtClean="0"/>
          </a:p>
          <a:p>
            <a:r>
              <a:rPr lang="en-US" altLang="zh-TW" sz="2400" smtClean="0"/>
              <a:t>  </a:t>
            </a:r>
            <a:r>
              <a:rPr lang="en-US" altLang="zh-TW" sz="2400" i="1" smtClean="0"/>
              <a:t>Ham.</a:t>
            </a:r>
            <a:r>
              <a:rPr lang="en-US" altLang="zh-TW" sz="2400" smtClean="0"/>
              <a:t>  Nay, I know not: is it the king?</a:t>
            </a:r>
            <a:endParaRPr lang="zh-TW" altLang="zh-TW" sz="2400" smtClean="0"/>
          </a:p>
          <a:p>
            <a:r>
              <a:rPr lang="en-US" altLang="zh-TW" sz="2400" smtClean="0"/>
              <a:t>  </a:t>
            </a:r>
            <a:r>
              <a:rPr lang="en-US" altLang="zh-TW" sz="2400" i="1" smtClean="0"/>
              <a:t>Queen.</a:t>
            </a:r>
            <a:r>
              <a:rPr lang="en-US" altLang="zh-TW" sz="2400" smtClean="0"/>
              <a:t>  O! what a rash and bloody deed is this!</a:t>
            </a:r>
            <a:endParaRPr lang="zh-TW" altLang="zh-TW" sz="2400" smtClean="0"/>
          </a:p>
          <a:p>
            <a:r>
              <a:rPr lang="en-US" altLang="zh-TW" sz="2400" smtClean="0"/>
              <a:t>  </a:t>
            </a:r>
            <a:r>
              <a:rPr lang="en-US" altLang="zh-TW" sz="2400" i="1" smtClean="0"/>
              <a:t>Ham.</a:t>
            </a:r>
            <a:r>
              <a:rPr lang="en-US" altLang="zh-TW" sz="2400" smtClean="0"/>
              <a:t>  A bloody deed! almost as bad, good mother,</a:t>
            </a:r>
            <a:endParaRPr lang="zh-TW" altLang="zh-TW" sz="2400" smtClean="0"/>
          </a:p>
          <a:p>
            <a:r>
              <a:rPr lang="en-US" altLang="zh-TW" sz="2400" smtClean="0">
                <a:solidFill>
                  <a:srgbClr val="FF0000"/>
                </a:solidFill>
              </a:rPr>
              <a:t>As kill a king (Gertrude’s reaction declares her innocence of the murder.), </a:t>
            </a:r>
            <a:r>
              <a:rPr lang="en-US" altLang="zh-TW" sz="2400" smtClean="0"/>
              <a:t>and marry with his brother.</a:t>
            </a:r>
            <a:endParaRPr lang="zh-TW" altLang="zh-TW" sz="2400" smtClean="0"/>
          </a:p>
          <a:p>
            <a:r>
              <a:rPr lang="en-US" altLang="zh-TW" sz="2400" smtClean="0"/>
              <a:t>  </a:t>
            </a:r>
            <a:r>
              <a:rPr lang="en-US" altLang="zh-TW" sz="2400" i="1" smtClean="0"/>
              <a:t>Queen.</a:t>
            </a:r>
            <a:r>
              <a:rPr lang="en-US" altLang="zh-TW" sz="2400" smtClean="0"/>
              <a:t>  </a:t>
            </a:r>
            <a:r>
              <a:rPr lang="en-US" altLang="zh-TW" sz="2400" smtClean="0">
                <a:solidFill>
                  <a:srgbClr val="FF0000"/>
                </a:solidFill>
              </a:rPr>
              <a:t>As kill a king!</a:t>
            </a:r>
            <a:endParaRPr lang="zh-TW" altLang="zh-TW" sz="2400" smtClean="0">
              <a:solidFill>
                <a:srgbClr val="FF0000"/>
              </a:solidFill>
            </a:endParaRPr>
          </a:p>
          <a:p>
            <a:r>
              <a:rPr lang="en-US" altLang="zh-TW" sz="2400" smtClean="0"/>
              <a:t>  </a:t>
            </a:r>
            <a:r>
              <a:rPr lang="en-US" altLang="zh-TW" sz="2400" i="1" smtClean="0"/>
              <a:t>Ham.</a:t>
            </a:r>
            <a:r>
              <a:rPr lang="en-US" altLang="zh-TW" sz="2400" smtClean="0"/>
              <a:t>        Ay, lady, ’twas my word.  [</a:t>
            </a:r>
            <a:r>
              <a:rPr lang="en-US" altLang="zh-TW" sz="2400" i="1" smtClean="0"/>
              <a:t>Lifts up the arras and discovers</a:t>
            </a:r>
            <a:r>
              <a:rPr lang="en-US" altLang="zh-TW" sz="2400" smtClean="0"/>
              <a:t> POLONIUS.</a:t>
            </a:r>
            <a:endParaRPr lang="zh-TW" altLang="zh-TW" sz="2400" smtClean="0"/>
          </a:p>
          <a:p>
            <a:r>
              <a:rPr lang="en-US" altLang="zh-TW" sz="2400" smtClean="0"/>
              <a:t>[</a:t>
            </a:r>
            <a:r>
              <a:rPr lang="en-US" altLang="zh-TW" sz="2400" i="1" smtClean="0"/>
              <a:t>To</a:t>
            </a:r>
            <a:r>
              <a:rPr lang="en-US" altLang="zh-TW" sz="2400" smtClean="0"/>
              <a:t> POLONIUS.] Thou wretched, rash, intruding fool, farewell!</a:t>
            </a:r>
            <a:endParaRPr lang="zh-TW" altLang="zh-TW" sz="2400" smtClean="0"/>
          </a:p>
          <a:p>
            <a:endParaRPr lang="zh-TW" altLang="en-US" sz="2400" smtClean="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標題 1"/>
          <p:cNvSpPr>
            <a:spLocks noGrp="1"/>
          </p:cNvSpPr>
          <p:nvPr>
            <p:ph type="title"/>
          </p:nvPr>
        </p:nvSpPr>
        <p:spPr/>
        <p:txBody>
          <a:bodyPr/>
          <a:lstStyle/>
          <a:p>
            <a:r>
              <a:rPr lang="en-US" altLang="zh-TW" smtClean="0"/>
              <a:t>III.4.37-45</a:t>
            </a:r>
            <a:endParaRPr lang="zh-TW" altLang="en-US" smtClean="0"/>
          </a:p>
        </p:txBody>
      </p:sp>
      <p:sp>
        <p:nvSpPr>
          <p:cNvPr id="130051" name="內容版面配置區 2"/>
          <p:cNvSpPr>
            <a:spLocks noGrp="1"/>
          </p:cNvSpPr>
          <p:nvPr>
            <p:ph idx="1"/>
          </p:nvPr>
        </p:nvSpPr>
        <p:spPr>
          <a:xfrm>
            <a:off x="468313" y="1268413"/>
            <a:ext cx="8218487" cy="4857750"/>
          </a:xfrm>
        </p:spPr>
        <p:txBody>
          <a:bodyPr/>
          <a:lstStyle/>
          <a:p>
            <a:r>
              <a:rPr lang="en-US" altLang="zh-TW" sz="2400" smtClean="0"/>
              <a:t>  </a:t>
            </a:r>
            <a:r>
              <a:rPr lang="en-US" altLang="zh-TW" sz="2400" i="1" smtClean="0"/>
              <a:t>Ham.</a:t>
            </a:r>
            <a:r>
              <a:rPr lang="en-US" altLang="zh-TW" sz="2400" smtClean="0"/>
              <a:t>  </a:t>
            </a:r>
            <a:r>
              <a:rPr lang="en-US" altLang="zh-TW" sz="2400" smtClean="0">
                <a:solidFill>
                  <a:srgbClr val="FF0000"/>
                </a:solidFill>
              </a:rPr>
              <a:t>I took thee for thy better (i.e. Claudius); </a:t>
            </a:r>
            <a:r>
              <a:rPr lang="en-US" altLang="zh-TW" sz="2400" smtClean="0"/>
              <a:t>take thy fortune;</a:t>
            </a:r>
            <a:endParaRPr lang="zh-TW" altLang="zh-TW" sz="2400" smtClean="0"/>
          </a:p>
          <a:p>
            <a:r>
              <a:rPr lang="en-US" altLang="zh-TW" sz="2400" smtClean="0"/>
              <a:t>Thou find’st to be </a:t>
            </a:r>
            <a:r>
              <a:rPr lang="en-US" altLang="zh-TW" sz="2400" smtClean="0">
                <a:solidFill>
                  <a:srgbClr val="FF0000"/>
                </a:solidFill>
              </a:rPr>
              <a:t>too busy (interfering) </a:t>
            </a:r>
            <a:r>
              <a:rPr lang="en-US" altLang="zh-TW" sz="2400" smtClean="0"/>
              <a:t>is some danger.</a:t>
            </a:r>
            <a:endParaRPr lang="zh-TW" altLang="zh-TW" sz="2400" smtClean="0"/>
          </a:p>
          <a:p>
            <a:r>
              <a:rPr lang="en-US" altLang="zh-TW" sz="2400" smtClean="0">
                <a:solidFill>
                  <a:srgbClr val="9933FF"/>
                </a:solidFill>
              </a:rPr>
              <a:t>Leave wringing of your hands: peace! sit you down,</a:t>
            </a:r>
            <a:endParaRPr lang="zh-TW" altLang="zh-TW" sz="2400" smtClean="0">
              <a:solidFill>
                <a:srgbClr val="9933FF"/>
              </a:solidFill>
            </a:endParaRPr>
          </a:p>
          <a:p>
            <a:r>
              <a:rPr lang="en-US" altLang="zh-TW" sz="2400" smtClean="0">
                <a:solidFill>
                  <a:srgbClr val="9933FF"/>
                </a:solidFill>
              </a:rPr>
              <a:t>And let me wring </a:t>
            </a:r>
            <a:r>
              <a:rPr lang="en-US" altLang="zh-TW" sz="2400" smtClean="0">
                <a:solidFill>
                  <a:schemeClr val="folHlink"/>
                </a:solidFill>
              </a:rPr>
              <a:t>your heart</a:t>
            </a:r>
            <a:r>
              <a:rPr lang="en-US" altLang="zh-TW" sz="2400" smtClean="0">
                <a:solidFill>
                  <a:srgbClr val="9933FF"/>
                </a:solidFill>
              </a:rPr>
              <a:t>; for so I shall</a:t>
            </a:r>
            <a:endParaRPr lang="zh-TW" altLang="zh-TW" sz="2400" smtClean="0">
              <a:solidFill>
                <a:srgbClr val="9933FF"/>
              </a:solidFill>
            </a:endParaRPr>
          </a:p>
          <a:p>
            <a:r>
              <a:rPr lang="en-US" altLang="zh-TW" sz="2400" smtClean="0">
                <a:solidFill>
                  <a:srgbClr val="9933FF"/>
                </a:solidFill>
              </a:rPr>
              <a:t>If </a:t>
            </a:r>
            <a:r>
              <a:rPr lang="en-US" altLang="zh-TW" sz="2400" smtClean="0">
                <a:solidFill>
                  <a:schemeClr val="folHlink"/>
                </a:solidFill>
              </a:rPr>
              <a:t>it </a:t>
            </a:r>
            <a:r>
              <a:rPr lang="en-US" altLang="zh-TW" sz="2400" smtClean="0">
                <a:solidFill>
                  <a:srgbClr val="9933FF"/>
                </a:solidFill>
              </a:rPr>
              <a:t>be made of penetrable stuff,</a:t>
            </a:r>
            <a:endParaRPr lang="zh-TW" altLang="zh-TW" sz="2400" smtClean="0">
              <a:solidFill>
                <a:srgbClr val="9933FF"/>
              </a:solidFill>
            </a:endParaRPr>
          </a:p>
          <a:p>
            <a:r>
              <a:rPr lang="en-US" altLang="zh-TW" sz="2400" smtClean="0">
                <a:solidFill>
                  <a:srgbClr val="9933FF"/>
                </a:solidFill>
              </a:rPr>
              <a:t>If damned</a:t>
            </a:r>
            <a:r>
              <a:rPr lang="en-US" altLang="zh-TW" sz="2400" smtClean="0"/>
              <a:t> </a:t>
            </a:r>
            <a:r>
              <a:rPr lang="en-US" altLang="zh-TW" sz="2400" smtClean="0">
                <a:solidFill>
                  <a:srgbClr val="FF0000"/>
                </a:solidFill>
              </a:rPr>
              <a:t>custom (habit) </a:t>
            </a:r>
            <a:r>
              <a:rPr lang="en-US" altLang="zh-TW" sz="2400" smtClean="0">
                <a:solidFill>
                  <a:srgbClr val="9933FF"/>
                </a:solidFill>
              </a:rPr>
              <a:t>have </a:t>
            </a:r>
            <a:r>
              <a:rPr lang="en-US" altLang="zh-TW" sz="2400" smtClean="0">
                <a:solidFill>
                  <a:srgbClr val="FF0000"/>
                </a:solidFill>
              </a:rPr>
              <a:t>not brass’d (brazened—hardened like brass.) </a:t>
            </a:r>
            <a:r>
              <a:rPr lang="en-US" altLang="zh-TW" sz="2400" smtClean="0">
                <a:solidFill>
                  <a:srgbClr val="9933FF"/>
                </a:solidFill>
              </a:rPr>
              <a:t>it so</a:t>
            </a:r>
            <a:endParaRPr lang="zh-TW" altLang="zh-TW" sz="2400" smtClean="0">
              <a:solidFill>
                <a:srgbClr val="9933FF"/>
              </a:solidFill>
            </a:endParaRPr>
          </a:p>
          <a:p>
            <a:r>
              <a:rPr lang="en-US" altLang="zh-TW" sz="2400" smtClean="0">
                <a:solidFill>
                  <a:srgbClr val="9933FF"/>
                </a:solidFill>
              </a:rPr>
              <a:t>That it is</a:t>
            </a:r>
            <a:r>
              <a:rPr lang="en-US" altLang="zh-TW" sz="2400" smtClean="0"/>
              <a:t> </a:t>
            </a:r>
            <a:r>
              <a:rPr lang="en-US" altLang="zh-TW" sz="2400" smtClean="0">
                <a:solidFill>
                  <a:srgbClr val="FF0000"/>
                </a:solidFill>
              </a:rPr>
              <a:t>proof (impenetrable (like armour).) </a:t>
            </a:r>
            <a:r>
              <a:rPr lang="en-US" altLang="zh-TW" sz="2400" smtClean="0">
                <a:solidFill>
                  <a:srgbClr val="9933FF"/>
                </a:solidFill>
              </a:rPr>
              <a:t>and bulwark against</a:t>
            </a:r>
            <a:r>
              <a:rPr lang="en-US" altLang="zh-TW" sz="2400" smtClean="0"/>
              <a:t> </a:t>
            </a:r>
            <a:r>
              <a:rPr lang="en-US" altLang="zh-TW" sz="2400" smtClean="0">
                <a:solidFill>
                  <a:srgbClr val="FF0000"/>
                </a:solidFill>
              </a:rPr>
              <a:t>sense (feeling)</a:t>
            </a:r>
            <a:endParaRPr lang="zh-TW" altLang="zh-TW" sz="2400" smtClean="0">
              <a:solidFill>
                <a:srgbClr val="FF0000"/>
              </a:solidFill>
            </a:endParaRPr>
          </a:p>
          <a:p>
            <a:r>
              <a:rPr lang="en-US" altLang="zh-TW" sz="2400" smtClean="0"/>
              <a:t>  </a:t>
            </a:r>
            <a:r>
              <a:rPr lang="en-US" altLang="zh-TW" sz="2400" i="1" smtClean="0"/>
              <a:t>Queen.</a:t>
            </a:r>
            <a:r>
              <a:rPr lang="en-US" altLang="zh-TW" sz="2400" smtClean="0"/>
              <a:t>  What have I done that thou dar’st wag thy tongue</a:t>
            </a:r>
            <a:endParaRPr lang="zh-TW" altLang="zh-TW" sz="2400" smtClean="0"/>
          </a:p>
          <a:p>
            <a:r>
              <a:rPr lang="en-US" altLang="zh-TW" sz="2400" smtClean="0"/>
              <a:t>In noise so rude against me?</a:t>
            </a:r>
            <a:endParaRPr lang="zh-TW" altLang="zh-TW" sz="2400" smtClean="0"/>
          </a:p>
          <a:p>
            <a:endParaRPr lang="zh-TW" altLang="en-US" sz="2400" smtClean="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標題 1"/>
          <p:cNvSpPr>
            <a:spLocks noGrp="1"/>
          </p:cNvSpPr>
          <p:nvPr>
            <p:ph type="title"/>
          </p:nvPr>
        </p:nvSpPr>
        <p:spPr/>
        <p:txBody>
          <a:bodyPr/>
          <a:lstStyle/>
          <a:p>
            <a:r>
              <a:rPr lang="en-US" altLang="zh-TW" smtClean="0"/>
              <a:t>III.4.55-62</a:t>
            </a:r>
            <a:endParaRPr lang="zh-TW" altLang="en-US" smtClean="0"/>
          </a:p>
        </p:txBody>
      </p:sp>
      <p:sp>
        <p:nvSpPr>
          <p:cNvPr id="131075" name="內容版面配置區 2"/>
          <p:cNvSpPr>
            <a:spLocks noGrp="1"/>
          </p:cNvSpPr>
          <p:nvPr>
            <p:ph idx="1"/>
          </p:nvPr>
        </p:nvSpPr>
        <p:spPr>
          <a:xfrm>
            <a:off x="468313" y="1052513"/>
            <a:ext cx="8218487" cy="5073650"/>
          </a:xfrm>
        </p:spPr>
        <p:txBody>
          <a:bodyPr/>
          <a:lstStyle/>
          <a:p>
            <a:r>
              <a:rPr lang="en-US" altLang="zh-TW" smtClean="0"/>
              <a:t>  </a:t>
            </a:r>
            <a:r>
              <a:rPr lang="en-US" altLang="zh-TW" sz="2400" i="1" smtClean="0"/>
              <a:t>Ham.</a:t>
            </a:r>
            <a:r>
              <a:rPr lang="en-US" altLang="zh-TW" sz="2400" smtClean="0"/>
              <a:t> Yea, this solidity and compound mass,</a:t>
            </a:r>
            <a:endParaRPr lang="zh-TW" altLang="zh-TW" sz="2400" smtClean="0"/>
          </a:p>
          <a:p>
            <a:r>
              <a:rPr lang="en-US" altLang="zh-TW" sz="2400" smtClean="0"/>
              <a:t>With</a:t>
            </a:r>
            <a:r>
              <a:rPr lang="en-US" altLang="zh-TW" sz="2400" smtClean="0">
                <a:solidFill>
                  <a:srgbClr val="FF0000"/>
                </a:solidFill>
              </a:rPr>
              <a:t> tristful (sad) </a:t>
            </a:r>
            <a:r>
              <a:rPr lang="en-US" altLang="zh-TW" sz="2400" smtClean="0"/>
              <a:t>visage, as against the doom,</a:t>
            </a:r>
            <a:endParaRPr lang="zh-TW" altLang="zh-TW" sz="2400" smtClean="0"/>
          </a:p>
          <a:p>
            <a:r>
              <a:rPr lang="en-US" altLang="zh-TW" sz="2400" smtClean="0"/>
              <a:t>Is thought-sick at the act</a:t>
            </a:r>
            <a:r>
              <a:rPr lang="en-US" altLang="zh-TW" sz="2400" smtClean="0">
                <a:solidFill>
                  <a:srgbClr val="0000CC"/>
                </a:solidFill>
              </a:rPr>
              <a:t>. (heaven’s…act: the sky blushes gloomily over the </a:t>
            </a:r>
            <a:r>
              <a:rPr lang="en-US" altLang="zh-TW" sz="2400" smtClean="0">
                <a:solidFill>
                  <a:srgbClr val="FF0000"/>
                </a:solidFill>
              </a:rPr>
              <a:t>entire world (‘this…mass’) </a:t>
            </a:r>
            <a:r>
              <a:rPr lang="en-US" altLang="zh-TW" sz="2400" smtClean="0">
                <a:solidFill>
                  <a:srgbClr val="0000CC"/>
                </a:solidFill>
              </a:rPr>
              <a:t>as if just before doomsday, and is sick at the thought of what has been done.)</a:t>
            </a:r>
          </a:p>
          <a:p>
            <a:r>
              <a:rPr lang="en-US" altLang="zh-TW" sz="2400" smtClean="0"/>
              <a:t>  </a:t>
            </a:r>
            <a:r>
              <a:rPr lang="en-US" altLang="zh-TW" sz="2400" i="1" smtClean="0"/>
              <a:t>Queen.</a:t>
            </a:r>
            <a:r>
              <a:rPr lang="en-US" altLang="zh-TW" sz="2400" smtClean="0"/>
              <a:t>        Ay me! what act,</a:t>
            </a:r>
            <a:endParaRPr lang="zh-TW" altLang="zh-TW" sz="2400" smtClean="0"/>
          </a:p>
          <a:p>
            <a:r>
              <a:rPr lang="en-US" altLang="zh-TW" sz="2400" smtClean="0"/>
              <a:t>That roars so loud and thunders in the </a:t>
            </a:r>
            <a:r>
              <a:rPr lang="en-US" altLang="zh-TW" sz="2400" smtClean="0">
                <a:solidFill>
                  <a:srgbClr val="FF0000"/>
                </a:solidFill>
              </a:rPr>
              <a:t>index (opening, table of contents)?</a:t>
            </a:r>
            <a:endParaRPr lang="zh-TW" altLang="zh-TW" sz="2400" smtClean="0">
              <a:solidFill>
                <a:srgbClr val="FF0000"/>
              </a:solidFill>
            </a:endParaRPr>
          </a:p>
          <a:p>
            <a:r>
              <a:rPr lang="en-US" altLang="zh-TW" sz="2400" smtClean="0"/>
              <a:t>  </a:t>
            </a:r>
            <a:r>
              <a:rPr lang="en-US" altLang="zh-TW" sz="2400" i="1" smtClean="0"/>
              <a:t>Ham.</a:t>
            </a:r>
            <a:r>
              <a:rPr lang="en-US" altLang="zh-TW" sz="2400" smtClean="0"/>
              <a:t>  </a:t>
            </a:r>
            <a:r>
              <a:rPr lang="en-US" altLang="zh-TW" sz="2400" smtClean="0">
                <a:solidFill>
                  <a:srgbClr val="FF0000"/>
                </a:solidFill>
              </a:rPr>
              <a:t>Look here, upon this picture, and on this (Look…this: Hamlet may produce two miniatures, or point to portraits on the wall.);</a:t>
            </a:r>
            <a:endParaRPr lang="zh-TW" altLang="zh-TW" sz="2400" smtClean="0">
              <a:solidFill>
                <a:srgbClr val="FF0000"/>
              </a:solidFill>
            </a:endParaRPr>
          </a:p>
          <a:p>
            <a:r>
              <a:rPr lang="en-US" altLang="zh-TW" sz="2400" smtClean="0"/>
              <a:t>The counterfeit presentment of two brothers.</a:t>
            </a:r>
            <a:endParaRPr lang="zh-TW" altLang="zh-TW" sz="2400" smtClean="0"/>
          </a:p>
          <a:p>
            <a:r>
              <a:rPr lang="en-US" altLang="zh-TW" sz="2400" smtClean="0"/>
              <a:t>See, what a grace was seated on this brow;</a:t>
            </a:r>
            <a:endParaRPr lang="zh-TW" altLang="zh-TW" sz="2400" smtClean="0"/>
          </a:p>
          <a:p>
            <a:endParaRPr lang="zh-TW" altLang="zh-TW" sz="2400" smtClean="0">
              <a:solidFill>
                <a:srgbClr val="0000CC"/>
              </a:solidFill>
            </a:endParaRPr>
          </a:p>
          <a:p>
            <a:endParaRPr lang="zh-TW" altLang="en-US"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標題 1"/>
          <p:cNvSpPr>
            <a:spLocks noGrp="1"/>
          </p:cNvSpPr>
          <p:nvPr>
            <p:ph type="title"/>
          </p:nvPr>
        </p:nvSpPr>
        <p:spPr/>
        <p:txBody>
          <a:bodyPr/>
          <a:lstStyle/>
          <a:p>
            <a:r>
              <a:rPr lang="en-US" altLang="zh-TW" smtClean="0"/>
              <a:t>III.4.70-74</a:t>
            </a:r>
            <a:endParaRPr lang="zh-TW" altLang="en-US" smtClean="0"/>
          </a:p>
        </p:txBody>
      </p:sp>
      <p:sp>
        <p:nvSpPr>
          <p:cNvPr id="132099" name="內容版面配置區 2"/>
          <p:cNvSpPr>
            <a:spLocks noGrp="1"/>
          </p:cNvSpPr>
          <p:nvPr>
            <p:ph idx="1"/>
          </p:nvPr>
        </p:nvSpPr>
        <p:spPr/>
        <p:txBody>
          <a:bodyPr/>
          <a:lstStyle/>
          <a:p>
            <a:r>
              <a:rPr lang="en-US" altLang="zh-TW" sz="2800" i="1" smtClean="0"/>
              <a:t>Ham. </a:t>
            </a:r>
            <a:r>
              <a:rPr lang="en-US" altLang="zh-TW" sz="2800" smtClean="0"/>
              <a:t>This was your husband: look you now, what follows.</a:t>
            </a:r>
            <a:endParaRPr lang="zh-TW" altLang="zh-TW" sz="2800" smtClean="0"/>
          </a:p>
          <a:p>
            <a:r>
              <a:rPr lang="en-US" altLang="zh-TW" sz="2800" smtClean="0"/>
              <a:t>Here is your husband; like </a:t>
            </a:r>
            <a:r>
              <a:rPr lang="en-US" altLang="zh-TW" sz="2800" smtClean="0">
                <a:solidFill>
                  <a:srgbClr val="FF0000"/>
                </a:solidFill>
              </a:rPr>
              <a:t>a mildew’d ear (mouldy ear of corn),</a:t>
            </a:r>
            <a:endParaRPr lang="zh-TW" altLang="zh-TW" sz="2800" smtClean="0">
              <a:solidFill>
                <a:srgbClr val="FF0000"/>
              </a:solidFill>
            </a:endParaRPr>
          </a:p>
          <a:p>
            <a:r>
              <a:rPr lang="en-US" altLang="zh-TW" sz="2800" smtClean="0">
                <a:solidFill>
                  <a:srgbClr val="FF0000"/>
                </a:solidFill>
              </a:rPr>
              <a:t>Blasting (infecting) </a:t>
            </a:r>
            <a:r>
              <a:rPr lang="en-US" altLang="zh-TW" sz="2800" smtClean="0"/>
              <a:t>his wholesome brother. Have you eyes?</a:t>
            </a:r>
            <a:endParaRPr lang="zh-TW" altLang="zh-TW" sz="2800" smtClean="0"/>
          </a:p>
          <a:p>
            <a:r>
              <a:rPr lang="en-US" altLang="zh-TW" sz="2800" smtClean="0"/>
              <a:t>Could you on this fair mountain leave to feed,</a:t>
            </a:r>
            <a:endParaRPr lang="zh-TW" altLang="zh-TW" sz="2800" smtClean="0"/>
          </a:p>
          <a:p>
            <a:r>
              <a:rPr lang="en-US" altLang="zh-TW" sz="2800" smtClean="0"/>
              <a:t>And batten </a:t>
            </a:r>
            <a:r>
              <a:rPr lang="en-US" altLang="zh-TW" sz="2800" smtClean="0">
                <a:solidFill>
                  <a:srgbClr val="FF0000"/>
                </a:solidFill>
              </a:rPr>
              <a:t>(gorge yourself) </a:t>
            </a:r>
            <a:r>
              <a:rPr lang="en-US" altLang="zh-TW" sz="2800" smtClean="0"/>
              <a:t>on this moor? Ha! have you eyes?</a:t>
            </a:r>
            <a:endParaRPr lang="zh-TW" altLang="zh-TW" sz="2800" smtClean="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標題 1"/>
          <p:cNvSpPr>
            <a:spLocks noGrp="1"/>
          </p:cNvSpPr>
          <p:nvPr>
            <p:ph type="title"/>
          </p:nvPr>
        </p:nvSpPr>
        <p:spPr/>
        <p:txBody>
          <a:bodyPr/>
          <a:lstStyle/>
          <a:p>
            <a:r>
              <a:rPr lang="en-US" altLang="zh-TW" smtClean="0"/>
              <a:t>III.4.75-81</a:t>
            </a:r>
            <a:endParaRPr lang="zh-TW" altLang="en-US" smtClean="0"/>
          </a:p>
        </p:txBody>
      </p:sp>
      <p:sp>
        <p:nvSpPr>
          <p:cNvPr id="133123" name="內容版面配置區 2"/>
          <p:cNvSpPr>
            <a:spLocks noGrp="1"/>
          </p:cNvSpPr>
          <p:nvPr>
            <p:ph idx="1"/>
          </p:nvPr>
        </p:nvSpPr>
        <p:spPr>
          <a:xfrm>
            <a:off x="468313" y="1268413"/>
            <a:ext cx="8218487" cy="4857750"/>
          </a:xfrm>
        </p:spPr>
        <p:txBody>
          <a:bodyPr/>
          <a:lstStyle/>
          <a:p>
            <a:r>
              <a:rPr lang="en-US" altLang="zh-TW" sz="2600" i="1" smtClean="0"/>
              <a:t>Ham. </a:t>
            </a:r>
            <a:r>
              <a:rPr lang="en-US" altLang="zh-TW" sz="2600" smtClean="0"/>
              <a:t>You cannot call it love, for at your age</a:t>
            </a:r>
            <a:endParaRPr lang="zh-TW" altLang="zh-TW" sz="2600" smtClean="0"/>
          </a:p>
          <a:p>
            <a:r>
              <a:rPr lang="en-US" altLang="zh-TW" sz="2600" smtClean="0"/>
              <a:t>The </a:t>
            </a:r>
            <a:r>
              <a:rPr lang="en-US" altLang="zh-TW" sz="2600" smtClean="0">
                <a:solidFill>
                  <a:srgbClr val="FF0000"/>
                </a:solidFill>
              </a:rPr>
              <a:t>hey-day in the blood (heyday…blood: passionate sexual period) </a:t>
            </a:r>
            <a:r>
              <a:rPr lang="en-US" altLang="zh-TW" sz="2600" smtClean="0"/>
              <a:t>is tame, it’s humble,</a:t>
            </a:r>
            <a:endParaRPr lang="zh-TW" altLang="zh-TW" sz="2600" smtClean="0"/>
          </a:p>
          <a:p>
            <a:r>
              <a:rPr lang="en-US" altLang="zh-TW" sz="2600" smtClean="0"/>
              <a:t>And </a:t>
            </a:r>
            <a:r>
              <a:rPr lang="en-US" altLang="zh-TW" sz="2600" smtClean="0">
                <a:solidFill>
                  <a:srgbClr val="FF0000"/>
                </a:solidFill>
              </a:rPr>
              <a:t>waits upon (is controlled by) </a:t>
            </a:r>
            <a:r>
              <a:rPr lang="en-US" altLang="zh-TW" sz="2600" smtClean="0"/>
              <a:t>the judgment; and what judgment</a:t>
            </a:r>
            <a:endParaRPr lang="zh-TW" altLang="zh-TW" sz="2600" smtClean="0"/>
          </a:p>
          <a:p>
            <a:r>
              <a:rPr lang="en-US" altLang="zh-TW" sz="2600" smtClean="0"/>
              <a:t>Would step from this to this? </a:t>
            </a:r>
            <a:r>
              <a:rPr lang="en-US" altLang="zh-TW" sz="2600" smtClean="0">
                <a:solidFill>
                  <a:srgbClr val="0000CC"/>
                </a:solidFill>
              </a:rPr>
              <a:t>Sense, sure, you have,</a:t>
            </a:r>
            <a:endParaRPr lang="zh-TW" altLang="zh-TW" sz="2600" smtClean="0">
              <a:solidFill>
                <a:srgbClr val="0000CC"/>
              </a:solidFill>
            </a:endParaRPr>
          </a:p>
          <a:p>
            <a:r>
              <a:rPr lang="en-US" altLang="zh-TW" sz="2600" smtClean="0">
                <a:solidFill>
                  <a:srgbClr val="0000CC"/>
                </a:solidFill>
              </a:rPr>
              <a:t>Else could you not have motion; </a:t>
            </a:r>
            <a:r>
              <a:rPr lang="en-US" altLang="zh-TW" sz="2600" smtClean="0"/>
              <a:t>but sure, that sense</a:t>
            </a:r>
            <a:endParaRPr lang="zh-TW" altLang="zh-TW" sz="2600" smtClean="0"/>
          </a:p>
          <a:p>
            <a:r>
              <a:rPr lang="en-US" altLang="zh-TW" sz="2600" smtClean="0"/>
              <a:t>Is </a:t>
            </a:r>
            <a:r>
              <a:rPr lang="en-US" altLang="zh-TW" sz="2600" smtClean="0">
                <a:solidFill>
                  <a:srgbClr val="FF0000"/>
                </a:solidFill>
              </a:rPr>
              <a:t>apoplex’d (paralysed); </a:t>
            </a:r>
            <a:r>
              <a:rPr lang="en-US" altLang="zh-TW" sz="2600" smtClean="0"/>
              <a:t>for madness would not err,</a:t>
            </a:r>
            <a:endParaRPr lang="zh-TW" altLang="zh-TW" sz="2600" smtClean="0"/>
          </a:p>
          <a:p>
            <a:r>
              <a:rPr lang="en-US" altLang="zh-TW" sz="2600" smtClean="0"/>
              <a:t>Nor </a:t>
            </a:r>
            <a:r>
              <a:rPr lang="en-US" altLang="zh-TW" sz="2600" smtClean="0">
                <a:solidFill>
                  <a:srgbClr val="0000CC"/>
                </a:solidFill>
              </a:rPr>
              <a:t>sense to ecstasy was ne’er so thrall’d (sense…thrall’d: reason was never so captivated by passion.)</a:t>
            </a:r>
            <a:endParaRPr lang="zh-TW" altLang="zh-TW" sz="2600" smtClean="0">
              <a:solidFill>
                <a:srgbClr val="0000CC"/>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標題 1"/>
          <p:cNvSpPr>
            <a:spLocks noGrp="1"/>
          </p:cNvSpPr>
          <p:nvPr>
            <p:ph type="title"/>
          </p:nvPr>
        </p:nvSpPr>
        <p:spPr/>
        <p:txBody>
          <a:bodyPr/>
          <a:lstStyle/>
          <a:p>
            <a:r>
              <a:rPr lang="en-US" altLang="zh-TW" smtClean="0"/>
              <a:t>III.4.89-95</a:t>
            </a:r>
            <a:endParaRPr lang="zh-TW" altLang="en-US" smtClean="0"/>
          </a:p>
        </p:txBody>
      </p:sp>
      <p:sp>
        <p:nvSpPr>
          <p:cNvPr id="134147" name="內容版面配置區 2"/>
          <p:cNvSpPr>
            <a:spLocks noGrp="1"/>
          </p:cNvSpPr>
          <p:nvPr>
            <p:ph idx="1"/>
          </p:nvPr>
        </p:nvSpPr>
        <p:spPr/>
        <p:txBody>
          <a:bodyPr/>
          <a:lstStyle/>
          <a:p>
            <a:r>
              <a:rPr lang="en-US" altLang="zh-TW" sz="2400" i="1" smtClean="0"/>
              <a:t>Ham. </a:t>
            </a:r>
            <a:r>
              <a:rPr lang="en-US" altLang="zh-TW" sz="2400" smtClean="0">
                <a:solidFill>
                  <a:srgbClr val="0000CC"/>
                </a:solidFill>
              </a:rPr>
              <a:t>O shame! where is thy blush?</a:t>
            </a:r>
            <a:r>
              <a:rPr lang="en-US" altLang="zh-TW" sz="2400" smtClean="0"/>
              <a:t> </a:t>
            </a:r>
            <a:r>
              <a:rPr lang="en-US" altLang="zh-TW" sz="2400" smtClean="0">
                <a:solidFill>
                  <a:srgbClr val="FF0000"/>
                </a:solidFill>
              </a:rPr>
              <a:t>Rebellious hell (hellish sexual rebellion),</a:t>
            </a:r>
            <a:endParaRPr lang="zh-TW" altLang="zh-TW" sz="2400" smtClean="0">
              <a:solidFill>
                <a:srgbClr val="FF0000"/>
              </a:solidFill>
            </a:endParaRPr>
          </a:p>
          <a:p>
            <a:r>
              <a:rPr lang="en-US" altLang="zh-TW" sz="2400" smtClean="0"/>
              <a:t>If thou canst </a:t>
            </a:r>
            <a:r>
              <a:rPr lang="en-US" altLang="zh-TW" sz="2400" smtClean="0">
                <a:solidFill>
                  <a:srgbClr val="FF0000"/>
                </a:solidFill>
              </a:rPr>
              <a:t>mutine (mutiny) </a:t>
            </a:r>
            <a:r>
              <a:rPr lang="en-US" altLang="zh-TW" sz="2400" smtClean="0"/>
              <a:t>in </a:t>
            </a:r>
            <a:r>
              <a:rPr lang="en-US" altLang="zh-TW" sz="2400" smtClean="0">
                <a:solidFill>
                  <a:srgbClr val="FF0000"/>
                </a:solidFill>
              </a:rPr>
              <a:t>a matron (mature woman)’s</a:t>
            </a:r>
            <a:r>
              <a:rPr lang="en-US" altLang="zh-TW" sz="2400" smtClean="0"/>
              <a:t> bones,</a:t>
            </a:r>
            <a:endParaRPr lang="zh-TW" altLang="zh-TW" sz="2400" smtClean="0"/>
          </a:p>
          <a:p>
            <a:r>
              <a:rPr lang="en-US" altLang="zh-TW" sz="2400" smtClean="0"/>
              <a:t>To flaming youth let virtue be as wax,</a:t>
            </a:r>
            <a:endParaRPr lang="zh-TW" altLang="zh-TW" sz="2400" smtClean="0"/>
          </a:p>
          <a:p>
            <a:r>
              <a:rPr lang="en-US" altLang="zh-TW" sz="2400" smtClean="0"/>
              <a:t>And </a:t>
            </a:r>
            <a:r>
              <a:rPr lang="en-US" altLang="zh-TW" sz="2400" smtClean="0">
                <a:solidFill>
                  <a:srgbClr val="FF0000"/>
                </a:solidFill>
              </a:rPr>
              <a:t>melt in her own fire (wax…fire: a candle’s wax melting in the flame it feeds.): </a:t>
            </a:r>
            <a:r>
              <a:rPr lang="en-US" altLang="zh-TW" sz="2400" smtClean="0"/>
              <a:t>proclaim no shame</a:t>
            </a:r>
            <a:endParaRPr lang="zh-TW" altLang="zh-TW" sz="2400" smtClean="0"/>
          </a:p>
          <a:p>
            <a:r>
              <a:rPr lang="en-US" altLang="zh-TW" sz="2400" smtClean="0">
                <a:solidFill>
                  <a:srgbClr val="0000CC"/>
                </a:solidFill>
              </a:rPr>
              <a:t>When the</a:t>
            </a:r>
            <a:r>
              <a:rPr lang="en-US" altLang="zh-TW" sz="2400" smtClean="0"/>
              <a:t> </a:t>
            </a:r>
            <a:r>
              <a:rPr lang="en-US" altLang="zh-TW" sz="2400" smtClean="0">
                <a:solidFill>
                  <a:srgbClr val="FF0000"/>
                </a:solidFill>
              </a:rPr>
              <a:t>compulsive ardour (irresistible passion) </a:t>
            </a:r>
            <a:r>
              <a:rPr lang="en-US" altLang="zh-TW" sz="2400" smtClean="0">
                <a:solidFill>
                  <a:srgbClr val="0000CC"/>
                </a:solidFill>
              </a:rPr>
              <a:t>gives the</a:t>
            </a:r>
            <a:r>
              <a:rPr lang="en-US" altLang="zh-TW" sz="2400" smtClean="0"/>
              <a:t> </a:t>
            </a:r>
            <a:r>
              <a:rPr lang="en-US" altLang="zh-TW" sz="2400" smtClean="0">
                <a:solidFill>
                  <a:srgbClr val="FF0000"/>
                </a:solidFill>
              </a:rPr>
              <a:t>charge (makes the attack),</a:t>
            </a:r>
            <a:endParaRPr lang="zh-TW" altLang="zh-TW" sz="2400" smtClean="0">
              <a:solidFill>
                <a:srgbClr val="FF0000"/>
              </a:solidFill>
            </a:endParaRPr>
          </a:p>
          <a:p>
            <a:r>
              <a:rPr lang="en-US" altLang="zh-TW" sz="2400" smtClean="0">
                <a:solidFill>
                  <a:srgbClr val="FF0000"/>
                </a:solidFill>
              </a:rPr>
              <a:t>Since frost (i.e. the cooler desires of the ‘matron’.) </a:t>
            </a:r>
            <a:r>
              <a:rPr lang="en-US" altLang="zh-TW" sz="2400" smtClean="0">
                <a:solidFill>
                  <a:srgbClr val="0000CC"/>
                </a:solidFill>
              </a:rPr>
              <a:t>itself as actively doth burn,</a:t>
            </a:r>
            <a:endParaRPr lang="zh-TW" altLang="zh-TW" sz="2400" smtClean="0">
              <a:solidFill>
                <a:srgbClr val="0000CC"/>
              </a:solidFill>
            </a:endParaRPr>
          </a:p>
          <a:p>
            <a:r>
              <a:rPr lang="en-US" altLang="zh-TW" sz="2400" smtClean="0">
                <a:solidFill>
                  <a:srgbClr val="0000CC"/>
                </a:solidFill>
              </a:rPr>
              <a:t>And</a:t>
            </a:r>
            <a:r>
              <a:rPr lang="en-US" altLang="zh-TW" sz="2400" smtClean="0"/>
              <a:t> </a:t>
            </a:r>
            <a:r>
              <a:rPr lang="en-US" altLang="zh-TW" sz="2400" smtClean="0">
                <a:solidFill>
                  <a:srgbClr val="FF0000"/>
                </a:solidFill>
              </a:rPr>
              <a:t>reason panders will (is put to the service of passion).</a:t>
            </a:r>
            <a:endParaRPr lang="zh-TW" altLang="zh-TW" sz="2400" smtClean="0">
              <a:solidFill>
                <a:srgbClr val="FF0000"/>
              </a:solidFill>
            </a:endParaRPr>
          </a:p>
          <a:p>
            <a:endParaRPr lang="zh-TW" altLang="en-US" sz="2400" smtClean="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標題 1"/>
          <p:cNvSpPr>
            <a:spLocks noGrp="1"/>
          </p:cNvSpPr>
          <p:nvPr>
            <p:ph type="title"/>
          </p:nvPr>
        </p:nvSpPr>
        <p:spPr/>
        <p:txBody>
          <a:bodyPr/>
          <a:lstStyle/>
          <a:p>
            <a:r>
              <a:rPr lang="en-US" altLang="zh-TW" smtClean="0"/>
              <a:t>III.4.113-121</a:t>
            </a:r>
            <a:endParaRPr lang="zh-TW" altLang="en-US" smtClean="0"/>
          </a:p>
        </p:txBody>
      </p:sp>
      <p:sp>
        <p:nvSpPr>
          <p:cNvPr id="135171" name="內容版面配置區 2"/>
          <p:cNvSpPr>
            <a:spLocks noGrp="1"/>
          </p:cNvSpPr>
          <p:nvPr>
            <p:ph idx="1"/>
          </p:nvPr>
        </p:nvSpPr>
        <p:spPr>
          <a:xfrm>
            <a:off x="468313" y="1412875"/>
            <a:ext cx="8218487" cy="4713288"/>
          </a:xfrm>
        </p:spPr>
        <p:txBody>
          <a:bodyPr/>
          <a:lstStyle/>
          <a:p>
            <a:r>
              <a:rPr lang="en-US" altLang="zh-TW" sz="2400" i="1" smtClean="0"/>
              <a:t>Queen.</a:t>
            </a:r>
            <a:r>
              <a:rPr lang="en-US" altLang="zh-TW" sz="2400" smtClean="0"/>
              <a:t>        No more!</a:t>
            </a:r>
            <a:endParaRPr lang="zh-TW" altLang="zh-TW" sz="2400" smtClean="0"/>
          </a:p>
          <a:p>
            <a:r>
              <a:rPr lang="en-US" altLang="zh-TW" sz="2400" smtClean="0"/>
              <a:t>  </a:t>
            </a:r>
            <a:r>
              <a:rPr lang="en-US" altLang="zh-TW" sz="2400" i="1" smtClean="0"/>
              <a:t>Ham.</a:t>
            </a:r>
            <a:r>
              <a:rPr lang="en-US" altLang="zh-TW" sz="2400" smtClean="0"/>
              <a:t>  A king of </a:t>
            </a:r>
            <a:r>
              <a:rPr lang="en-US" altLang="zh-TW" sz="2400" smtClean="0">
                <a:solidFill>
                  <a:srgbClr val="FF0000"/>
                </a:solidFill>
              </a:rPr>
              <a:t>shreds and patches (made of bits and pieces),—</a:t>
            </a:r>
            <a:endParaRPr lang="zh-TW" altLang="zh-TW" sz="2400" smtClean="0">
              <a:solidFill>
                <a:srgbClr val="FF0000"/>
              </a:solidFill>
            </a:endParaRPr>
          </a:p>
          <a:p>
            <a:r>
              <a:rPr lang="en-US" altLang="zh-TW" sz="2400" i="1" smtClean="0">
                <a:solidFill>
                  <a:srgbClr val="0000CC"/>
                </a:solidFill>
              </a:rPr>
              <a:t>Enter</a:t>
            </a:r>
            <a:r>
              <a:rPr lang="en-US" altLang="zh-TW" sz="2400" smtClean="0">
                <a:solidFill>
                  <a:srgbClr val="0000CC"/>
                </a:solidFill>
              </a:rPr>
              <a:t> Ghost.</a:t>
            </a:r>
            <a:endParaRPr lang="zh-TW" altLang="zh-TW" sz="2400" smtClean="0">
              <a:solidFill>
                <a:srgbClr val="0000CC"/>
              </a:solidFill>
            </a:endParaRPr>
          </a:p>
          <a:p>
            <a:r>
              <a:rPr lang="en-US" altLang="zh-TW" sz="2400" smtClean="0"/>
              <a:t>Save me, and hover o’er me with your wings,</a:t>
            </a:r>
            <a:endParaRPr lang="zh-TW" altLang="zh-TW" sz="2400" smtClean="0"/>
          </a:p>
          <a:p>
            <a:r>
              <a:rPr lang="en-US" altLang="zh-TW" sz="2400" smtClean="0"/>
              <a:t>You heavenly guards! What would your gracious figure?</a:t>
            </a:r>
            <a:endParaRPr lang="zh-TW" altLang="zh-TW" sz="2400" smtClean="0"/>
          </a:p>
          <a:p>
            <a:r>
              <a:rPr lang="en-US" altLang="zh-TW" sz="2400" smtClean="0"/>
              <a:t>  </a:t>
            </a:r>
            <a:r>
              <a:rPr lang="en-US" altLang="zh-TW" sz="2400" i="1" smtClean="0"/>
              <a:t>Queen.</a:t>
            </a:r>
            <a:r>
              <a:rPr lang="en-US" altLang="zh-TW" sz="2400" smtClean="0"/>
              <a:t>  Alas! he’s mad!</a:t>
            </a:r>
            <a:endParaRPr lang="zh-TW" altLang="zh-TW" sz="2400" smtClean="0"/>
          </a:p>
          <a:p>
            <a:r>
              <a:rPr lang="en-US" altLang="zh-TW" sz="2400" smtClean="0"/>
              <a:t>  </a:t>
            </a:r>
            <a:r>
              <a:rPr lang="en-US" altLang="zh-TW" sz="2400" i="1" smtClean="0"/>
              <a:t>Ham.</a:t>
            </a:r>
            <a:r>
              <a:rPr lang="en-US" altLang="zh-TW" sz="2400" smtClean="0"/>
              <a:t>  Do you not come your tardy son to </a:t>
            </a:r>
            <a:r>
              <a:rPr lang="en-US" altLang="zh-TW" sz="2400" smtClean="0">
                <a:solidFill>
                  <a:srgbClr val="FF0000"/>
                </a:solidFill>
              </a:rPr>
              <a:t>chide (reproach),</a:t>
            </a:r>
            <a:endParaRPr lang="zh-TW" altLang="zh-TW" sz="2400" smtClean="0">
              <a:solidFill>
                <a:srgbClr val="FF0000"/>
              </a:solidFill>
            </a:endParaRPr>
          </a:p>
          <a:p>
            <a:r>
              <a:rPr lang="en-US" altLang="zh-TW" sz="2400" smtClean="0"/>
              <a:t>That, </a:t>
            </a:r>
            <a:r>
              <a:rPr lang="en-US" altLang="zh-TW" sz="2400" smtClean="0">
                <a:solidFill>
                  <a:srgbClr val="FF0000"/>
                </a:solidFill>
              </a:rPr>
              <a:t>laps’d in time and passion (laps’d…passion: having lost time and vengeful impulse.), </a:t>
            </a:r>
            <a:r>
              <a:rPr lang="en-US" altLang="zh-TW" sz="2400" smtClean="0"/>
              <a:t>lets go by</a:t>
            </a:r>
            <a:endParaRPr lang="zh-TW" altLang="zh-TW" sz="2400" smtClean="0"/>
          </a:p>
          <a:p>
            <a:r>
              <a:rPr lang="en-US" altLang="zh-TW" sz="2400" smtClean="0"/>
              <a:t>The </a:t>
            </a:r>
            <a:r>
              <a:rPr lang="en-US" altLang="zh-TW" sz="2400" smtClean="0">
                <a:solidFill>
                  <a:srgbClr val="FF0000"/>
                </a:solidFill>
              </a:rPr>
              <a:t>important (urgent) </a:t>
            </a:r>
            <a:r>
              <a:rPr lang="en-US" altLang="zh-TW" sz="2400" smtClean="0"/>
              <a:t>acting of your dread command?</a:t>
            </a:r>
            <a:endParaRPr lang="zh-TW" altLang="zh-TW" sz="2400" smtClean="0"/>
          </a:p>
          <a:p>
            <a:r>
              <a:rPr lang="en-US" altLang="zh-TW" sz="2400" smtClean="0"/>
              <a:t>O! say.</a:t>
            </a:r>
            <a:endParaRPr lang="zh-TW" altLang="zh-TW" sz="2400" smtClean="0"/>
          </a:p>
          <a:p>
            <a:endParaRPr lang="zh-TW" altLang="en-US" sz="2400" smtClean="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標題 1"/>
          <p:cNvSpPr>
            <a:spLocks noGrp="1"/>
          </p:cNvSpPr>
          <p:nvPr>
            <p:ph type="title" idx="4294967295"/>
          </p:nvPr>
        </p:nvSpPr>
        <p:spPr>
          <a:xfrm>
            <a:off x="500063" y="0"/>
            <a:ext cx="3008312" cy="1162050"/>
          </a:xfrm>
        </p:spPr>
        <p:txBody>
          <a:bodyPr anchor="b"/>
          <a:lstStyle/>
          <a:p>
            <a:pPr algn="l"/>
            <a:r>
              <a:rPr lang="en-US" altLang="zh-TW" sz="4000" b="1" smtClean="0"/>
              <a:t>III.4.172-176</a:t>
            </a:r>
            <a:endParaRPr lang="zh-TW" altLang="en-US" sz="4000" b="1" smtClean="0"/>
          </a:p>
        </p:txBody>
      </p:sp>
      <p:sp>
        <p:nvSpPr>
          <p:cNvPr id="136195" name="文字版面配置區 3"/>
          <p:cNvSpPr>
            <a:spLocks noGrp="1"/>
          </p:cNvSpPr>
          <p:nvPr>
            <p:ph type="body" sz="half" idx="4294967295"/>
          </p:nvPr>
        </p:nvSpPr>
        <p:spPr>
          <a:xfrm>
            <a:off x="500063" y="1214438"/>
            <a:ext cx="3008312" cy="4691062"/>
          </a:xfrm>
        </p:spPr>
        <p:txBody>
          <a:bodyPr/>
          <a:lstStyle/>
          <a:p>
            <a:pPr marL="0" indent="0">
              <a:buFontTx/>
              <a:buNone/>
            </a:pPr>
            <a:r>
              <a:rPr lang="en-US" altLang="zh-TW" sz="2400" b="1" smtClean="0"/>
              <a:t>GERTRUDE </a:t>
            </a:r>
            <a:r>
              <a:rPr lang="en-US" altLang="zh-TW" sz="2400" smtClean="0"/>
              <a:t>O</a:t>
            </a:r>
            <a:r>
              <a:rPr lang="en-US" altLang="zh-TW" sz="2400" b="1" smtClean="0"/>
              <a:t> </a:t>
            </a:r>
            <a:r>
              <a:rPr lang="en-US" altLang="zh-TW" sz="2400" smtClean="0"/>
              <a:t>Hamlet, thou hast cleft my heart in twain.</a:t>
            </a:r>
            <a:br>
              <a:rPr lang="en-US" altLang="zh-TW" sz="2400" smtClean="0"/>
            </a:br>
            <a:r>
              <a:rPr lang="en-US" altLang="zh-TW" sz="2400" b="1" smtClean="0"/>
              <a:t>HAMLET </a:t>
            </a:r>
            <a:r>
              <a:rPr lang="en-US" altLang="zh-TW" sz="2400" smtClean="0"/>
              <a:t>O, throw away the worser part of it,</a:t>
            </a:r>
            <a:br>
              <a:rPr lang="en-US" altLang="zh-TW" sz="2400" smtClean="0"/>
            </a:br>
            <a:r>
              <a:rPr lang="en-US" altLang="zh-TW" sz="2400" smtClean="0"/>
              <a:t>And live the purer with the other half.</a:t>
            </a:r>
            <a:br>
              <a:rPr lang="en-US" altLang="zh-TW" sz="2400" smtClean="0"/>
            </a:br>
            <a:r>
              <a:rPr lang="en-US" altLang="zh-TW" sz="2400" smtClean="0"/>
              <a:t>Good night: but go not to mine uncle's bed;</a:t>
            </a:r>
            <a:br>
              <a:rPr lang="en-US" altLang="zh-TW" sz="2400" smtClean="0"/>
            </a:br>
            <a:r>
              <a:rPr lang="en-US" altLang="zh-TW" sz="2400" smtClean="0"/>
              <a:t>Assume a virtue, if you have it not.</a:t>
            </a:r>
            <a:br>
              <a:rPr lang="en-US" altLang="zh-TW" sz="2400" smtClean="0"/>
            </a:br>
            <a:endParaRPr lang="zh-TW" altLang="en-US" sz="2400" smtClean="0"/>
          </a:p>
        </p:txBody>
      </p:sp>
      <p:pic>
        <p:nvPicPr>
          <p:cNvPr id="136196" name="內容版面配置區 4" descr="122.jpg"/>
          <p:cNvPicPr>
            <a:picLocks noGrp="1" noChangeAspect="1"/>
          </p:cNvPicPr>
          <p:nvPr>
            <p:ph idx="4294967295"/>
          </p:nvPr>
        </p:nvPicPr>
        <p:blipFill>
          <a:blip r:embed="rId2" cstate="print"/>
          <a:srcRect/>
          <a:stretch>
            <a:fillRect/>
          </a:stretch>
        </p:blipFill>
        <p:spPr>
          <a:xfrm>
            <a:off x="4195763" y="273050"/>
            <a:ext cx="3870325" cy="5853113"/>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TW" smtClean="0"/>
              <a:t>V.2.63-70</a:t>
            </a:r>
          </a:p>
        </p:txBody>
      </p:sp>
      <p:sp>
        <p:nvSpPr>
          <p:cNvPr id="17411" name="Rectangle 3"/>
          <p:cNvSpPr>
            <a:spLocks noGrp="1" noChangeArrowheads="1"/>
          </p:cNvSpPr>
          <p:nvPr>
            <p:ph type="body" idx="1"/>
          </p:nvPr>
        </p:nvSpPr>
        <p:spPr/>
        <p:txBody>
          <a:bodyPr/>
          <a:lstStyle/>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By heaven, I saw my handkerchief in’s hand. O perjur’d woman! Thou dost </a:t>
            </a:r>
            <a:r>
              <a:rPr lang="en-US" altLang="zh-TW" sz="2400" smtClean="0">
                <a:solidFill>
                  <a:srgbClr val="FF0000"/>
                </a:solidFill>
              </a:rPr>
              <a:t>stone my heart (turn my heart to stone),</a:t>
            </a:r>
            <a:r>
              <a:rPr lang="en-US" altLang="zh-TW" sz="2400" smtClean="0"/>
              <a:t> and mak’st me call what I intend to do a murder, which I thought a </a:t>
            </a:r>
            <a:r>
              <a:rPr lang="en-US" altLang="zh-TW" sz="2400" smtClean="0">
                <a:solidFill>
                  <a:srgbClr val="FF0000"/>
                </a:solidFill>
              </a:rPr>
              <a:t>sacrifice (Desdemona’s refusal to accept her guilt makes a murder of what Othello intended to be a sacrificial gesture).</a:t>
            </a:r>
            <a:r>
              <a:rPr lang="en-US" altLang="zh-TW" sz="2400" smtClean="0"/>
              <a:t> I saw the handkerchief.</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He found it then; I never gave it him. </a:t>
            </a:r>
            <a:r>
              <a:rPr lang="en-US" altLang="zh-TW" sz="2400" smtClean="0">
                <a:solidFill>
                  <a:srgbClr val="FF0000"/>
                </a:solidFill>
              </a:rPr>
              <a:t>Send for him hither (order him to come here);</a:t>
            </a:r>
            <a:r>
              <a:rPr lang="en-US" altLang="zh-TW" sz="2400" smtClean="0"/>
              <a:t> let him confess a truth.</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He hath confess'd.</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What, my lord?</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p:cNvSpPr>
            <a:spLocks noGrp="1"/>
          </p:cNvSpPr>
          <p:nvPr>
            <p:ph type="title" idx="4294967295"/>
          </p:nvPr>
        </p:nvSpPr>
        <p:spPr/>
        <p:txBody>
          <a:bodyPr/>
          <a:lstStyle/>
          <a:p>
            <a:r>
              <a:rPr lang="en-US" altLang="zh-TW" smtClean="0"/>
              <a:t>III.4.177-169</a:t>
            </a:r>
            <a:endParaRPr lang="zh-TW" altLang="en-US" smtClean="0"/>
          </a:p>
        </p:txBody>
      </p:sp>
      <p:sp>
        <p:nvSpPr>
          <p:cNvPr id="137219" name="內容版面配置區 2"/>
          <p:cNvSpPr>
            <a:spLocks noGrp="1"/>
          </p:cNvSpPr>
          <p:nvPr>
            <p:ph idx="4294967295"/>
          </p:nvPr>
        </p:nvSpPr>
        <p:spPr/>
        <p:txBody>
          <a:bodyPr/>
          <a:lstStyle/>
          <a:p>
            <a:r>
              <a:rPr lang="en-US" altLang="zh-TW" sz="2400" smtClean="0"/>
              <a:t>That monster, custom, who all sense doth eat,</a:t>
            </a:r>
            <a:br>
              <a:rPr lang="en-US" altLang="zh-TW" sz="2400" smtClean="0"/>
            </a:br>
            <a:r>
              <a:rPr lang="en-US" altLang="zh-TW" sz="2400" smtClean="0"/>
              <a:t>Of habits devil, is angel yet in this,</a:t>
            </a:r>
            <a:br>
              <a:rPr lang="en-US" altLang="zh-TW" sz="2400" smtClean="0"/>
            </a:br>
            <a:r>
              <a:rPr lang="en-US" altLang="zh-TW" sz="2400" smtClean="0"/>
              <a:t>That to the use of actions fair and good</a:t>
            </a:r>
            <a:br>
              <a:rPr lang="en-US" altLang="zh-TW" sz="2400" smtClean="0"/>
            </a:br>
            <a:r>
              <a:rPr lang="en-US" altLang="zh-TW" sz="2400" smtClean="0"/>
              <a:t>He likewise gives a frock or livery,</a:t>
            </a:r>
            <a:br>
              <a:rPr lang="en-US" altLang="zh-TW" sz="2400" smtClean="0"/>
            </a:br>
            <a:r>
              <a:rPr lang="en-US" altLang="zh-TW" sz="2400" smtClean="0"/>
              <a:t>That aptly is put on. </a:t>
            </a:r>
            <a:r>
              <a:rPr lang="en-US" altLang="zh-TW" sz="2400" smtClean="0">
                <a:solidFill>
                  <a:srgbClr val="FF0000"/>
                </a:solidFill>
              </a:rPr>
              <a:t>Refrain to-night,</a:t>
            </a:r>
            <a:br>
              <a:rPr lang="en-US" altLang="zh-TW" sz="2400" smtClean="0">
                <a:solidFill>
                  <a:srgbClr val="FF0000"/>
                </a:solidFill>
              </a:rPr>
            </a:br>
            <a:r>
              <a:rPr lang="en-US" altLang="zh-TW" sz="2400" smtClean="0">
                <a:solidFill>
                  <a:srgbClr val="FF0000"/>
                </a:solidFill>
              </a:rPr>
              <a:t>And that shall lend a kind of easiness</a:t>
            </a:r>
            <a:br>
              <a:rPr lang="en-US" altLang="zh-TW" sz="2400" smtClean="0">
                <a:solidFill>
                  <a:srgbClr val="FF0000"/>
                </a:solidFill>
              </a:rPr>
            </a:br>
            <a:r>
              <a:rPr lang="en-US" altLang="zh-TW" sz="2400" smtClean="0">
                <a:solidFill>
                  <a:srgbClr val="FF0000"/>
                </a:solidFill>
              </a:rPr>
              <a:t>To the next abstinence</a:t>
            </a:r>
            <a:r>
              <a:rPr lang="en-US" altLang="zh-TW" sz="2400" smtClean="0"/>
              <a:t>: the next more easy;</a:t>
            </a:r>
            <a:br>
              <a:rPr lang="en-US" altLang="zh-TW" sz="2400" smtClean="0"/>
            </a:br>
            <a:r>
              <a:rPr lang="en-US" altLang="zh-TW" sz="2400" smtClean="0"/>
              <a:t>For use almost can change the stamp of nature,</a:t>
            </a:r>
            <a:br>
              <a:rPr lang="en-US" altLang="zh-TW" sz="2400" smtClean="0"/>
            </a:br>
            <a:r>
              <a:rPr lang="en-US" altLang="zh-TW" sz="2400" smtClean="0"/>
              <a:t>And either [ ] the devil, or throw him out</a:t>
            </a:r>
            <a:br>
              <a:rPr lang="en-US" altLang="zh-TW" sz="2400" smtClean="0"/>
            </a:br>
            <a:r>
              <a:rPr lang="en-US" altLang="zh-TW" sz="2400" smtClean="0"/>
              <a:t>With wondrous potency. Once more, good night:</a:t>
            </a:r>
            <a:br>
              <a:rPr lang="en-US" altLang="zh-TW" sz="2400" smtClean="0"/>
            </a:br>
            <a:r>
              <a:rPr lang="en-US" altLang="zh-TW" sz="2400" smtClean="0"/>
              <a:t>And when you are desirous to be bless'd,</a:t>
            </a:r>
            <a:br>
              <a:rPr lang="en-US" altLang="zh-TW" sz="2400" smtClean="0"/>
            </a:br>
            <a:r>
              <a:rPr lang="en-US" altLang="zh-TW" sz="2400" smtClean="0"/>
              <a:t>I'll blessing beg of you. For this same lord,</a:t>
            </a:r>
            <a:br>
              <a:rPr lang="en-US" altLang="zh-TW" sz="2400" smtClean="0"/>
            </a:br>
            <a:r>
              <a:rPr lang="en-US" altLang="zh-TW" sz="2400" i="1" smtClean="0"/>
              <a:t>Pointing to POLONIUS</a:t>
            </a:r>
            <a:endParaRPr lang="en-US" altLang="zh-TW" sz="2400" smtClean="0"/>
          </a:p>
          <a:p>
            <a:endParaRPr lang="zh-TW" altLang="en-US" sz="2400" smtClean="0"/>
          </a:p>
          <a:p>
            <a:endParaRPr lang="zh-TW" altLang="en-US" sz="2400" smtClean="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標題 1"/>
          <p:cNvSpPr>
            <a:spLocks noGrp="1"/>
          </p:cNvSpPr>
          <p:nvPr>
            <p:ph type="title"/>
          </p:nvPr>
        </p:nvSpPr>
        <p:spPr/>
        <p:txBody>
          <a:bodyPr/>
          <a:lstStyle/>
          <a:p>
            <a:r>
              <a:rPr lang="en-US" altLang="zh-TW" smtClean="0"/>
              <a:t>III.4.198-203</a:t>
            </a:r>
            <a:endParaRPr lang="zh-TW" altLang="en-US" smtClean="0"/>
          </a:p>
        </p:txBody>
      </p:sp>
      <p:sp>
        <p:nvSpPr>
          <p:cNvPr id="138243" name="內容版面配置區 2"/>
          <p:cNvSpPr>
            <a:spLocks noGrp="1"/>
          </p:cNvSpPr>
          <p:nvPr>
            <p:ph type="body" idx="1"/>
          </p:nvPr>
        </p:nvSpPr>
        <p:spPr>
          <a:xfrm>
            <a:off x="457200" y="1600200"/>
            <a:ext cx="8229600" cy="4525963"/>
          </a:xfrm>
        </p:spPr>
        <p:txBody>
          <a:bodyPr/>
          <a:lstStyle/>
          <a:p>
            <a:pPr>
              <a:lnSpc>
                <a:spcPct val="90000"/>
              </a:lnSpc>
            </a:pPr>
            <a:r>
              <a:rPr lang="en-US" altLang="zh-TW" sz="2400" b="1" smtClean="0"/>
              <a:t>HAMLET</a:t>
            </a:r>
            <a:r>
              <a:rPr lang="en-US" altLang="zh-TW" sz="2400" smtClean="0"/>
              <a:t> Not this, by no means, that I bid you do—</a:t>
            </a:r>
          </a:p>
          <a:p>
            <a:pPr>
              <a:lnSpc>
                <a:spcPct val="90000"/>
              </a:lnSpc>
            </a:pPr>
            <a:r>
              <a:rPr lang="en-US" altLang="zh-TW" sz="2400" smtClean="0">
                <a:solidFill>
                  <a:srgbClr val="FF0000"/>
                </a:solidFill>
              </a:rPr>
              <a:t>Let the bloat king tempt you again to bed,</a:t>
            </a:r>
          </a:p>
          <a:p>
            <a:pPr>
              <a:lnSpc>
                <a:spcPct val="90000"/>
              </a:lnSpc>
            </a:pPr>
            <a:r>
              <a:rPr lang="en-US" altLang="zh-TW" sz="2400" smtClean="0">
                <a:solidFill>
                  <a:srgbClr val="FF0000"/>
                </a:solidFill>
              </a:rPr>
              <a:t>Pinch wanton on your cheek, call you his mouse,</a:t>
            </a:r>
          </a:p>
          <a:p>
            <a:pPr>
              <a:lnSpc>
                <a:spcPct val="90000"/>
              </a:lnSpc>
            </a:pPr>
            <a:r>
              <a:rPr lang="en-US" altLang="zh-TW" sz="2400" smtClean="0">
                <a:solidFill>
                  <a:srgbClr val="FF0000"/>
                </a:solidFill>
              </a:rPr>
              <a:t>And let him, for a pair of reechy kisses</a:t>
            </a:r>
          </a:p>
          <a:p>
            <a:pPr>
              <a:lnSpc>
                <a:spcPct val="90000"/>
              </a:lnSpc>
            </a:pPr>
            <a:r>
              <a:rPr lang="en-US" altLang="zh-TW" sz="2400" smtClean="0">
                <a:solidFill>
                  <a:srgbClr val="FF0000"/>
                </a:solidFill>
              </a:rPr>
              <a:t>Or paddling in your neck with his damned fingers,</a:t>
            </a:r>
          </a:p>
          <a:p>
            <a:pPr>
              <a:lnSpc>
                <a:spcPct val="90000"/>
              </a:lnSpc>
            </a:pPr>
            <a:r>
              <a:rPr lang="en-US" altLang="zh-TW" sz="2400" smtClean="0"/>
              <a:t>Make you to ravel all this matter out:</a:t>
            </a:r>
          </a:p>
          <a:p>
            <a:pPr>
              <a:lnSpc>
                <a:spcPct val="90000"/>
              </a:lnSpc>
            </a:pPr>
            <a:r>
              <a:rPr lang="en-US" altLang="zh-TW" sz="2400" smtClean="0"/>
              <a:t>That I essentially am not in madness</a:t>
            </a:r>
          </a:p>
          <a:p>
            <a:pPr>
              <a:lnSpc>
                <a:spcPct val="90000"/>
              </a:lnSpc>
            </a:pPr>
            <a:r>
              <a:rPr lang="en-US" altLang="zh-TW" sz="2400" smtClean="0"/>
              <a:t>But mad in craft. 'Twere good you let him know,</a:t>
            </a:r>
          </a:p>
          <a:p>
            <a:pPr>
              <a:lnSpc>
                <a:spcPct val="90000"/>
              </a:lnSpc>
            </a:pPr>
            <a:r>
              <a:rPr lang="en-US" altLang="zh-TW" sz="2400" smtClean="0"/>
              <a:t>For who that’s but a queen, fair, sober, wise,</a:t>
            </a:r>
          </a:p>
          <a:p>
            <a:pPr>
              <a:lnSpc>
                <a:spcPct val="90000"/>
              </a:lnSpc>
            </a:pPr>
            <a:r>
              <a:rPr lang="en-US" altLang="zh-TW" sz="2400" smtClean="0"/>
              <a:t>Would from a paddock, from a bat, a gib,</a:t>
            </a:r>
          </a:p>
          <a:p>
            <a:pPr>
              <a:lnSpc>
                <a:spcPct val="90000"/>
              </a:lnSpc>
            </a:pPr>
            <a:r>
              <a:rPr lang="en-US" altLang="zh-TW" sz="2400" smtClean="0"/>
              <a:t>Such dear concernings hide? Who would do so?</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714375" y="847725"/>
            <a:ext cx="7572375" cy="2590800"/>
          </a:xfrm>
        </p:spPr>
        <p:txBody>
          <a:bodyPr/>
          <a:lstStyle/>
          <a:p>
            <a:pPr>
              <a:defRPr sz="1800" cap="none"/>
            </a:pPr>
            <a:r>
              <a:rPr sz="4700" cap="all" dirty="0"/>
              <a:t>Shakespeare </a:t>
            </a:r>
            <a:br>
              <a:rPr sz="4700" cap="all" dirty="0"/>
            </a:br>
            <a:r>
              <a:rPr sz="4700" cap="all" dirty="0"/>
              <a:t>and </a:t>
            </a:r>
            <a:br>
              <a:rPr sz="4700" cap="all" dirty="0"/>
            </a:br>
            <a:r>
              <a:rPr sz="4700" cap="all" dirty="0"/>
              <a:t>Politics</a:t>
            </a:r>
          </a:p>
        </p:txBody>
      </p:sp>
      <p:sp>
        <p:nvSpPr>
          <p:cNvPr id="139267" name="Shape 59"/>
          <p:cNvSpPr>
            <a:spLocks noGrp="1"/>
          </p:cNvSpPr>
          <p:nvPr>
            <p:ph type="body" idx="1"/>
          </p:nvPr>
        </p:nvSpPr>
        <p:spPr>
          <a:xfrm>
            <a:off x="785813" y="3724275"/>
            <a:ext cx="7572375" cy="892175"/>
          </a:xfrm>
        </p:spPr>
        <p:txBody>
          <a:bodyPr/>
          <a:lstStyle/>
          <a:p>
            <a:pPr>
              <a:spcBef>
                <a:spcPts val="850"/>
              </a:spcBef>
            </a:pPr>
            <a:r>
              <a:rPr lang="zh-TW" altLang="zh-TW" sz="1800" smtClean="0">
                <a:solidFill>
                  <a:srgbClr val="000000"/>
                </a:solidFill>
              </a:rPr>
              <a:t>Dr Lia Wen-Ching Liang</a:t>
            </a:r>
          </a:p>
          <a:p>
            <a:pPr>
              <a:spcBef>
                <a:spcPts val="850"/>
              </a:spcBef>
            </a:pPr>
            <a:r>
              <a:rPr lang="zh-TW" altLang="zh-TW" sz="1800" smtClean="0">
                <a:solidFill>
                  <a:srgbClr val="000000"/>
                </a:solidFill>
              </a:rPr>
              <a:t>National Tsing Hua University</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hape 61"/>
          <p:cNvSpPr>
            <a:spLocks noChangeArrowheads="1"/>
          </p:cNvSpPr>
          <p:nvPr/>
        </p:nvSpPr>
        <p:spPr bwMode="auto">
          <a:xfrm>
            <a:off x="2670175" y="2817813"/>
            <a:ext cx="71438" cy="195262"/>
          </a:xfrm>
          <a:prstGeom prst="rect">
            <a:avLst/>
          </a:prstGeom>
          <a:noFill/>
          <a:ln w="12700">
            <a:noFill/>
            <a:miter lim="400000"/>
            <a:headEnd/>
            <a:tailEnd/>
          </a:ln>
        </p:spPr>
        <p:txBody>
          <a:bodyPr wrap="none" lIns="35717" tIns="35717" rIns="35717" bIns="35717"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40291" name="Shape 62"/>
          <p:cNvSpPr>
            <a:spLocks noChangeArrowheads="1"/>
          </p:cNvSpPr>
          <p:nvPr/>
        </p:nvSpPr>
        <p:spPr bwMode="auto">
          <a:xfrm>
            <a:off x="2384425" y="2906713"/>
            <a:ext cx="71438" cy="195262"/>
          </a:xfrm>
          <a:prstGeom prst="rect">
            <a:avLst/>
          </a:prstGeom>
          <a:noFill/>
          <a:ln w="12700">
            <a:noFill/>
            <a:miter lim="400000"/>
            <a:headEnd/>
            <a:tailEnd/>
          </a:ln>
        </p:spPr>
        <p:txBody>
          <a:bodyPr wrap="none" lIns="35717" tIns="35717" rIns="35717" bIns="35717" anchor="ctr">
            <a:spAutoFit/>
          </a:bodyPr>
          <a:lstStyle/>
          <a:p>
            <a:pPr defTabSz="320675"/>
            <a:endParaRPr lang="zh-TW" altLang="zh-TW" sz="800">
              <a:solidFill>
                <a:srgbClr val="000000"/>
              </a:solidFill>
              <a:latin typeface="Times Roman"/>
              <a:ea typeface="Times Roman"/>
              <a:cs typeface="Times Roman"/>
              <a:sym typeface="Times Roman"/>
            </a:endParaRPr>
          </a:p>
        </p:txBody>
      </p:sp>
      <p:pic>
        <p:nvPicPr>
          <p:cNvPr id="140292" name="Title_page_William_Shakespeare's_First_Folio_1623.jpg"/>
          <p:cNvPicPr>
            <a:picLocks noChangeAspect="1" noChangeArrowheads="1"/>
          </p:cNvPicPr>
          <p:nvPr/>
        </p:nvPicPr>
        <p:blipFill>
          <a:blip r:embed="rId2" cstate="print"/>
          <a:srcRect/>
          <a:stretch>
            <a:fillRect/>
          </a:stretch>
        </p:blipFill>
        <p:spPr bwMode="auto">
          <a:xfrm>
            <a:off x="4659313" y="182563"/>
            <a:ext cx="4065587" cy="6473825"/>
          </a:xfrm>
          <a:prstGeom prst="rect">
            <a:avLst/>
          </a:prstGeom>
          <a:noFill/>
          <a:ln w="12700">
            <a:noFill/>
            <a:miter lim="400000"/>
            <a:headEnd/>
            <a:tailEnd/>
          </a:ln>
        </p:spPr>
      </p:pic>
      <p:sp>
        <p:nvSpPr>
          <p:cNvPr id="140293" name="Shape 64"/>
          <p:cNvSpPr>
            <a:spLocks noChangeArrowheads="1"/>
          </p:cNvSpPr>
          <p:nvPr/>
        </p:nvSpPr>
        <p:spPr bwMode="auto">
          <a:xfrm>
            <a:off x="485775" y="3103563"/>
            <a:ext cx="4079875" cy="650875"/>
          </a:xfrm>
          <a:prstGeom prst="rect">
            <a:avLst/>
          </a:prstGeom>
          <a:noFill/>
          <a:ln w="12700">
            <a:noFill/>
            <a:miter lim="400000"/>
            <a:headEnd/>
            <a:tailEnd/>
          </a:ln>
        </p:spPr>
        <p:txBody>
          <a:bodyPr lIns="35717" tIns="35717" rIns="35717" bIns="35717" anchor="ctr">
            <a:spAutoFit/>
          </a:bodyPr>
          <a:lstStyle/>
          <a:p>
            <a:pPr>
              <a:lnSpc>
                <a:spcPct val="80000"/>
              </a:lnSpc>
            </a:pPr>
            <a:r>
              <a:rPr lang="zh-TW" altLang="zh-TW" sz="4700">
                <a:solidFill>
                  <a:srgbClr val="000000"/>
                </a:solidFill>
                <a:sym typeface="Academy Engraved LET Plain:1.0"/>
              </a:rPr>
              <a:t>First Folio</a:t>
            </a:r>
          </a:p>
        </p:txBody>
      </p:sp>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hape 71"/>
          <p:cNvSpPr>
            <a:spLocks noChangeArrowheads="1"/>
          </p:cNvSpPr>
          <p:nvPr/>
        </p:nvSpPr>
        <p:spPr bwMode="auto">
          <a:xfrm>
            <a:off x="2670175" y="2817813"/>
            <a:ext cx="71438" cy="195262"/>
          </a:xfrm>
          <a:prstGeom prst="rect">
            <a:avLst/>
          </a:prstGeom>
          <a:noFill/>
          <a:ln w="12700">
            <a:noFill/>
            <a:miter lim="400000"/>
            <a:headEnd/>
            <a:tailEnd/>
          </a:ln>
        </p:spPr>
        <p:txBody>
          <a:bodyPr wrap="none" lIns="35717" tIns="35717" rIns="35717" bIns="35717"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41315" name="Shape 72"/>
          <p:cNvSpPr>
            <a:spLocks noChangeArrowheads="1"/>
          </p:cNvSpPr>
          <p:nvPr/>
        </p:nvSpPr>
        <p:spPr bwMode="auto">
          <a:xfrm>
            <a:off x="2384425" y="2906713"/>
            <a:ext cx="71438" cy="195262"/>
          </a:xfrm>
          <a:prstGeom prst="rect">
            <a:avLst/>
          </a:prstGeom>
          <a:noFill/>
          <a:ln w="12700">
            <a:noFill/>
            <a:miter lim="400000"/>
            <a:headEnd/>
            <a:tailEnd/>
          </a:ln>
        </p:spPr>
        <p:txBody>
          <a:bodyPr wrap="none" lIns="35717" tIns="35717" rIns="35717" bIns="35717"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41316" name="Shape 73"/>
          <p:cNvSpPr>
            <a:spLocks noChangeArrowheads="1"/>
          </p:cNvSpPr>
          <p:nvPr/>
        </p:nvSpPr>
        <p:spPr bwMode="auto">
          <a:xfrm>
            <a:off x="485775" y="3103563"/>
            <a:ext cx="4079875" cy="650875"/>
          </a:xfrm>
          <a:prstGeom prst="rect">
            <a:avLst/>
          </a:prstGeom>
          <a:noFill/>
          <a:ln w="12700">
            <a:noFill/>
            <a:miter lim="400000"/>
            <a:headEnd/>
            <a:tailEnd/>
          </a:ln>
        </p:spPr>
        <p:txBody>
          <a:bodyPr lIns="35717" tIns="35717" rIns="35717" bIns="35717" anchor="ctr">
            <a:spAutoFit/>
          </a:bodyPr>
          <a:lstStyle/>
          <a:p>
            <a:pPr>
              <a:lnSpc>
                <a:spcPct val="80000"/>
              </a:lnSpc>
            </a:pPr>
            <a:r>
              <a:rPr lang="zh-TW" altLang="zh-TW" sz="4700">
                <a:solidFill>
                  <a:srgbClr val="000000"/>
                </a:solidFill>
                <a:sym typeface="Academy Engraved LET Plain:1.0"/>
              </a:rPr>
              <a:t>Richard III</a:t>
            </a:r>
          </a:p>
        </p:txBody>
      </p:sp>
      <p:pic>
        <p:nvPicPr>
          <p:cNvPr id="141317" name="1998.04.0527l-800w.jpg"/>
          <p:cNvPicPr>
            <a:picLocks noChangeAspect="1" noChangeArrowheads="1"/>
          </p:cNvPicPr>
          <p:nvPr/>
        </p:nvPicPr>
        <p:blipFill>
          <a:blip r:embed="rId2" cstate="print"/>
          <a:srcRect/>
          <a:stretch>
            <a:fillRect/>
          </a:stretch>
        </p:blipFill>
        <p:spPr bwMode="auto">
          <a:xfrm>
            <a:off x="4768850" y="106363"/>
            <a:ext cx="4079875" cy="6635750"/>
          </a:xfrm>
          <a:prstGeom prst="rect">
            <a:avLst/>
          </a:prstGeom>
          <a:noFill/>
          <a:ln w="12700">
            <a:noFill/>
            <a:miter lim="400000"/>
            <a:headEnd/>
            <a:tailEnd/>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hape 76"/>
          <p:cNvSpPr>
            <a:spLocks noChangeArrowheads="1"/>
          </p:cNvSpPr>
          <p:nvPr/>
        </p:nvSpPr>
        <p:spPr bwMode="auto">
          <a:xfrm>
            <a:off x="2670175" y="2817813"/>
            <a:ext cx="71438" cy="195262"/>
          </a:xfrm>
          <a:prstGeom prst="rect">
            <a:avLst/>
          </a:prstGeom>
          <a:noFill/>
          <a:ln w="12700">
            <a:noFill/>
            <a:miter lim="400000"/>
            <a:headEnd/>
            <a:tailEnd/>
          </a:ln>
        </p:spPr>
        <p:txBody>
          <a:bodyPr wrap="none" lIns="35717" tIns="35717" rIns="35717" bIns="35717"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42339" name="Shape 77"/>
          <p:cNvSpPr>
            <a:spLocks noChangeArrowheads="1"/>
          </p:cNvSpPr>
          <p:nvPr/>
        </p:nvSpPr>
        <p:spPr bwMode="auto">
          <a:xfrm>
            <a:off x="2384425" y="2906713"/>
            <a:ext cx="71438" cy="195262"/>
          </a:xfrm>
          <a:prstGeom prst="rect">
            <a:avLst/>
          </a:prstGeom>
          <a:noFill/>
          <a:ln w="12700">
            <a:noFill/>
            <a:miter lim="400000"/>
            <a:headEnd/>
            <a:tailEnd/>
          </a:ln>
        </p:spPr>
        <p:txBody>
          <a:bodyPr wrap="none" lIns="35717" tIns="35717" rIns="35717" bIns="35717"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42340" name="Shape 78"/>
          <p:cNvSpPr>
            <a:spLocks noChangeArrowheads="1"/>
          </p:cNvSpPr>
          <p:nvPr/>
        </p:nvSpPr>
        <p:spPr bwMode="auto">
          <a:xfrm>
            <a:off x="493713" y="3103563"/>
            <a:ext cx="4081462" cy="650875"/>
          </a:xfrm>
          <a:prstGeom prst="rect">
            <a:avLst/>
          </a:prstGeom>
          <a:noFill/>
          <a:ln w="12700">
            <a:noFill/>
            <a:miter lim="400000"/>
            <a:headEnd/>
            <a:tailEnd/>
          </a:ln>
        </p:spPr>
        <p:txBody>
          <a:bodyPr lIns="35717" tIns="35717" rIns="35717" bIns="35717" anchor="ctr">
            <a:spAutoFit/>
          </a:bodyPr>
          <a:lstStyle/>
          <a:p>
            <a:pPr>
              <a:lnSpc>
                <a:spcPct val="80000"/>
              </a:lnSpc>
            </a:pPr>
            <a:r>
              <a:rPr lang="zh-TW" altLang="zh-TW" sz="4700">
                <a:solidFill>
                  <a:srgbClr val="000000"/>
                </a:solidFill>
                <a:sym typeface="Academy Engraved LET Plain:1.0"/>
              </a:rPr>
              <a:t>King Lear</a:t>
            </a:r>
          </a:p>
        </p:txBody>
      </p:sp>
      <p:pic>
        <p:nvPicPr>
          <p:cNvPr id="142341" name="283.jpg"/>
          <p:cNvPicPr>
            <a:picLocks noChangeAspect="1" noChangeArrowheads="1"/>
          </p:cNvPicPr>
          <p:nvPr/>
        </p:nvPicPr>
        <p:blipFill>
          <a:blip r:embed="rId2" cstate="print"/>
          <a:srcRect/>
          <a:stretch>
            <a:fillRect/>
          </a:stretch>
        </p:blipFill>
        <p:spPr bwMode="auto">
          <a:xfrm>
            <a:off x="4705350" y="244475"/>
            <a:ext cx="4081463" cy="6369050"/>
          </a:xfrm>
          <a:prstGeom prst="rect">
            <a:avLst/>
          </a:prstGeom>
          <a:noFill/>
          <a:ln w="12700">
            <a:noFill/>
            <a:miter lim="400000"/>
            <a:headEnd/>
            <a:tailEnd/>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Screen Shot 2014-10-14 at 11.06.59.png"/>
          <p:cNvPicPr>
            <a:picLocks noChangeAspect="1" noChangeArrowheads="1"/>
          </p:cNvPicPr>
          <p:nvPr/>
        </p:nvPicPr>
        <p:blipFill>
          <a:blip r:embed="rId2" cstate="print"/>
          <a:srcRect/>
          <a:stretch>
            <a:fillRect/>
          </a:stretch>
        </p:blipFill>
        <p:spPr bwMode="auto">
          <a:xfrm>
            <a:off x="1357313" y="1098550"/>
            <a:ext cx="6419850" cy="4652963"/>
          </a:xfrm>
          <a:prstGeom prst="rect">
            <a:avLst/>
          </a:prstGeom>
          <a:noFill/>
          <a:ln w="12700">
            <a:noFill/>
            <a:miter lim="400000"/>
            <a:headEnd/>
            <a:tailEnd/>
          </a:ln>
        </p:spPr>
      </p:pic>
      <p:sp>
        <p:nvSpPr>
          <p:cNvPr id="143363" name="Shape 87"/>
          <p:cNvSpPr>
            <a:spLocks noChangeArrowheads="1"/>
          </p:cNvSpPr>
          <p:nvPr/>
        </p:nvSpPr>
        <p:spPr bwMode="auto">
          <a:xfrm>
            <a:off x="6126163" y="5227638"/>
            <a:ext cx="1670050" cy="627062"/>
          </a:xfrm>
          <a:prstGeom prst="rect">
            <a:avLst/>
          </a:prstGeom>
          <a:noFill/>
          <a:ln w="12700">
            <a:noFill/>
            <a:miter lim="400000"/>
            <a:headEnd/>
            <a:tailEnd/>
          </a:ln>
        </p:spPr>
        <p:txBody>
          <a:bodyPr lIns="35717" tIns="35717" rIns="35717" bIns="35717" anchor="ctr">
            <a:spAutoFit/>
          </a:bodyPr>
          <a:lstStyle/>
          <a:p>
            <a:pPr defTabSz="320675"/>
            <a:r>
              <a:rPr lang="zh-TW" altLang="zh-TW" b="1">
                <a:solidFill>
                  <a:srgbClr val="000000"/>
                </a:solidFill>
                <a:latin typeface="Times Roman"/>
                <a:ea typeface="Times Roman"/>
                <a:cs typeface="Times Roman"/>
                <a:sym typeface="Times Roman"/>
              </a:rPr>
              <a:t>Reign</a:t>
            </a:r>
          </a:p>
          <a:p>
            <a:pPr defTabSz="320675"/>
            <a:r>
              <a:rPr lang="zh-TW" altLang="zh-TW">
                <a:solidFill>
                  <a:srgbClr val="000000"/>
                </a:solidFill>
                <a:latin typeface="Times Roman"/>
                <a:ea typeface="Times Roman"/>
                <a:cs typeface="Times Roman"/>
                <a:sym typeface="Times Roman"/>
              </a:rPr>
              <a:t>1547 – 1553</a:t>
            </a:r>
          </a:p>
        </p:txBody>
      </p:sp>
      <p:sp>
        <p:nvSpPr>
          <p:cNvPr id="143364" name="Shape 88"/>
          <p:cNvSpPr>
            <a:spLocks noChangeArrowheads="1"/>
          </p:cNvSpPr>
          <p:nvPr/>
        </p:nvSpPr>
        <p:spPr bwMode="auto">
          <a:xfrm>
            <a:off x="3448050" y="5089525"/>
            <a:ext cx="1152525" cy="903288"/>
          </a:xfrm>
          <a:prstGeom prst="rect">
            <a:avLst/>
          </a:prstGeom>
          <a:noFill/>
          <a:ln w="12700">
            <a:noFill/>
            <a:miter lim="400000"/>
            <a:headEnd/>
            <a:tailEnd/>
          </a:ln>
        </p:spPr>
        <p:txBody>
          <a:bodyPr lIns="35717" tIns="35717" rIns="35717" bIns="35717" anchor="ctr">
            <a:spAutoFit/>
          </a:bodyPr>
          <a:lstStyle/>
          <a:p>
            <a:pPr defTabSz="320675"/>
            <a:r>
              <a:rPr lang="zh-TW" altLang="zh-TW" b="1">
                <a:solidFill>
                  <a:srgbClr val="000000"/>
                </a:solidFill>
                <a:latin typeface="Times Roman"/>
                <a:ea typeface="Times Roman"/>
                <a:cs typeface="Times Roman"/>
                <a:sym typeface="Times Roman"/>
              </a:rPr>
              <a:t>Reign</a:t>
            </a:r>
          </a:p>
          <a:p>
            <a:pPr defTabSz="320675"/>
            <a:r>
              <a:rPr lang="zh-TW" altLang="zh-TW">
                <a:solidFill>
                  <a:srgbClr val="000000"/>
                </a:solidFill>
                <a:latin typeface="Times Roman"/>
                <a:ea typeface="Times Roman"/>
                <a:cs typeface="Times Roman"/>
                <a:sym typeface="Times Roman"/>
              </a:rPr>
              <a:t>1553 – 1558</a:t>
            </a:r>
          </a:p>
        </p:txBody>
      </p:sp>
      <p:sp>
        <p:nvSpPr>
          <p:cNvPr id="143365" name="Shape 89"/>
          <p:cNvSpPr>
            <a:spLocks noChangeArrowheads="1"/>
          </p:cNvSpPr>
          <p:nvPr/>
        </p:nvSpPr>
        <p:spPr bwMode="auto">
          <a:xfrm>
            <a:off x="4770438" y="5227638"/>
            <a:ext cx="1238250" cy="627062"/>
          </a:xfrm>
          <a:prstGeom prst="rect">
            <a:avLst/>
          </a:prstGeom>
          <a:noFill/>
          <a:ln w="12700">
            <a:noFill/>
            <a:miter lim="400000"/>
            <a:headEnd/>
            <a:tailEnd/>
          </a:ln>
        </p:spPr>
        <p:txBody>
          <a:bodyPr wrap="none" lIns="35717" tIns="35717" rIns="35717" bIns="35717" anchor="ctr">
            <a:spAutoFit/>
          </a:bodyPr>
          <a:lstStyle/>
          <a:p>
            <a:pPr defTabSz="320675"/>
            <a:r>
              <a:rPr lang="zh-TW" altLang="zh-TW" b="1">
                <a:solidFill>
                  <a:srgbClr val="000000"/>
                </a:solidFill>
                <a:latin typeface="Times Roman"/>
                <a:ea typeface="Times Roman"/>
                <a:cs typeface="Times Roman"/>
                <a:sym typeface="Times Roman"/>
              </a:rPr>
              <a:t>Reign</a:t>
            </a:r>
          </a:p>
          <a:p>
            <a:pPr defTabSz="320675"/>
            <a:r>
              <a:rPr lang="zh-TW" altLang="zh-TW">
                <a:solidFill>
                  <a:srgbClr val="000000"/>
                </a:solidFill>
                <a:latin typeface="Times Roman"/>
                <a:ea typeface="Times Roman"/>
                <a:cs typeface="Times Roman"/>
                <a:sym typeface="Times Roman"/>
              </a:rPr>
              <a:t>1558 – 1603</a:t>
            </a:r>
          </a:p>
        </p:txBody>
      </p:sp>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Chamberlain.gif"/>
          <p:cNvPicPr>
            <a:picLocks noChangeAspect="1" noChangeArrowheads="1"/>
          </p:cNvPicPr>
          <p:nvPr/>
        </p:nvPicPr>
        <p:blipFill>
          <a:blip r:embed="rId2" cstate="print"/>
          <a:srcRect/>
          <a:stretch>
            <a:fillRect/>
          </a:stretch>
        </p:blipFill>
        <p:spPr bwMode="auto">
          <a:xfrm>
            <a:off x="1044575" y="795338"/>
            <a:ext cx="2366963" cy="2830512"/>
          </a:xfrm>
          <a:prstGeom prst="rect">
            <a:avLst/>
          </a:prstGeom>
          <a:noFill/>
          <a:ln w="12700">
            <a:noFill/>
            <a:miter lim="400000"/>
            <a:headEnd/>
            <a:tailEnd/>
          </a:ln>
        </p:spPr>
      </p:pic>
      <p:sp>
        <p:nvSpPr>
          <p:cNvPr id="144387" name="Shape 92"/>
          <p:cNvSpPr>
            <a:spLocks noChangeArrowheads="1"/>
          </p:cNvSpPr>
          <p:nvPr/>
        </p:nvSpPr>
        <p:spPr bwMode="auto">
          <a:xfrm>
            <a:off x="787400" y="4227513"/>
            <a:ext cx="3143250" cy="841375"/>
          </a:xfrm>
          <a:prstGeom prst="rect">
            <a:avLst/>
          </a:prstGeom>
          <a:noFill/>
          <a:ln w="12700">
            <a:noFill/>
            <a:miter lim="400000"/>
            <a:headEnd/>
            <a:tailEnd/>
          </a:ln>
        </p:spPr>
        <p:txBody>
          <a:bodyPr lIns="35717" tIns="35717" rIns="35717" bIns="35717" anchor="ctr">
            <a:spAutoFit/>
          </a:bodyPr>
          <a:lstStyle/>
          <a:p>
            <a:pPr defTabSz="320675"/>
            <a:r>
              <a:rPr lang="zh-TW" altLang="zh-TW" sz="2500">
                <a:solidFill>
                  <a:srgbClr val="000000"/>
                </a:solidFill>
                <a:latin typeface="Times Roman"/>
                <a:ea typeface="Times Roman"/>
                <a:cs typeface="Times Roman"/>
                <a:sym typeface="Times Roman"/>
              </a:rPr>
              <a:t>Henry Carey, </a:t>
            </a:r>
          </a:p>
          <a:p>
            <a:pPr defTabSz="320675"/>
            <a:r>
              <a:rPr lang="zh-TW" altLang="zh-TW" sz="2500">
                <a:solidFill>
                  <a:srgbClr val="000000"/>
                </a:solidFill>
                <a:latin typeface="Times Roman"/>
                <a:ea typeface="Times Roman"/>
                <a:cs typeface="Times Roman"/>
                <a:sym typeface="Times Roman"/>
              </a:rPr>
              <a:t>Lord Chamberlain</a:t>
            </a:r>
          </a:p>
        </p:txBody>
      </p:sp>
      <p:sp>
        <p:nvSpPr>
          <p:cNvPr id="144388" name="Shape 93"/>
          <p:cNvSpPr>
            <a:spLocks noChangeArrowheads="1"/>
          </p:cNvSpPr>
          <p:nvPr/>
        </p:nvSpPr>
        <p:spPr bwMode="auto">
          <a:xfrm>
            <a:off x="3994150" y="465138"/>
            <a:ext cx="4581525" cy="5919787"/>
          </a:xfrm>
          <a:prstGeom prst="rect">
            <a:avLst/>
          </a:prstGeom>
          <a:noFill/>
          <a:ln w="12700">
            <a:noFill/>
            <a:miter lim="400000"/>
            <a:headEnd/>
            <a:tailEnd/>
          </a:ln>
        </p:spPr>
        <p:txBody>
          <a:bodyPr lIns="35717" tIns="35717" rIns="35717" bIns="35717" anchor="ctr">
            <a:spAutoFit/>
          </a:bodyPr>
          <a:lstStyle/>
          <a:p>
            <a:pPr defTabSz="320675"/>
            <a:r>
              <a:rPr lang="zh-TW" altLang="zh-TW" sz="2100">
                <a:solidFill>
                  <a:srgbClr val="000000"/>
                </a:solidFill>
                <a:latin typeface="Times Roman"/>
                <a:ea typeface="Times Roman"/>
                <a:cs typeface="Times Roman"/>
                <a:sym typeface="Times Roman"/>
              </a:rPr>
              <a:t>Lord Chamberlain’s Men</a:t>
            </a:r>
          </a:p>
          <a:p>
            <a:pPr defTabSz="320675"/>
            <a:endParaRPr lang="zh-TW" altLang="zh-TW" sz="1700">
              <a:solidFill>
                <a:srgbClr val="000000"/>
              </a:solidFill>
              <a:latin typeface="Times Roman"/>
              <a:ea typeface="Times Roman"/>
              <a:cs typeface="Times Roman"/>
              <a:sym typeface="Times Roman"/>
            </a:endParaRPr>
          </a:p>
          <a:p>
            <a:pPr defTabSz="320675"/>
            <a:r>
              <a:rPr lang="zh-TW" altLang="zh-TW" sz="2100">
                <a:solidFill>
                  <a:srgbClr val="000000"/>
                </a:solidFill>
                <a:latin typeface="Times Roman"/>
                <a:ea typeface="Times Roman"/>
                <a:cs typeface="Times Roman"/>
                <a:sym typeface="Times Roman"/>
                <a:hlinkClick r:id="rId3"/>
              </a:rPr>
              <a:t>Richard Burbage</a:t>
            </a:r>
            <a:r>
              <a:rPr lang="zh-TW" altLang="zh-TW" sz="2100">
                <a:solidFill>
                  <a:srgbClr val="000000"/>
                </a:solidFill>
                <a:latin typeface="Times Roman"/>
                <a:ea typeface="Times Roman"/>
                <a:cs typeface="Times Roman"/>
                <a:sym typeface="Times Roman"/>
              </a:rPr>
              <a:t> (sharer, principal actor)</a:t>
            </a:r>
          </a:p>
          <a:p>
            <a:pPr defTabSz="320675"/>
            <a:r>
              <a:rPr lang="zh-TW" altLang="zh-TW" sz="2100">
                <a:solidFill>
                  <a:srgbClr val="000000"/>
                </a:solidFill>
                <a:latin typeface="Times Roman"/>
                <a:ea typeface="Times Roman"/>
                <a:cs typeface="Times Roman"/>
                <a:sym typeface="Times Roman"/>
              </a:rPr>
              <a:t>William Shakespeare (sharer by 1595)</a:t>
            </a:r>
          </a:p>
          <a:p>
            <a:pPr defTabSz="320675"/>
            <a:r>
              <a:rPr lang="zh-TW" altLang="zh-TW" sz="2100">
                <a:solidFill>
                  <a:srgbClr val="000000"/>
                </a:solidFill>
                <a:latin typeface="Times Roman"/>
                <a:ea typeface="Times Roman"/>
                <a:cs typeface="Times Roman"/>
                <a:sym typeface="Times Roman"/>
                <a:hlinkClick r:id="rId4"/>
              </a:rPr>
              <a:t>John Heminge*</a:t>
            </a:r>
            <a:r>
              <a:rPr lang="zh-TW" altLang="zh-TW" sz="2100">
                <a:solidFill>
                  <a:srgbClr val="000000"/>
                </a:solidFill>
                <a:latin typeface="Times Roman"/>
                <a:ea typeface="Times Roman"/>
                <a:cs typeface="Times Roman"/>
                <a:sym typeface="Times Roman"/>
              </a:rPr>
              <a:t> (sharer)</a:t>
            </a:r>
          </a:p>
          <a:p>
            <a:pPr defTabSz="320675"/>
            <a:r>
              <a:rPr lang="zh-TW" altLang="zh-TW" sz="2100">
                <a:solidFill>
                  <a:srgbClr val="000000"/>
                </a:solidFill>
                <a:latin typeface="Times Roman"/>
                <a:ea typeface="Times Roman"/>
                <a:cs typeface="Times Roman"/>
                <a:sym typeface="Times Roman"/>
              </a:rPr>
              <a:t>Augustine Phillips</a:t>
            </a:r>
          </a:p>
          <a:p>
            <a:pPr defTabSz="320675"/>
            <a:r>
              <a:rPr lang="zh-TW" altLang="zh-TW" sz="2100">
                <a:solidFill>
                  <a:srgbClr val="000000"/>
                </a:solidFill>
                <a:latin typeface="Times Roman"/>
                <a:ea typeface="Times Roman"/>
                <a:cs typeface="Times Roman"/>
                <a:sym typeface="Times Roman"/>
                <a:hlinkClick r:id="rId5"/>
              </a:rPr>
              <a:t>William Kempe</a:t>
            </a:r>
            <a:r>
              <a:rPr lang="zh-TW" altLang="zh-TW" sz="2100">
                <a:solidFill>
                  <a:srgbClr val="000000"/>
                </a:solidFill>
                <a:latin typeface="Times Roman"/>
                <a:ea typeface="Times Roman"/>
                <a:cs typeface="Times Roman"/>
                <a:sym typeface="Times Roman"/>
              </a:rPr>
              <a:t> (sharer, clown)</a:t>
            </a:r>
          </a:p>
          <a:p>
            <a:pPr defTabSz="320675"/>
            <a:r>
              <a:rPr lang="zh-TW" altLang="zh-TW" sz="2100">
                <a:solidFill>
                  <a:srgbClr val="000000"/>
                </a:solidFill>
                <a:latin typeface="Times Roman"/>
                <a:ea typeface="Times Roman"/>
                <a:cs typeface="Times Roman"/>
                <a:sym typeface="Times Roman"/>
              </a:rPr>
              <a:t>Thomas Pope</a:t>
            </a:r>
          </a:p>
          <a:p>
            <a:pPr defTabSz="320675"/>
            <a:r>
              <a:rPr lang="zh-TW" altLang="zh-TW" sz="2100">
                <a:solidFill>
                  <a:srgbClr val="000000"/>
                </a:solidFill>
                <a:latin typeface="Times Roman"/>
                <a:ea typeface="Times Roman"/>
                <a:cs typeface="Times Roman"/>
                <a:sym typeface="Times Roman"/>
              </a:rPr>
              <a:t>George Bryan</a:t>
            </a:r>
          </a:p>
          <a:p>
            <a:pPr defTabSz="320675"/>
            <a:r>
              <a:rPr lang="zh-TW" altLang="zh-TW" sz="2100">
                <a:solidFill>
                  <a:srgbClr val="000000"/>
                </a:solidFill>
                <a:latin typeface="Times Roman"/>
                <a:ea typeface="Times Roman"/>
                <a:cs typeface="Times Roman"/>
                <a:sym typeface="Times Roman"/>
              </a:rPr>
              <a:t>Richard Cowley</a:t>
            </a:r>
          </a:p>
          <a:p>
            <a:pPr defTabSz="320675"/>
            <a:r>
              <a:rPr lang="zh-TW" altLang="zh-TW" sz="2100">
                <a:solidFill>
                  <a:srgbClr val="000000"/>
                </a:solidFill>
                <a:latin typeface="Times Roman"/>
                <a:ea typeface="Times Roman"/>
                <a:cs typeface="Times Roman"/>
                <a:sym typeface="Times Roman"/>
              </a:rPr>
              <a:t>Samuel Gilbourne (child actor)</a:t>
            </a:r>
          </a:p>
          <a:p>
            <a:pPr defTabSz="320675"/>
            <a:r>
              <a:rPr lang="zh-TW" altLang="zh-TW" sz="2100">
                <a:solidFill>
                  <a:srgbClr val="000000"/>
                </a:solidFill>
                <a:latin typeface="Times Roman"/>
                <a:ea typeface="Times Roman"/>
                <a:cs typeface="Times Roman"/>
                <a:sym typeface="Times Roman"/>
              </a:rPr>
              <a:t>William Sly</a:t>
            </a:r>
          </a:p>
          <a:p>
            <a:pPr defTabSz="320675"/>
            <a:r>
              <a:rPr lang="zh-TW" altLang="zh-TW" sz="2100">
                <a:solidFill>
                  <a:srgbClr val="000000"/>
                </a:solidFill>
                <a:latin typeface="Times Roman"/>
                <a:ea typeface="Times Roman"/>
                <a:cs typeface="Times Roman"/>
                <a:sym typeface="Times Roman"/>
                <a:hlinkClick r:id="rId4"/>
              </a:rPr>
              <a:t>Henry Condell*</a:t>
            </a:r>
            <a:endParaRPr lang="zh-TW" altLang="zh-TW" sz="2100">
              <a:solidFill>
                <a:srgbClr val="000000"/>
              </a:solidFill>
              <a:latin typeface="Times Roman"/>
              <a:ea typeface="Times Roman"/>
              <a:cs typeface="Times Roman"/>
              <a:sym typeface="Times Roman"/>
            </a:endParaRPr>
          </a:p>
          <a:p>
            <a:pPr defTabSz="320675"/>
            <a:r>
              <a:rPr lang="zh-TW" altLang="zh-TW" sz="2100">
                <a:solidFill>
                  <a:srgbClr val="000000"/>
                </a:solidFill>
                <a:latin typeface="Times Roman"/>
                <a:ea typeface="Times Roman"/>
                <a:cs typeface="Times Roman"/>
                <a:sym typeface="Times Roman"/>
              </a:rPr>
              <a:t>John Sincler</a:t>
            </a:r>
          </a:p>
          <a:p>
            <a:pPr defTabSz="320675"/>
            <a:endParaRPr lang="zh-TW" altLang="zh-TW" sz="2100">
              <a:solidFill>
                <a:srgbClr val="000000"/>
              </a:solidFill>
              <a:latin typeface="Times Roman"/>
              <a:ea typeface="Times Roman"/>
              <a:cs typeface="Times Roman"/>
              <a:sym typeface="Times Roman"/>
            </a:endParaRPr>
          </a:p>
          <a:p>
            <a:pPr defTabSz="320675"/>
            <a:r>
              <a:rPr lang="zh-TW" altLang="zh-TW" sz="1700">
                <a:solidFill>
                  <a:srgbClr val="000000"/>
                </a:solidFill>
                <a:latin typeface="Times Roman"/>
                <a:ea typeface="Times Roman"/>
                <a:cs typeface="Times Roman"/>
                <a:sym typeface="Times Roman"/>
              </a:rPr>
              <a:t>*Shakespeare’s friends who compiled the First Folio</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Darnley_stage_3.jpg"/>
          <p:cNvPicPr>
            <a:picLocks noChangeAspect="1" noChangeArrowheads="1"/>
          </p:cNvPicPr>
          <p:nvPr/>
        </p:nvPicPr>
        <p:blipFill>
          <a:blip r:embed="rId2" cstate="print"/>
          <a:srcRect/>
          <a:stretch>
            <a:fillRect/>
          </a:stretch>
        </p:blipFill>
        <p:spPr bwMode="auto">
          <a:xfrm>
            <a:off x="4568825" y="263525"/>
            <a:ext cx="4316413" cy="6313488"/>
          </a:xfrm>
          <a:prstGeom prst="rect">
            <a:avLst/>
          </a:prstGeom>
          <a:noFill/>
          <a:ln w="12700">
            <a:noFill/>
            <a:miter lim="400000"/>
            <a:headEnd/>
            <a:tailEnd/>
          </a:ln>
        </p:spPr>
      </p:pic>
      <p:sp>
        <p:nvSpPr>
          <p:cNvPr id="96" name="Shape 96"/>
          <p:cNvSpPr/>
          <p:nvPr/>
        </p:nvSpPr>
        <p:spPr>
          <a:xfrm>
            <a:off x="231775" y="2525713"/>
            <a:ext cx="4214813" cy="1806575"/>
          </a:xfrm>
          <a:prstGeom prst="rect">
            <a:avLst/>
          </a:prstGeom>
          <a:ln w="12700">
            <a:miter lim="400000"/>
          </a:ln>
          <a:extLst>
            <a:ext uri="{C572A759-6A51-4108-AA02-DFA0A04FC94B}"/>
          </a:extLst>
        </p:spPr>
        <p:txBody>
          <a:bodyPr lIns="35717" tIns="35717" rIns="35717" bIns="35717" anchor="ctr">
            <a:spAutoFit/>
          </a:bodyPr>
          <a:lstStyle/>
          <a:p>
            <a:pPr>
              <a:lnSpc>
                <a:spcPct val="80000"/>
              </a:lnSpc>
              <a:defRPr sz="1800">
                <a:solidFill>
                  <a:srgbClr val="000000"/>
                </a:solidFill>
              </a:defRPr>
            </a:pPr>
            <a:r>
              <a:rPr sz="4700" cap="all" dirty="0">
                <a:solidFill>
                  <a:srgbClr val="000000"/>
                </a:solidFill>
                <a:latin typeface="+mj-lt"/>
                <a:ea typeface="+mj-ea"/>
                <a:cs typeface="+mj-cs"/>
                <a:sym typeface="Academy Engraved LET Plain:1.0"/>
              </a:rPr>
              <a:t>Queen Elizabeth </a:t>
            </a:r>
          </a:p>
          <a:p>
            <a:pPr>
              <a:lnSpc>
                <a:spcPct val="80000"/>
              </a:lnSpc>
              <a:defRPr sz="1800">
                <a:solidFill>
                  <a:srgbClr val="000000"/>
                </a:solidFill>
              </a:defRPr>
            </a:pPr>
            <a:r>
              <a:rPr sz="4700" cap="all" dirty="0">
                <a:solidFill>
                  <a:srgbClr val="000000"/>
                </a:solidFill>
                <a:latin typeface="+mj-lt"/>
                <a:ea typeface="+mj-ea"/>
                <a:cs typeface="+mj-cs"/>
                <a:sym typeface="Academy Engraved LET Plain:1.0"/>
              </a:rPr>
              <a:t>I</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Screen Shot 2014-10-14 at 10.38.04.png"/>
          <p:cNvPicPr>
            <a:picLocks noChangeAspect="1" noChangeArrowheads="1"/>
          </p:cNvPicPr>
          <p:nvPr/>
        </p:nvPicPr>
        <p:blipFill>
          <a:blip r:embed="rId2" cstate="print"/>
          <a:srcRect/>
          <a:stretch>
            <a:fillRect/>
          </a:stretch>
        </p:blipFill>
        <p:spPr bwMode="auto">
          <a:xfrm>
            <a:off x="176213" y="209550"/>
            <a:ext cx="8780462" cy="5268913"/>
          </a:xfrm>
          <a:prstGeom prst="rect">
            <a:avLst/>
          </a:prstGeom>
          <a:noFill/>
          <a:ln w="12700">
            <a:noFill/>
            <a:miter lim="400000"/>
            <a:headEnd/>
            <a:tailEnd/>
          </a:ln>
        </p:spPr>
      </p:pic>
      <p:sp>
        <p:nvSpPr>
          <p:cNvPr id="146435" name="Shape 99"/>
          <p:cNvSpPr>
            <a:spLocks noChangeArrowheads="1"/>
          </p:cNvSpPr>
          <p:nvPr/>
        </p:nvSpPr>
        <p:spPr bwMode="auto">
          <a:xfrm>
            <a:off x="1588" y="5656263"/>
            <a:ext cx="9134475" cy="841375"/>
          </a:xfrm>
          <a:prstGeom prst="rect">
            <a:avLst/>
          </a:prstGeom>
          <a:noFill/>
          <a:ln w="12700">
            <a:noFill/>
            <a:miter lim="400000"/>
            <a:headEnd/>
            <a:tailEnd/>
          </a:ln>
        </p:spPr>
        <p:txBody>
          <a:bodyPr lIns="35717" tIns="35717" rIns="35717" bIns="35717" anchor="ctr">
            <a:spAutoFit/>
          </a:bodyPr>
          <a:lstStyle/>
          <a:p>
            <a:r>
              <a:rPr lang="zh-TW" altLang="zh-TW" sz="2500">
                <a:solidFill>
                  <a:srgbClr val="57564B"/>
                </a:solidFill>
              </a:rPr>
              <a:t>Family Tree: </a:t>
            </a:r>
          </a:p>
          <a:p>
            <a:r>
              <a:rPr lang="zh-TW" altLang="zh-TW" sz="2500">
                <a:solidFill>
                  <a:srgbClr val="57564B"/>
                </a:solidFill>
              </a:rPr>
              <a:t>House of Tudor and the House of Stuart</a:t>
            </a:r>
          </a:p>
        </p:txBody>
      </p:sp>
      <p:sp>
        <p:nvSpPr>
          <p:cNvPr id="146436" name="Shape 100"/>
          <p:cNvSpPr>
            <a:spLocks noChangeArrowheads="1"/>
          </p:cNvSpPr>
          <p:nvPr/>
        </p:nvSpPr>
        <p:spPr bwMode="auto">
          <a:xfrm>
            <a:off x="1419225" y="3892550"/>
            <a:ext cx="2262188"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64B"/>
                </a:solidFill>
              </a:rPr>
              <a:t>House of Tudor</a:t>
            </a:r>
          </a:p>
        </p:txBody>
      </p:sp>
      <p:sp>
        <p:nvSpPr>
          <p:cNvPr id="146437" name="Shape 101"/>
          <p:cNvSpPr>
            <a:spLocks noChangeArrowheads="1"/>
          </p:cNvSpPr>
          <p:nvPr/>
        </p:nvSpPr>
        <p:spPr bwMode="auto">
          <a:xfrm>
            <a:off x="4781550" y="4865688"/>
            <a:ext cx="2300288"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64B"/>
                </a:solidFill>
              </a:rPr>
              <a:t>House of Stuart</a:t>
            </a:r>
          </a:p>
        </p:txBody>
      </p:sp>
      <p:pic>
        <p:nvPicPr>
          <p:cNvPr id="146438" name="250px-Union_of_the_Crowns_Royal_Badge.svg.png"/>
          <p:cNvPicPr>
            <a:picLocks noChangeAspect="1" noChangeArrowheads="1"/>
          </p:cNvPicPr>
          <p:nvPr/>
        </p:nvPicPr>
        <p:blipFill>
          <a:blip r:embed="rId3" cstate="print"/>
          <a:srcRect/>
          <a:stretch>
            <a:fillRect/>
          </a:stretch>
        </p:blipFill>
        <p:spPr bwMode="auto">
          <a:xfrm>
            <a:off x="6826250" y="4500563"/>
            <a:ext cx="1112838" cy="1536700"/>
          </a:xfrm>
          <a:prstGeom prst="rect">
            <a:avLst/>
          </a:prstGeom>
          <a:noFill/>
          <a:ln w="12700">
            <a:noFill/>
            <a:miter lim="400000"/>
            <a:headEnd/>
            <a:tailEnd/>
          </a:ln>
        </p:spPr>
      </p:pic>
      <p:pic>
        <p:nvPicPr>
          <p:cNvPr id="146439" name="250px-Tudor_Rose_Royal_Badge_of_England.svg.png"/>
          <p:cNvPicPr>
            <a:picLocks noChangeAspect="1" noChangeArrowheads="1"/>
          </p:cNvPicPr>
          <p:nvPr/>
        </p:nvPicPr>
        <p:blipFill>
          <a:blip r:embed="rId4" cstate="print"/>
          <a:srcRect/>
          <a:stretch>
            <a:fillRect/>
          </a:stretch>
        </p:blipFill>
        <p:spPr bwMode="auto">
          <a:xfrm>
            <a:off x="285750" y="3375025"/>
            <a:ext cx="1214438" cy="1725613"/>
          </a:xfrm>
          <a:prstGeom prst="rect">
            <a:avLst/>
          </a:prstGeom>
          <a:noFill/>
          <a:ln w="12700">
            <a:noFill/>
            <a:miter lim="400000"/>
            <a:headEnd/>
            <a:tailEnd/>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zh-TW" smtClean="0"/>
              <a:t>V.2.71-77</a:t>
            </a:r>
          </a:p>
        </p:txBody>
      </p:sp>
      <p:sp>
        <p:nvSpPr>
          <p:cNvPr id="18435" name="Rectangle 3"/>
          <p:cNvSpPr>
            <a:spLocks noGrp="1" noChangeArrowheads="1"/>
          </p:cNvSpPr>
          <p:nvPr>
            <p:ph type="body" idx="1"/>
          </p:nvPr>
        </p:nvSpPr>
        <p:spPr>
          <a:xfrm>
            <a:off x="539750" y="1268413"/>
            <a:ext cx="8229600" cy="4525962"/>
          </a:xfrm>
        </p:spPr>
        <p:txBody>
          <a:bodyPr/>
          <a:lstStyle/>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That he hath </a:t>
            </a:r>
            <a:r>
              <a:rPr lang="en-US" altLang="zh-TW" sz="2400" smtClean="0">
                <a:solidFill>
                  <a:srgbClr val="FF0000"/>
                </a:solidFill>
              </a:rPr>
              <a:t>us’d thee (sexually).</a:t>
            </a:r>
            <a:endParaRPr lang="en-US" altLang="zh-TW" sz="2400" b="1" smtClean="0">
              <a:solidFill>
                <a:srgbClr val="FF0000"/>
              </a:solidFill>
            </a:endParaRPr>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How? unlawfully?</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Ay.</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He will not say so.</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No, his mouth is </a:t>
            </a:r>
            <a:r>
              <a:rPr lang="en-US" altLang="zh-TW" sz="2400" smtClean="0">
                <a:solidFill>
                  <a:srgbClr val="FF0000"/>
                </a:solidFill>
              </a:rPr>
              <a:t>stopp’d (he has been silenced):</a:t>
            </a:r>
            <a:r>
              <a:rPr lang="en-US" altLang="zh-TW" sz="2400" smtClean="0"/>
              <a:t> honest Iago </a:t>
            </a:r>
            <a:r>
              <a:rPr lang="en-US" altLang="zh-TW" sz="2400" smtClean="0">
                <a:solidFill>
                  <a:srgbClr val="FF0000"/>
                </a:solidFill>
              </a:rPr>
              <a:t>hath tane order for’t (seen to it).</a:t>
            </a:r>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O, </a:t>
            </a:r>
            <a:r>
              <a:rPr lang="en-US" altLang="zh-TW" sz="2400" smtClean="0">
                <a:solidFill>
                  <a:srgbClr val="FF0000"/>
                </a:solidFill>
              </a:rPr>
              <a:t>my fear interprets (I am afraid I understand)!</a:t>
            </a:r>
            <a:r>
              <a:rPr lang="en-US" altLang="zh-TW" sz="2400" smtClean="0"/>
              <a:t> What, is he dead?</a:t>
            </a:r>
            <a:endParaRPr lang="en-US" altLang="zh-TW" sz="2400" b="1" smtClean="0"/>
          </a:p>
          <a:p>
            <a:pPr eaLnBrk="1" hangingPunct="1">
              <a:lnSpc>
                <a:spcPct val="80000"/>
              </a:lnSpc>
              <a:buFontTx/>
              <a:buNone/>
            </a:pPr>
            <a:r>
              <a:rPr lang="en-US" altLang="zh-TW" sz="2400" b="1" smtClean="0"/>
              <a:t>1:39:00-1:42:00</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James_I_of_England_by_Daniel_Mytens.jpg"/>
          <p:cNvPicPr>
            <a:picLocks noChangeAspect="1" noChangeArrowheads="1"/>
          </p:cNvPicPr>
          <p:nvPr/>
        </p:nvPicPr>
        <p:blipFill>
          <a:blip r:embed="rId2" cstate="print"/>
          <a:srcRect/>
          <a:stretch>
            <a:fillRect/>
          </a:stretch>
        </p:blipFill>
        <p:spPr bwMode="auto">
          <a:xfrm>
            <a:off x="4402138" y="234950"/>
            <a:ext cx="4411662" cy="6380163"/>
          </a:xfrm>
          <a:prstGeom prst="rect">
            <a:avLst/>
          </a:prstGeom>
          <a:noFill/>
          <a:ln w="12700">
            <a:noFill/>
            <a:miter lim="400000"/>
            <a:headEnd/>
            <a:tailEnd/>
          </a:ln>
        </p:spPr>
      </p:pic>
      <p:sp>
        <p:nvSpPr>
          <p:cNvPr id="106" name="Shape 106"/>
          <p:cNvSpPr/>
          <p:nvPr/>
        </p:nvSpPr>
        <p:spPr>
          <a:xfrm>
            <a:off x="838200" y="2525713"/>
            <a:ext cx="2249488" cy="1806575"/>
          </a:xfrm>
          <a:prstGeom prst="rect">
            <a:avLst/>
          </a:prstGeom>
          <a:ln w="12700">
            <a:miter lim="400000"/>
          </a:ln>
          <a:extLst>
            <a:ext uri="{C572A759-6A51-4108-AA02-DFA0A04FC94B}"/>
          </a:extLst>
        </p:spPr>
        <p:txBody>
          <a:bodyPr wrap="none" lIns="35717" tIns="35717" rIns="35717" bIns="35717" anchor="ctr">
            <a:spAutoFit/>
          </a:bodyPr>
          <a:lstStyle/>
          <a:p>
            <a:pPr>
              <a:lnSpc>
                <a:spcPct val="80000"/>
              </a:lnSpc>
              <a:defRPr sz="1800">
                <a:solidFill>
                  <a:srgbClr val="000000"/>
                </a:solidFill>
              </a:defRPr>
            </a:pPr>
            <a:r>
              <a:rPr sz="4700" cap="all" dirty="0">
                <a:solidFill>
                  <a:srgbClr val="000000"/>
                </a:solidFill>
                <a:latin typeface="+mj-lt"/>
                <a:ea typeface="+mj-ea"/>
                <a:cs typeface="+mj-cs"/>
                <a:sym typeface="Academy Engraved LET Plain:1.0"/>
              </a:rPr>
              <a:t>King </a:t>
            </a:r>
          </a:p>
          <a:p>
            <a:pPr>
              <a:lnSpc>
                <a:spcPct val="80000"/>
              </a:lnSpc>
              <a:defRPr sz="1800">
                <a:solidFill>
                  <a:srgbClr val="000000"/>
                </a:solidFill>
              </a:defRPr>
            </a:pPr>
            <a:r>
              <a:rPr sz="4700" cap="all" dirty="0">
                <a:solidFill>
                  <a:srgbClr val="000000"/>
                </a:solidFill>
                <a:latin typeface="+mj-lt"/>
                <a:ea typeface="+mj-ea"/>
                <a:cs typeface="+mj-cs"/>
                <a:sym typeface="Academy Engraved LET Plain:1.0"/>
              </a:rPr>
              <a:t>James </a:t>
            </a:r>
          </a:p>
          <a:p>
            <a:pPr>
              <a:lnSpc>
                <a:spcPct val="80000"/>
              </a:lnSpc>
              <a:defRPr sz="1800">
                <a:solidFill>
                  <a:srgbClr val="000000"/>
                </a:solidFill>
              </a:defRPr>
            </a:pPr>
            <a:r>
              <a:rPr sz="4700" cap="all" dirty="0">
                <a:solidFill>
                  <a:srgbClr val="000000"/>
                </a:solidFill>
                <a:latin typeface="+mj-lt"/>
                <a:ea typeface="+mj-ea"/>
                <a:cs typeface="+mj-cs"/>
                <a:sym typeface="Academy Engraved LET Plain:1.0"/>
              </a:rPr>
              <a:t>I</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GunpowderPlot.jpg"/>
          <p:cNvPicPr>
            <a:picLocks noChangeAspect="1" noChangeArrowheads="1"/>
          </p:cNvPicPr>
          <p:nvPr/>
        </p:nvPicPr>
        <p:blipFill>
          <a:blip r:embed="rId2" cstate="print"/>
          <a:srcRect/>
          <a:stretch>
            <a:fillRect/>
          </a:stretch>
        </p:blipFill>
        <p:spPr bwMode="auto">
          <a:xfrm>
            <a:off x="1266825" y="909638"/>
            <a:ext cx="6610350" cy="5038725"/>
          </a:xfrm>
          <a:prstGeom prst="rect">
            <a:avLst/>
          </a:prstGeom>
          <a:noFill/>
          <a:ln w="12700">
            <a:noFill/>
            <a:miter lim="400000"/>
            <a:headEnd/>
            <a:tailEnd/>
          </a:ln>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Houghton_STC_22292_-_M._William_Shak-speare,_1608.jpg"/>
          <p:cNvPicPr>
            <a:picLocks noChangeAspect="1" noChangeArrowheads="1"/>
          </p:cNvPicPr>
          <p:nvPr/>
        </p:nvPicPr>
        <p:blipFill>
          <a:blip r:embed="rId2" cstate="print"/>
          <a:srcRect/>
          <a:stretch>
            <a:fillRect/>
          </a:stretch>
        </p:blipFill>
        <p:spPr bwMode="auto">
          <a:xfrm>
            <a:off x="4287838" y="247650"/>
            <a:ext cx="4589462" cy="6362700"/>
          </a:xfrm>
          <a:prstGeom prst="rect">
            <a:avLst/>
          </a:prstGeom>
          <a:noFill/>
          <a:ln w="12700">
            <a:noFill/>
            <a:miter lim="400000"/>
            <a:headEnd/>
            <a:tailEnd/>
          </a:ln>
        </p:spPr>
      </p:pic>
      <p:sp>
        <p:nvSpPr>
          <p:cNvPr id="111" name="Shape 111"/>
          <p:cNvSpPr/>
          <p:nvPr/>
        </p:nvSpPr>
        <p:spPr>
          <a:xfrm>
            <a:off x="376238" y="2930525"/>
            <a:ext cx="3725862" cy="996950"/>
          </a:xfrm>
          <a:prstGeom prst="rect">
            <a:avLst/>
          </a:prstGeom>
          <a:ln w="12700">
            <a:miter lim="400000"/>
          </a:ln>
          <a:extLst>
            <a:ext uri="{C572A759-6A51-4108-AA02-DFA0A04FC94B}"/>
          </a:extLst>
        </p:spPr>
        <p:txBody>
          <a:bodyPr wrap="none" lIns="35717" tIns="35717" rIns="35717" bIns="35717" anchor="ctr">
            <a:spAutoFit/>
          </a:bodyPr>
          <a:lstStyle/>
          <a:p>
            <a:pPr>
              <a:lnSpc>
                <a:spcPct val="80000"/>
              </a:lnSpc>
              <a:defRPr sz="1800">
                <a:solidFill>
                  <a:srgbClr val="000000"/>
                </a:solidFill>
              </a:defRPr>
            </a:pPr>
            <a:r>
              <a:rPr sz="4700" cap="all" dirty="0">
                <a:solidFill>
                  <a:srgbClr val="000000"/>
                </a:solidFill>
                <a:latin typeface="+mj-lt"/>
                <a:ea typeface="+mj-ea"/>
                <a:cs typeface="+mj-cs"/>
                <a:sym typeface="Academy Engraved LET Plain:1.0"/>
              </a:rPr>
              <a:t>King Lear</a:t>
            </a:r>
          </a:p>
          <a:p>
            <a:pPr>
              <a:lnSpc>
                <a:spcPct val="80000"/>
              </a:lnSpc>
              <a:defRPr sz="1800">
                <a:solidFill>
                  <a:srgbClr val="000000"/>
                </a:solidFill>
              </a:defRPr>
            </a:pPr>
            <a:r>
              <a:rPr sz="2800" cap="all" dirty="0">
                <a:solidFill>
                  <a:srgbClr val="000000"/>
                </a:solidFill>
                <a:latin typeface="+mj-lt"/>
                <a:ea typeface="+mj-ea"/>
                <a:cs typeface="+mj-cs"/>
                <a:sym typeface="Academy Engraved LET Plain:1.0"/>
              </a:rPr>
              <a:t>First Quarto, 1608</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hape 51"/>
          <p:cNvSpPr>
            <a:spLocks noChangeArrowheads="1"/>
          </p:cNvSpPr>
          <p:nvPr/>
        </p:nvSpPr>
        <p:spPr bwMode="auto">
          <a:xfrm>
            <a:off x="2670175" y="2854325"/>
            <a:ext cx="0" cy="122238"/>
          </a:xfrm>
          <a:prstGeom prst="rect">
            <a:avLst/>
          </a:prstGeom>
          <a:noFill/>
          <a:ln w="12700">
            <a:noFill/>
            <a:miter lim="400000"/>
            <a:headEnd/>
            <a:tailEnd/>
          </a:ln>
        </p:spPr>
        <p:txBody>
          <a:bodyPr wrap="none" lIns="0" tIns="0" rIns="0" bIns="0"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50531" name="Shape 52"/>
          <p:cNvSpPr>
            <a:spLocks noChangeArrowheads="1"/>
          </p:cNvSpPr>
          <p:nvPr/>
        </p:nvSpPr>
        <p:spPr bwMode="auto">
          <a:xfrm>
            <a:off x="2384425" y="2943225"/>
            <a:ext cx="0" cy="123825"/>
          </a:xfrm>
          <a:prstGeom prst="rect">
            <a:avLst/>
          </a:prstGeom>
          <a:noFill/>
          <a:ln w="12700">
            <a:noFill/>
            <a:miter lim="400000"/>
            <a:headEnd/>
            <a:tailEnd/>
          </a:ln>
        </p:spPr>
        <p:txBody>
          <a:bodyPr wrap="none" lIns="0" tIns="0" rIns="0" bIns="0"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50532" name="Shape 53"/>
          <p:cNvSpPr>
            <a:spLocks noChangeArrowheads="1"/>
          </p:cNvSpPr>
          <p:nvPr/>
        </p:nvSpPr>
        <p:spPr bwMode="auto">
          <a:xfrm>
            <a:off x="485775" y="3140075"/>
            <a:ext cx="4079875" cy="577850"/>
          </a:xfrm>
          <a:prstGeom prst="rect">
            <a:avLst/>
          </a:prstGeom>
          <a:noFill/>
          <a:ln w="12700">
            <a:noFill/>
            <a:miter lim="400000"/>
            <a:headEnd/>
            <a:tailEnd/>
          </a:ln>
        </p:spPr>
        <p:txBody>
          <a:bodyPr lIns="0" tIns="0" rIns="0" bIns="0" anchor="ctr">
            <a:spAutoFit/>
          </a:bodyPr>
          <a:lstStyle/>
          <a:p>
            <a:pPr>
              <a:lnSpc>
                <a:spcPct val="80000"/>
              </a:lnSpc>
            </a:pPr>
            <a:r>
              <a:rPr lang="zh-TW" altLang="zh-TW" sz="4700">
                <a:solidFill>
                  <a:srgbClr val="000000"/>
                </a:solidFill>
                <a:sym typeface="Academy Engraved LET Plain:1.0"/>
              </a:rPr>
              <a:t>Richard III</a:t>
            </a:r>
          </a:p>
        </p:txBody>
      </p:sp>
      <p:pic>
        <p:nvPicPr>
          <p:cNvPr id="150533" name="1998.04.0527l-800w.jpg"/>
          <p:cNvPicPr>
            <a:picLocks noChangeAspect="1" noChangeArrowheads="1"/>
          </p:cNvPicPr>
          <p:nvPr/>
        </p:nvPicPr>
        <p:blipFill>
          <a:blip r:embed="rId2" cstate="print"/>
          <a:srcRect/>
          <a:stretch>
            <a:fillRect/>
          </a:stretch>
        </p:blipFill>
        <p:spPr bwMode="auto">
          <a:xfrm>
            <a:off x="4814888" y="149225"/>
            <a:ext cx="4033837" cy="6559550"/>
          </a:xfrm>
          <a:prstGeom prst="rect">
            <a:avLst/>
          </a:prstGeom>
          <a:noFill/>
          <a:ln w="12700">
            <a:noFill/>
            <a:miter lim="400000"/>
            <a:headEnd/>
            <a:tailEnd/>
          </a:ln>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RichardBurbage.jpg"/>
          <p:cNvPicPr>
            <a:picLocks noChangeAspect="1" noChangeArrowheads="1"/>
          </p:cNvPicPr>
          <p:nvPr/>
        </p:nvPicPr>
        <p:blipFill>
          <a:blip r:embed="rId2" cstate="print"/>
          <a:srcRect/>
          <a:stretch>
            <a:fillRect/>
          </a:stretch>
        </p:blipFill>
        <p:spPr bwMode="auto">
          <a:xfrm>
            <a:off x="3609975" y="290513"/>
            <a:ext cx="5395913" cy="6392862"/>
          </a:xfrm>
          <a:prstGeom prst="rect">
            <a:avLst/>
          </a:prstGeom>
          <a:noFill/>
          <a:ln w="12700">
            <a:noFill/>
            <a:miter lim="400000"/>
            <a:headEnd/>
            <a:tailEnd/>
          </a:ln>
        </p:spPr>
      </p:pic>
      <p:sp>
        <p:nvSpPr>
          <p:cNvPr id="57" name="Shape 57"/>
          <p:cNvSpPr/>
          <p:nvPr/>
        </p:nvSpPr>
        <p:spPr>
          <a:xfrm>
            <a:off x="268288" y="2841625"/>
            <a:ext cx="3313112" cy="1157288"/>
          </a:xfrm>
          <a:prstGeom prst="rect">
            <a:avLst/>
          </a:prstGeom>
          <a:ln w="12700">
            <a:miter lim="400000"/>
          </a:ln>
          <a:extLst>
            <a:ext uri="{C572A759-6A51-4108-AA02-DFA0A04FC94B}"/>
          </a:extLst>
        </p:spPr>
        <p:txBody>
          <a:bodyPr lIns="0" tIns="0" rIns="0" bIns="0" anchor="ctr">
            <a:spAutoFit/>
          </a:bodyPr>
          <a:lstStyle/>
          <a:p>
            <a:pPr>
              <a:lnSpc>
                <a:spcPct val="80000"/>
              </a:lnSpc>
              <a:defRPr sz="1800">
                <a:solidFill>
                  <a:srgbClr val="000000"/>
                </a:solidFill>
              </a:defRPr>
            </a:pPr>
            <a:r>
              <a:rPr sz="4700" cap="all" dirty="0">
                <a:solidFill>
                  <a:srgbClr val="000000"/>
                </a:solidFill>
                <a:latin typeface="+mn-lt"/>
                <a:ea typeface="+mn-ea"/>
                <a:sym typeface="Academy Engraved LET Plain:1.0"/>
              </a:rPr>
              <a:t>Richard</a:t>
            </a:r>
          </a:p>
          <a:p>
            <a:pPr>
              <a:lnSpc>
                <a:spcPct val="80000"/>
              </a:lnSpc>
              <a:defRPr sz="1800">
                <a:solidFill>
                  <a:srgbClr val="000000"/>
                </a:solidFill>
              </a:defRPr>
            </a:pPr>
            <a:r>
              <a:rPr sz="4700" cap="all" dirty="0">
                <a:solidFill>
                  <a:srgbClr val="000000"/>
                </a:solidFill>
                <a:latin typeface="+mn-lt"/>
                <a:ea typeface="+mn-ea"/>
                <a:sym typeface="Academy Engraved LET Plain:1.0"/>
              </a:rPr>
              <a:t>Burbage</a:t>
            </a: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2578" name="Group 61"/>
          <p:cNvGrpSpPr>
            <a:grpSpLocks/>
          </p:cNvGrpSpPr>
          <p:nvPr/>
        </p:nvGrpSpPr>
        <p:grpSpPr bwMode="auto">
          <a:xfrm>
            <a:off x="4616450" y="3482975"/>
            <a:ext cx="3919538" cy="2919413"/>
            <a:chOff x="-279400" y="-254000"/>
            <a:chExt cx="5575300" cy="4152900"/>
          </a:xfrm>
        </p:grpSpPr>
        <p:pic>
          <p:nvPicPr>
            <p:cNvPr id="152585" name="Screen Shot 2014-10-14 at 15.21.52.png"/>
            <p:cNvPicPr>
              <a:picLocks noChangeAspect="1" noChangeArrowheads="1"/>
            </p:cNvPicPr>
            <p:nvPr/>
          </p:nvPicPr>
          <p:blipFill>
            <a:blip r:embed="rId2" cstate="print"/>
            <a:srcRect l="1227" r="1276"/>
            <a:stretch>
              <a:fillRect/>
            </a:stretch>
          </p:blipFill>
          <p:spPr bwMode="auto">
            <a:xfrm>
              <a:off x="0" y="0"/>
              <a:ext cx="5041900" cy="3568700"/>
            </a:xfrm>
            <a:prstGeom prst="rect">
              <a:avLst/>
            </a:prstGeom>
            <a:noFill/>
            <a:ln w="9525">
              <a:noFill/>
              <a:miter lim="800000"/>
              <a:headEnd/>
              <a:tailEnd/>
            </a:ln>
          </p:spPr>
        </p:pic>
        <p:pic>
          <p:nvPicPr>
            <p:cNvPr id="152586" name="圖片 58"/>
            <p:cNvPicPr>
              <a:picLocks noChangeAspect="1" noChangeArrowheads="1"/>
            </p:cNvPicPr>
            <p:nvPr/>
          </p:nvPicPr>
          <p:blipFill>
            <a:blip r:embed="rId3" cstate="print"/>
            <a:srcRect/>
            <a:stretch>
              <a:fillRect/>
            </a:stretch>
          </p:blipFill>
          <p:spPr bwMode="auto">
            <a:xfrm>
              <a:off x="-279400" y="-254000"/>
              <a:ext cx="5575300" cy="4152900"/>
            </a:xfrm>
            <a:prstGeom prst="rect">
              <a:avLst/>
            </a:prstGeom>
            <a:noFill/>
            <a:ln w="9525">
              <a:noFill/>
              <a:miter lim="800000"/>
              <a:headEnd/>
              <a:tailEnd/>
            </a:ln>
          </p:spPr>
        </p:pic>
      </p:grpSp>
      <p:grpSp>
        <p:nvGrpSpPr>
          <p:cNvPr id="152579" name="Group 64"/>
          <p:cNvGrpSpPr>
            <a:grpSpLocks/>
          </p:cNvGrpSpPr>
          <p:nvPr/>
        </p:nvGrpSpPr>
        <p:grpSpPr bwMode="auto">
          <a:xfrm>
            <a:off x="4608513" y="517525"/>
            <a:ext cx="3919537" cy="2911475"/>
            <a:chOff x="-279400" y="-254000"/>
            <a:chExt cx="5575300" cy="4140200"/>
          </a:xfrm>
        </p:grpSpPr>
        <p:pic>
          <p:nvPicPr>
            <p:cNvPr id="152583" name="Screen Shot 2014-10-14 at 15.21.23.png"/>
            <p:cNvPicPr>
              <a:picLocks noChangeAspect="1" noChangeArrowheads="1"/>
            </p:cNvPicPr>
            <p:nvPr/>
          </p:nvPicPr>
          <p:blipFill>
            <a:blip r:embed="rId4" cstate="print"/>
            <a:srcRect l="1225" r="1440"/>
            <a:stretch>
              <a:fillRect/>
            </a:stretch>
          </p:blipFill>
          <p:spPr bwMode="auto">
            <a:xfrm>
              <a:off x="0" y="0"/>
              <a:ext cx="5041900" cy="3556000"/>
            </a:xfrm>
            <a:prstGeom prst="rect">
              <a:avLst/>
            </a:prstGeom>
            <a:noFill/>
            <a:ln w="9525">
              <a:noFill/>
              <a:miter lim="800000"/>
              <a:headEnd/>
              <a:tailEnd/>
            </a:ln>
          </p:spPr>
        </p:pic>
        <p:pic>
          <p:nvPicPr>
            <p:cNvPr id="152584" name="圖片 61"/>
            <p:cNvPicPr>
              <a:picLocks noChangeAspect="1" noChangeArrowheads="1"/>
            </p:cNvPicPr>
            <p:nvPr/>
          </p:nvPicPr>
          <p:blipFill>
            <a:blip r:embed="rId5" cstate="print"/>
            <a:srcRect/>
            <a:stretch>
              <a:fillRect/>
            </a:stretch>
          </p:blipFill>
          <p:spPr bwMode="auto">
            <a:xfrm>
              <a:off x="-279400" y="-254000"/>
              <a:ext cx="5575301" cy="4140200"/>
            </a:xfrm>
            <a:prstGeom prst="rect">
              <a:avLst/>
            </a:prstGeom>
            <a:noFill/>
            <a:ln w="9525">
              <a:noFill/>
              <a:miter lim="800000"/>
              <a:headEnd/>
              <a:tailEnd/>
            </a:ln>
          </p:spPr>
        </p:pic>
      </p:grpSp>
      <p:grpSp>
        <p:nvGrpSpPr>
          <p:cNvPr id="152580" name="Group 67"/>
          <p:cNvGrpSpPr>
            <a:grpSpLocks/>
          </p:cNvGrpSpPr>
          <p:nvPr/>
        </p:nvGrpSpPr>
        <p:grpSpPr bwMode="auto">
          <a:xfrm>
            <a:off x="615950" y="517525"/>
            <a:ext cx="3919538" cy="5875338"/>
            <a:chOff x="-279400" y="-254000"/>
            <a:chExt cx="5575300" cy="8356600"/>
          </a:xfrm>
        </p:grpSpPr>
        <p:pic>
          <p:nvPicPr>
            <p:cNvPr id="152581" name="FirstFolioHenryVI1.jpg"/>
            <p:cNvPicPr>
              <a:picLocks noChangeAspect="1" noChangeArrowheads="1"/>
            </p:cNvPicPr>
            <p:nvPr/>
          </p:nvPicPr>
          <p:blipFill>
            <a:blip r:embed="rId6" cstate="print"/>
            <a:srcRect/>
            <a:stretch>
              <a:fillRect/>
            </a:stretch>
          </p:blipFill>
          <p:spPr bwMode="auto">
            <a:xfrm>
              <a:off x="0" y="0"/>
              <a:ext cx="5041900" cy="7772400"/>
            </a:xfrm>
            <a:prstGeom prst="rect">
              <a:avLst/>
            </a:prstGeom>
            <a:noFill/>
            <a:ln w="9525">
              <a:noFill/>
              <a:miter lim="800000"/>
              <a:headEnd/>
              <a:tailEnd/>
            </a:ln>
          </p:spPr>
        </p:pic>
        <p:pic>
          <p:nvPicPr>
            <p:cNvPr id="152582" name="圖片 64"/>
            <p:cNvPicPr>
              <a:picLocks noChangeAspect="1" noChangeArrowheads="1"/>
            </p:cNvPicPr>
            <p:nvPr/>
          </p:nvPicPr>
          <p:blipFill>
            <a:blip r:embed="rId7" cstate="print"/>
            <a:srcRect/>
            <a:stretch>
              <a:fillRect/>
            </a:stretch>
          </p:blipFill>
          <p:spPr bwMode="auto">
            <a:xfrm>
              <a:off x="-279400" y="-254000"/>
              <a:ext cx="5575300" cy="8356600"/>
            </a:xfrm>
            <a:prstGeom prst="rect">
              <a:avLst/>
            </a:prstGeom>
            <a:noFill/>
            <a:ln w="9525">
              <a:noFill/>
              <a:miter lim="800000"/>
              <a:headEnd/>
              <a:tailEnd/>
            </a:ln>
          </p:spPr>
        </p:pic>
      </p:gr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Wars-of-the-Roses-Family-Tree.png"/>
          <p:cNvPicPr>
            <a:picLocks noChangeAspect="1" noChangeArrowheads="1"/>
          </p:cNvPicPr>
          <p:nvPr/>
        </p:nvPicPr>
        <p:blipFill>
          <a:blip r:embed="rId2" cstate="print"/>
          <a:srcRect/>
          <a:stretch>
            <a:fillRect/>
          </a:stretch>
        </p:blipFill>
        <p:spPr bwMode="auto">
          <a:xfrm>
            <a:off x="223838" y="2222500"/>
            <a:ext cx="8696325" cy="4162425"/>
          </a:xfrm>
          <a:prstGeom prst="rect">
            <a:avLst/>
          </a:prstGeom>
          <a:noFill/>
          <a:ln w="12700">
            <a:noFill/>
            <a:miter lim="400000"/>
            <a:headEnd/>
            <a:tailEnd/>
          </a:ln>
        </p:spPr>
      </p:pic>
      <p:sp>
        <p:nvSpPr>
          <p:cNvPr id="70" name="Shape 70"/>
          <p:cNvSpPr/>
          <p:nvPr/>
        </p:nvSpPr>
        <p:spPr>
          <a:xfrm>
            <a:off x="4098925" y="800100"/>
            <a:ext cx="0" cy="577850"/>
          </a:xfrm>
          <a:prstGeom prst="rect">
            <a:avLst/>
          </a:prstGeom>
          <a:ln w="12700">
            <a:miter lim="400000"/>
          </a:ln>
          <a:extLst>
            <a:ext uri="{C572A759-6A51-4108-AA02-DFA0A04FC94B}"/>
          </a:extLst>
        </p:spPr>
        <p:txBody>
          <a:bodyPr wrap="none" lIns="0" tIns="0" rIns="0" bIns="0" anchor="ctr">
            <a:spAutoFit/>
          </a:bodyPr>
          <a:lstStyle/>
          <a:p>
            <a:pPr>
              <a:lnSpc>
                <a:spcPct val="80000"/>
              </a:lnSpc>
              <a:defRPr sz="1800">
                <a:solidFill>
                  <a:srgbClr val="000000"/>
                </a:solidFill>
              </a:defRPr>
            </a:pPr>
            <a:endParaRPr sz="4700" cap="all" dirty="0">
              <a:solidFill>
                <a:srgbClr val="000000"/>
              </a:solidFill>
              <a:latin typeface="+mn-lt"/>
              <a:ea typeface="+mn-ea"/>
              <a:sym typeface="Academy Engraved LET Plain:1.0"/>
            </a:endParaRPr>
          </a:p>
        </p:txBody>
      </p:sp>
      <p:sp>
        <p:nvSpPr>
          <p:cNvPr id="153604" name="Shape 71"/>
          <p:cNvSpPr>
            <a:spLocks noChangeArrowheads="1"/>
          </p:cNvSpPr>
          <p:nvPr/>
        </p:nvSpPr>
        <p:spPr bwMode="auto">
          <a:xfrm>
            <a:off x="1808163" y="541338"/>
            <a:ext cx="5064125" cy="577850"/>
          </a:xfrm>
          <a:prstGeom prst="rect">
            <a:avLst/>
          </a:prstGeom>
          <a:noFill/>
          <a:ln w="12700">
            <a:noFill/>
            <a:miter lim="400000"/>
            <a:headEnd/>
            <a:tailEnd/>
          </a:ln>
        </p:spPr>
        <p:txBody>
          <a:bodyPr lIns="0" tIns="0" rIns="0" bIns="0" anchor="ctr">
            <a:spAutoFit/>
          </a:bodyPr>
          <a:lstStyle/>
          <a:p>
            <a:pPr>
              <a:lnSpc>
                <a:spcPct val="80000"/>
              </a:lnSpc>
            </a:pPr>
            <a:r>
              <a:rPr lang="zh-TW" altLang="zh-TW" sz="4700">
                <a:solidFill>
                  <a:srgbClr val="000000"/>
                </a:solidFill>
                <a:sym typeface="Academy Engraved LET Plain:1.0"/>
              </a:rPr>
              <a:t>War of Roses</a:t>
            </a:r>
          </a:p>
        </p:txBody>
      </p:sp>
      <p:pic>
        <p:nvPicPr>
          <p:cNvPr id="153605" name="150px-Red_Rose_Badge_of_Lancaster.svg.png"/>
          <p:cNvPicPr>
            <a:picLocks noChangeAspect="1" noChangeArrowheads="1"/>
          </p:cNvPicPr>
          <p:nvPr/>
        </p:nvPicPr>
        <p:blipFill>
          <a:blip r:embed="rId3" cstate="print"/>
          <a:srcRect/>
          <a:stretch>
            <a:fillRect/>
          </a:stretch>
        </p:blipFill>
        <p:spPr bwMode="auto">
          <a:xfrm>
            <a:off x="312738" y="768350"/>
            <a:ext cx="1339850" cy="1338263"/>
          </a:xfrm>
          <a:prstGeom prst="rect">
            <a:avLst/>
          </a:prstGeom>
          <a:noFill/>
          <a:ln w="12700">
            <a:noFill/>
            <a:miter lim="400000"/>
            <a:headEnd/>
            <a:tailEnd/>
          </a:ln>
        </p:spPr>
      </p:pic>
      <p:pic>
        <p:nvPicPr>
          <p:cNvPr id="153606" name="150px-White_Rose_Badge_of_York.svg.png"/>
          <p:cNvPicPr>
            <a:picLocks noChangeAspect="1" noChangeArrowheads="1"/>
          </p:cNvPicPr>
          <p:nvPr/>
        </p:nvPicPr>
        <p:blipFill>
          <a:blip r:embed="rId4" cstate="print"/>
          <a:srcRect/>
          <a:stretch>
            <a:fillRect/>
          </a:stretch>
        </p:blipFill>
        <p:spPr bwMode="auto">
          <a:xfrm>
            <a:off x="7491413" y="768350"/>
            <a:ext cx="1339850" cy="1338263"/>
          </a:xfrm>
          <a:prstGeom prst="rect">
            <a:avLst/>
          </a:prstGeom>
          <a:noFill/>
          <a:ln w="12700">
            <a:noFill/>
            <a:miter lim="400000"/>
            <a:headEnd/>
            <a:tailEnd/>
          </a:ln>
        </p:spPr>
      </p:pic>
      <p:sp>
        <p:nvSpPr>
          <p:cNvPr id="153607" name="Shape 74"/>
          <p:cNvSpPr>
            <a:spLocks noChangeArrowheads="1"/>
          </p:cNvSpPr>
          <p:nvPr/>
        </p:nvSpPr>
        <p:spPr bwMode="auto">
          <a:xfrm>
            <a:off x="1385888" y="1370013"/>
            <a:ext cx="2803525" cy="769937"/>
          </a:xfrm>
          <a:prstGeom prst="rect">
            <a:avLst/>
          </a:prstGeom>
          <a:noFill/>
          <a:ln w="12700">
            <a:noFill/>
            <a:miter lim="400000"/>
            <a:headEnd/>
            <a:tailEnd/>
          </a:ln>
        </p:spPr>
        <p:txBody>
          <a:bodyPr lIns="0" tIns="0" rIns="0" bIns="0" anchor="ctr">
            <a:spAutoFit/>
          </a:bodyPr>
          <a:lstStyle/>
          <a:p>
            <a:r>
              <a:rPr lang="zh-TW" altLang="zh-TW" sz="2500">
                <a:solidFill>
                  <a:srgbClr val="57554B"/>
                </a:solidFill>
              </a:rPr>
              <a:t>The Red Rose of </a:t>
            </a:r>
          </a:p>
          <a:p>
            <a:r>
              <a:rPr lang="zh-TW" altLang="zh-TW" sz="2500">
                <a:solidFill>
                  <a:srgbClr val="57554B"/>
                </a:solidFill>
              </a:rPr>
              <a:t>House of Lancaster</a:t>
            </a:r>
          </a:p>
        </p:txBody>
      </p:sp>
      <p:sp>
        <p:nvSpPr>
          <p:cNvPr id="153608" name="Shape 75"/>
          <p:cNvSpPr>
            <a:spLocks noChangeArrowheads="1"/>
          </p:cNvSpPr>
          <p:nvPr/>
        </p:nvSpPr>
        <p:spPr bwMode="auto">
          <a:xfrm>
            <a:off x="4722813" y="1370013"/>
            <a:ext cx="2744787" cy="769937"/>
          </a:xfrm>
          <a:prstGeom prst="rect">
            <a:avLst/>
          </a:prstGeom>
          <a:noFill/>
          <a:ln w="12700">
            <a:noFill/>
            <a:miter lim="400000"/>
            <a:headEnd/>
            <a:tailEnd/>
          </a:ln>
        </p:spPr>
        <p:txBody>
          <a:bodyPr wrap="none" lIns="0" tIns="0" rIns="0" bIns="0" anchor="ctr">
            <a:spAutoFit/>
          </a:bodyPr>
          <a:lstStyle/>
          <a:p>
            <a:r>
              <a:rPr lang="zh-TW" altLang="zh-TW" sz="2500">
                <a:solidFill>
                  <a:srgbClr val="57554B"/>
                </a:solidFill>
              </a:rPr>
              <a:t>The White Rose of </a:t>
            </a:r>
          </a:p>
          <a:p>
            <a:r>
              <a:rPr lang="zh-TW" altLang="zh-TW" sz="2500">
                <a:solidFill>
                  <a:srgbClr val="57554B"/>
                </a:solidFill>
              </a:rPr>
              <a:t>House of York</a:t>
            </a:r>
          </a:p>
        </p:txBody>
      </p:sp>
      <p:pic>
        <p:nvPicPr>
          <p:cNvPr id="153609" name="250px-Tudor_Rose.svg.png"/>
          <p:cNvPicPr>
            <a:picLocks noChangeAspect="1" noChangeArrowheads="1"/>
          </p:cNvPicPr>
          <p:nvPr/>
        </p:nvPicPr>
        <p:blipFill>
          <a:blip r:embed="rId5" cstate="print"/>
          <a:srcRect/>
          <a:stretch>
            <a:fillRect/>
          </a:stretch>
        </p:blipFill>
        <p:spPr bwMode="auto">
          <a:xfrm>
            <a:off x="4348163" y="5375275"/>
            <a:ext cx="669925" cy="669925"/>
          </a:xfrm>
          <a:prstGeom prst="rect">
            <a:avLst/>
          </a:prstGeom>
          <a:noFill/>
          <a:ln w="12700">
            <a:noFill/>
            <a:miter lim="400000"/>
            <a:headEnd/>
            <a:tailEnd/>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4098925" y="800100"/>
            <a:ext cx="0" cy="577850"/>
          </a:xfrm>
          <a:prstGeom prst="rect">
            <a:avLst/>
          </a:prstGeom>
          <a:ln w="12700">
            <a:miter lim="400000"/>
          </a:ln>
          <a:extLst>
            <a:ext uri="{C572A759-6A51-4108-AA02-DFA0A04FC94B}"/>
          </a:extLst>
        </p:spPr>
        <p:txBody>
          <a:bodyPr wrap="none" lIns="0" tIns="0" rIns="0" bIns="0" anchor="ctr">
            <a:spAutoFit/>
          </a:bodyPr>
          <a:lstStyle/>
          <a:p>
            <a:pPr>
              <a:lnSpc>
                <a:spcPct val="80000"/>
              </a:lnSpc>
              <a:defRPr sz="1800">
                <a:solidFill>
                  <a:srgbClr val="000000"/>
                </a:solidFill>
              </a:defRPr>
            </a:pPr>
            <a:endParaRPr sz="4700" cap="all" dirty="0">
              <a:solidFill>
                <a:srgbClr val="000000"/>
              </a:solidFill>
              <a:latin typeface="+mn-lt"/>
              <a:ea typeface="+mn-ea"/>
              <a:sym typeface="Academy Engraved LET Plain:1.0"/>
            </a:endParaRPr>
          </a:p>
        </p:txBody>
      </p:sp>
      <p:pic>
        <p:nvPicPr>
          <p:cNvPr id="154627" name="150px-Red_Rose_Badge_of_Lancaster.svg.png"/>
          <p:cNvPicPr>
            <a:picLocks noChangeAspect="1" noChangeArrowheads="1"/>
          </p:cNvPicPr>
          <p:nvPr/>
        </p:nvPicPr>
        <p:blipFill>
          <a:blip r:embed="rId2" cstate="print"/>
          <a:srcRect/>
          <a:stretch>
            <a:fillRect/>
          </a:stretch>
        </p:blipFill>
        <p:spPr bwMode="auto">
          <a:xfrm>
            <a:off x="1884363" y="1677988"/>
            <a:ext cx="1339850" cy="1339850"/>
          </a:xfrm>
          <a:prstGeom prst="rect">
            <a:avLst/>
          </a:prstGeom>
          <a:noFill/>
          <a:ln w="12700">
            <a:noFill/>
            <a:miter lim="400000"/>
            <a:headEnd/>
            <a:tailEnd/>
          </a:ln>
        </p:spPr>
      </p:pic>
      <p:pic>
        <p:nvPicPr>
          <p:cNvPr id="154628" name="150px-White_Rose_Badge_of_York.svg.png"/>
          <p:cNvPicPr>
            <a:picLocks noChangeAspect="1" noChangeArrowheads="1"/>
          </p:cNvPicPr>
          <p:nvPr/>
        </p:nvPicPr>
        <p:blipFill>
          <a:blip r:embed="rId3" cstate="print"/>
          <a:srcRect/>
          <a:stretch>
            <a:fillRect/>
          </a:stretch>
        </p:blipFill>
        <p:spPr bwMode="auto">
          <a:xfrm>
            <a:off x="5500688" y="1581150"/>
            <a:ext cx="1339850" cy="1338263"/>
          </a:xfrm>
          <a:prstGeom prst="rect">
            <a:avLst/>
          </a:prstGeom>
          <a:noFill/>
          <a:ln w="12700">
            <a:noFill/>
            <a:miter lim="400000"/>
            <a:headEnd/>
            <a:tailEnd/>
          </a:ln>
        </p:spPr>
      </p:pic>
      <p:sp>
        <p:nvSpPr>
          <p:cNvPr id="154629" name="Shape 81"/>
          <p:cNvSpPr>
            <a:spLocks noChangeArrowheads="1"/>
          </p:cNvSpPr>
          <p:nvPr/>
        </p:nvSpPr>
        <p:spPr bwMode="auto">
          <a:xfrm>
            <a:off x="1154113" y="557213"/>
            <a:ext cx="2803525" cy="769937"/>
          </a:xfrm>
          <a:prstGeom prst="rect">
            <a:avLst/>
          </a:prstGeom>
          <a:noFill/>
          <a:ln w="12700">
            <a:noFill/>
            <a:miter lim="400000"/>
            <a:headEnd/>
            <a:tailEnd/>
          </a:ln>
        </p:spPr>
        <p:txBody>
          <a:bodyPr lIns="0" tIns="0" rIns="0" bIns="0" anchor="ctr">
            <a:spAutoFit/>
          </a:bodyPr>
          <a:lstStyle/>
          <a:p>
            <a:r>
              <a:rPr lang="zh-TW" altLang="zh-TW" sz="2500">
                <a:solidFill>
                  <a:srgbClr val="57554B"/>
                </a:solidFill>
              </a:rPr>
              <a:t>The Red Rose of </a:t>
            </a:r>
          </a:p>
          <a:p>
            <a:r>
              <a:rPr lang="zh-TW" altLang="zh-TW" sz="2500">
                <a:solidFill>
                  <a:srgbClr val="57554B"/>
                </a:solidFill>
              </a:rPr>
              <a:t>House of Lancaster</a:t>
            </a:r>
          </a:p>
        </p:txBody>
      </p:sp>
      <p:sp>
        <p:nvSpPr>
          <p:cNvPr id="154630" name="Shape 82"/>
          <p:cNvSpPr>
            <a:spLocks noChangeArrowheads="1"/>
          </p:cNvSpPr>
          <p:nvPr/>
        </p:nvSpPr>
        <p:spPr bwMode="auto">
          <a:xfrm>
            <a:off x="4643438" y="557213"/>
            <a:ext cx="2744787" cy="769937"/>
          </a:xfrm>
          <a:prstGeom prst="rect">
            <a:avLst/>
          </a:prstGeom>
          <a:noFill/>
          <a:ln w="12700">
            <a:noFill/>
            <a:miter lim="400000"/>
            <a:headEnd/>
            <a:tailEnd/>
          </a:ln>
        </p:spPr>
        <p:txBody>
          <a:bodyPr wrap="none" lIns="0" tIns="0" rIns="0" bIns="0" anchor="ctr">
            <a:spAutoFit/>
          </a:bodyPr>
          <a:lstStyle/>
          <a:p>
            <a:r>
              <a:rPr lang="zh-TW" altLang="zh-TW" sz="2500">
                <a:solidFill>
                  <a:srgbClr val="57554B"/>
                </a:solidFill>
              </a:rPr>
              <a:t>The White Rose of </a:t>
            </a:r>
          </a:p>
          <a:p>
            <a:r>
              <a:rPr lang="zh-TW" altLang="zh-TW" sz="2500">
                <a:solidFill>
                  <a:srgbClr val="57554B"/>
                </a:solidFill>
              </a:rPr>
              <a:t>House of York</a:t>
            </a:r>
          </a:p>
        </p:txBody>
      </p:sp>
      <p:pic>
        <p:nvPicPr>
          <p:cNvPr id="154631" name="250px-Tudor_Rose.svg.png"/>
          <p:cNvPicPr>
            <a:picLocks noChangeAspect="1" noChangeArrowheads="1"/>
          </p:cNvPicPr>
          <p:nvPr/>
        </p:nvPicPr>
        <p:blipFill>
          <a:blip r:embed="rId4" cstate="print"/>
          <a:srcRect/>
          <a:stretch>
            <a:fillRect/>
          </a:stretch>
        </p:blipFill>
        <p:spPr bwMode="auto">
          <a:xfrm>
            <a:off x="3455988" y="2990850"/>
            <a:ext cx="2232025" cy="2233613"/>
          </a:xfrm>
          <a:prstGeom prst="rect">
            <a:avLst/>
          </a:prstGeom>
          <a:noFill/>
          <a:ln w="12700">
            <a:noFill/>
            <a:miter lim="400000"/>
            <a:headEnd/>
            <a:tailEnd/>
          </a:ln>
        </p:spPr>
      </p:pic>
      <p:sp>
        <p:nvSpPr>
          <p:cNvPr id="154632" name="Shape 84"/>
          <p:cNvSpPr>
            <a:spLocks noChangeArrowheads="1"/>
          </p:cNvSpPr>
          <p:nvPr/>
        </p:nvSpPr>
        <p:spPr bwMode="auto">
          <a:xfrm>
            <a:off x="1754188" y="5480050"/>
            <a:ext cx="4117975" cy="577850"/>
          </a:xfrm>
          <a:prstGeom prst="rect">
            <a:avLst/>
          </a:prstGeom>
          <a:noFill/>
          <a:ln w="12700">
            <a:noFill/>
            <a:miter lim="400000"/>
            <a:headEnd/>
            <a:tailEnd/>
          </a:ln>
        </p:spPr>
        <p:txBody>
          <a:bodyPr wrap="none" lIns="0" tIns="0" rIns="0" bIns="0" anchor="ctr">
            <a:spAutoFit/>
          </a:bodyPr>
          <a:lstStyle/>
          <a:p>
            <a:pPr>
              <a:lnSpc>
                <a:spcPct val="80000"/>
              </a:lnSpc>
            </a:pPr>
            <a:r>
              <a:rPr lang="zh-TW" altLang="zh-TW" sz="4700">
                <a:solidFill>
                  <a:srgbClr val="000000"/>
                </a:solidFill>
                <a:sym typeface="Academy Engraved LET Plain:1.0"/>
              </a:rPr>
              <a:t>House of Tudor</a:t>
            </a:r>
          </a:p>
        </p:txBody>
      </p:sp>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King_Richard_III.jpg"/>
          <p:cNvPicPr>
            <a:picLocks noChangeAspect="1" noChangeArrowheads="1"/>
          </p:cNvPicPr>
          <p:nvPr/>
        </p:nvPicPr>
        <p:blipFill>
          <a:blip r:embed="rId2" cstate="print"/>
          <a:srcRect/>
          <a:stretch>
            <a:fillRect/>
          </a:stretch>
        </p:blipFill>
        <p:spPr bwMode="auto">
          <a:xfrm>
            <a:off x="4316413" y="196850"/>
            <a:ext cx="4603750" cy="6464300"/>
          </a:xfrm>
          <a:prstGeom prst="rect">
            <a:avLst/>
          </a:prstGeom>
          <a:noFill/>
          <a:ln w="12700">
            <a:noFill/>
            <a:miter lim="400000"/>
            <a:headEnd/>
            <a:tailEnd/>
          </a:ln>
        </p:spPr>
      </p:pic>
      <p:sp>
        <p:nvSpPr>
          <p:cNvPr id="87" name="Shape 87"/>
          <p:cNvSpPr/>
          <p:nvPr/>
        </p:nvSpPr>
        <p:spPr>
          <a:xfrm>
            <a:off x="522288" y="2560638"/>
            <a:ext cx="2916237" cy="1736725"/>
          </a:xfrm>
          <a:prstGeom prst="rect">
            <a:avLst/>
          </a:prstGeom>
          <a:ln w="12700">
            <a:miter lim="400000"/>
          </a:ln>
          <a:extLst>
            <a:ext uri="{C572A759-6A51-4108-AA02-DFA0A04FC94B}"/>
          </a:extLst>
        </p:spPr>
        <p:txBody>
          <a:bodyPr wrap="none" lIns="0" tIns="0" rIns="0" bIns="0" anchor="ctr">
            <a:spAutoFit/>
          </a:bodyPr>
          <a:lstStyle/>
          <a:p>
            <a:pPr>
              <a:lnSpc>
                <a:spcPct val="80000"/>
              </a:lnSpc>
              <a:defRPr sz="1800">
                <a:solidFill>
                  <a:srgbClr val="000000"/>
                </a:solidFill>
              </a:defRPr>
            </a:pPr>
            <a:r>
              <a:rPr sz="4700" cap="all" dirty="0">
                <a:solidFill>
                  <a:srgbClr val="000000"/>
                </a:solidFill>
                <a:latin typeface="+mn-lt"/>
                <a:ea typeface="+mn-ea"/>
                <a:sym typeface="Academy Engraved LET Plain:1.0"/>
              </a:rPr>
              <a:t>King</a:t>
            </a:r>
          </a:p>
          <a:p>
            <a:pPr>
              <a:lnSpc>
                <a:spcPct val="80000"/>
              </a:lnSpc>
              <a:defRPr sz="1800">
                <a:solidFill>
                  <a:srgbClr val="000000"/>
                </a:solidFill>
              </a:defRPr>
            </a:pPr>
            <a:r>
              <a:rPr sz="4700" cap="all" dirty="0">
                <a:solidFill>
                  <a:srgbClr val="000000"/>
                </a:solidFill>
                <a:latin typeface="+mn-lt"/>
                <a:ea typeface="+mn-ea"/>
                <a:sym typeface="Academy Engraved LET Plain:1.0"/>
              </a:rPr>
              <a:t>Richard </a:t>
            </a:r>
          </a:p>
          <a:p>
            <a:pPr>
              <a:lnSpc>
                <a:spcPct val="80000"/>
              </a:lnSpc>
              <a:defRPr sz="1800">
                <a:solidFill>
                  <a:srgbClr val="000000"/>
                </a:solidFill>
              </a:defRPr>
            </a:pPr>
            <a:r>
              <a:rPr sz="4700" cap="all" dirty="0">
                <a:solidFill>
                  <a:srgbClr val="000000"/>
                </a:solidFill>
                <a:latin typeface="+mn-lt"/>
                <a:ea typeface="+mn-ea"/>
                <a:sym typeface="Academy Engraved LET Plain:1.0"/>
              </a:rPr>
              <a:t>III</a:t>
            </a: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hape 89"/>
          <p:cNvSpPr>
            <a:spLocks noChangeArrowheads="1"/>
          </p:cNvSpPr>
          <p:nvPr/>
        </p:nvSpPr>
        <p:spPr bwMode="auto">
          <a:xfrm>
            <a:off x="2546350" y="-3433763"/>
            <a:ext cx="4051300" cy="13725526"/>
          </a:xfrm>
          <a:prstGeom prst="rect">
            <a:avLst/>
          </a:prstGeom>
          <a:noFill/>
          <a:ln w="12700">
            <a:noFill/>
            <a:miter lim="400000"/>
            <a:headEnd/>
            <a:tailEnd/>
          </a:ln>
        </p:spPr>
        <p:txBody>
          <a:bodyPr lIns="0" tIns="0" rIns="0" bIns="0" anchor="ctr">
            <a:spAutoFit/>
          </a:bodyPr>
          <a:lstStyle/>
          <a:p>
            <a:pPr defTabSz="320675"/>
            <a:r>
              <a:rPr lang="zh-TW" altLang="zh-TW" b="1">
                <a:solidFill>
                  <a:srgbClr val="000000"/>
                </a:solidFill>
                <a:latin typeface="Times Roman"/>
                <a:ea typeface="Times Roman"/>
                <a:cs typeface="Times Roman"/>
                <a:sym typeface="Times Roman"/>
              </a:rPr>
              <a:t>SCENE I. London. A street.</a:t>
            </a:r>
            <a:endParaRPr lang="zh-TW" altLang="zh-TW">
              <a:solidFill>
                <a:srgbClr val="000000"/>
              </a:solidFill>
              <a:latin typeface="Times Roman"/>
              <a:ea typeface="Times Roman"/>
              <a:cs typeface="Times Roman"/>
              <a:sym typeface="Times Roman"/>
            </a:endParaRPr>
          </a:p>
          <a:p>
            <a:pPr defTabSz="320675"/>
            <a:r>
              <a:rPr lang="zh-TW" altLang="zh-TW" i="1">
                <a:solidFill>
                  <a:srgbClr val="000000"/>
                </a:solidFill>
                <a:latin typeface="Times Roman"/>
                <a:ea typeface="Times Roman"/>
                <a:cs typeface="Times Roman"/>
                <a:sym typeface="Times Roman"/>
              </a:rPr>
              <a:t>Enter GLOUCESTER, solus</a:t>
            </a:r>
            <a:endParaRPr lang="zh-TW" altLang="zh-TW">
              <a:solidFill>
                <a:srgbClr val="000000"/>
              </a:solidFill>
              <a:latin typeface="Times Roman"/>
              <a:ea typeface="Times Roman"/>
              <a:cs typeface="Times Roman"/>
              <a:sym typeface="Times Roman"/>
            </a:endParaRPr>
          </a:p>
          <a:p>
            <a:pPr defTabSz="320675"/>
            <a:r>
              <a:rPr lang="zh-TW" altLang="zh-TW" b="1">
                <a:solidFill>
                  <a:srgbClr val="000000"/>
                </a:solidFill>
                <a:latin typeface="Times Roman"/>
                <a:ea typeface="Times Roman"/>
                <a:cs typeface="Times Roman"/>
                <a:sym typeface="Times Roman"/>
              </a:rPr>
              <a:t>GLOUCESTER</a:t>
            </a:r>
            <a:endParaRPr lang="zh-TW" altLang="zh-TW">
              <a:solidFill>
                <a:srgbClr val="000000"/>
              </a:solidFill>
              <a:latin typeface="Times Roman"/>
              <a:ea typeface="Times Roman"/>
              <a:cs typeface="Times Roman"/>
              <a:sym typeface="Times Roman"/>
            </a:endParaRPr>
          </a:p>
          <a:p>
            <a:pPr defTabSz="320675"/>
            <a:r>
              <a:rPr lang="zh-TW" altLang="zh-TW">
                <a:solidFill>
                  <a:srgbClr val="000000"/>
                </a:solidFill>
                <a:latin typeface="Times Roman"/>
                <a:ea typeface="Times Roman"/>
                <a:cs typeface="Times Roman"/>
                <a:sym typeface="Times Roman"/>
              </a:rPr>
              <a:t>[…]</a:t>
            </a:r>
          </a:p>
          <a:p>
            <a:pPr defTabSz="320675"/>
            <a:r>
              <a:rPr lang="zh-TW" altLang="zh-TW">
                <a:solidFill>
                  <a:srgbClr val="000000"/>
                </a:solidFill>
                <a:latin typeface="Times Roman"/>
                <a:ea typeface="Times Roman"/>
                <a:cs typeface="Times Roman"/>
                <a:sym typeface="Times Roman"/>
              </a:rPr>
              <a:t>      But I, that am not shaped for sportive tricks,</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15  Nor made to court an amorous looking-glass;</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      I, that am rudely stamp'd, and want love's majesty </a:t>
            </a:r>
          </a:p>
          <a:p>
            <a:pPr defTabSz="320675"/>
            <a:r>
              <a:rPr lang="zh-TW" altLang="zh-TW">
                <a:solidFill>
                  <a:srgbClr val="000000"/>
                </a:solidFill>
                <a:latin typeface="Times Roman"/>
                <a:ea typeface="Times Roman"/>
                <a:cs typeface="Times Roman"/>
                <a:sym typeface="Times Roman"/>
              </a:rPr>
              <a:t>      To strut before a wanton ambling nymph;</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      I, that am curtail'd of this fair proportion,</a:t>
            </a:r>
          </a:p>
          <a:p>
            <a:pPr defTabSz="320675"/>
            <a:r>
              <a:rPr lang="zh-TW" altLang="zh-TW">
                <a:solidFill>
                  <a:srgbClr val="000000"/>
                </a:solidFill>
                <a:latin typeface="Times Roman"/>
                <a:ea typeface="Times Roman"/>
                <a:cs typeface="Times Roman"/>
                <a:sym typeface="Times Roman"/>
              </a:rPr>
              <a:t>      Cheated of feature by dissembling nature, </a:t>
            </a:r>
          </a:p>
          <a:p>
            <a:pPr defTabSz="320675"/>
            <a:r>
              <a:rPr lang="zh-TW" altLang="zh-TW">
                <a:solidFill>
                  <a:srgbClr val="000000"/>
                </a:solidFill>
                <a:latin typeface="Times Roman"/>
                <a:ea typeface="Times Roman"/>
                <a:cs typeface="Times Roman"/>
                <a:sym typeface="Times Roman"/>
              </a:rPr>
              <a:t>20  </a:t>
            </a:r>
            <a:r>
              <a:rPr lang="zh-TW" altLang="zh-TW" b="1">
                <a:solidFill>
                  <a:srgbClr val="000000"/>
                </a:solidFill>
                <a:latin typeface="Times Roman"/>
                <a:ea typeface="Times Roman"/>
                <a:cs typeface="Times Roman"/>
                <a:sym typeface="Times Roman"/>
              </a:rPr>
              <a:t>Deformed, unfinish'd, sent before my time</a:t>
            </a:r>
            <a:br>
              <a:rPr lang="zh-TW" altLang="zh-TW" b="1">
                <a:solidFill>
                  <a:srgbClr val="000000"/>
                </a:solidFill>
                <a:latin typeface="Times Roman"/>
                <a:ea typeface="Times Roman"/>
                <a:cs typeface="Times Roman"/>
                <a:sym typeface="Times Roman"/>
              </a:rPr>
            </a:br>
            <a:r>
              <a:rPr lang="zh-TW" altLang="zh-TW" b="1">
                <a:solidFill>
                  <a:srgbClr val="000000"/>
                </a:solidFill>
                <a:latin typeface="Times Roman"/>
                <a:ea typeface="Times Roman"/>
                <a:cs typeface="Times Roman"/>
                <a:sym typeface="Times Roman"/>
              </a:rPr>
              <a:t>      Into this breathing world, scarce half made up,</a:t>
            </a:r>
            <a:endParaRPr lang="zh-TW" altLang="zh-TW">
              <a:solidFill>
                <a:srgbClr val="000000"/>
              </a:solidFill>
              <a:latin typeface="Times Roman"/>
              <a:ea typeface="Times Roman"/>
              <a:cs typeface="Times Roman"/>
              <a:sym typeface="Times Roman"/>
            </a:endParaRPr>
          </a:p>
          <a:p>
            <a:pPr defTabSz="320675"/>
            <a:r>
              <a:rPr lang="zh-TW" altLang="zh-TW">
                <a:solidFill>
                  <a:srgbClr val="000000"/>
                </a:solidFill>
                <a:latin typeface="Times Roman"/>
                <a:ea typeface="Times Roman"/>
                <a:cs typeface="Times Roman"/>
                <a:sym typeface="Times Roman"/>
              </a:rPr>
              <a:t>      And that so lamely and unfashionable</a:t>
            </a:r>
          </a:p>
          <a:p>
            <a:pPr defTabSz="320675"/>
            <a:r>
              <a:rPr lang="zh-TW" altLang="zh-TW">
                <a:solidFill>
                  <a:srgbClr val="000000"/>
                </a:solidFill>
                <a:latin typeface="Times Roman"/>
                <a:ea typeface="Times Roman"/>
                <a:cs typeface="Times Roman"/>
                <a:sym typeface="Times Roman"/>
              </a:rPr>
              <a:t>      That dogs bark at me as I halt by them;</a:t>
            </a:r>
          </a:p>
          <a:p>
            <a:pPr defTabSz="320675"/>
            <a:r>
              <a:rPr lang="zh-TW" altLang="zh-TW">
                <a:solidFill>
                  <a:srgbClr val="000000"/>
                </a:solidFill>
                <a:latin typeface="Times Roman"/>
                <a:ea typeface="Times Roman"/>
                <a:cs typeface="Times Roman"/>
                <a:sym typeface="Times Roman"/>
              </a:rPr>
              <a:t>      Why, I, in this weak piping time of peace,</a:t>
            </a:r>
          </a:p>
          <a:p>
            <a:pPr defTabSz="320675"/>
            <a:r>
              <a:rPr lang="zh-TW" altLang="zh-TW">
                <a:solidFill>
                  <a:srgbClr val="000000"/>
                </a:solidFill>
                <a:latin typeface="Times Roman"/>
                <a:ea typeface="Times Roman"/>
                <a:cs typeface="Times Roman"/>
                <a:sym typeface="Times Roman"/>
              </a:rPr>
              <a:t>25   Have no delight to pass away the time,</a:t>
            </a:r>
          </a:p>
          <a:p>
            <a:pPr defTabSz="320675"/>
            <a:r>
              <a:rPr lang="zh-TW" altLang="zh-TW">
                <a:solidFill>
                  <a:srgbClr val="000000"/>
                </a:solidFill>
                <a:latin typeface="Times Roman"/>
                <a:ea typeface="Times Roman"/>
                <a:cs typeface="Times Roman"/>
                <a:sym typeface="Times Roman"/>
              </a:rPr>
              <a:t>       Unless to spy my shadow in the sun</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       And descant on mine own deformity:</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       And therefore, since I cannot prove a lover,</a:t>
            </a:r>
          </a:p>
          <a:p>
            <a:pPr defTabSz="320675"/>
            <a:r>
              <a:rPr lang="zh-TW" altLang="zh-TW">
                <a:solidFill>
                  <a:srgbClr val="000000"/>
                </a:solidFill>
                <a:latin typeface="Times Roman"/>
                <a:ea typeface="Times Roman"/>
                <a:cs typeface="Times Roman"/>
                <a:sym typeface="Times Roman"/>
              </a:rPr>
              <a:t>       To entertain these fair well-spoken days,</a:t>
            </a:r>
          </a:p>
          <a:p>
            <a:pPr defTabSz="320675"/>
            <a:r>
              <a:rPr lang="zh-TW" altLang="zh-TW">
                <a:solidFill>
                  <a:srgbClr val="000000"/>
                </a:solidFill>
                <a:latin typeface="Times Roman"/>
                <a:ea typeface="Times Roman"/>
                <a:cs typeface="Times Roman"/>
                <a:sym typeface="Times Roman"/>
              </a:rPr>
              <a:t>30</a:t>
            </a:r>
            <a:r>
              <a:rPr lang="zh-TW" altLang="zh-TW" b="1">
                <a:solidFill>
                  <a:srgbClr val="000000"/>
                </a:solidFill>
                <a:latin typeface="Times Roman"/>
                <a:ea typeface="Times Roman"/>
                <a:cs typeface="Times Roman"/>
                <a:sym typeface="Times Roman"/>
              </a:rPr>
              <a:t>    I am determined to prove a villain</a:t>
            </a:r>
          </a:p>
          <a:p>
            <a:pPr defTabSz="320675"/>
            <a:r>
              <a:rPr lang="zh-TW" altLang="zh-TW">
                <a:solidFill>
                  <a:srgbClr val="000000"/>
                </a:solidFill>
                <a:latin typeface="Times Roman"/>
                <a:ea typeface="Times Roman"/>
                <a:cs typeface="Times Roman"/>
                <a:sym typeface="Times Roman"/>
              </a:rPr>
              <a:t>       And hate the idle pleasures of these days.</a:t>
            </a:r>
          </a:p>
          <a:p>
            <a:pPr defTabSz="320675">
              <a:spcBef>
                <a:spcPts val="850"/>
              </a:spcBef>
            </a:pPr>
            <a:r>
              <a:rPr lang="zh-TW" altLang="zh-TW">
                <a:solidFill>
                  <a:srgbClr val="000000"/>
                </a:solidFill>
                <a:latin typeface="Times Roman"/>
                <a:ea typeface="Times Roman"/>
                <a:cs typeface="Times Roman"/>
                <a:sym typeface="Times Roman"/>
              </a:rPr>
              <a:t>       Plots have I laid, inductions dangerous,</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       By drunken prophecies, libels and dreams,</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       To set my brother Clarence and the king</a:t>
            </a:r>
            <a:br>
              <a:rPr lang="zh-TW" altLang="zh-TW">
                <a:solidFill>
                  <a:srgbClr val="000000"/>
                </a:solidFill>
                <a:latin typeface="Times Roman"/>
                <a:ea typeface="Times Roman"/>
                <a:cs typeface="Times Roman"/>
                <a:sym typeface="Times Roman"/>
              </a:rPr>
            </a:br>
            <a:r>
              <a:rPr lang="zh-TW" altLang="zh-TW">
                <a:solidFill>
                  <a:srgbClr val="000000"/>
                </a:solidFill>
                <a:latin typeface="Times Roman"/>
                <a:ea typeface="Times Roman"/>
                <a:cs typeface="Times Roman"/>
                <a:sym typeface="Times Roman"/>
              </a:rPr>
              <a:t>35    </a:t>
            </a:r>
            <a:r>
              <a:rPr lang="zh-TW" altLang="zh-TW" b="1">
                <a:solidFill>
                  <a:srgbClr val="000000"/>
                </a:solidFill>
                <a:latin typeface="Times Roman"/>
                <a:ea typeface="Times Roman"/>
                <a:cs typeface="Times Roman"/>
                <a:sym typeface="Times Roman"/>
              </a:rPr>
              <a:t>In deadly hate the one against the other:</a:t>
            </a:r>
            <a:endParaRPr lang="zh-TW" altLang="zh-TW">
              <a:solidFill>
                <a:srgbClr val="000000"/>
              </a:solidFill>
              <a:latin typeface="Times Roman"/>
              <a:ea typeface="Times Roman"/>
              <a:cs typeface="Times Roman"/>
              <a:sym typeface="Times Roman"/>
            </a:endParaRPr>
          </a:p>
          <a:p>
            <a:pPr defTabSz="320675"/>
            <a:r>
              <a:rPr lang="zh-TW" altLang="zh-TW">
                <a:solidFill>
                  <a:srgbClr val="000000"/>
                </a:solidFill>
                <a:latin typeface="Times Roman"/>
                <a:ea typeface="Times Roman"/>
                <a:cs typeface="Times Roman"/>
                <a:sym typeface="Times Roman"/>
              </a:rP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zh-TW" smtClean="0"/>
              <a:t>V.2.79-83</a:t>
            </a:r>
          </a:p>
        </p:txBody>
      </p:sp>
      <p:sp>
        <p:nvSpPr>
          <p:cNvPr id="19459" name="Rectangle 3"/>
          <p:cNvSpPr>
            <a:spLocks noGrp="1" noChangeArrowheads="1"/>
          </p:cNvSpPr>
          <p:nvPr>
            <p:ph type="body" idx="1"/>
          </p:nvPr>
        </p:nvSpPr>
        <p:spPr/>
        <p:txBody>
          <a:bodyPr/>
          <a:lstStyle/>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Out, strumpet! weep'st thou for him to my face?</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O, banish me, my lord, but kill me not!</a:t>
            </a:r>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Down, strumpet!</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Kill me to-morrow: let me live to-night!</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Nay, if you strive--</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But half an hour!</a:t>
            </a:r>
            <a:endParaRPr lang="en-US" altLang="zh-TW" sz="2400" b="1" smtClean="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_65686694_richardgrave.jpg"/>
          <p:cNvPicPr>
            <a:picLocks noChangeAspect="1" noChangeArrowheads="1"/>
          </p:cNvPicPr>
          <p:nvPr/>
        </p:nvPicPr>
        <p:blipFill>
          <a:blip r:embed="rId2" cstate="print"/>
          <a:srcRect/>
          <a:stretch>
            <a:fillRect/>
          </a:stretch>
        </p:blipFill>
        <p:spPr bwMode="auto">
          <a:xfrm>
            <a:off x="3205163" y="214313"/>
            <a:ext cx="5715000" cy="3214687"/>
          </a:xfrm>
          <a:prstGeom prst="rect">
            <a:avLst/>
          </a:prstGeom>
          <a:noFill/>
          <a:ln w="12700">
            <a:noFill/>
            <a:miter lim="400000"/>
            <a:headEnd/>
            <a:tailEnd/>
          </a:ln>
        </p:spPr>
      </p:pic>
      <p:pic>
        <p:nvPicPr>
          <p:cNvPr id="157699" name="130204163529-richard-iii-remains-19-horizontal-gallery.jpg"/>
          <p:cNvPicPr>
            <a:picLocks noChangeAspect="1" noChangeArrowheads="1"/>
          </p:cNvPicPr>
          <p:nvPr/>
        </p:nvPicPr>
        <p:blipFill>
          <a:blip r:embed="rId3" cstate="print"/>
          <a:srcRect/>
          <a:stretch>
            <a:fillRect/>
          </a:stretch>
        </p:blipFill>
        <p:spPr bwMode="auto">
          <a:xfrm>
            <a:off x="3205163" y="3419475"/>
            <a:ext cx="5715000" cy="3214688"/>
          </a:xfrm>
          <a:prstGeom prst="rect">
            <a:avLst/>
          </a:prstGeom>
          <a:noFill/>
          <a:ln w="12700">
            <a:noFill/>
            <a:miter lim="400000"/>
            <a:headEnd/>
            <a:tailEnd/>
          </a:ln>
        </p:spPr>
      </p:pic>
      <p:sp>
        <p:nvSpPr>
          <p:cNvPr id="157700" name="Shape 93"/>
          <p:cNvSpPr>
            <a:spLocks noChangeArrowheads="1"/>
          </p:cNvSpPr>
          <p:nvPr/>
        </p:nvSpPr>
        <p:spPr bwMode="auto">
          <a:xfrm>
            <a:off x="242888" y="2378075"/>
            <a:ext cx="2884487" cy="2092325"/>
          </a:xfrm>
          <a:prstGeom prst="rect">
            <a:avLst/>
          </a:prstGeom>
          <a:noFill/>
          <a:ln w="12700">
            <a:noFill/>
            <a:miter lim="400000"/>
            <a:headEnd/>
            <a:tailEnd/>
          </a:ln>
        </p:spPr>
        <p:txBody>
          <a:bodyPr lIns="0" tIns="0" rIns="0" bIns="0" anchor="ctr">
            <a:spAutoFit/>
          </a:bodyPr>
          <a:lstStyle/>
          <a:p>
            <a:r>
              <a:rPr lang="zh-TW" altLang="zh-TW" sz="3400">
                <a:solidFill>
                  <a:srgbClr val="57554B"/>
                </a:solidFill>
              </a:rPr>
              <a:t>The remains </a:t>
            </a:r>
          </a:p>
          <a:p>
            <a:r>
              <a:rPr lang="zh-TW" altLang="zh-TW" sz="3400">
                <a:solidFill>
                  <a:srgbClr val="57554B"/>
                </a:solidFill>
              </a:rPr>
              <a:t>of </a:t>
            </a:r>
          </a:p>
          <a:p>
            <a:r>
              <a:rPr lang="zh-TW" altLang="zh-TW" sz="3400">
                <a:solidFill>
                  <a:srgbClr val="57554B"/>
                </a:solidFill>
              </a:rPr>
              <a:t>King Richard III</a:t>
            </a: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640px-King_Henry_VII.jpg"/>
          <p:cNvPicPr>
            <a:picLocks noChangeAspect="1" noChangeArrowheads="1"/>
          </p:cNvPicPr>
          <p:nvPr/>
        </p:nvPicPr>
        <p:blipFill>
          <a:blip r:embed="rId2" cstate="print"/>
          <a:srcRect/>
          <a:stretch>
            <a:fillRect/>
          </a:stretch>
        </p:blipFill>
        <p:spPr bwMode="auto">
          <a:xfrm>
            <a:off x="4545013" y="207963"/>
            <a:ext cx="4357687" cy="6442075"/>
          </a:xfrm>
          <a:prstGeom prst="rect">
            <a:avLst/>
          </a:prstGeom>
          <a:noFill/>
          <a:ln w="12700">
            <a:noFill/>
            <a:miter lim="400000"/>
            <a:headEnd/>
            <a:tailEnd/>
          </a:ln>
        </p:spPr>
      </p:pic>
      <p:sp>
        <p:nvSpPr>
          <p:cNvPr id="96" name="Shape 96"/>
          <p:cNvSpPr/>
          <p:nvPr/>
        </p:nvSpPr>
        <p:spPr>
          <a:xfrm>
            <a:off x="992188" y="2560638"/>
            <a:ext cx="2101850" cy="1736725"/>
          </a:xfrm>
          <a:prstGeom prst="rect">
            <a:avLst/>
          </a:prstGeom>
          <a:ln w="12700">
            <a:miter lim="400000"/>
          </a:ln>
          <a:extLst>
            <a:ext uri="{C572A759-6A51-4108-AA02-DFA0A04FC94B}"/>
          </a:extLst>
        </p:spPr>
        <p:txBody>
          <a:bodyPr wrap="none" lIns="0" tIns="0" rIns="0" bIns="0" anchor="ctr">
            <a:spAutoFit/>
          </a:bodyPr>
          <a:lstStyle/>
          <a:p>
            <a:pPr>
              <a:lnSpc>
                <a:spcPct val="80000"/>
              </a:lnSpc>
              <a:defRPr sz="1800">
                <a:solidFill>
                  <a:srgbClr val="000000"/>
                </a:solidFill>
              </a:defRPr>
            </a:pPr>
            <a:r>
              <a:rPr sz="4700" cap="all" dirty="0">
                <a:solidFill>
                  <a:srgbClr val="000000"/>
                </a:solidFill>
                <a:latin typeface="+mn-lt"/>
                <a:ea typeface="+mn-ea"/>
                <a:sym typeface="Academy Engraved LET Plain:1.0"/>
              </a:rPr>
              <a:t>King</a:t>
            </a:r>
          </a:p>
          <a:p>
            <a:pPr>
              <a:lnSpc>
                <a:spcPct val="80000"/>
              </a:lnSpc>
              <a:defRPr sz="1800">
                <a:solidFill>
                  <a:srgbClr val="000000"/>
                </a:solidFill>
              </a:defRPr>
            </a:pPr>
            <a:r>
              <a:rPr sz="4700" cap="all" dirty="0">
                <a:solidFill>
                  <a:srgbClr val="000000"/>
                </a:solidFill>
                <a:latin typeface="+mn-lt"/>
                <a:ea typeface="+mn-ea"/>
                <a:sym typeface="Academy Engraved LET Plain:1.0"/>
              </a:rPr>
              <a:t>Henry</a:t>
            </a:r>
          </a:p>
          <a:p>
            <a:pPr>
              <a:lnSpc>
                <a:spcPct val="80000"/>
              </a:lnSpc>
              <a:defRPr sz="1800">
                <a:solidFill>
                  <a:srgbClr val="000000"/>
                </a:solidFill>
              </a:defRPr>
            </a:pPr>
            <a:r>
              <a:rPr sz="4700" cap="all" dirty="0">
                <a:solidFill>
                  <a:srgbClr val="000000"/>
                </a:solidFill>
                <a:latin typeface="+mn-lt"/>
                <a:ea typeface="+mn-ea"/>
                <a:sym typeface="Academy Engraved LET Plain:1.0"/>
              </a:rPr>
              <a:t>VII</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hape 98"/>
          <p:cNvSpPr>
            <a:spLocks noChangeArrowheads="1"/>
          </p:cNvSpPr>
          <p:nvPr/>
        </p:nvSpPr>
        <p:spPr bwMode="auto">
          <a:xfrm>
            <a:off x="1897063" y="996950"/>
            <a:ext cx="4117975" cy="577850"/>
          </a:xfrm>
          <a:prstGeom prst="rect">
            <a:avLst/>
          </a:prstGeom>
          <a:noFill/>
          <a:ln w="12700">
            <a:noFill/>
            <a:miter lim="400000"/>
            <a:headEnd/>
            <a:tailEnd/>
          </a:ln>
        </p:spPr>
        <p:txBody>
          <a:bodyPr wrap="none" lIns="0" tIns="0" rIns="0" bIns="0" anchor="ctr">
            <a:spAutoFit/>
          </a:bodyPr>
          <a:lstStyle/>
          <a:p>
            <a:pPr>
              <a:lnSpc>
                <a:spcPct val="80000"/>
              </a:lnSpc>
            </a:pPr>
            <a:r>
              <a:rPr lang="zh-TW" altLang="zh-TW" sz="4700">
                <a:solidFill>
                  <a:srgbClr val="000000"/>
                </a:solidFill>
                <a:sym typeface="Academy Engraved LET Plain:1.0"/>
              </a:rPr>
              <a:t>House of Tudor</a:t>
            </a:r>
          </a:p>
        </p:txBody>
      </p:sp>
      <p:pic>
        <p:nvPicPr>
          <p:cNvPr id="159747" name="Screen Shot 2014-10-15 at 21.13.24.png"/>
          <p:cNvPicPr>
            <a:picLocks noChangeAspect="1" noChangeArrowheads="1"/>
          </p:cNvPicPr>
          <p:nvPr/>
        </p:nvPicPr>
        <p:blipFill>
          <a:blip r:embed="rId2" cstate="print"/>
          <a:srcRect/>
          <a:stretch>
            <a:fillRect/>
          </a:stretch>
        </p:blipFill>
        <p:spPr bwMode="auto">
          <a:xfrm>
            <a:off x="187325" y="1866900"/>
            <a:ext cx="8759825" cy="4643438"/>
          </a:xfrm>
          <a:prstGeom prst="rect">
            <a:avLst/>
          </a:prstGeom>
          <a:noFill/>
          <a:ln w="12700">
            <a:noFill/>
            <a:miter lim="400000"/>
            <a:headEnd/>
            <a:tailEnd/>
          </a:ln>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hape 101"/>
          <p:cNvSpPr>
            <a:spLocks noChangeArrowheads="1"/>
          </p:cNvSpPr>
          <p:nvPr/>
        </p:nvSpPr>
        <p:spPr bwMode="auto">
          <a:xfrm>
            <a:off x="1106488" y="768350"/>
            <a:ext cx="6931025" cy="5321300"/>
          </a:xfrm>
          <a:prstGeom prst="rect">
            <a:avLst/>
          </a:prstGeom>
          <a:noFill/>
          <a:ln w="12700">
            <a:noFill/>
            <a:miter lim="400000"/>
            <a:headEnd/>
            <a:tailEnd/>
          </a:ln>
        </p:spPr>
        <p:txBody>
          <a:bodyPr lIns="0" tIns="0" rIns="0" bIns="0" anchor="ctr">
            <a:spAutoFit/>
          </a:bodyPr>
          <a:lstStyle/>
          <a:p>
            <a:pPr defTabSz="320675">
              <a:lnSpc>
                <a:spcPct val="150000"/>
              </a:lnSpc>
            </a:pPr>
            <a:r>
              <a:rPr lang="zh-TW" altLang="zh-TW" sz="2500" b="1">
                <a:solidFill>
                  <a:srgbClr val="000000"/>
                </a:solidFill>
                <a:latin typeface="Times Roman"/>
                <a:ea typeface="Times Roman"/>
                <a:cs typeface="Times Roman"/>
                <a:sym typeface="Times Roman"/>
              </a:rPr>
              <a:t>Richmond (King Henry VII):</a:t>
            </a:r>
          </a:p>
          <a:p>
            <a:pPr defTabSz="320675">
              <a:lnSpc>
                <a:spcPct val="150000"/>
              </a:lnSpc>
            </a:pPr>
            <a:r>
              <a:rPr lang="zh-TW" altLang="zh-TW" sz="2500">
                <a:solidFill>
                  <a:srgbClr val="000000"/>
                </a:solidFill>
                <a:latin typeface="Times Roman"/>
                <a:ea typeface="Times Roman"/>
                <a:cs typeface="Times Roman"/>
                <a:sym typeface="Times Roman"/>
              </a:rPr>
              <a:t>O, now, let Richmond and Elizabeth, </a:t>
            </a:r>
          </a:p>
          <a:p>
            <a:pPr defTabSz="320675">
              <a:lnSpc>
                <a:spcPct val="150000"/>
              </a:lnSpc>
            </a:pPr>
            <a:r>
              <a:rPr lang="zh-TW" altLang="zh-TW" sz="2500">
                <a:solidFill>
                  <a:srgbClr val="000000"/>
                </a:solidFill>
                <a:latin typeface="Times Roman"/>
                <a:ea typeface="Times Roman"/>
                <a:cs typeface="Times Roman"/>
                <a:sym typeface="Times Roman"/>
              </a:rPr>
              <a:t>The true succeeders of each royal house,</a:t>
            </a:r>
            <a:br>
              <a:rPr lang="zh-TW" altLang="zh-TW" sz="2500">
                <a:solidFill>
                  <a:srgbClr val="000000"/>
                </a:solidFill>
                <a:latin typeface="Times Roman"/>
                <a:ea typeface="Times Roman"/>
                <a:cs typeface="Times Roman"/>
                <a:sym typeface="Times Roman"/>
              </a:rPr>
            </a:br>
            <a:r>
              <a:rPr lang="zh-TW" altLang="zh-TW" sz="2500">
                <a:solidFill>
                  <a:srgbClr val="000000"/>
                </a:solidFill>
                <a:latin typeface="Times Roman"/>
                <a:ea typeface="Times Roman"/>
                <a:cs typeface="Times Roman"/>
                <a:sym typeface="Times Roman"/>
              </a:rPr>
              <a:t>By God's fair ordinance conjoin together!</a:t>
            </a:r>
            <a:br>
              <a:rPr lang="zh-TW" altLang="zh-TW" sz="2500">
                <a:solidFill>
                  <a:srgbClr val="000000"/>
                </a:solidFill>
                <a:latin typeface="Times Roman"/>
                <a:ea typeface="Times Roman"/>
                <a:cs typeface="Times Roman"/>
                <a:sym typeface="Times Roman"/>
              </a:rPr>
            </a:br>
            <a:r>
              <a:rPr lang="zh-TW" altLang="zh-TW" sz="2500">
                <a:solidFill>
                  <a:srgbClr val="000000"/>
                </a:solidFill>
                <a:latin typeface="Times Roman"/>
                <a:ea typeface="Times Roman"/>
                <a:cs typeface="Times Roman"/>
                <a:sym typeface="Times Roman"/>
              </a:rPr>
              <a:t>And let their heirs, God, if thy will be so.</a:t>
            </a:r>
            <a:br>
              <a:rPr lang="zh-TW" altLang="zh-TW" sz="2500">
                <a:solidFill>
                  <a:srgbClr val="000000"/>
                </a:solidFill>
                <a:latin typeface="Times Roman"/>
                <a:ea typeface="Times Roman"/>
                <a:cs typeface="Times Roman"/>
                <a:sym typeface="Times Roman"/>
              </a:rPr>
            </a:br>
            <a:r>
              <a:rPr lang="zh-TW" altLang="zh-TW" sz="2500">
                <a:solidFill>
                  <a:srgbClr val="000000"/>
                </a:solidFill>
                <a:latin typeface="Times Roman"/>
                <a:ea typeface="Times Roman"/>
                <a:cs typeface="Times Roman"/>
                <a:sym typeface="Times Roman"/>
              </a:rPr>
              <a:t>Enrich the time to come with smooth-faced peace, </a:t>
            </a:r>
          </a:p>
          <a:p>
            <a:pPr defTabSz="320675">
              <a:lnSpc>
                <a:spcPct val="150000"/>
              </a:lnSpc>
            </a:pPr>
            <a:r>
              <a:rPr lang="zh-TW" altLang="zh-TW" sz="2500">
                <a:solidFill>
                  <a:srgbClr val="000000"/>
                </a:solidFill>
                <a:latin typeface="Times Roman"/>
                <a:ea typeface="Times Roman"/>
                <a:cs typeface="Times Roman"/>
                <a:sym typeface="Times Roman"/>
              </a:rPr>
              <a:t>With smiling plenty and fair prosperous days! </a:t>
            </a:r>
          </a:p>
          <a:p>
            <a:pPr algn="just" defTabSz="320675">
              <a:lnSpc>
                <a:spcPct val="150000"/>
              </a:lnSpc>
              <a:spcBef>
                <a:spcPts val="700"/>
              </a:spcBef>
            </a:pPr>
            <a:r>
              <a:rPr lang="zh-TW" altLang="zh-TW" sz="2500">
                <a:solidFill>
                  <a:srgbClr val="000000"/>
                </a:solidFill>
                <a:latin typeface="Cambria" pitchFamily="18" charset="0"/>
                <a:sym typeface="Cambria" pitchFamily="18" charset="0"/>
              </a:rPr>
              <a:t>(V.iii.396-401)</a:t>
            </a: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laurence9-6857.jpg"/>
          <p:cNvPicPr>
            <a:picLocks noChangeAspect="1" noChangeArrowheads="1"/>
          </p:cNvPicPr>
          <p:nvPr/>
        </p:nvPicPr>
        <p:blipFill>
          <a:blip r:embed="rId2" cstate="print"/>
          <a:srcRect/>
          <a:stretch>
            <a:fillRect/>
          </a:stretch>
        </p:blipFill>
        <p:spPr bwMode="auto">
          <a:xfrm>
            <a:off x="233363" y="242888"/>
            <a:ext cx="4464050" cy="4019550"/>
          </a:xfrm>
          <a:prstGeom prst="rect">
            <a:avLst/>
          </a:prstGeom>
          <a:noFill/>
          <a:ln w="12700">
            <a:noFill/>
            <a:miter lim="400000"/>
            <a:headEnd/>
            <a:tailEnd/>
          </a:ln>
        </p:spPr>
      </p:pic>
      <p:pic>
        <p:nvPicPr>
          <p:cNvPr id="161795" name="2429-004-AE4440BD.jpg"/>
          <p:cNvPicPr>
            <a:picLocks noChangeAspect="1" noChangeArrowheads="1"/>
          </p:cNvPicPr>
          <p:nvPr/>
        </p:nvPicPr>
        <p:blipFill>
          <a:blip r:embed="rId3" cstate="print"/>
          <a:srcRect/>
          <a:stretch>
            <a:fillRect/>
          </a:stretch>
        </p:blipFill>
        <p:spPr bwMode="auto">
          <a:xfrm>
            <a:off x="4124325" y="3397250"/>
            <a:ext cx="4845050" cy="3184525"/>
          </a:xfrm>
          <a:prstGeom prst="rect">
            <a:avLst/>
          </a:prstGeom>
          <a:noFill/>
          <a:ln w="12700">
            <a:noFill/>
            <a:miter lim="400000"/>
            <a:headEnd/>
            <a:tailEnd/>
          </a:ln>
        </p:spPr>
      </p:pic>
      <p:sp>
        <p:nvSpPr>
          <p:cNvPr id="161796" name="Shape 108"/>
          <p:cNvSpPr>
            <a:spLocks noChangeArrowheads="1"/>
          </p:cNvSpPr>
          <p:nvPr/>
        </p:nvSpPr>
        <p:spPr bwMode="auto">
          <a:xfrm>
            <a:off x="5481638" y="2024063"/>
            <a:ext cx="2405062"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54B"/>
                </a:solidFill>
              </a:rPr>
              <a:t>Laurence Olivier</a:t>
            </a:r>
          </a:p>
        </p:txBody>
      </p:sp>
      <p:sp>
        <p:nvSpPr>
          <p:cNvPr id="161797" name="Shape 109"/>
          <p:cNvSpPr>
            <a:spLocks noChangeArrowheads="1"/>
          </p:cNvSpPr>
          <p:nvPr/>
        </p:nvSpPr>
        <p:spPr bwMode="auto">
          <a:xfrm>
            <a:off x="1308100" y="4760913"/>
            <a:ext cx="1938338" cy="455612"/>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54B"/>
                </a:solidFill>
              </a:rPr>
              <a:t>Ian McKellen</a:t>
            </a:r>
          </a:p>
        </p:txBody>
      </p:sp>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AntonySherRichardiii_361x541.jpg"/>
          <p:cNvPicPr>
            <a:picLocks noChangeAspect="1" noChangeArrowheads="1"/>
          </p:cNvPicPr>
          <p:nvPr/>
        </p:nvPicPr>
        <p:blipFill>
          <a:blip r:embed="rId2" cstate="print"/>
          <a:srcRect/>
          <a:stretch>
            <a:fillRect/>
          </a:stretch>
        </p:blipFill>
        <p:spPr bwMode="auto">
          <a:xfrm>
            <a:off x="587375" y="381000"/>
            <a:ext cx="3224213" cy="4830763"/>
          </a:xfrm>
          <a:prstGeom prst="rect">
            <a:avLst/>
          </a:prstGeom>
          <a:noFill/>
          <a:ln w="12700">
            <a:noFill/>
            <a:miter lim="400000"/>
            <a:headEnd/>
            <a:tailEnd/>
          </a:ln>
        </p:spPr>
      </p:pic>
      <p:pic>
        <p:nvPicPr>
          <p:cNvPr id="162819" name="01-Zuleika-Henry-RSC-RichardIII-Simon-Russell-Beal-1992,medium_large.jpg"/>
          <p:cNvPicPr>
            <a:picLocks noChangeAspect="1" noChangeArrowheads="1"/>
          </p:cNvPicPr>
          <p:nvPr/>
        </p:nvPicPr>
        <p:blipFill>
          <a:blip r:embed="rId3" cstate="print"/>
          <a:srcRect/>
          <a:stretch>
            <a:fillRect/>
          </a:stretch>
        </p:blipFill>
        <p:spPr bwMode="auto">
          <a:xfrm>
            <a:off x="4313238" y="925513"/>
            <a:ext cx="4543425" cy="5645150"/>
          </a:xfrm>
          <a:prstGeom prst="rect">
            <a:avLst/>
          </a:prstGeom>
          <a:noFill/>
          <a:ln w="12700">
            <a:noFill/>
            <a:miter lim="400000"/>
            <a:headEnd/>
            <a:tailEnd/>
          </a:ln>
        </p:spPr>
      </p:pic>
      <p:sp>
        <p:nvSpPr>
          <p:cNvPr id="162820" name="Shape 116"/>
          <p:cNvSpPr>
            <a:spLocks noChangeArrowheads="1"/>
          </p:cNvSpPr>
          <p:nvPr/>
        </p:nvSpPr>
        <p:spPr bwMode="auto">
          <a:xfrm>
            <a:off x="1139825" y="5727700"/>
            <a:ext cx="1835150"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54B"/>
                </a:solidFill>
              </a:rPr>
              <a:t>Antony Sher</a:t>
            </a:r>
          </a:p>
        </p:txBody>
      </p:sp>
      <p:sp>
        <p:nvSpPr>
          <p:cNvPr id="162821" name="Shape 117"/>
          <p:cNvSpPr>
            <a:spLocks noChangeArrowheads="1"/>
          </p:cNvSpPr>
          <p:nvPr/>
        </p:nvSpPr>
        <p:spPr bwMode="auto">
          <a:xfrm>
            <a:off x="5076825" y="352425"/>
            <a:ext cx="3025775"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54B"/>
                </a:solidFill>
              </a:rPr>
              <a:t>Simon Russell Beale</a:t>
            </a: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Richard-III-performances-007.jpg"/>
          <p:cNvPicPr>
            <a:picLocks noChangeAspect="1" noChangeArrowheads="1"/>
          </p:cNvPicPr>
          <p:nvPr/>
        </p:nvPicPr>
        <p:blipFill>
          <a:blip r:embed="rId2" cstate="print"/>
          <a:srcRect/>
          <a:stretch>
            <a:fillRect/>
          </a:stretch>
        </p:blipFill>
        <p:spPr bwMode="auto">
          <a:xfrm>
            <a:off x="246063" y="233363"/>
            <a:ext cx="5548312" cy="3683000"/>
          </a:xfrm>
          <a:prstGeom prst="rect">
            <a:avLst/>
          </a:prstGeom>
          <a:noFill/>
          <a:ln w="12700">
            <a:noFill/>
            <a:miter lim="400000"/>
            <a:headEnd/>
            <a:tailEnd/>
          </a:ln>
        </p:spPr>
      </p:pic>
      <p:pic>
        <p:nvPicPr>
          <p:cNvPr id="163843" name="02RDP_NOW_SPAN-master675.jpg"/>
          <p:cNvPicPr>
            <a:picLocks noChangeAspect="1" noChangeArrowheads="1"/>
          </p:cNvPicPr>
          <p:nvPr/>
        </p:nvPicPr>
        <p:blipFill>
          <a:blip r:embed="rId3" cstate="print"/>
          <a:srcRect/>
          <a:stretch>
            <a:fillRect/>
          </a:stretch>
        </p:blipFill>
        <p:spPr bwMode="auto">
          <a:xfrm>
            <a:off x="3397250" y="2913063"/>
            <a:ext cx="5548313" cy="3724275"/>
          </a:xfrm>
          <a:prstGeom prst="rect">
            <a:avLst/>
          </a:prstGeom>
          <a:noFill/>
          <a:ln w="12700">
            <a:noFill/>
            <a:miter lim="400000"/>
            <a:headEnd/>
            <a:tailEnd/>
          </a:ln>
        </p:spPr>
      </p:pic>
      <p:sp>
        <p:nvSpPr>
          <p:cNvPr id="163844" name="Shape 125"/>
          <p:cNvSpPr>
            <a:spLocks noChangeArrowheads="1"/>
          </p:cNvSpPr>
          <p:nvPr/>
        </p:nvSpPr>
        <p:spPr bwMode="auto">
          <a:xfrm>
            <a:off x="6105525" y="1846263"/>
            <a:ext cx="2565400"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54B"/>
                </a:solidFill>
              </a:rPr>
              <a:t>Kenneth Branagh</a:t>
            </a:r>
          </a:p>
        </p:txBody>
      </p:sp>
      <p:sp>
        <p:nvSpPr>
          <p:cNvPr id="163845" name="Shape 126"/>
          <p:cNvSpPr>
            <a:spLocks noChangeArrowheads="1"/>
          </p:cNvSpPr>
          <p:nvPr/>
        </p:nvSpPr>
        <p:spPr bwMode="auto">
          <a:xfrm>
            <a:off x="1189038" y="4546600"/>
            <a:ext cx="2028825" cy="457200"/>
          </a:xfrm>
          <a:prstGeom prst="rect">
            <a:avLst/>
          </a:prstGeom>
          <a:noFill/>
          <a:ln w="12700">
            <a:noFill/>
            <a:miter lim="400000"/>
            <a:headEnd/>
            <a:tailEnd/>
          </a:ln>
        </p:spPr>
        <p:txBody>
          <a:bodyPr wrap="none" lIns="35717" tIns="35717" rIns="35717" bIns="35717" anchor="ctr">
            <a:spAutoFit/>
          </a:bodyPr>
          <a:lstStyle/>
          <a:p>
            <a:r>
              <a:rPr lang="zh-TW" altLang="zh-TW" sz="2500">
                <a:solidFill>
                  <a:srgbClr val="57554B"/>
                </a:solidFill>
              </a:rPr>
              <a:t>Kevin Spacey</a:t>
            </a: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best-richard-111-rylance-pacino-spacey.sl.5.richard-iii-types-ss04.jpg"/>
          <p:cNvPicPr>
            <a:picLocks noChangeAspect="1" noChangeArrowheads="1"/>
          </p:cNvPicPr>
          <p:nvPr/>
        </p:nvPicPr>
        <p:blipFill>
          <a:blip r:embed="rId2" cstate="print"/>
          <a:srcRect/>
          <a:stretch>
            <a:fillRect/>
          </a:stretch>
        </p:blipFill>
        <p:spPr bwMode="auto">
          <a:xfrm>
            <a:off x="230188" y="238125"/>
            <a:ext cx="6997700" cy="4592638"/>
          </a:xfrm>
          <a:prstGeom prst="rect">
            <a:avLst/>
          </a:prstGeom>
          <a:noFill/>
          <a:ln w="12700">
            <a:noFill/>
            <a:miter lim="400000"/>
            <a:headEnd/>
            <a:tailEnd/>
          </a:ln>
        </p:spPr>
      </p:pic>
      <p:pic>
        <p:nvPicPr>
          <p:cNvPr id="164867" name="hqdefault.jpg"/>
          <p:cNvPicPr>
            <a:picLocks noChangeAspect="1" noChangeArrowheads="1"/>
          </p:cNvPicPr>
          <p:nvPr/>
        </p:nvPicPr>
        <p:blipFill>
          <a:blip r:embed="rId3" cstate="print"/>
          <a:srcRect/>
          <a:stretch>
            <a:fillRect/>
          </a:stretch>
        </p:blipFill>
        <p:spPr bwMode="auto">
          <a:xfrm>
            <a:off x="4292600" y="3143250"/>
            <a:ext cx="4624388" cy="3468688"/>
          </a:xfrm>
          <a:prstGeom prst="rect">
            <a:avLst/>
          </a:prstGeom>
          <a:noFill/>
          <a:ln w="12700">
            <a:noFill/>
            <a:miter lim="400000"/>
            <a:headEnd/>
            <a:tailEnd/>
          </a:ln>
        </p:spPr>
      </p:pic>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13994835291_70bd38f25e_z.jpg"/>
          <p:cNvPicPr>
            <a:picLocks noChangeAspect="1" noChangeArrowheads="1"/>
          </p:cNvPicPr>
          <p:nvPr/>
        </p:nvPicPr>
        <p:blipFill>
          <a:blip r:embed="rId2" cstate="print"/>
          <a:srcRect/>
          <a:stretch>
            <a:fillRect/>
          </a:stretch>
        </p:blipFill>
        <p:spPr bwMode="auto">
          <a:xfrm>
            <a:off x="257175" y="242888"/>
            <a:ext cx="3759200" cy="5715000"/>
          </a:xfrm>
          <a:prstGeom prst="rect">
            <a:avLst/>
          </a:prstGeom>
          <a:noFill/>
          <a:ln w="12700">
            <a:noFill/>
            <a:miter lim="400000"/>
            <a:headEnd/>
            <a:tailEnd/>
          </a:ln>
        </p:spPr>
      </p:pic>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13994835291_70bd38f25e_z.jpg"/>
          <p:cNvPicPr>
            <a:picLocks noChangeAspect="1" noChangeArrowheads="1"/>
          </p:cNvPicPr>
          <p:nvPr/>
        </p:nvPicPr>
        <p:blipFill>
          <a:blip r:embed="rId2" cstate="print"/>
          <a:srcRect/>
          <a:stretch>
            <a:fillRect/>
          </a:stretch>
        </p:blipFill>
        <p:spPr bwMode="auto">
          <a:xfrm>
            <a:off x="257175" y="242888"/>
            <a:ext cx="3759200" cy="5715000"/>
          </a:xfrm>
          <a:prstGeom prst="rect">
            <a:avLst/>
          </a:prstGeom>
          <a:noFill/>
          <a:ln w="12700">
            <a:noFill/>
            <a:miter lim="400000"/>
            <a:headEnd/>
            <a:tailEnd/>
          </a:ln>
        </p:spPr>
      </p:pic>
      <p:pic>
        <p:nvPicPr>
          <p:cNvPr id="166915" name="0232-725x371.jpg"/>
          <p:cNvPicPr>
            <a:picLocks noChangeAspect="1" noChangeArrowheads="1"/>
          </p:cNvPicPr>
          <p:nvPr/>
        </p:nvPicPr>
        <p:blipFill>
          <a:blip r:embed="rId3" cstate="print"/>
          <a:srcRect/>
          <a:stretch>
            <a:fillRect/>
          </a:stretch>
        </p:blipFill>
        <p:spPr bwMode="auto">
          <a:xfrm>
            <a:off x="1781175" y="2984500"/>
            <a:ext cx="7124700" cy="3644900"/>
          </a:xfrm>
          <a:prstGeom prst="rect">
            <a:avLst/>
          </a:prstGeom>
          <a:noFill/>
          <a:ln w="12700">
            <a:noFill/>
            <a:miter lim="400000"/>
            <a:headEnd/>
            <a:tailEnd/>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TW" smtClean="0"/>
              <a:t>V.2.84-88</a:t>
            </a:r>
          </a:p>
        </p:txBody>
      </p:sp>
      <p:sp>
        <p:nvSpPr>
          <p:cNvPr id="20483" name="Rectangle 3"/>
          <p:cNvSpPr>
            <a:spLocks noGrp="1" noChangeArrowheads="1"/>
          </p:cNvSpPr>
          <p:nvPr>
            <p:ph type="body" idx="1"/>
          </p:nvPr>
        </p:nvSpPr>
        <p:spPr/>
        <p:txBody>
          <a:bodyPr/>
          <a:lstStyle/>
          <a:p>
            <a:pPr eaLnBrk="1" hangingPunct="1">
              <a:lnSpc>
                <a:spcPct val="80000"/>
              </a:lnSpc>
              <a:buFontTx/>
              <a:buNone/>
            </a:pPr>
            <a:r>
              <a:rPr lang="en-US" altLang="zh-TW" sz="2400" smtClean="0"/>
              <a:t>OTHELLO</a:t>
            </a:r>
          </a:p>
          <a:p>
            <a:pPr eaLnBrk="1" hangingPunct="1">
              <a:lnSpc>
                <a:spcPct val="80000"/>
              </a:lnSpc>
              <a:buFontTx/>
              <a:buNone/>
            </a:pPr>
            <a:r>
              <a:rPr lang="en-US" altLang="zh-TW" sz="2400" smtClean="0"/>
              <a:t>	Being done, there is </a:t>
            </a:r>
            <a:r>
              <a:rPr lang="en-US" altLang="zh-TW" sz="2400" smtClean="0">
                <a:solidFill>
                  <a:srgbClr val="FF0000"/>
                </a:solidFill>
              </a:rPr>
              <a:t>no</a:t>
            </a:r>
            <a:r>
              <a:rPr lang="en-US" altLang="zh-TW" sz="2400" smtClean="0"/>
              <a:t> </a:t>
            </a:r>
            <a:r>
              <a:rPr lang="en-US" altLang="zh-TW" sz="2400" smtClean="0">
                <a:solidFill>
                  <a:srgbClr val="FF0000"/>
                </a:solidFill>
              </a:rPr>
              <a:t>pause (Now I have started, I must go on).</a:t>
            </a:r>
            <a:endParaRPr lang="en-US" altLang="zh-TW" sz="2400" b="1" smtClean="0">
              <a:solidFill>
                <a:srgbClr val="FF0000"/>
              </a:solidFill>
            </a:endParaRPr>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solidFill>
                  <a:srgbClr val="FF0000"/>
                </a:solidFill>
              </a:rPr>
              <a:t>	But (only)</a:t>
            </a:r>
            <a:r>
              <a:rPr lang="en-US" altLang="zh-TW" sz="2400" smtClean="0"/>
              <a:t> while I say one prayer!</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It is too late.</a:t>
            </a:r>
          </a:p>
          <a:p>
            <a:pPr eaLnBrk="1" hangingPunct="1">
              <a:lnSpc>
                <a:spcPct val="80000"/>
              </a:lnSpc>
              <a:buFontTx/>
              <a:buNone/>
            </a:pPr>
            <a:r>
              <a:rPr lang="en-US" altLang="zh-TW" sz="2400" b="1" smtClean="0"/>
              <a:t>EMILIA </a:t>
            </a:r>
            <a:endParaRPr lang="en-US" altLang="zh-TW" sz="2400" smtClean="0"/>
          </a:p>
          <a:p>
            <a:pPr eaLnBrk="1" hangingPunct="1">
              <a:lnSpc>
                <a:spcPct val="80000"/>
              </a:lnSpc>
              <a:buFontTx/>
              <a:buNone/>
            </a:pPr>
            <a:r>
              <a:rPr lang="en-US" altLang="zh-TW" sz="2400" smtClean="0"/>
              <a:t>	[Within] My lord , my lord! what, ho! my lord, my lord!</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What noise is this? Not dead? not yet quite dead?</a:t>
            </a:r>
            <a:br>
              <a:rPr lang="en-US" altLang="zh-TW" sz="2400" smtClean="0"/>
            </a:br>
            <a:r>
              <a:rPr lang="en-US" altLang="zh-TW" sz="2400" smtClean="0"/>
              <a:t>I that am cruel am yet merciful;</a:t>
            </a:r>
            <a:br>
              <a:rPr lang="en-US" altLang="zh-TW" sz="2400" smtClean="0"/>
            </a:br>
            <a:r>
              <a:rPr lang="en-US" altLang="zh-TW" sz="2400" smtClean="0"/>
              <a:t>I would not have thee linger in thy pain: </a:t>
            </a:r>
          </a:p>
          <a:p>
            <a:pPr eaLnBrk="1" hangingPunct="1">
              <a:lnSpc>
                <a:spcPct val="80000"/>
              </a:lnSpc>
              <a:buFontTx/>
              <a:buNone/>
            </a:pPr>
            <a:r>
              <a:rPr lang="en-US" altLang="zh-TW" sz="2400" smtClean="0"/>
              <a:t>	So, so.</a:t>
            </a:r>
            <a:endParaRPr lang="fr-FR" altLang="zh-TW" sz="2400" smtClean="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hape 138"/>
          <p:cNvSpPr>
            <a:spLocks noChangeArrowheads="1"/>
          </p:cNvSpPr>
          <p:nvPr/>
        </p:nvSpPr>
        <p:spPr bwMode="auto">
          <a:xfrm>
            <a:off x="2670175" y="2854325"/>
            <a:ext cx="0" cy="122238"/>
          </a:xfrm>
          <a:prstGeom prst="rect">
            <a:avLst/>
          </a:prstGeom>
          <a:noFill/>
          <a:ln w="12700">
            <a:noFill/>
            <a:miter lim="400000"/>
            <a:headEnd/>
            <a:tailEnd/>
          </a:ln>
        </p:spPr>
        <p:txBody>
          <a:bodyPr wrap="none" lIns="0" tIns="0" rIns="0" bIns="0"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67939" name="Shape 139"/>
          <p:cNvSpPr>
            <a:spLocks noChangeArrowheads="1"/>
          </p:cNvSpPr>
          <p:nvPr/>
        </p:nvSpPr>
        <p:spPr bwMode="auto">
          <a:xfrm>
            <a:off x="2384425" y="2943225"/>
            <a:ext cx="0" cy="123825"/>
          </a:xfrm>
          <a:prstGeom prst="rect">
            <a:avLst/>
          </a:prstGeom>
          <a:noFill/>
          <a:ln w="12700">
            <a:noFill/>
            <a:miter lim="400000"/>
            <a:headEnd/>
            <a:tailEnd/>
          </a:ln>
        </p:spPr>
        <p:txBody>
          <a:bodyPr wrap="none" lIns="0" tIns="0" rIns="0" bIns="0" anchor="ctr">
            <a:spAutoFit/>
          </a:bodyPr>
          <a:lstStyle/>
          <a:p>
            <a:pPr defTabSz="320675"/>
            <a:endParaRPr lang="zh-TW" altLang="zh-TW" sz="800">
              <a:solidFill>
                <a:srgbClr val="000000"/>
              </a:solidFill>
              <a:latin typeface="Times Roman"/>
              <a:ea typeface="Times Roman"/>
              <a:cs typeface="Times Roman"/>
              <a:sym typeface="Times Roman"/>
            </a:endParaRPr>
          </a:p>
        </p:txBody>
      </p:sp>
      <p:sp>
        <p:nvSpPr>
          <p:cNvPr id="167940" name="Shape 140"/>
          <p:cNvSpPr>
            <a:spLocks noChangeArrowheads="1"/>
          </p:cNvSpPr>
          <p:nvPr/>
        </p:nvSpPr>
        <p:spPr bwMode="auto">
          <a:xfrm>
            <a:off x="485775" y="3140075"/>
            <a:ext cx="4079875" cy="577850"/>
          </a:xfrm>
          <a:prstGeom prst="rect">
            <a:avLst/>
          </a:prstGeom>
          <a:noFill/>
          <a:ln w="12700">
            <a:noFill/>
            <a:miter lim="400000"/>
            <a:headEnd/>
            <a:tailEnd/>
          </a:ln>
        </p:spPr>
        <p:txBody>
          <a:bodyPr lIns="0" tIns="0" rIns="0" bIns="0" anchor="ctr">
            <a:spAutoFit/>
          </a:bodyPr>
          <a:lstStyle/>
          <a:p>
            <a:pPr>
              <a:lnSpc>
                <a:spcPct val="80000"/>
              </a:lnSpc>
            </a:pPr>
            <a:r>
              <a:rPr lang="zh-TW" altLang="zh-TW" sz="4700">
                <a:solidFill>
                  <a:srgbClr val="000000"/>
                </a:solidFill>
                <a:sym typeface="Academy Engraved LET Plain:1.0"/>
              </a:rPr>
              <a:t>Richard III</a:t>
            </a:r>
          </a:p>
        </p:txBody>
      </p:sp>
      <p:pic>
        <p:nvPicPr>
          <p:cNvPr id="167941" name="1998.04.0527l-800w.jpg"/>
          <p:cNvPicPr>
            <a:picLocks noChangeAspect="1" noChangeArrowheads="1"/>
          </p:cNvPicPr>
          <p:nvPr/>
        </p:nvPicPr>
        <p:blipFill>
          <a:blip r:embed="rId2" cstate="print"/>
          <a:srcRect/>
          <a:stretch>
            <a:fillRect/>
          </a:stretch>
        </p:blipFill>
        <p:spPr bwMode="auto">
          <a:xfrm>
            <a:off x="4814888" y="149225"/>
            <a:ext cx="4033837" cy="6559550"/>
          </a:xfrm>
          <a:prstGeom prst="rect">
            <a:avLst/>
          </a:prstGeom>
          <a:noFill/>
          <a:ln w="12700">
            <a:noFill/>
            <a:miter lim="400000"/>
            <a:headEnd/>
            <a:tailEnd/>
          </a:ln>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3"/>
          <p:cNvSpPr>
            <a:spLocks noGrp="1"/>
          </p:cNvSpPr>
          <p:nvPr>
            <p:ph type="ctrTitle" sz="quarter"/>
          </p:nvPr>
        </p:nvSpPr>
        <p:spPr/>
        <p:txBody>
          <a:bodyPr/>
          <a:lstStyle/>
          <a:p>
            <a:pPr eaLnBrk="1" hangingPunct="1"/>
            <a:r>
              <a:rPr lang="en-CA" altLang="zh-TW" sz="5400" smtClean="0">
                <a:latin typeface="Viner Hand ITC" pitchFamily="66" charset="0"/>
              </a:rPr>
              <a:t>Shakespeare’s London</a:t>
            </a:r>
            <a:endParaRPr lang="en-US" altLang="zh-TW" sz="5400" smtClean="0">
              <a:latin typeface="Viner Hand ITC" pitchFamily="66" charset="0"/>
            </a:endParaRPr>
          </a:p>
        </p:txBody>
      </p:sp>
      <p:sp>
        <p:nvSpPr>
          <p:cNvPr id="168963" name="Subtitle 4"/>
          <p:cNvSpPr>
            <a:spLocks noGrp="1"/>
          </p:cNvSpPr>
          <p:nvPr>
            <p:ph type="subTitle" sz="quarter" idx="1"/>
          </p:nvPr>
        </p:nvSpPr>
        <p:spPr/>
        <p:txBody>
          <a:bodyPr/>
          <a:lstStyle/>
          <a:p>
            <a:pPr eaLnBrk="1" hangingPunct="1"/>
            <a:r>
              <a:rPr lang="en-CA" altLang="zh-TW" sz="4800" i="1" smtClean="0">
                <a:latin typeface="Viner Hand ITC" pitchFamily="66" charset="0"/>
              </a:rPr>
              <a:t>The City</a:t>
            </a:r>
          </a:p>
          <a:p>
            <a:pPr eaLnBrk="1" hangingPunct="1"/>
            <a:r>
              <a:rPr lang="en-CA" altLang="zh-TW" sz="4800" i="1" smtClean="0">
                <a:latin typeface="Viner Hand ITC" pitchFamily="66" charset="0"/>
              </a:rPr>
              <a:t>1590</a:t>
            </a:r>
            <a:endParaRPr lang="en-US" altLang="zh-TW" sz="4800" i="1" smtClean="0">
              <a:latin typeface="Viner Hand ITC" pitchFamily="66"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611188" y="260350"/>
            <a:ext cx="8229600" cy="1139825"/>
          </a:xfrm>
        </p:spPr>
        <p:txBody>
          <a:bodyPr/>
          <a:lstStyle/>
          <a:p>
            <a:pPr eaLnBrk="1" hangingPunct="1"/>
            <a:r>
              <a:rPr lang="en-US" altLang="zh-TW" smtClean="0">
                <a:latin typeface="Viner Hand ITC" pitchFamily="66" charset="0"/>
              </a:rPr>
              <a:t>London in the 1590’s</a:t>
            </a:r>
            <a:endParaRPr lang="en-US" altLang="zh-TW" smtClean="0"/>
          </a:p>
        </p:txBody>
      </p:sp>
      <p:pic>
        <p:nvPicPr>
          <p:cNvPr id="169987" name="Content Placeholder 3" descr="VisscherWest.jpg"/>
          <p:cNvPicPr>
            <a:picLocks noGrp="1" noChangeAspect="1"/>
          </p:cNvPicPr>
          <p:nvPr>
            <p:ph idx="1"/>
          </p:nvPr>
        </p:nvPicPr>
        <p:blipFill>
          <a:blip r:embed="rId2" cstate="print"/>
          <a:srcRect/>
          <a:stretch>
            <a:fillRect/>
          </a:stretch>
        </p:blipFill>
        <p:spPr>
          <a:xfrm>
            <a:off x="1468438" y="1600200"/>
            <a:ext cx="6207125" cy="4530725"/>
          </a:xfr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ctrTitle" sz="quarter"/>
          </p:nvPr>
        </p:nvSpPr>
        <p:spPr/>
        <p:txBody>
          <a:bodyPr/>
          <a:lstStyle/>
          <a:p>
            <a:pPr eaLnBrk="1" hangingPunct="1"/>
            <a:endParaRPr lang="en-US" altLang="zh-TW" smtClean="0"/>
          </a:p>
        </p:txBody>
      </p:sp>
      <p:sp>
        <p:nvSpPr>
          <p:cNvPr id="171011" name="Subtitle 2"/>
          <p:cNvSpPr>
            <a:spLocks noGrp="1"/>
          </p:cNvSpPr>
          <p:nvPr>
            <p:ph type="subTitle" sz="quarter" idx="1"/>
          </p:nvPr>
        </p:nvSpPr>
        <p:spPr/>
        <p:txBody>
          <a:bodyPr/>
          <a:lstStyle/>
          <a:p>
            <a:pPr eaLnBrk="1" hangingPunct="1"/>
            <a:endParaRPr lang="en-US" altLang="zh-TW" smtClean="0"/>
          </a:p>
        </p:txBody>
      </p:sp>
      <p:pic>
        <p:nvPicPr>
          <p:cNvPr id="171012" name="Content Placeholder 3" descr="elizlondon.jpg"/>
          <p:cNvPicPr>
            <a:picLocks noGrp="1" noChangeAspect="1"/>
          </p:cNvPicPr>
          <p:nvPr>
            <p:ph idx="1"/>
          </p:nvPr>
        </p:nvPicPr>
        <p:blipFill>
          <a:blip r:embed="rId2" cstate="print"/>
          <a:srcRect/>
          <a:stretch>
            <a:fillRect/>
          </a:stretch>
        </p:blipFill>
        <p:spPr>
          <a:xfrm>
            <a:off x="785813" y="571500"/>
            <a:ext cx="7662862" cy="5715000"/>
          </a:xfr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ctrTitle" sz="quarter"/>
          </p:nvPr>
        </p:nvSpPr>
        <p:spPr>
          <a:xfrm>
            <a:off x="685800" y="44450"/>
            <a:ext cx="7772400" cy="1584325"/>
          </a:xfrm>
        </p:spPr>
        <p:txBody>
          <a:bodyPr/>
          <a:lstStyle/>
          <a:p>
            <a:pPr eaLnBrk="1" hangingPunct="1"/>
            <a:r>
              <a:rPr lang="en-CA" altLang="zh-TW" smtClean="0">
                <a:latin typeface="Viner Hand ITC" pitchFamily="66" charset="0"/>
              </a:rPr>
              <a:t>Old St Paul’s Cathedral</a:t>
            </a:r>
            <a:endParaRPr lang="en-US" altLang="zh-TW" smtClean="0">
              <a:latin typeface="Viner Hand ITC" pitchFamily="66" charset="0"/>
            </a:endParaRPr>
          </a:p>
        </p:txBody>
      </p:sp>
      <p:sp>
        <p:nvSpPr>
          <p:cNvPr id="172035" name="Subtitle 2"/>
          <p:cNvSpPr>
            <a:spLocks noGrp="1"/>
          </p:cNvSpPr>
          <p:nvPr>
            <p:ph type="subTitle" sz="quarter" idx="1"/>
          </p:nvPr>
        </p:nvSpPr>
        <p:spPr/>
        <p:txBody>
          <a:bodyPr/>
          <a:lstStyle/>
          <a:p>
            <a:pPr eaLnBrk="1" hangingPunct="1"/>
            <a:endParaRPr lang="en-US" altLang="zh-TW" smtClean="0"/>
          </a:p>
        </p:txBody>
      </p:sp>
      <p:pic>
        <p:nvPicPr>
          <p:cNvPr id="172036" name="Picture 3"/>
          <p:cNvPicPr>
            <a:picLocks noChangeAspect="1"/>
          </p:cNvPicPr>
          <p:nvPr/>
        </p:nvPicPr>
        <p:blipFill>
          <a:blip r:embed="rId2" cstate="print"/>
          <a:srcRect/>
          <a:stretch>
            <a:fillRect/>
          </a:stretch>
        </p:blipFill>
        <p:spPr bwMode="auto">
          <a:xfrm>
            <a:off x="1054100" y="1412875"/>
            <a:ext cx="6840538" cy="475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CA" altLang="zh-TW" smtClean="0">
                <a:latin typeface="Viner Hand ITC" pitchFamily="66" charset="0"/>
              </a:rPr>
              <a:t>Old St Paul’s after 1561 lightning fire</a:t>
            </a:r>
          </a:p>
        </p:txBody>
      </p:sp>
      <p:pic>
        <p:nvPicPr>
          <p:cNvPr id="173059" name="Content Placeholder 3"/>
          <p:cNvPicPr>
            <a:picLocks noGrp="1" noChangeAspect="1"/>
          </p:cNvPicPr>
          <p:nvPr>
            <p:ph idx="1"/>
          </p:nvPr>
        </p:nvPicPr>
        <p:blipFill>
          <a:blip r:embed="rId2" cstate="print"/>
          <a:srcRect/>
          <a:stretch>
            <a:fillRect/>
          </a:stretch>
        </p:blipFill>
        <p:spPr>
          <a:xfrm>
            <a:off x="1841500" y="1960563"/>
            <a:ext cx="5461000" cy="3810000"/>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CA" altLang="zh-TW" smtClean="0">
                <a:latin typeface="Viner Hand ITC" pitchFamily="66" charset="0"/>
              </a:rPr>
              <a:t>Preaching at Old St Paul’s</a:t>
            </a:r>
          </a:p>
        </p:txBody>
      </p:sp>
      <p:pic>
        <p:nvPicPr>
          <p:cNvPr id="174083" name="Content Placeholder 3"/>
          <p:cNvPicPr>
            <a:picLocks noGrp="1" noChangeAspect="1"/>
          </p:cNvPicPr>
          <p:nvPr>
            <p:ph idx="1"/>
          </p:nvPr>
        </p:nvPicPr>
        <p:blipFill>
          <a:blip r:embed="rId2" cstate="print"/>
          <a:srcRect/>
          <a:stretch>
            <a:fillRect/>
          </a:stretch>
        </p:blipFill>
        <p:spPr>
          <a:xfrm>
            <a:off x="2887663" y="1600200"/>
            <a:ext cx="3368675" cy="4530725"/>
          </a:xfr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pPr eaLnBrk="1" hangingPunct="1"/>
            <a:r>
              <a:rPr lang="en-CA" altLang="zh-TW" smtClean="0">
                <a:latin typeface="Viner Hand ITC" pitchFamily="66" charset="0"/>
              </a:rPr>
              <a:t>Staple Inn, High Holborn, London</a:t>
            </a:r>
            <a:endParaRPr lang="en-US" altLang="zh-TW" smtClean="0">
              <a:latin typeface="Viner Hand ITC" pitchFamily="66" charset="0"/>
            </a:endParaRPr>
          </a:p>
        </p:txBody>
      </p:sp>
      <p:pic>
        <p:nvPicPr>
          <p:cNvPr id="175107" name="Content Placeholder 3"/>
          <p:cNvPicPr>
            <a:picLocks noGrp="1" noChangeAspect="1"/>
          </p:cNvPicPr>
          <p:nvPr>
            <p:ph idx="1"/>
          </p:nvPr>
        </p:nvPicPr>
        <p:blipFill>
          <a:blip r:embed="rId2" cstate="print"/>
          <a:srcRect/>
          <a:stretch>
            <a:fillRect/>
          </a:stretch>
        </p:blipFill>
        <p:spPr>
          <a:xfrm>
            <a:off x="847725" y="1600200"/>
            <a:ext cx="7448550" cy="4530725"/>
          </a:xfr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3"/>
          <p:cNvSpPr>
            <a:spLocks noGrp="1"/>
          </p:cNvSpPr>
          <p:nvPr>
            <p:ph type="title"/>
          </p:nvPr>
        </p:nvSpPr>
        <p:spPr/>
        <p:txBody>
          <a:bodyPr/>
          <a:lstStyle/>
          <a:p>
            <a:pPr eaLnBrk="1" hangingPunct="1"/>
            <a:r>
              <a:rPr lang="en-CA" altLang="zh-TW" smtClean="0">
                <a:latin typeface="Viner Hand ITC" pitchFamily="66" charset="0"/>
              </a:rPr>
              <a:t>Oxford Arms, Warwick Lane,</a:t>
            </a:r>
            <a:br>
              <a:rPr lang="en-CA" altLang="zh-TW" smtClean="0">
                <a:latin typeface="Viner Hand ITC" pitchFamily="66" charset="0"/>
              </a:rPr>
            </a:br>
            <a:r>
              <a:rPr lang="en-CA" altLang="zh-TW" smtClean="0">
                <a:latin typeface="Viner Hand ITC" pitchFamily="66" charset="0"/>
              </a:rPr>
              <a:t>London</a:t>
            </a:r>
            <a:endParaRPr lang="en-US" altLang="zh-TW" smtClean="0">
              <a:latin typeface="Viner Hand ITC" pitchFamily="66" charset="0"/>
            </a:endParaRPr>
          </a:p>
        </p:txBody>
      </p:sp>
      <p:pic>
        <p:nvPicPr>
          <p:cNvPr id="176131" name="Content Placeholder 5"/>
          <p:cNvPicPr>
            <a:picLocks noGrp="1" noChangeAspect="1"/>
          </p:cNvPicPr>
          <p:nvPr>
            <p:ph idx="1"/>
          </p:nvPr>
        </p:nvPicPr>
        <p:blipFill>
          <a:blip r:embed="rId2" cstate="print"/>
          <a:srcRect/>
          <a:stretch>
            <a:fillRect/>
          </a:stretch>
        </p:blipFill>
        <p:spPr>
          <a:xfrm>
            <a:off x="2051050" y="1989138"/>
            <a:ext cx="4537075" cy="3455987"/>
          </a:xfrm>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pPr eaLnBrk="1" hangingPunct="1"/>
            <a:r>
              <a:rPr lang="en-CA" altLang="zh-TW" smtClean="0">
                <a:latin typeface="Viner Hand ITC" pitchFamily="66" charset="0"/>
              </a:rPr>
              <a:t>New Inn, Gloucester</a:t>
            </a:r>
            <a:endParaRPr lang="en-US" altLang="zh-TW" smtClean="0">
              <a:latin typeface="Viner Hand ITC" pitchFamily="66" charset="0"/>
            </a:endParaRPr>
          </a:p>
        </p:txBody>
      </p:sp>
      <p:pic>
        <p:nvPicPr>
          <p:cNvPr id="177155" name="Content Placeholder 3"/>
          <p:cNvPicPr>
            <a:picLocks noGrp="1" noChangeAspect="1"/>
          </p:cNvPicPr>
          <p:nvPr>
            <p:ph idx="1"/>
          </p:nvPr>
        </p:nvPicPr>
        <p:blipFill>
          <a:blip r:embed="rId2" cstate="print"/>
          <a:srcRect/>
          <a:stretch>
            <a:fillRect/>
          </a:stretch>
        </p:blipFill>
        <p:spPr>
          <a:xfrm>
            <a:off x="1176338" y="1600200"/>
            <a:ext cx="6791325" cy="45307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zh-TW" smtClean="0"/>
              <a:t>V.2.89-98</a:t>
            </a:r>
          </a:p>
        </p:txBody>
      </p:sp>
      <p:sp>
        <p:nvSpPr>
          <p:cNvPr id="21507" name="Rectangle 3"/>
          <p:cNvSpPr>
            <a:spLocks noGrp="1" noChangeArrowheads="1"/>
          </p:cNvSpPr>
          <p:nvPr>
            <p:ph type="body" idx="1"/>
          </p:nvPr>
        </p:nvSpPr>
        <p:spPr/>
        <p:txBody>
          <a:bodyPr/>
          <a:lstStyle/>
          <a:p>
            <a:pPr eaLnBrk="1" hangingPunct="1">
              <a:lnSpc>
                <a:spcPct val="80000"/>
              </a:lnSpc>
              <a:buFontTx/>
              <a:buNone/>
            </a:pPr>
            <a:r>
              <a:rPr lang="en-US" altLang="zh-TW" sz="2400" b="1" smtClean="0"/>
              <a:t>EMILIA </a:t>
            </a:r>
            <a:endParaRPr lang="en-US" altLang="zh-TW" sz="2400" smtClean="0"/>
          </a:p>
          <a:p>
            <a:pPr eaLnBrk="1" hangingPunct="1">
              <a:lnSpc>
                <a:spcPct val="80000"/>
              </a:lnSpc>
              <a:buFontTx/>
              <a:buNone/>
            </a:pPr>
            <a:r>
              <a:rPr lang="en-US" altLang="zh-TW" sz="2400" smtClean="0"/>
              <a:t>[Within] What, ho! my lord, my lord!</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Who's there?</a:t>
            </a:r>
            <a:endParaRPr lang="en-US" altLang="zh-TW" sz="2400" b="1" smtClean="0"/>
          </a:p>
          <a:p>
            <a:pPr eaLnBrk="1" hangingPunct="1">
              <a:lnSpc>
                <a:spcPct val="80000"/>
              </a:lnSpc>
              <a:buFontTx/>
              <a:buNone/>
            </a:pPr>
            <a:r>
              <a:rPr lang="en-US" altLang="zh-TW" sz="2400" b="1" smtClean="0"/>
              <a:t>EMILIA </a:t>
            </a:r>
            <a:endParaRPr lang="en-US" altLang="zh-TW" sz="2400" smtClean="0"/>
          </a:p>
          <a:p>
            <a:pPr eaLnBrk="1" hangingPunct="1">
              <a:lnSpc>
                <a:spcPct val="80000"/>
              </a:lnSpc>
              <a:buFontTx/>
              <a:buNone/>
            </a:pPr>
            <a:r>
              <a:rPr lang="en-US" altLang="zh-TW" sz="2400" smtClean="0"/>
              <a:t>	[Within] O, good my lord, I would speak a word with you!</a:t>
            </a:r>
          </a:p>
          <a:p>
            <a:pPr eaLnBrk="1" hangingPunct="1">
              <a:lnSpc>
                <a:spcPct val="80000"/>
              </a:lnSpc>
              <a:buFontTx/>
              <a:buNone/>
            </a:pPr>
            <a:r>
              <a:rPr lang="en-US" altLang="zh-TW" sz="2400" b="1" smtClean="0"/>
              <a:t>Othello </a:t>
            </a:r>
          </a:p>
          <a:p>
            <a:pPr eaLnBrk="1" hangingPunct="1">
              <a:lnSpc>
                <a:spcPct val="80000"/>
              </a:lnSpc>
              <a:buFontTx/>
              <a:buNone/>
            </a:pPr>
            <a:r>
              <a:rPr lang="en-US" altLang="zh-TW" sz="2400" smtClean="0"/>
              <a:t>	Yes—‘tis Emilia—by and by.—She’s dead. ‘tis </a:t>
            </a:r>
            <a:r>
              <a:rPr lang="en-US" altLang="zh-TW" sz="2400" smtClean="0">
                <a:solidFill>
                  <a:srgbClr val="FF0000"/>
                </a:solidFill>
              </a:rPr>
              <a:t>like (likely)</a:t>
            </a:r>
            <a:r>
              <a:rPr lang="en-US" altLang="zh-TW" sz="2400" smtClean="0"/>
              <a:t> she comes to speak of Cassio’s death: the noise was high. Ha! No more moving? Still as the grave. Shall she come in? Were’t good? I think she stirs again. No. What’s the best to do? If she come in, she’ll sure speak to my wife—my wife, my wife! What wife? I have no wife.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CA" altLang="zh-TW" smtClean="0">
                <a:latin typeface="Viner Hand ITC" pitchFamily="66" charset="0"/>
              </a:rPr>
              <a:t>Wyngaerde's "Panorama of London in 1543"</a:t>
            </a:r>
            <a:endParaRPr lang="en-US" altLang="zh-TW" smtClean="0">
              <a:latin typeface="Viner Hand ITC" pitchFamily="66" charset="0"/>
            </a:endParaRPr>
          </a:p>
        </p:txBody>
      </p:sp>
      <p:pic>
        <p:nvPicPr>
          <p:cNvPr id="178179" name="Content Placeholder 3"/>
          <p:cNvPicPr>
            <a:picLocks noGrp="1" noChangeAspect="1"/>
          </p:cNvPicPr>
          <p:nvPr>
            <p:ph idx="1"/>
          </p:nvPr>
        </p:nvPicPr>
        <p:blipFill>
          <a:blip r:embed="rId2" cstate="print"/>
          <a:srcRect/>
          <a:stretch>
            <a:fillRect/>
          </a:stretch>
        </p:blipFill>
        <p:spPr>
          <a:xfrm>
            <a:off x="876300" y="1600200"/>
            <a:ext cx="7391400" cy="4530725"/>
          </a:xfr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pPr eaLnBrk="1" hangingPunct="1"/>
            <a:r>
              <a:rPr lang="en-US" altLang="zh-TW" smtClean="0">
                <a:latin typeface="Viner Hand ITC" pitchFamily="66" charset="0"/>
              </a:rPr>
              <a:t>Old London Bridge c.1450</a:t>
            </a:r>
          </a:p>
        </p:txBody>
      </p:sp>
      <p:pic>
        <p:nvPicPr>
          <p:cNvPr id="179203" name="Content Placeholder 3"/>
          <p:cNvPicPr>
            <a:picLocks noGrp="1" noChangeAspect="1"/>
          </p:cNvPicPr>
          <p:nvPr>
            <p:ph idx="1"/>
          </p:nvPr>
        </p:nvPicPr>
        <p:blipFill>
          <a:blip r:embed="rId2" cstate="print"/>
          <a:srcRect/>
          <a:stretch>
            <a:fillRect/>
          </a:stretch>
        </p:blipFill>
        <p:spPr>
          <a:xfrm>
            <a:off x="1619250" y="1773238"/>
            <a:ext cx="6048375" cy="3887787"/>
          </a:xfrm>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pPr eaLnBrk="1" hangingPunct="1"/>
            <a:r>
              <a:rPr lang="en-CA" altLang="zh-TW" smtClean="0">
                <a:latin typeface="Viner Hand ITC" pitchFamily="66" charset="0"/>
              </a:rPr>
              <a:t>Rowing across the Thames</a:t>
            </a:r>
            <a:endParaRPr lang="en-US" altLang="zh-TW" smtClean="0">
              <a:latin typeface="Viner Hand ITC" pitchFamily="66" charset="0"/>
            </a:endParaRPr>
          </a:p>
        </p:txBody>
      </p:sp>
      <p:pic>
        <p:nvPicPr>
          <p:cNvPr id="180227" name="Content Placeholder 3"/>
          <p:cNvPicPr>
            <a:picLocks noGrp="1" noChangeAspect="1"/>
          </p:cNvPicPr>
          <p:nvPr>
            <p:ph idx="1"/>
          </p:nvPr>
        </p:nvPicPr>
        <p:blipFill>
          <a:blip r:embed="rId2" cstate="print"/>
          <a:srcRect/>
          <a:stretch>
            <a:fillRect/>
          </a:stretch>
        </p:blipFill>
        <p:spPr>
          <a:xfrm>
            <a:off x="1403350" y="2565400"/>
            <a:ext cx="6192838" cy="280828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zh-TW" smtClean="0"/>
              <a:t>V.2.99-102</a:t>
            </a:r>
          </a:p>
        </p:txBody>
      </p:sp>
      <p:sp>
        <p:nvSpPr>
          <p:cNvPr id="22531" name="Rectangle 3"/>
          <p:cNvSpPr>
            <a:spLocks noGrp="1" noChangeArrowheads="1"/>
          </p:cNvSpPr>
          <p:nvPr>
            <p:ph sz="half" idx="1"/>
          </p:nvPr>
        </p:nvSpPr>
        <p:spPr/>
        <p:txBody>
          <a:bodyPr/>
          <a:lstStyle/>
          <a:p>
            <a:pPr eaLnBrk="1" hangingPunct="1">
              <a:buFontTx/>
              <a:buNone/>
            </a:pPr>
            <a:r>
              <a:rPr lang="en-US" altLang="zh-TW" smtClean="0"/>
              <a:t>OTHELLO</a:t>
            </a:r>
          </a:p>
          <a:p>
            <a:pPr eaLnBrk="1" hangingPunct="1">
              <a:buFontTx/>
              <a:buNone/>
            </a:pPr>
            <a:r>
              <a:rPr lang="en-US" altLang="zh-TW" smtClean="0">
                <a:solidFill>
                  <a:srgbClr val="FF0000"/>
                </a:solidFill>
              </a:rPr>
              <a:t>	O insupportable!</a:t>
            </a:r>
            <a:r>
              <a:rPr lang="en-US" altLang="zh-TW" smtClean="0"/>
              <a:t> O heavy hour! Methinks it should be now a huge eclipse of sun and moon, and that </a:t>
            </a:r>
            <a:r>
              <a:rPr lang="en-US" altLang="zh-TW" smtClean="0">
                <a:solidFill>
                  <a:srgbClr val="FF0000"/>
                </a:solidFill>
              </a:rPr>
              <a:t>th’affrighted globe </a:t>
            </a:r>
            <a:r>
              <a:rPr lang="en-US" altLang="zh-TW" smtClean="0"/>
              <a:t>should </a:t>
            </a:r>
            <a:r>
              <a:rPr lang="en-US" altLang="zh-TW" smtClean="0">
                <a:solidFill>
                  <a:srgbClr val="FF0000"/>
                </a:solidFill>
              </a:rPr>
              <a:t>yawn </a:t>
            </a:r>
            <a:r>
              <a:rPr lang="en-US" altLang="zh-TW" smtClean="0"/>
              <a:t>at </a:t>
            </a:r>
            <a:r>
              <a:rPr lang="en-US" altLang="zh-TW" smtClean="0">
                <a:solidFill>
                  <a:srgbClr val="FF0000"/>
                </a:solidFill>
              </a:rPr>
              <a:t>alteration.</a:t>
            </a:r>
          </a:p>
          <a:p>
            <a:pPr eaLnBrk="1" hangingPunct="1">
              <a:buFontTx/>
              <a:buNone/>
            </a:pPr>
            <a:endParaRPr lang="en-US" altLang="zh-TW" smtClean="0"/>
          </a:p>
        </p:txBody>
      </p:sp>
      <p:sp>
        <p:nvSpPr>
          <p:cNvPr id="22532" name="內容版面配置區 3"/>
          <p:cNvSpPr>
            <a:spLocks noGrp="1"/>
          </p:cNvSpPr>
          <p:nvPr>
            <p:ph sz="half" idx="2"/>
          </p:nvPr>
        </p:nvSpPr>
        <p:spPr/>
        <p:txBody>
          <a:bodyPr/>
          <a:lstStyle/>
          <a:p>
            <a:r>
              <a:rPr lang="en-US" altLang="zh-TW" smtClean="0">
                <a:solidFill>
                  <a:srgbClr val="FF0000"/>
                </a:solidFill>
              </a:rPr>
              <a:t>O insupportable: </a:t>
            </a:r>
            <a:r>
              <a:rPr lang="en-US" altLang="zh-TW" smtClean="0"/>
              <a:t>I can’t bear it;</a:t>
            </a:r>
            <a:r>
              <a:rPr lang="en-US" altLang="zh-TW" smtClean="0">
                <a:solidFill>
                  <a:srgbClr val="FF0000"/>
                </a:solidFill>
              </a:rPr>
              <a:t> </a:t>
            </a:r>
          </a:p>
          <a:p>
            <a:r>
              <a:rPr lang="en-US" altLang="zh-TW" smtClean="0">
                <a:solidFill>
                  <a:srgbClr val="FF0000"/>
                </a:solidFill>
              </a:rPr>
              <a:t>th’affrighted globe: </a:t>
            </a:r>
            <a:r>
              <a:rPr lang="en-US" altLang="zh-TW" smtClean="0"/>
              <a:t>the whole world</a:t>
            </a:r>
          </a:p>
          <a:p>
            <a:r>
              <a:rPr lang="en-US" altLang="zh-TW" smtClean="0">
                <a:solidFill>
                  <a:srgbClr val="FF0000"/>
                </a:solidFill>
              </a:rPr>
              <a:t>Yawn: </a:t>
            </a:r>
            <a:r>
              <a:rPr lang="en-US" altLang="zh-TW" smtClean="0"/>
              <a:t>tear itself apart in an earthquake</a:t>
            </a:r>
          </a:p>
          <a:p>
            <a:r>
              <a:rPr lang="en-US" altLang="zh-TW" smtClean="0">
                <a:solidFill>
                  <a:srgbClr val="FF0000"/>
                </a:solidFill>
              </a:rPr>
              <a:t>Alteration: </a:t>
            </a:r>
            <a:r>
              <a:rPr lang="en-US" altLang="zh-TW" smtClean="0"/>
              <a:t>the change brought about by Desdemona’s death</a:t>
            </a:r>
            <a:endParaRPr lang="zh-TW" altLang="en-US"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US" altLang="zh-TW" smtClean="0"/>
              <a:t>Shakespeare’s </a:t>
            </a:r>
            <a:r>
              <a:rPr lang="en-US" altLang="zh-TW" i="1" smtClean="0"/>
              <a:t>Othello</a:t>
            </a:r>
            <a:br>
              <a:rPr lang="en-US" altLang="zh-TW" i="1" smtClean="0"/>
            </a:br>
            <a:r>
              <a:rPr lang="en-US" altLang="zh-TW" smtClean="0"/>
              <a:t>Act I Scene 3 </a:t>
            </a:r>
          </a:p>
        </p:txBody>
      </p:sp>
      <p:pic>
        <p:nvPicPr>
          <p:cNvPr id="23555" name="內容版面配置區 5" descr="p40.jpg"/>
          <p:cNvPicPr>
            <a:picLocks noGrp="1" noChangeAspect="1"/>
          </p:cNvPicPr>
          <p:nvPr>
            <p:ph sz="half" idx="1"/>
          </p:nvPr>
        </p:nvPicPr>
        <p:blipFill>
          <a:blip r:embed="rId2" cstate="print"/>
          <a:srcRect/>
          <a:stretch>
            <a:fillRect/>
          </a:stretch>
        </p:blipFill>
        <p:spPr>
          <a:xfrm>
            <a:off x="857250" y="1655763"/>
            <a:ext cx="3214688" cy="4773612"/>
          </a:xfrm>
        </p:spPr>
      </p:pic>
      <p:sp>
        <p:nvSpPr>
          <p:cNvPr id="23556" name="Rectangle 5"/>
          <p:cNvSpPr>
            <a:spLocks noGrp="1" noChangeArrowheads="1"/>
          </p:cNvSpPr>
          <p:nvPr>
            <p:ph sz="half" idx="2"/>
          </p:nvPr>
        </p:nvSpPr>
        <p:spPr/>
        <p:txBody>
          <a:bodyPr/>
          <a:lstStyle/>
          <a:p>
            <a:r>
              <a:rPr lang="en-US" altLang="zh-TW" smtClean="0"/>
              <a:t>Desdemona’s confession reveals the themes in relation to racial conflict and gender role conflict</a:t>
            </a:r>
          </a:p>
          <a:p>
            <a:pPr eaLnBrk="1" hangingPunct="1"/>
            <a:endParaRPr lang="en-US" altLang="zh-TW" smtClean="0"/>
          </a:p>
          <a:p>
            <a:pPr eaLnBrk="1" hangingPunct="1"/>
            <a:endParaRPr lang="en-US" altLang="zh-TW" smtClean="0"/>
          </a:p>
          <a:p>
            <a:pPr eaLnBrk="1" hangingPunct="1"/>
            <a:endParaRPr lang="en-US" altLang="zh-TW" smtClean="0"/>
          </a:p>
          <a:p>
            <a:pPr eaLnBrk="1" hangingPunct="1"/>
            <a:r>
              <a:rPr lang="en-US" altLang="zh-TW" sz="2000" smtClean="0"/>
              <a:t>Image is take from Manga Shakespeare </a:t>
            </a:r>
            <a:r>
              <a:rPr lang="en-US" altLang="zh-TW" sz="2000" i="1" smtClean="0"/>
              <a:t>Othello</a:t>
            </a:r>
            <a:r>
              <a:rPr lang="en-US" altLang="zh-TW" sz="2000" smtClean="0"/>
              <a:t>, illustrated by Ryuta Osada</a:t>
            </a:r>
          </a:p>
          <a:p>
            <a:pPr eaLnBrk="1" hangingPunct="1"/>
            <a:endParaRPr lang="en-US" altLang="zh-TW" sz="200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p:txBody>
          <a:bodyPr/>
          <a:lstStyle/>
          <a:p>
            <a:endParaRPr lang="en-US" altLang="zh-TW" smtClean="0"/>
          </a:p>
        </p:txBody>
      </p:sp>
      <p:sp>
        <p:nvSpPr>
          <p:cNvPr id="6147" name="Rectangle 5"/>
          <p:cNvSpPr>
            <a:spLocks noGrp="1" noChangeArrowheads="1"/>
          </p:cNvSpPr>
          <p:nvPr>
            <p:ph type="body" sz="half" idx="1"/>
          </p:nvPr>
        </p:nvSpPr>
        <p:spPr>
          <a:xfrm>
            <a:off x="0" y="1484313"/>
            <a:ext cx="4038600" cy="4525962"/>
          </a:xfrm>
        </p:spPr>
        <p:txBody>
          <a:bodyPr/>
          <a:lstStyle/>
          <a:p>
            <a:pPr>
              <a:lnSpc>
                <a:spcPct val="80000"/>
              </a:lnSpc>
            </a:pPr>
            <a:r>
              <a:rPr lang="en-US" altLang="zh-TW" sz="2400" smtClean="0"/>
              <a:t>Kawakami Otojiro’s Osero (1903)</a:t>
            </a:r>
          </a:p>
          <a:p>
            <a:pPr>
              <a:lnSpc>
                <a:spcPct val="80000"/>
              </a:lnSpc>
            </a:pPr>
            <a:endParaRPr lang="en-US" altLang="zh-TW" sz="2400" smtClean="0"/>
          </a:p>
          <a:p>
            <a:pPr>
              <a:lnSpc>
                <a:spcPct val="80000"/>
              </a:lnSpc>
            </a:pPr>
            <a:endParaRPr lang="en-US" altLang="zh-TW" sz="2400" smtClean="0"/>
          </a:p>
          <a:p>
            <a:pPr>
              <a:lnSpc>
                <a:spcPct val="80000"/>
              </a:lnSpc>
            </a:pPr>
            <a:endParaRPr lang="en-US" altLang="zh-TW" sz="2400" smtClean="0"/>
          </a:p>
          <a:p>
            <a:pPr>
              <a:lnSpc>
                <a:spcPct val="80000"/>
              </a:lnSpc>
            </a:pPr>
            <a:endParaRPr lang="en-US" altLang="zh-TW" sz="2400" smtClean="0"/>
          </a:p>
          <a:p>
            <a:pPr>
              <a:lnSpc>
                <a:spcPct val="80000"/>
              </a:lnSpc>
            </a:pPr>
            <a:endParaRPr lang="en-US" altLang="zh-TW" sz="2400" smtClean="0"/>
          </a:p>
          <a:p>
            <a:pPr>
              <a:lnSpc>
                <a:spcPct val="80000"/>
              </a:lnSpc>
            </a:pPr>
            <a:endParaRPr lang="en-US" altLang="zh-TW" sz="2400" smtClean="0"/>
          </a:p>
          <a:p>
            <a:pPr>
              <a:lnSpc>
                <a:spcPct val="80000"/>
              </a:lnSpc>
            </a:pPr>
            <a:endParaRPr lang="en-US" altLang="zh-TW" sz="2400" smtClean="0">
              <a:latin typeface="Times New Roman" pitchFamily="18" charset="0"/>
            </a:endParaRPr>
          </a:p>
          <a:p>
            <a:pPr>
              <a:lnSpc>
                <a:spcPct val="80000"/>
              </a:lnSpc>
            </a:pPr>
            <a:r>
              <a:rPr lang="en-US" altLang="zh-TW" sz="2400" smtClean="0"/>
              <a:t>The premiere of </a:t>
            </a:r>
            <a:r>
              <a:rPr lang="en-US" altLang="zh-TW" sz="2400" i="1" smtClean="0"/>
              <a:t>Othello</a:t>
            </a:r>
            <a:r>
              <a:rPr lang="en-US" altLang="zh-TW" sz="2400" smtClean="0"/>
              <a:t> in Taiwan was in Sakae-za in 1905. </a:t>
            </a:r>
            <a:endParaRPr lang="en-US" altLang="zh-TW" sz="2400" smtClean="0">
              <a:latin typeface="Times New Roman" pitchFamily="18" charset="0"/>
            </a:endParaRPr>
          </a:p>
        </p:txBody>
      </p:sp>
      <p:sp>
        <p:nvSpPr>
          <p:cNvPr id="6148" name="Rectangle 6"/>
          <p:cNvSpPr>
            <a:spLocks noGrp="1" noChangeArrowheads="1"/>
          </p:cNvSpPr>
          <p:nvPr>
            <p:ph type="body" sz="half" idx="2"/>
          </p:nvPr>
        </p:nvSpPr>
        <p:spPr>
          <a:xfrm>
            <a:off x="3995738" y="5084763"/>
            <a:ext cx="4762500" cy="647700"/>
          </a:xfrm>
        </p:spPr>
        <p:txBody>
          <a:bodyPr/>
          <a:lstStyle/>
          <a:p>
            <a:pPr>
              <a:lnSpc>
                <a:spcPct val="80000"/>
              </a:lnSpc>
            </a:pPr>
            <a:r>
              <a:rPr lang="en-US" altLang="zh-TW" sz="2000" smtClean="0">
                <a:latin typeface="Times New Roman" pitchFamily="18" charset="0"/>
              </a:rPr>
              <a:t>Tomone, the Japanese Desdemona, in Kawakami Otojiro’s Osero (1903), an adaptation of Shakespeare’s </a:t>
            </a:r>
            <a:r>
              <a:rPr lang="en-US" altLang="zh-TW" sz="2000" i="1" smtClean="0">
                <a:latin typeface="Times New Roman" pitchFamily="18" charset="0"/>
              </a:rPr>
              <a:t>Othello</a:t>
            </a:r>
          </a:p>
          <a:p>
            <a:pPr>
              <a:lnSpc>
                <a:spcPct val="80000"/>
              </a:lnSpc>
            </a:pPr>
            <a:r>
              <a:rPr lang="en-US" altLang="zh-TW" sz="2000" smtClean="0">
                <a:latin typeface="Times New Roman" pitchFamily="18" charset="0"/>
              </a:rPr>
              <a:t>Photo preserved in the Tsubouchi Memorial Theatre Museum of Waseda</a:t>
            </a:r>
            <a:endParaRPr lang="zh-TW" altLang="en-US" sz="2000" smtClean="0">
              <a:latin typeface="Times New Roman" pitchFamily="18" charset="0"/>
            </a:endParaRPr>
          </a:p>
        </p:txBody>
      </p:sp>
      <p:pic>
        <p:nvPicPr>
          <p:cNvPr id="6149" name="Picture 7" descr="Othello Desdemona"/>
          <p:cNvPicPr>
            <a:picLocks noChangeAspect="1" noChangeArrowheads="1"/>
          </p:cNvPicPr>
          <p:nvPr/>
        </p:nvPicPr>
        <p:blipFill>
          <a:blip r:embed="rId2" cstate="print"/>
          <a:srcRect/>
          <a:stretch>
            <a:fillRect/>
          </a:stretch>
        </p:blipFill>
        <p:spPr bwMode="auto">
          <a:xfrm>
            <a:off x="3160713" y="571500"/>
            <a:ext cx="5983287" cy="3875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zh-TW" smtClean="0"/>
              <a:t>Othello</a:t>
            </a:r>
          </a:p>
        </p:txBody>
      </p:sp>
      <p:sp>
        <p:nvSpPr>
          <p:cNvPr id="24579" name="Rectangle 3"/>
          <p:cNvSpPr>
            <a:spLocks noGrp="1" noChangeArrowheads="1"/>
          </p:cNvSpPr>
          <p:nvPr>
            <p:ph type="body" idx="1"/>
          </p:nvPr>
        </p:nvSpPr>
        <p:spPr/>
        <p:txBody>
          <a:bodyPr/>
          <a:lstStyle/>
          <a:p>
            <a:r>
              <a:rPr lang="en-US" altLang="zh-TW" sz="2800" smtClean="0"/>
              <a:t>Othello, the Moor</a:t>
            </a:r>
          </a:p>
          <a:p>
            <a:r>
              <a:rPr lang="en-US" altLang="zh-TW" sz="2800" smtClean="0"/>
              <a:t>Iago, Othello’s officer and Emilia’s husband</a:t>
            </a:r>
          </a:p>
          <a:p>
            <a:r>
              <a:rPr lang="en-US" altLang="zh-TW" sz="2800" smtClean="0"/>
              <a:t>Roderigo, a Venetian in love with Desdemona</a:t>
            </a:r>
          </a:p>
          <a:p>
            <a:r>
              <a:rPr lang="en-US" altLang="zh-TW" sz="2800" smtClean="0"/>
              <a:t>Cassio, Othello’s lieutenant</a:t>
            </a:r>
          </a:p>
          <a:p>
            <a:r>
              <a:rPr lang="en-US" altLang="zh-TW" sz="2800" smtClean="0"/>
              <a:t>Desdemona, Othello’s wife</a:t>
            </a:r>
          </a:p>
          <a:p>
            <a:r>
              <a:rPr lang="en-US" altLang="zh-TW" sz="2800" smtClean="0"/>
              <a:t>Emilia, Desdemona’s maid and Iago’s wife</a:t>
            </a:r>
          </a:p>
          <a:p>
            <a:r>
              <a:rPr lang="en-US" altLang="zh-TW" sz="2800" smtClean="0"/>
              <a:t>Brabantio, Desdemona’s father</a:t>
            </a:r>
          </a:p>
          <a:p>
            <a:r>
              <a:rPr lang="en-US" altLang="zh-TW" sz="2800" smtClean="0"/>
              <a:t>Duke of Venice</a:t>
            </a:r>
          </a:p>
          <a:p>
            <a:endParaRPr lang="en-US" altLang="zh-TW" sz="2800" smtClean="0"/>
          </a:p>
          <a:p>
            <a:endParaRPr lang="en-US" altLang="zh-TW" sz="280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zh-TW" smtClean="0"/>
              <a:t>I.3.178-188</a:t>
            </a:r>
          </a:p>
        </p:txBody>
      </p:sp>
      <p:sp>
        <p:nvSpPr>
          <p:cNvPr id="25603" name="Rectangle 3"/>
          <p:cNvSpPr>
            <a:spLocks noGrp="1" noChangeArrowheads="1"/>
          </p:cNvSpPr>
          <p:nvPr>
            <p:ph sz="half" idx="1"/>
          </p:nvPr>
        </p:nvSpPr>
        <p:spPr>
          <a:xfrm>
            <a:off x="428625" y="1285875"/>
            <a:ext cx="4038600" cy="4525963"/>
          </a:xfrm>
        </p:spPr>
        <p:txBody>
          <a:bodyPr/>
          <a:lstStyle/>
          <a:p>
            <a:pPr eaLnBrk="1" hangingPunct="1">
              <a:lnSpc>
                <a:spcPct val="80000"/>
              </a:lnSpc>
              <a:buFontTx/>
              <a:buNone/>
            </a:pPr>
            <a:r>
              <a:rPr lang="en-US" altLang="zh-TW" sz="1800" smtClean="0"/>
              <a:t>BRABANTIO  </a:t>
            </a:r>
          </a:p>
          <a:p>
            <a:pPr eaLnBrk="1" hangingPunct="1">
              <a:lnSpc>
                <a:spcPct val="80000"/>
              </a:lnSpc>
              <a:buFontTx/>
              <a:buNone/>
            </a:pPr>
            <a:r>
              <a:rPr lang="en-US" altLang="zh-TW" sz="1800" smtClean="0"/>
              <a:t>	Come hither, gentle mistress:</a:t>
            </a:r>
            <a:br>
              <a:rPr lang="en-US" altLang="zh-TW" sz="1800" smtClean="0"/>
            </a:br>
            <a:r>
              <a:rPr lang="en-US" altLang="zh-TW" sz="1800" smtClean="0"/>
              <a:t>Do you perceive in all this noble company</a:t>
            </a:r>
            <a:br>
              <a:rPr lang="en-US" altLang="zh-TW" sz="1800" smtClean="0"/>
            </a:br>
            <a:r>
              <a:rPr lang="en-US" altLang="zh-TW" sz="1800" smtClean="0"/>
              <a:t>Where most you owe obedience?</a:t>
            </a:r>
            <a:br>
              <a:rPr lang="en-US" altLang="zh-TW" sz="1800" smtClean="0"/>
            </a:br>
            <a:endParaRPr lang="en-US" altLang="zh-TW" sz="1800" smtClean="0"/>
          </a:p>
          <a:p>
            <a:pPr eaLnBrk="1" hangingPunct="1">
              <a:lnSpc>
                <a:spcPct val="80000"/>
              </a:lnSpc>
              <a:buFontTx/>
              <a:buNone/>
            </a:pPr>
            <a:r>
              <a:rPr lang="en-US" altLang="zh-TW" sz="1800" smtClean="0"/>
              <a:t>DESDEMONA </a:t>
            </a:r>
            <a:br>
              <a:rPr lang="en-US" altLang="zh-TW" sz="1800" smtClean="0"/>
            </a:br>
            <a:r>
              <a:rPr lang="en-US" altLang="zh-TW" sz="1800" smtClean="0"/>
              <a:t>My noble father,</a:t>
            </a:r>
            <a:br>
              <a:rPr lang="en-US" altLang="zh-TW" sz="1800" smtClean="0"/>
            </a:br>
            <a:r>
              <a:rPr lang="en-US" altLang="zh-TW" sz="1800" smtClean="0"/>
              <a:t>I do perceive here a divided duty:</a:t>
            </a:r>
            <a:br>
              <a:rPr lang="en-US" altLang="zh-TW" sz="1800" smtClean="0"/>
            </a:br>
            <a:r>
              <a:rPr lang="en-US" altLang="zh-TW" sz="1800" smtClean="0"/>
              <a:t>To you I am bound for life and </a:t>
            </a:r>
            <a:r>
              <a:rPr lang="en-US" altLang="zh-TW" sz="1800" smtClean="0">
                <a:solidFill>
                  <a:srgbClr val="FF0000"/>
                </a:solidFill>
              </a:rPr>
              <a:t>education (upbringing);</a:t>
            </a:r>
            <a:r>
              <a:rPr lang="en-US" altLang="zh-TW" sz="1800" smtClean="0"/>
              <a:t/>
            </a:r>
            <a:br>
              <a:rPr lang="en-US" altLang="zh-TW" sz="1800" smtClean="0"/>
            </a:br>
            <a:r>
              <a:rPr lang="en-US" altLang="zh-TW" sz="1800" smtClean="0"/>
              <a:t>My life and education both do </a:t>
            </a:r>
            <a:r>
              <a:rPr lang="en-US" altLang="zh-TW" sz="1800" smtClean="0">
                <a:solidFill>
                  <a:srgbClr val="FF0000"/>
                </a:solidFill>
              </a:rPr>
              <a:t>learn me (instruct me)</a:t>
            </a:r>
            <a:br>
              <a:rPr lang="en-US" altLang="zh-TW" sz="1800" smtClean="0">
                <a:solidFill>
                  <a:srgbClr val="FF0000"/>
                </a:solidFill>
              </a:rPr>
            </a:br>
            <a:r>
              <a:rPr lang="en-US" altLang="zh-TW" sz="1800" smtClean="0"/>
              <a:t>How to respect you; you are the lord of duty;</a:t>
            </a:r>
            <a:br>
              <a:rPr lang="en-US" altLang="zh-TW" sz="1800" smtClean="0"/>
            </a:br>
            <a:r>
              <a:rPr lang="en-US" altLang="zh-TW" sz="1800" smtClean="0"/>
              <a:t>I am </a:t>
            </a:r>
            <a:r>
              <a:rPr lang="en-US" altLang="zh-TW" sz="1800" smtClean="0">
                <a:solidFill>
                  <a:srgbClr val="FF0000"/>
                </a:solidFill>
              </a:rPr>
              <a:t>hitherto (so far)</a:t>
            </a:r>
            <a:r>
              <a:rPr lang="en-US" altLang="zh-TW" sz="1800" smtClean="0"/>
              <a:t> your daughter: but here's my husband,</a:t>
            </a:r>
            <a:br>
              <a:rPr lang="en-US" altLang="zh-TW" sz="1800" smtClean="0"/>
            </a:br>
            <a:r>
              <a:rPr lang="en-US" altLang="zh-TW" sz="1800" smtClean="0"/>
              <a:t>And so much duty as my mother show'd</a:t>
            </a:r>
            <a:br>
              <a:rPr lang="en-US" altLang="zh-TW" sz="1800" smtClean="0"/>
            </a:br>
            <a:r>
              <a:rPr lang="en-US" altLang="zh-TW" sz="1800" smtClean="0"/>
              <a:t>To you, preferring you before her father,</a:t>
            </a:r>
            <a:br>
              <a:rPr lang="en-US" altLang="zh-TW" sz="1800" smtClean="0"/>
            </a:br>
            <a:r>
              <a:rPr lang="en-US" altLang="zh-TW" sz="1800" smtClean="0"/>
              <a:t>So much I </a:t>
            </a:r>
            <a:r>
              <a:rPr lang="en-US" altLang="zh-TW" sz="1800" smtClean="0">
                <a:solidFill>
                  <a:srgbClr val="FF0000"/>
                </a:solidFill>
              </a:rPr>
              <a:t>challenge (claim)</a:t>
            </a:r>
            <a:r>
              <a:rPr lang="en-US" altLang="zh-TW" sz="1800" smtClean="0"/>
              <a:t> that I may profess</a:t>
            </a:r>
          </a:p>
          <a:p>
            <a:pPr eaLnBrk="1" hangingPunct="1">
              <a:lnSpc>
                <a:spcPct val="80000"/>
              </a:lnSpc>
              <a:buFontTx/>
              <a:buNone/>
            </a:pPr>
            <a:r>
              <a:rPr lang="en-US" altLang="zh-TW" sz="1800" smtClean="0"/>
              <a:t>	Due to the Moor my lord. </a:t>
            </a:r>
          </a:p>
          <a:p>
            <a:pPr eaLnBrk="1" hangingPunct="1">
              <a:lnSpc>
                <a:spcPct val="80000"/>
              </a:lnSpc>
              <a:buFontTx/>
              <a:buNone/>
            </a:pPr>
            <a:r>
              <a:rPr lang="en-US" altLang="zh-TW" sz="1400" smtClean="0"/>
              <a:t/>
            </a:r>
            <a:br>
              <a:rPr lang="en-US" altLang="zh-TW" sz="1400" smtClean="0"/>
            </a:br>
            <a:r>
              <a:rPr lang="en-US" altLang="zh-TW" sz="1000" smtClean="0"/>
              <a:t/>
            </a:r>
            <a:br>
              <a:rPr lang="en-US" altLang="zh-TW" sz="1000" smtClean="0"/>
            </a:br>
            <a:r>
              <a:rPr lang="en-US" altLang="zh-TW" sz="1000" smtClean="0"/>
              <a:t/>
            </a:r>
            <a:br>
              <a:rPr lang="en-US" altLang="zh-TW" sz="1000" smtClean="0"/>
            </a:br>
            <a:endParaRPr lang="en-US" altLang="zh-TW" sz="1000" smtClean="0"/>
          </a:p>
        </p:txBody>
      </p:sp>
      <p:pic>
        <p:nvPicPr>
          <p:cNvPr id="25604" name="內容版面配置區 4" descr="p40.jpg"/>
          <p:cNvPicPr>
            <a:picLocks noGrp="1" noChangeAspect="1"/>
          </p:cNvPicPr>
          <p:nvPr>
            <p:ph sz="half" idx="2"/>
          </p:nvPr>
        </p:nvPicPr>
        <p:blipFill>
          <a:blip r:embed="rId2" cstate="print"/>
          <a:srcRect/>
          <a:stretch>
            <a:fillRect/>
          </a:stretch>
        </p:blipFill>
        <p:spPr>
          <a:xfrm>
            <a:off x="5072063" y="1212850"/>
            <a:ext cx="3571875" cy="530225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zh-TW" smtClean="0"/>
              <a:t>I.3.189-198</a:t>
            </a:r>
          </a:p>
        </p:txBody>
      </p:sp>
      <p:sp>
        <p:nvSpPr>
          <p:cNvPr id="26627" name="Rectangle 3"/>
          <p:cNvSpPr>
            <a:spLocks noGrp="1" noChangeArrowheads="1"/>
          </p:cNvSpPr>
          <p:nvPr>
            <p:ph type="body" idx="1"/>
          </p:nvPr>
        </p:nvSpPr>
        <p:spPr/>
        <p:txBody>
          <a:bodyPr/>
          <a:lstStyle/>
          <a:p>
            <a:pPr eaLnBrk="1" hangingPunct="1">
              <a:lnSpc>
                <a:spcPct val="80000"/>
              </a:lnSpc>
            </a:pPr>
            <a:r>
              <a:rPr lang="en-US" altLang="zh-TW" sz="2400" smtClean="0"/>
              <a:t>BRABANTIO </a:t>
            </a:r>
            <a:br>
              <a:rPr lang="en-US" altLang="zh-TW" sz="2400" smtClean="0"/>
            </a:br>
            <a:r>
              <a:rPr lang="en-US" altLang="zh-TW" sz="2400" smtClean="0">
                <a:solidFill>
                  <a:srgbClr val="FF0000"/>
                </a:solidFill>
              </a:rPr>
              <a:t>God bu'y (God be with you)!</a:t>
            </a:r>
            <a:r>
              <a:rPr lang="en-US" altLang="zh-TW" sz="2400" smtClean="0"/>
              <a:t> I have done.</a:t>
            </a:r>
            <a:br>
              <a:rPr lang="en-US" altLang="zh-TW" sz="2400" smtClean="0"/>
            </a:br>
            <a:r>
              <a:rPr lang="en-US" altLang="zh-TW" sz="2400" smtClean="0"/>
              <a:t>Please it your grace, </a:t>
            </a:r>
            <a:r>
              <a:rPr lang="en-US" altLang="zh-TW" sz="2400" smtClean="0">
                <a:solidFill>
                  <a:srgbClr val="FF0000"/>
                </a:solidFill>
              </a:rPr>
              <a:t>on (let us proceed with)</a:t>
            </a:r>
            <a:r>
              <a:rPr lang="en-US" altLang="zh-TW" sz="2400" smtClean="0"/>
              <a:t> to the state-affairs:</a:t>
            </a:r>
            <a:br>
              <a:rPr lang="en-US" altLang="zh-TW" sz="2400" smtClean="0"/>
            </a:br>
            <a:r>
              <a:rPr lang="en-US" altLang="zh-TW" sz="2400" smtClean="0"/>
              <a:t>I had rather to adopt a child than </a:t>
            </a:r>
            <a:r>
              <a:rPr lang="en-US" altLang="zh-TW" sz="2400" smtClean="0">
                <a:solidFill>
                  <a:srgbClr val="FF0000"/>
                </a:solidFill>
              </a:rPr>
              <a:t>get (beget)</a:t>
            </a:r>
            <a:r>
              <a:rPr lang="en-US" altLang="zh-TW" sz="2400" smtClean="0"/>
              <a:t> it.</a:t>
            </a:r>
            <a:br>
              <a:rPr lang="en-US" altLang="zh-TW" sz="2400" smtClean="0"/>
            </a:br>
            <a:r>
              <a:rPr lang="en-US" altLang="zh-TW" sz="2400" smtClean="0">
                <a:solidFill>
                  <a:srgbClr val="00B0F0"/>
                </a:solidFill>
              </a:rPr>
              <a:t>Come hither, Moor:</a:t>
            </a:r>
            <a:br>
              <a:rPr lang="en-US" altLang="zh-TW" sz="2400" smtClean="0">
                <a:solidFill>
                  <a:srgbClr val="00B0F0"/>
                </a:solidFill>
              </a:rPr>
            </a:br>
            <a:r>
              <a:rPr lang="en-US" altLang="zh-TW" sz="2400" smtClean="0">
                <a:solidFill>
                  <a:srgbClr val="00B0F0"/>
                </a:solidFill>
              </a:rPr>
              <a:t>I here do give thee </a:t>
            </a:r>
            <a:r>
              <a:rPr lang="en-US" altLang="zh-TW" sz="2400" smtClean="0">
                <a:solidFill>
                  <a:srgbClr val="FF0000"/>
                </a:solidFill>
              </a:rPr>
              <a:t>that (i.e. Desdemona)</a:t>
            </a:r>
            <a:r>
              <a:rPr lang="en-US" altLang="zh-TW" sz="2400" smtClean="0"/>
              <a:t> </a:t>
            </a:r>
            <a:r>
              <a:rPr lang="en-US" altLang="zh-TW" sz="2400" smtClean="0">
                <a:solidFill>
                  <a:srgbClr val="00B0F0"/>
                </a:solidFill>
              </a:rPr>
              <a:t>with all my heart</a:t>
            </a:r>
            <a:r>
              <a:rPr lang="en-US" altLang="zh-TW" sz="2400" smtClean="0"/>
              <a:t/>
            </a:r>
            <a:br>
              <a:rPr lang="en-US" altLang="zh-TW" sz="2400" smtClean="0"/>
            </a:br>
            <a:r>
              <a:rPr lang="en-US" altLang="zh-TW" sz="2400" smtClean="0"/>
              <a:t>Which, but </a:t>
            </a:r>
            <a:r>
              <a:rPr lang="en-US" altLang="zh-TW" sz="2400" smtClean="0">
                <a:solidFill>
                  <a:srgbClr val="FF0000"/>
                </a:solidFill>
              </a:rPr>
              <a:t>thou hast already (except you have it already),</a:t>
            </a:r>
            <a:r>
              <a:rPr lang="en-US" altLang="zh-TW" sz="2400" smtClean="0"/>
              <a:t> with all my heart</a:t>
            </a:r>
            <a:br>
              <a:rPr lang="en-US" altLang="zh-TW" sz="2400" smtClean="0"/>
            </a:br>
            <a:r>
              <a:rPr lang="en-US" altLang="zh-TW" sz="2400" smtClean="0"/>
              <a:t>I would keep from thee. </a:t>
            </a:r>
            <a:r>
              <a:rPr lang="en-US" altLang="zh-TW" sz="2400" smtClean="0">
                <a:solidFill>
                  <a:srgbClr val="FF0000"/>
                </a:solidFill>
              </a:rPr>
              <a:t>For your sake (on your account),</a:t>
            </a:r>
            <a:r>
              <a:rPr lang="en-US" altLang="zh-TW" sz="2400" smtClean="0"/>
              <a:t> jewel,</a:t>
            </a:r>
            <a:br>
              <a:rPr lang="en-US" altLang="zh-TW" sz="2400" smtClean="0"/>
            </a:br>
            <a:r>
              <a:rPr lang="en-US" altLang="zh-TW" sz="2400" smtClean="0">
                <a:solidFill>
                  <a:srgbClr val="00B0F0"/>
                </a:solidFill>
              </a:rPr>
              <a:t>I am glad </a:t>
            </a:r>
            <a:r>
              <a:rPr lang="en-US" altLang="zh-TW" sz="2400" smtClean="0">
                <a:solidFill>
                  <a:srgbClr val="FF0000"/>
                </a:solidFill>
              </a:rPr>
              <a:t>at soul (in my heart) </a:t>
            </a:r>
            <a:r>
              <a:rPr lang="en-US" altLang="zh-TW" sz="2400" smtClean="0">
                <a:solidFill>
                  <a:srgbClr val="00B0F0"/>
                </a:solidFill>
              </a:rPr>
              <a:t>I have no other child:</a:t>
            </a:r>
            <a:r>
              <a:rPr lang="en-US" altLang="zh-TW" sz="2400" smtClean="0"/>
              <a:t/>
            </a:r>
            <a:br>
              <a:rPr lang="en-US" altLang="zh-TW" sz="2400" smtClean="0"/>
            </a:br>
            <a:r>
              <a:rPr lang="en-US" altLang="zh-TW" sz="2400" smtClean="0"/>
              <a:t>For thy </a:t>
            </a:r>
            <a:r>
              <a:rPr lang="en-US" altLang="zh-TW" sz="2400" smtClean="0">
                <a:solidFill>
                  <a:srgbClr val="FF0000"/>
                </a:solidFill>
              </a:rPr>
              <a:t>escape (elopement)</a:t>
            </a:r>
            <a:r>
              <a:rPr lang="en-US" altLang="zh-TW" sz="2400" smtClean="0"/>
              <a:t> would teach me tyranny,</a:t>
            </a:r>
            <a:br>
              <a:rPr lang="en-US" altLang="zh-TW" sz="2400" smtClean="0"/>
            </a:br>
            <a:r>
              <a:rPr lang="en-US" altLang="zh-TW" sz="2400" smtClean="0">
                <a:solidFill>
                  <a:srgbClr val="FF0000"/>
                </a:solidFill>
              </a:rPr>
              <a:t>To hang clogs (blocks of wood fastened to the legs of horses to prevent their escape)</a:t>
            </a:r>
            <a:r>
              <a:rPr lang="en-US" altLang="zh-TW" sz="2400" smtClean="0"/>
              <a:t> on them. I have done, my lord.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zh-TW" smtClean="0"/>
              <a:t>I.3.221-228</a:t>
            </a:r>
          </a:p>
        </p:txBody>
      </p:sp>
      <p:sp>
        <p:nvSpPr>
          <p:cNvPr id="27651" name="Rectangle 3"/>
          <p:cNvSpPr>
            <a:spLocks noGrp="1" noChangeArrowheads="1"/>
          </p:cNvSpPr>
          <p:nvPr>
            <p:ph type="body" idx="1"/>
          </p:nvPr>
        </p:nvSpPr>
        <p:spPr/>
        <p:txBody>
          <a:bodyPr/>
          <a:lstStyle/>
          <a:p>
            <a:pPr eaLnBrk="1" hangingPunct="1">
              <a:lnSpc>
                <a:spcPct val="80000"/>
              </a:lnSpc>
            </a:pPr>
            <a:r>
              <a:rPr lang="en-US" altLang="zh-TW" sz="2400" smtClean="0">
                <a:solidFill>
                  <a:schemeClr val="accent2"/>
                </a:solidFill>
              </a:rPr>
              <a:t>Skip </a:t>
            </a:r>
          </a:p>
          <a:p>
            <a:pPr eaLnBrk="1" hangingPunct="1">
              <a:lnSpc>
                <a:spcPct val="80000"/>
              </a:lnSpc>
            </a:pPr>
            <a:r>
              <a:rPr lang="en-US" altLang="zh-TW" sz="2400" smtClean="0"/>
              <a:t>DUKE OF VENICE </a:t>
            </a:r>
            <a:br>
              <a:rPr lang="en-US" altLang="zh-TW" sz="2400" smtClean="0"/>
            </a:br>
            <a:r>
              <a:rPr lang="en-US" altLang="zh-TW" sz="2400" smtClean="0"/>
              <a:t>The Turk with a most </a:t>
            </a:r>
            <a:r>
              <a:rPr lang="en-US" altLang="zh-TW" sz="2400" smtClean="0">
                <a:solidFill>
                  <a:srgbClr val="FF0000"/>
                </a:solidFill>
              </a:rPr>
              <a:t>mighty preparation (armed force)</a:t>
            </a:r>
            <a:r>
              <a:rPr lang="en-US" altLang="zh-TW" sz="2400" smtClean="0"/>
              <a:t> makes for</a:t>
            </a:r>
            <a:br>
              <a:rPr lang="en-US" altLang="zh-TW" sz="2400" smtClean="0"/>
            </a:br>
            <a:r>
              <a:rPr lang="en-US" altLang="zh-TW" sz="2400" smtClean="0"/>
              <a:t>Cyprus. Othello, the </a:t>
            </a:r>
            <a:r>
              <a:rPr lang="en-US" altLang="zh-TW" sz="2400" smtClean="0">
                <a:solidFill>
                  <a:srgbClr val="FF0000"/>
                </a:solidFill>
              </a:rPr>
              <a:t>fortitude ( defensive strength)</a:t>
            </a:r>
            <a:r>
              <a:rPr lang="en-US" altLang="zh-TW" sz="2400" smtClean="0"/>
              <a:t> of the place is best</a:t>
            </a:r>
            <a:br>
              <a:rPr lang="en-US" altLang="zh-TW" sz="2400" smtClean="0"/>
            </a:br>
            <a:r>
              <a:rPr lang="en-US" altLang="zh-TW" sz="2400" smtClean="0"/>
              <a:t>known to you; and though we have there a </a:t>
            </a:r>
            <a:r>
              <a:rPr lang="en-US" altLang="zh-TW" sz="2400" smtClean="0">
                <a:solidFill>
                  <a:srgbClr val="FF0000"/>
                </a:solidFill>
              </a:rPr>
              <a:t>substitute (deputy, i.e Montano,)</a:t>
            </a:r>
            <a:br>
              <a:rPr lang="en-US" altLang="zh-TW" sz="2400" smtClean="0">
                <a:solidFill>
                  <a:srgbClr val="FF0000"/>
                </a:solidFill>
              </a:rPr>
            </a:br>
            <a:r>
              <a:rPr lang="en-US" altLang="zh-TW" sz="2400" smtClean="0"/>
              <a:t>of most allowed </a:t>
            </a:r>
            <a:r>
              <a:rPr lang="en-US" altLang="zh-TW" sz="2400" smtClean="0">
                <a:solidFill>
                  <a:srgbClr val="FF0000"/>
                </a:solidFill>
              </a:rPr>
              <a:t>sufficiency (recognized efficiency),</a:t>
            </a:r>
            <a:r>
              <a:rPr lang="en-US" altLang="zh-TW" sz="2400" smtClean="0"/>
              <a:t> yet </a:t>
            </a:r>
            <a:r>
              <a:rPr lang="en-US" altLang="zh-TW" sz="2400" smtClean="0">
                <a:solidFill>
                  <a:srgbClr val="FF0000"/>
                </a:solidFill>
              </a:rPr>
              <a:t>opinion (public opinion),</a:t>
            </a:r>
            <a:r>
              <a:rPr lang="en-US" altLang="zh-TW" sz="2400" smtClean="0"/>
              <a:t> a</a:t>
            </a:r>
            <a:br>
              <a:rPr lang="en-US" altLang="zh-TW" sz="2400" smtClean="0"/>
            </a:br>
            <a:r>
              <a:rPr lang="en-US" altLang="zh-TW" sz="2400" smtClean="0"/>
              <a:t>sovereign mistress of effects (which makes the final decision in these matters), throws </a:t>
            </a:r>
            <a:r>
              <a:rPr lang="en-US" altLang="zh-TW" sz="2400" smtClean="0">
                <a:solidFill>
                  <a:srgbClr val="FF0000"/>
                </a:solidFill>
              </a:rPr>
              <a:t>a more safer</a:t>
            </a:r>
            <a:br>
              <a:rPr lang="en-US" altLang="zh-TW" sz="2400" smtClean="0">
                <a:solidFill>
                  <a:srgbClr val="FF0000"/>
                </a:solidFill>
              </a:rPr>
            </a:br>
            <a:r>
              <a:rPr lang="en-US" altLang="zh-TW" sz="2400" smtClean="0">
                <a:solidFill>
                  <a:srgbClr val="FF0000"/>
                </a:solidFill>
              </a:rPr>
              <a:t>voice on you (votes for you as the safer choice):</a:t>
            </a:r>
            <a:r>
              <a:rPr lang="en-US" altLang="zh-TW" sz="2400" smtClean="0"/>
              <a:t> you must therefore be content to</a:t>
            </a:r>
            <a:br>
              <a:rPr lang="en-US" altLang="zh-TW" sz="2400" smtClean="0"/>
            </a:br>
            <a:r>
              <a:rPr lang="en-US" altLang="zh-TW" sz="2400" smtClean="0">
                <a:solidFill>
                  <a:srgbClr val="FF0000"/>
                </a:solidFill>
              </a:rPr>
              <a:t>slubber (tarnish)</a:t>
            </a:r>
            <a:r>
              <a:rPr lang="en-US" altLang="zh-TW" sz="2400" smtClean="0"/>
              <a:t> the gloss of your new fortunes with this</a:t>
            </a:r>
            <a:br>
              <a:rPr lang="en-US" altLang="zh-TW" sz="2400" smtClean="0"/>
            </a:br>
            <a:r>
              <a:rPr lang="en-US" altLang="zh-TW" sz="2400" smtClean="0">
                <a:solidFill>
                  <a:srgbClr val="FF0000"/>
                </a:solidFill>
              </a:rPr>
              <a:t>more stubborn (tougher)</a:t>
            </a:r>
            <a:r>
              <a:rPr lang="en-US" altLang="zh-TW" sz="2400" smtClean="0"/>
              <a:t> and </a:t>
            </a:r>
            <a:r>
              <a:rPr lang="en-US" altLang="zh-TW" sz="2400" smtClean="0">
                <a:solidFill>
                  <a:srgbClr val="FF0000"/>
                </a:solidFill>
              </a:rPr>
              <a:t>boisterous (violent)</a:t>
            </a:r>
            <a:r>
              <a:rPr lang="en-US" altLang="zh-TW" sz="2400" smtClean="0"/>
              <a:t> </a:t>
            </a:r>
            <a:r>
              <a:rPr lang="en-US" altLang="zh-TW" sz="2400" smtClean="0">
                <a:solidFill>
                  <a:srgbClr val="FF0000"/>
                </a:solidFill>
              </a:rPr>
              <a:t>expedition (assignment).</a:t>
            </a:r>
            <a:r>
              <a:rPr lang="en-US" altLang="zh-TW" sz="2000" smtClean="0">
                <a:solidFill>
                  <a:srgbClr val="FF0000"/>
                </a:solidFill>
              </a:rPr>
              <a:t/>
            </a:r>
            <a:br>
              <a:rPr lang="en-US" altLang="zh-TW" sz="2000" smtClean="0">
                <a:solidFill>
                  <a:srgbClr val="FF0000"/>
                </a:solidFill>
              </a:rPr>
            </a:br>
            <a:r>
              <a:rPr lang="en-US" altLang="zh-TW" sz="800" smtClean="0"/>
              <a:t/>
            </a:r>
            <a:br>
              <a:rPr lang="en-US" altLang="zh-TW" sz="800" smtClean="0"/>
            </a:br>
            <a:r>
              <a:rPr lang="en-US" altLang="zh-TW" sz="800" smtClean="0"/>
              <a:t/>
            </a:r>
            <a:br>
              <a:rPr lang="en-US" altLang="zh-TW" sz="800" smtClean="0"/>
            </a:br>
            <a:endParaRPr lang="en-US" altLang="zh-TW" sz="80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zh-TW" smtClean="0"/>
              <a:t>I.3.246-251</a:t>
            </a:r>
          </a:p>
        </p:txBody>
      </p:sp>
      <p:sp>
        <p:nvSpPr>
          <p:cNvPr id="28675" name="Rectangle 3"/>
          <p:cNvSpPr>
            <a:spLocks noGrp="1" noChangeArrowheads="1"/>
          </p:cNvSpPr>
          <p:nvPr>
            <p:ph sz="half" idx="1"/>
          </p:nvPr>
        </p:nvSpPr>
        <p:spPr/>
        <p:txBody>
          <a:bodyPr/>
          <a:lstStyle/>
          <a:p>
            <a:pPr eaLnBrk="1" hangingPunct="1">
              <a:lnSpc>
                <a:spcPct val="80000"/>
              </a:lnSpc>
              <a:buFontTx/>
              <a:buNone/>
            </a:pPr>
            <a:r>
              <a:rPr lang="en-US" altLang="zh-TW" sz="2400" smtClean="0"/>
              <a:t>DUKE OF VENICE </a:t>
            </a:r>
            <a:br>
              <a:rPr lang="en-US" altLang="zh-TW" sz="2400" smtClean="0"/>
            </a:br>
            <a:r>
              <a:rPr lang="en-US" altLang="zh-TW" sz="2400" smtClean="0"/>
              <a:t>What would You, Desdemona?</a:t>
            </a:r>
          </a:p>
          <a:p>
            <a:pPr eaLnBrk="1" hangingPunct="1">
              <a:lnSpc>
                <a:spcPct val="80000"/>
              </a:lnSpc>
              <a:buFontTx/>
              <a:buNone/>
            </a:pPr>
            <a:r>
              <a:rPr lang="en-US" altLang="zh-TW" sz="2400" smtClean="0"/>
              <a:t>DESDEMONA </a:t>
            </a:r>
            <a:br>
              <a:rPr lang="en-US" altLang="zh-TW" sz="2400" smtClean="0"/>
            </a:br>
            <a:r>
              <a:rPr lang="en-US" altLang="zh-TW" sz="2400" smtClean="0"/>
              <a:t>That I did love the Moor to live with him,</a:t>
            </a:r>
            <a:br>
              <a:rPr lang="en-US" altLang="zh-TW" sz="2400" smtClean="0"/>
            </a:br>
            <a:r>
              <a:rPr lang="en-US" altLang="zh-TW" sz="2400" smtClean="0"/>
              <a:t>My </a:t>
            </a:r>
            <a:r>
              <a:rPr lang="en-US" altLang="zh-TW" sz="2400" smtClean="0">
                <a:solidFill>
                  <a:srgbClr val="FF0000"/>
                </a:solidFill>
              </a:rPr>
              <a:t>downright violence (violation of normal standards)</a:t>
            </a:r>
            <a:r>
              <a:rPr lang="en-US" altLang="zh-TW" sz="2400" smtClean="0"/>
              <a:t> and </a:t>
            </a:r>
            <a:r>
              <a:rPr lang="en-US" altLang="zh-TW" sz="2400" smtClean="0">
                <a:solidFill>
                  <a:srgbClr val="FF0000"/>
                </a:solidFill>
              </a:rPr>
              <a:t>storm of fortunes (disruption of my own future)</a:t>
            </a:r>
            <a:br>
              <a:rPr lang="en-US" altLang="zh-TW" sz="2400" smtClean="0">
                <a:solidFill>
                  <a:srgbClr val="FF0000"/>
                </a:solidFill>
              </a:rPr>
            </a:br>
            <a:r>
              <a:rPr lang="en-US" altLang="zh-TW" sz="2400" smtClean="0"/>
              <a:t>May trumpet to the world: my heart's subdued</a:t>
            </a:r>
            <a:br>
              <a:rPr lang="en-US" altLang="zh-TW" sz="2400" smtClean="0"/>
            </a:br>
            <a:r>
              <a:rPr lang="en-US" altLang="zh-TW" sz="2400" smtClean="0"/>
              <a:t>Even to the very </a:t>
            </a:r>
            <a:r>
              <a:rPr lang="en-US" altLang="zh-TW" sz="2400" smtClean="0">
                <a:solidFill>
                  <a:srgbClr val="FF0000"/>
                </a:solidFill>
              </a:rPr>
              <a:t>quality (nature)</a:t>
            </a:r>
            <a:r>
              <a:rPr lang="en-US" altLang="zh-TW" sz="2400" smtClean="0"/>
              <a:t> of my lord:</a:t>
            </a:r>
            <a:br>
              <a:rPr lang="en-US" altLang="zh-TW" sz="2400" smtClean="0"/>
            </a:br>
            <a:endParaRPr lang="en-US" altLang="zh-TW" sz="2400" smtClean="0"/>
          </a:p>
        </p:txBody>
      </p:sp>
      <p:pic>
        <p:nvPicPr>
          <p:cNvPr id="28676" name="內容版面配置區 4" descr="p45.jpg"/>
          <p:cNvPicPr>
            <a:picLocks noGrp="1" noChangeAspect="1"/>
          </p:cNvPicPr>
          <p:nvPr>
            <p:ph sz="half" idx="2"/>
          </p:nvPr>
        </p:nvPicPr>
        <p:blipFill>
          <a:blip r:embed="rId2" cstate="print"/>
          <a:srcRect/>
          <a:stretch>
            <a:fillRect/>
          </a:stretch>
        </p:blipFill>
        <p:spPr>
          <a:xfrm>
            <a:off x="5586413" y="1262063"/>
            <a:ext cx="3557587" cy="5595937"/>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zh-TW" smtClean="0"/>
              <a:t>I.3.252-259</a:t>
            </a:r>
          </a:p>
        </p:txBody>
      </p:sp>
      <p:sp>
        <p:nvSpPr>
          <p:cNvPr id="29699" name="Rectangle 3"/>
          <p:cNvSpPr>
            <a:spLocks noGrp="1" noChangeArrowheads="1"/>
          </p:cNvSpPr>
          <p:nvPr>
            <p:ph type="body" idx="1"/>
          </p:nvPr>
        </p:nvSpPr>
        <p:spPr>
          <a:xfrm>
            <a:off x="357188" y="1357313"/>
            <a:ext cx="8229600" cy="4525962"/>
          </a:xfrm>
        </p:spPr>
        <p:txBody>
          <a:bodyPr/>
          <a:lstStyle/>
          <a:p>
            <a:pPr eaLnBrk="1" hangingPunct="1">
              <a:lnSpc>
                <a:spcPct val="80000"/>
              </a:lnSpc>
              <a:buFontTx/>
              <a:buNone/>
            </a:pPr>
            <a:r>
              <a:rPr lang="en-US" altLang="zh-TW" sz="2400" smtClean="0"/>
              <a:t> </a:t>
            </a:r>
            <a:r>
              <a:rPr lang="en-US" altLang="zh-TW" sz="2800" smtClean="0"/>
              <a:t>DESDEMONA </a:t>
            </a:r>
          </a:p>
          <a:p>
            <a:pPr eaLnBrk="1" hangingPunct="1">
              <a:lnSpc>
                <a:spcPct val="80000"/>
              </a:lnSpc>
              <a:buFontTx/>
              <a:buNone/>
            </a:pPr>
            <a:r>
              <a:rPr lang="en-US" altLang="zh-TW" sz="2800" smtClean="0"/>
              <a:t>	I saw Othello's visage in his mind,</a:t>
            </a:r>
            <a:br>
              <a:rPr lang="en-US" altLang="zh-TW" sz="2800" smtClean="0"/>
            </a:br>
            <a:r>
              <a:rPr lang="en-US" altLang="zh-TW" sz="2800" smtClean="0"/>
              <a:t>And to his honour and his </a:t>
            </a:r>
            <a:r>
              <a:rPr lang="en-US" altLang="zh-TW" sz="2800" smtClean="0">
                <a:solidFill>
                  <a:srgbClr val="FF0000"/>
                </a:solidFill>
              </a:rPr>
              <a:t>valiant parts (military virtues)</a:t>
            </a:r>
            <a:r>
              <a:rPr lang="en-US" altLang="zh-TW" sz="2800" smtClean="0"/>
              <a:t/>
            </a:r>
            <a:br>
              <a:rPr lang="en-US" altLang="zh-TW" sz="2800" smtClean="0"/>
            </a:br>
            <a:r>
              <a:rPr lang="en-US" altLang="zh-TW" sz="2800" smtClean="0"/>
              <a:t>Did I my soul and fortunes consecrate.</a:t>
            </a:r>
            <a:br>
              <a:rPr lang="en-US" altLang="zh-TW" sz="2800" smtClean="0"/>
            </a:br>
            <a:r>
              <a:rPr lang="en-US" altLang="zh-TW" sz="2800" smtClean="0"/>
              <a:t>So that, dear lords, if I be left behind,</a:t>
            </a:r>
            <a:br>
              <a:rPr lang="en-US" altLang="zh-TW" sz="2800" smtClean="0"/>
            </a:br>
            <a:r>
              <a:rPr lang="en-US" altLang="zh-TW" sz="2800" smtClean="0">
                <a:solidFill>
                  <a:srgbClr val="FF0000"/>
                </a:solidFill>
              </a:rPr>
              <a:t>A moth (idler)</a:t>
            </a:r>
            <a:r>
              <a:rPr lang="en-US" altLang="zh-TW" sz="2800" smtClean="0"/>
              <a:t> of peace, and he go to the war,</a:t>
            </a:r>
            <a:br>
              <a:rPr lang="en-US" altLang="zh-TW" sz="2800" smtClean="0"/>
            </a:br>
            <a:r>
              <a:rPr lang="en-US" altLang="zh-TW" sz="2800" smtClean="0"/>
              <a:t>The </a:t>
            </a:r>
            <a:r>
              <a:rPr lang="en-US" altLang="zh-TW" sz="2800" smtClean="0">
                <a:solidFill>
                  <a:srgbClr val="FF0000"/>
                </a:solidFill>
              </a:rPr>
              <a:t>rites (rites of love)</a:t>
            </a:r>
            <a:r>
              <a:rPr lang="en-US" altLang="zh-TW" sz="2800" smtClean="0"/>
              <a:t> for which I love him are bereft </a:t>
            </a:r>
            <a:r>
              <a:rPr lang="en-US" altLang="zh-TW" sz="2800" smtClean="0">
                <a:solidFill>
                  <a:srgbClr val="FF0000"/>
                </a:solidFill>
              </a:rPr>
              <a:t>(taken away from me)</a:t>
            </a:r>
            <a:r>
              <a:rPr lang="en-US" altLang="zh-TW" sz="2800" smtClean="0"/>
              <a:t> me,</a:t>
            </a:r>
            <a:br>
              <a:rPr lang="en-US" altLang="zh-TW" sz="2800" smtClean="0"/>
            </a:br>
            <a:r>
              <a:rPr lang="en-US" altLang="zh-TW" sz="2800" smtClean="0"/>
              <a:t>And I a </a:t>
            </a:r>
            <a:r>
              <a:rPr lang="en-US" altLang="zh-TW" sz="2800" smtClean="0">
                <a:solidFill>
                  <a:srgbClr val="FF0000"/>
                </a:solidFill>
              </a:rPr>
              <a:t>heavy interim (sorrowful interval)</a:t>
            </a:r>
            <a:r>
              <a:rPr lang="en-US" altLang="zh-TW" sz="2800" smtClean="0"/>
              <a:t> shall support</a:t>
            </a:r>
            <a:br>
              <a:rPr lang="en-US" altLang="zh-TW" sz="2800" smtClean="0"/>
            </a:br>
            <a:r>
              <a:rPr lang="en-US" altLang="zh-TW" sz="2800" smtClean="0"/>
              <a:t>By his dear absence. Let me go with him.</a:t>
            </a:r>
            <a:r>
              <a:rPr lang="en-US" altLang="zh-TW" sz="2400" smtClean="0"/>
              <a:t/>
            </a:r>
            <a:br>
              <a:rPr lang="en-US" altLang="zh-TW" sz="2400" smtClean="0"/>
            </a:br>
            <a:endParaRPr lang="en-US" altLang="zh-TW" sz="24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r>
              <a:rPr lang="en-US" altLang="zh-TW" smtClean="0"/>
              <a:t>I.3.260-267</a:t>
            </a:r>
            <a:endParaRPr lang="zh-TW" altLang="en-US" smtClean="0"/>
          </a:p>
        </p:txBody>
      </p:sp>
      <p:sp>
        <p:nvSpPr>
          <p:cNvPr id="30723" name="內容版面配置區 2"/>
          <p:cNvSpPr>
            <a:spLocks noGrp="1"/>
          </p:cNvSpPr>
          <p:nvPr>
            <p:ph idx="1"/>
          </p:nvPr>
        </p:nvSpPr>
        <p:spPr>
          <a:xfrm>
            <a:off x="571500" y="1285875"/>
            <a:ext cx="8229600" cy="4525963"/>
          </a:xfrm>
        </p:spPr>
        <p:txBody>
          <a:bodyPr/>
          <a:lstStyle/>
          <a:p>
            <a:pPr eaLnBrk="1" hangingPunct="1">
              <a:lnSpc>
                <a:spcPct val="80000"/>
              </a:lnSpc>
              <a:buFontTx/>
              <a:buNone/>
            </a:pPr>
            <a:r>
              <a:rPr lang="en-US" altLang="zh-TW" sz="2600" smtClean="0"/>
              <a:t>OTHELLO</a:t>
            </a:r>
          </a:p>
          <a:p>
            <a:pPr eaLnBrk="1" hangingPunct="1">
              <a:lnSpc>
                <a:spcPct val="80000"/>
              </a:lnSpc>
              <a:buFontTx/>
              <a:buNone/>
            </a:pPr>
            <a:r>
              <a:rPr lang="en-US" altLang="zh-TW" sz="2600" smtClean="0"/>
              <a:t>	Let her have your voice.</a:t>
            </a:r>
          </a:p>
          <a:p>
            <a:r>
              <a:rPr lang="en-US" altLang="zh-TW" sz="2600" smtClean="0"/>
              <a:t>Vouch with me, heaven, I therefore beg it </a:t>
            </a:r>
            <a:r>
              <a:rPr lang="en-US" altLang="zh-TW" sz="2600" smtClean="0">
                <a:solidFill>
                  <a:srgbClr val="FF0000"/>
                </a:solidFill>
              </a:rPr>
              <a:t>not</a:t>
            </a:r>
          </a:p>
          <a:p>
            <a:r>
              <a:rPr lang="en-US" altLang="zh-TW" sz="2600" smtClean="0">
                <a:solidFill>
                  <a:srgbClr val="FF0000"/>
                </a:solidFill>
              </a:rPr>
              <a:t>To please the palate of my appetite (sexual desire),</a:t>
            </a:r>
          </a:p>
          <a:p>
            <a:r>
              <a:rPr lang="en-US" altLang="zh-TW" sz="2600" smtClean="0"/>
              <a:t>Nor to </a:t>
            </a:r>
            <a:r>
              <a:rPr lang="en-US" altLang="zh-TW" sz="2600" smtClean="0">
                <a:solidFill>
                  <a:srgbClr val="FF0000"/>
                </a:solidFill>
              </a:rPr>
              <a:t>comply with heat the young affects (sexual appetite)</a:t>
            </a:r>
          </a:p>
          <a:p>
            <a:r>
              <a:rPr lang="en-US" altLang="zh-TW" sz="2600" smtClean="0"/>
              <a:t>In my defunct and </a:t>
            </a:r>
            <a:r>
              <a:rPr lang="en-US" altLang="zh-TW" sz="2600" smtClean="0">
                <a:solidFill>
                  <a:srgbClr val="FF0000"/>
                </a:solidFill>
              </a:rPr>
              <a:t>proper (personal)</a:t>
            </a:r>
            <a:r>
              <a:rPr lang="en-US" altLang="zh-TW" sz="2600" smtClean="0"/>
              <a:t> satisfaction,</a:t>
            </a:r>
          </a:p>
          <a:p>
            <a:r>
              <a:rPr lang="en-US" altLang="zh-TW" sz="2600" smtClean="0"/>
              <a:t>But </a:t>
            </a:r>
            <a:r>
              <a:rPr lang="en-US" altLang="zh-TW" sz="2600" smtClean="0">
                <a:solidFill>
                  <a:srgbClr val="00B0F0"/>
                </a:solidFill>
              </a:rPr>
              <a:t>to be free (generous) and bounteous to her mind,</a:t>
            </a:r>
          </a:p>
          <a:p>
            <a:r>
              <a:rPr lang="en-US" altLang="zh-TW" sz="2600" smtClean="0"/>
              <a:t>And heaven </a:t>
            </a:r>
            <a:r>
              <a:rPr lang="en-US" altLang="zh-TW" sz="2600" smtClean="0">
                <a:solidFill>
                  <a:srgbClr val="FF0000"/>
                </a:solidFill>
              </a:rPr>
              <a:t>defend (forbid)</a:t>
            </a:r>
            <a:r>
              <a:rPr lang="en-US" altLang="zh-TW" sz="2600" smtClean="0"/>
              <a:t> your good souls that you think </a:t>
            </a:r>
          </a:p>
          <a:p>
            <a:pPr eaLnBrk="1" hangingPunct="1">
              <a:lnSpc>
                <a:spcPct val="80000"/>
              </a:lnSpc>
              <a:buFontTx/>
              <a:buNone/>
            </a:pPr>
            <a:r>
              <a:rPr lang="en-US" altLang="zh-TW" sz="2600" smtClean="0"/>
              <a:t>	I will your serous and great business scant</a:t>
            </a:r>
          </a:p>
          <a:p>
            <a:pPr eaLnBrk="1" hangingPunct="1">
              <a:lnSpc>
                <a:spcPct val="80000"/>
              </a:lnSpc>
              <a:buFontTx/>
              <a:buNone/>
            </a:pPr>
            <a:r>
              <a:rPr lang="en-US" altLang="zh-TW" sz="2600" smtClean="0"/>
              <a:t>	</a:t>
            </a:r>
            <a:r>
              <a:rPr lang="en-US" altLang="zh-TW" sz="2600" smtClean="0">
                <a:solidFill>
                  <a:srgbClr val="FF0000"/>
                </a:solidFill>
              </a:rPr>
              <a:t>For (because)</a:t>
            </a:r>
            <a:r>
              <a:rPr lang="en-US" altLang="zh-TW" sz="2600" smtClean="0"/>
              <a:t> she is with me.</a:t>
            </a:r>
          </a:p>
          <a:p>
            <a:pPr eaLnBrk="1" hangingPunct="1">
              <a:lnSpc>
                <a:spcPct val="80000"/>
              </a:lnSpc>
            </a:pPr>
            <a:endParaRPr lang="en-US" altLang="zh-TW" sz="2600" smtClean="0"/>
          </a:p>
          <a:p>
            <a:endParaRPr lang="zh-TW" altLang="en-US" sz="2600" smtClean="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zh-TW" smtClean="0"/>
              <a:t>I.3.287-300</a:t>
            </a:r>
          </a:p>
        </p:txBody>
      </p:sp>
      <p:sp>
        <p:nvSpPr>
          <p:cNvPr id="31747" name="Rectangle 3"/>
          <p:cNvSpPr>
            <a:spLocks noGrp="1" noChangeArrowheads="1"/>
          </p:cNvSpPr>
          <p:nvPr>
            <p:ph type="body" idx="1"/>
          </p:nvPr>
        </p:nvSpPr>
        <p:spPr>
          <a:xfrm>
            <a:off x="468313" y="1341438"/>
            <a:ext cx="8229600" cy="4525962"/>
          </a:xfrm>
        </p:spPr>
        <p:txBody>
          <a:bodyPr/>
          <a:lstStyle/>
          <a:p>
            <a:pPr eaLnBrk="1" hangingPunct="1">
              <a:lnSpc>
                <a:spcPct val="80000"/>
              </a:lnSpc>
              <a:buFontTx/>
              <a:buNone/>
            </a:pPr>
            <a:r>
              <a:rPr lang="en-US" altLang="zh-TW" sz="2400" smtClean="0"/>
              <a:t>BRABANTIO </a:t>
            </a:r>
            <a:br>
              <a:rPr lang="en-US" altLang="zh-TW" sz="2400" smtClean="0"/>
            </a:br>
            <a:r>
              <a:rPr lang="en-US" altLang="zh-TW" sz="2400" smtClean="0">
                <a:solidFill>
                  <a:srgbClr val="00B0F0"/>
                </a:solidFill>
              </a:rPr>
              <a:t>Look to her, Moor, if thou hast eyes to see:</a:t>
            </a:r>
            <a:br>
              <a:rPr lang="en-US" altLang="zh-TW" sz="2400" smtClean="0">
                <a:solidFill>
                  <a:srgbClr val="00B0F0"/>
                </a:solidFill>
              </a:rPr>
            </a:br>
            <a:r>
              <a:rPr lang="en-US" altLang="zh-TW" sz="2400" smtClean="0">
                <a:solidFill>
                  <a:srgbClr val="00B0F0"/>
                </a:solidFill>
              </a:rPr>
              <a:t>She has deceived her father, and may thee.</a:t>
            </a:r>
          </a:p>
          <a:p>
            <a:pPr eaLnBrk="1" hangingPunct="1">
              <a:lnSpc>
                <a:spcPct val="80000"/>
              </a:lnSpc>
              <a:buFontTx/>
              <a:buNone/>
            </a:pPr>
            <a:r>
              <a:rPr lang="en-US" altLang="zh-TW" sz="2400" smtClean="0"/>
              <a:t>Exeunt DUKE OF VENICE, Senators, Officers, </a:t>
            </a:r>
          </a:p>
          <a:p>
            <a:pPr eaLnBrk="1" hangingPunct="1">
              <a:lnSpc>
                <a:spcPct val="80000"/>
              </a:lnSpc>
              <a:buFontTx/>
              <a:buNone/>
            </a:pPr>
            <a:r>
              <a:rPr lang="en-US" altLang="zh-TW" sz="2400" smtClean="0"/>
              <a:t>OTHELLO </a:t>
            </a:r>
            <a:br>
              <a:rPr lang="en-US" altLang="zh-TW" sz="2400" smtClean="0"/>
            </a:br>
            <a:r>
              <a:rPr lang="en-US" altLang="zh-TW" sz="2400" smtClean="0">
                <a:solidFill>
                  <a:srgbClr val="FF0000"/>
                </a:solidFill>
              </a:rPr>
              <a:t>My life upon her faith! </a:t>
            </a:r>
            <a:r>
              <a:rPr lang="en-US" altLang="zh-TW" sz="2400" smtClean="0"/>
              <a:t>Honest Iago,</a:t>
            </a:r>
            <a:br>
              <a:rPr lang="en-US" altLang="zh-TW" sz="2400" smtClean="0"/>
            </a:br>
            <a:r>
              <a:rPr lang="en-US" altLang="zh-TW" sz="2400" smtClean="0"/>
              <a:t>My Desdemona must I leave to thee:</a:t>
            </a:r>
            <a:br>
              <a:rPr lang="en-US" altLang="zh-TW" sz="2400" smtClean="0"/>
            </a:br>
            <a:r>
              <a:rPr lang="en-US" altLang="zh-TW" sz="2400" smtClean="0"/>
              <a:t>I prithee, let thy wife attend on her:</a:t>
            </a:r>
            <a:br>
              <a:rPr lang="en-US" altLang="zh-TW" sz="2400" smtClean="0"/>
            </a:br>
            <a:r>
              <a:rPr lang="en-US" altLang="zh-TW" sz="2400" smtClean="0"/>
              <a:t>And bring them after in the best advantage.</a:t>
            </a:r>
            <a:br>
              <a:rPr lang="en-US" altLang="zh-TW" sz="2400" smtClean="0"/>
            </a:br>
            <a:r>
              <a:rPr lang="en-US" altLang="zh-TW" sz="2400" smtClean="0"/>
              <a:t>Come, Desdemona: I have but an hour</a:t>
            </a:r>
            <a:br>
              <a:rPr lang="en-US" altLang="zh-TW" sz="2400" smtClean="0"/>
            </a:br>
            <a:r>
              <a:rPr lang="en-US" altLang="zh-TW" sz="2400" smtClean="0"/>
              <a:t>Of love, of worldly matters and direction,</a:t>
            </a:r>
            <a:br>
              <a:rPr lang="en-US" altLang="zh-TW" sz="2400" smtClean="0"/>
            </a:br>
            <a:r>
              <a:rPr lang="en-US" altLang="zh-TW" sz="2400" smtClean="0"/>
              <a:t>To spend with thee: we must obey the time.</a:t>
            </a:r>
            <a:br>
              <a:rPr lang="en-US" altLang="zh-TW" sz="2400" smtClean="0"/>
            </a:br>
            <a:r>
              <a:rPr lang="en-US" altLang="zh-TW" sz="2400" smtClean="0"/>
              <a:t/>
            </a:r>
            <a:br>
              <a:rPr lang="en-US" altLang="zh-TW" sz="2400" smtClean="0"/>
            </a:br>
            <a:r>
              <a:rPr lang="en-US" altLang="zh-TW" sz="2400" smtClean="0"/>
              <a:t>14:43-18:40</a:t>
            </a:r>
          </a:p>
          <a:p>
            <a:pPr eaLnBrk="1" hangingPunct="1">
              <a:lnSpc>
                <a:spcPct val="80000"/>
              </a:lnSpc>
            </a:pPr>
            <a:r>
              <a:rPr lang="en-US" altLang="zh-TW" sz="2400" smtClean="0">
                <a:solidFill>
                  <a:schemeClr val="accent2"/>
                </a:solidFill>
              </a:rPr>
              <a:t> </a:t>
            </a:r>
            <a:r>
              <a:rPr lang="en-US" altLang="zh-TW" sz="2400" smtClean="0"/>
              <a:t/>
            </a:r>
            <a:br>
              <a:rPr lang="en-US" altLang="zh-TW" sz="2400" smtClean="0"/>
            </a:br>
            <a:endParaRPr lang="en-US" altLang="zh-TW" sz="24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500063" y="0"/>
            <a:ext cx="8229600" cy="1143000"/>
          </a:xfrm>
        </p:spPr>
        <p:txBody>
          <a:bodyPr/>
          <a:lstStyle/>
          <a:p>
            <a:r>
              <a:rPr lang="en-US" altLang="zh-TW" smtClean="0"/>
              <a:t>Iago’s Soliloquies</a:t>
            </a:r>
            <a:endParaRPr lang="zh-TW" altLang="en-US" smtClean="0"/>
          </a:p>
        </p:txBody>
      </p:sp>
      <p:sp>
        <p:nvSpPr>
          <p:cNvPr id="32771" name="內容版面配置區 2"/>
          <p:cNvSpPr>
            <a:spLocks noGrp="1"/>
          </p:cNvSpPr>
          <p:nvPr>
            <p:ph idx="1"/>
          </p:nvPr>
        </p:nvSpPr>
        <p:spPr>
          <a:xfrm>
            <a:off x="428625" y="1285875"/>
            <a:ext cx="8229600" cy="4525963"/>
          </a:xfrm>
        </p:spPr>
        <p:txBody>
          <a:bodyPr/>
          <a:lstStyle/>
          <a:p>
            <a:r>
              <a:rPr lang="en-US" altLang="zh-TW" sz="2400" smtClean="0"/>
              <a:t>Act I Scene 3. Iago speaks quite clearly: he hates Othello! His reasons?</a:t>
            </a:r>
          </a:p>
          <a:p>
            <a:endParaRPr lang="en-US" altLang="zh-TW" sz="2400" smtClean="0"/>
          </a:p>
          <a:p>
            <a:r>
              <a:rPr lang="en-US" altLang="zh-TW" sz="2400" smtClean="0"/>
              <a:t>Act II Scene 1. Iago spells out his plans for Cassio, and what he really thinks is the case (and will happen).</a:t>
            </a:r>
          </a:p>
          <a:p>
            <a:endParaRPr lang="en-US" altLang="zh-TW" sz="2400" smtClean="0"/>
          </a:p>
          <a:p>
            <a:r>
              <a:rPr lang="en-US" altLang="zh-TW" sz="2400" smtClean="0"/>
              <a:t>Act III Scene 3. Iago he plans out what he'll do with the </a:t>
            </a:r>
            <a:r>
              <a:rPr lang="en-US" altLang="zh-TW" sz="2400" smtClean="0">
                <a:solidFill>
                  <a:srgbClr val="FF0000"/>
                </a:solidFill>
              </a:rPr>
              <a:t>handkerchief</a:t>
            </a:r>
            <a:r>
              <a:rPr lang="en-US" altLang="zh-TW" sz="2400" smtClean="0"/>
              <a:t> (a key plot element).</a:t>
            </a:r>
          </a:p>
          <a:p>
            <a:endParaRPr lang="en-US" altLang="zh-TW" sz="2400" smtClean="0"/>
          </a:p>
          <a:p>
            <a:r>
              <a:rPr lang="en-US" altLang="zh-TW" sz="2400" smtClean="0"/>
              <a:t>Act IV Scene 1. After Othello falls into his trance, Iago is alone on stage, and plans to talk to Bianca (another plot point).</a:t>
            </a:r>
            <a:endParaRPr lang="zh-TW" altLang="en-US" sz="2400"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zh-TW" smtClean="0"/>
              <a:t>I.3.319-335</a:t>
            </a:r>
          </a:p>
        </p:txBody>
      </p:sp>
      <p:sp>
        <p:nvSpPr>
          <p:cNvPr id="33795" name="Rectangle 3"/>
          <p:cNvSpPr>
            <a:spLocks noGrp="1" noChangeArrowheads="1"/>
          </p:cNvSpPr>
          <p:nvPr>
            <p:ph type="body" idx="1"/>
          </p:nvPr>
        </p:nvSpPr>
        <p:spPr>
          <a:xfrm>
            <a:off x="611188" y="1268413"/>
            <a:ext cx="8229600" cy="4525962"/>
          </a:xfrm>
        </p:spPr>
        <p:txBody>
          <a:bodyPr/>
          <a:lstStyle/>
          <a:p>
            <a:pPr eaLnBrk="1" hangingPunct="1">
              <a:lnSpc>
                <a:spcPct val="80000"/>
              </a:lnSpc>
              <a:buFontTx/>
              <a:buNone/>
            </a:pPr>
            <a:r>
              <a:rPr lang="en-US" altLang="zh-TW" sz="2400" smtClean="0"/>
              <a:t>IAGO </a:t>
            </a:r>
            <a:br>
              <a:rPr lang="en-US" altLang="zh-TW" sz="2400" smtClean="0"/>
            </a:br>
            <a:r>
              <a:rPr lang="en-US" altLang="zh-TW" sz="2400" smtClean="0"/>
              <a:t>Virtue! a </a:t>
            </a:r>
            <a:r>
              <a:rPr lang="en-US" altLang="zh-TW" sz="2400" smtClean="0">
                <a:solidFill>
                  <a:srgbClr val="FF0000"/>
                </a:solidFill>
              </a:rPr>
              <a:t>fig! (insult; often goes with a gesture)</a:t>
            </a:r>
            <a:r>
              <a:rPr lang="en-US" altLang="zh-TW" sz="2400" smtClean="0"/>
              <a:t> 'tis in ourselves that we are thus</a:t>
            </a:r>
            <a:br>
              <a:rPr lang="en-US" altLang="zh-TW" sz="2400" smtClean="0"/>
            </a:br>
            <a:r>
              <a:rPr lang="en-US" altLang="zh-TW" sz="2400" smtClean="0"/>
              <a:t>or thus….</a:t>
            </a:r>
          </a:p>
          <a:p>
            <a:pPr eaLnBrk="1" hangingPunct="1">
              <a:lnSpc>
                <a:spcPct val="80000"/>
              </a:lnSpc>
              <a:buFontTx/>
              <a:buNone/>
            </a:pPr>
            <a:r>
              <a:rPr lang="en-US" altLang="zh-TW" sz="2400" smtClean="0"/>
              <a:t>	but we have reason to cool our raging motions, our </a:t>
            </a:r>
            <a:r>
              <a:rPr lang="en-US" altLang="zh-TW" sz="2400" smtClean="0">
                <a:solidFill>
                  <a:srgbClr val="FF0000"/>
                </a:solidFill>
              </a:rPr>
              <a:t>carnal (physical) </a:t>
            </a:r>
            <a:r>
              <a:rPr lang="en-US" altLang="zh-TW" sz="2400" smtClean="0"/>
              <a:t>stings, our </a:t>
            </a:r>
            <a:r>
              <a:rPr lang="en-US" altLang="zh-TW" sz="2400" smtClean="0">
                <a:solidFill>
                  <a:srgbClr val="FF0000"/>
                </a:solidFill>
              </a:rPr>
              <a:t>unbitted (forbidden)</a:t>
            </a:r>
            <a:r>
              <a:rPr lang="en-US" altLang="zh-TW" sz="2400" smtClean="0"/>
              <a:t> lusts, whereof I take this that you call love to be a </a:t>
            </a:r>
            <a:r>
              <a:rPr lang="en-US" altLang="zh-TW" sz="2400" smtClean="0">
                <a:solidFill>
                  <a:srgbClr val="FF0000"/>
                </a:solidFill>
              </a:rPr>
              <a:t>sect (branch)</a:t>
            </a:r>
            <a:r>
              <a:rPr lang="en-US" altLang="zh-TW" sz="2400" smtClean="0"/>
              <a:t> or</a:t>
            </a:r>
            <a:r>
              <a:rPr lang="en-US" altLang="zh-TW" sz="2400" smtClean="0">
                <a:solidFill>
                  <a:srgbClr val="FF0000"/>
                </a:solidFill>
              </a:rPr>
              <a:t> scion (shoot)</a:t>
            </a:r>
            <a:r>
              <a:rPr lang="en-US" altLang="zh-TW" sz="2400" smtClean="0"/>
              <a:t>.</a:t>
            </a:r>
          </a:p>
          <a:p>
            <a:pPr eaLnBrk="1" hangingPunct="1">
              <a:lnSpc>
                <a:spcPct val="80000"/>
              </a:lnSpc>
              <a:buFontTx/>
              <a:buNone/>
            </a:pPr>
            <a:r>
              <a:rPr lang="en-US" altLang="zh-TW" sz="2400" smtClean="0"/>
              <a:t>RODERIGO </a:t>
            </a:r>
            <a:br>
              <a:rPr lang="en-US" altLang="zh-TW" sz="2400" smtClean="0"/>
            </a:br>
            <a:r>
              <a:rPr lang="en-US" altLang="zh-TW" sz="2400" smtClean="0"/>
              <a:t>It cannot be.</a:t>
            </a:r>
          </a:p>
          <a:p>
            <a:pPr eaLnBrk="1" hangingPunct="1">
              <a:lnSpc>
                <a:spcPct val="80000"/>
              </a:lnSpc>
              <a:buFontTx/>
              <a:buNone/>
            </a:pPr>
            <a:r>
              <a:rPr lang="en-US" altLang="zh-TW" sz="2400" smtClean="0"/>
              <a:t>IAGO </a:t>
            </a:r>
            <a:br>
              <a:rPr lang="en-US" altLang="zh-TW" sz="2400" smtClean="0"/>
            </a:br>
            <a:r>
              <a:rPr lang="en-US" altLang="zh-TW" sz="2400" smtClean="0">
                <a:solidFill>
                  <a:srgbClr val="00B0F0"/>
                </a:solidFill>
              </a:rPr>
              <a:t>It is merely a lust of the blood and a permission of</a:t>
            </a:r>
            <a:br>
              <a:rPr lang="en-US" altLang="zh-TW" sz="2400" smtClean="0">
                <a:solidFill>
                  <a:srgbClr val="00B0F0"/>
                </a:solidFill>
              </a:rPr>
            </a:br>
            <a:r>
              <a:rPr lang="en-US" altLang="zh-TW" sz="2400" smtClean="0">
                <a:solidFill>
                  <a:srgbClr val="00B0F0"/>
                </a:solidFill>
              </a:rPr>
              <a:t>the will. </a:t>
            </a:r>
            <a:r>
              <a:rPr lang="en-US" altLang="zh-TW" sz="2400" smtClean="0"/>
              <a:t>Come, be a man. </a:t>
            </a:r>
            <a:r>
              <a:rPr lang="en-US" altLang="zh-TW" sz="2400" smtClean="0">
                <a:solidFill>
                  <a:srgbClr val="00B0F0"/>
                </a:solidFill>
              </a:rPr>
              <a:t>Drown thyself! drown</a:t>
            </a:r>
            <a:br>
              <a:rPr lang="en-US" altLang="zh-TW" sz="2400" smtClean="0">
                <a:solidFill>
                  <a:srgbClr val="00B0F0"/>
                </a:solidFill>
              </a:rPr>
            </a:br>
            <a:r>
              <a:rPr lang="en-US" altLang="zh-TW" sz="2400" smtClean="0">
                <a:solidFill>
                  <a:srgbClr val="00B0F0"/>
                </a:solidFill>
              </a:rPr>
              <a:t>cats and blind puppies.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r>
              <a:rPr lang="en-US" altLang="zh-TW" smtClean="0"/>
              <a:t>Othello</a:t>
            </a:r>
          </a:p>
        </p:txBody>
      </p:sp>
      <p:sp>
        <p:nvSpPr>
          <p:cNvPr id="7171" name="Rectangle 5"/>
          <p:cNvSpPr>
            <a:spLocks noGrp="1" noChangeArrowheads="1"/>
          </p:cNvSpPr>
          <p:nvPr>
            <p:ph type="body" sz="half" idx="1"/>
          </p:nvPr>
        </p:nvSpPr>
        <p:spPr>
          <a:xfrm>
            <a:off x="250825" y="1484313"/>
            <a:ext cx="4619625" cy="5861050"/>
          </a:xfrm>
        </p:spPr>
        <p:txBody>
          <a:bodyPr/>
          <a:lstStyle/>
          <a:p>
            <a:r>
              <a:rPr lang="en-US" altLang="zh-TW" b="1" smtClean="0"/>
              <a:t>Othello</a:t>
            </a:r>
            <a:r>
              <a:rPr lang="en-US" altLang="zh-TW" smtClean="0"/>
              <a:t> -  A Moor and general of Venice</a:t>
            </a:r>
          </a:p>
          <a:p>
            <a:r>
              <a:rPr lang="en-US" altLang="zh-TW" b="1" smtClean="0"/>
              <a:t>Desdemona</a:t>
            </a:r>
            <a:r>
              <a:rPr lang="en-US" altLang="zh-TW" smtClean="0"/>
              <a:t> -The daughter of the Venetian senator Brabanzio.  </a:t>
            </a:r>
          </a:p>
          <a:p>
            <a:endParaRPr lang="en-US" altLang="zh-TW" smtClean="0"/>
          </a:p>
          <a:p>
            <a:r>
              <a:rPr lang="en-US" altLang="zh-TW" b="1" smtClean="0"/>
              <a:t>Cassio</a:t>
            </a:r>
            <a:r>
              <a:rPr lang="en-US" altLang="zh-TW" smtClean="0"/>
              <a:t> -  Othello’s lieutenant.  </a:t>
            </a:r>
          </a:p>
          <a:p>
            <a:r>
              <a:rPr lang="en-US" altLang="zh-TW" b="1" smtClean="0"/>
              <a:t>Bianca </a:t>
            </a:r>
            <a:r>
              <a:rPr lang="en-US" altLang="zh-TW" smtClean="0"/>
              <a:t> -  A courtesan, or prostitute, in Cyprus.  </a:t>
            </a:r>
          </a:p>
        </p:txBody>
      </p:sp>
      <p:sp>
        <p:nvSpPr>
          <p:cNvPr id="7172" name="Rectangle 6"/>
          <p:cNvSpPr>
            <a:spLocks noGrp="1" noChangeArrowheads="1"/>
          </p:cNvSpPr>
          <p:nvPr>
            <p:ph type="body" sz="half" idx="2"/>
          </p:nvPr>
        </p:nvSpPr>
        <p:spPr/>
        <p:txBody>
          <a:bodyPr/>
          <a:lstStyle/>
          <a:p>
            <a:r>
              <a:rPr lang="en-US" altLang="zh-TW" b="1" smtClean="0"/>
              <a:t>Iago </a:t>
            </a:r>
            <a:r>
              <a:rPr lang="en-US" altLang="zh-TW" smtClean="0"/>
              <a:t> -  Othello’s soldier</a:t>
            </a:r>
          </a:p>
          <a:p>
            <a:r>
              <a:rPr lang="en-US" altLang="zh-TW" b="1" smtClean="0"/>
              <a:t>Emilia </a:t>
            </a:r>
            <a:r>
              <a:rPr lang="en-US" altLang="zh-TW" smtClean="0"/>
              <a:t> -  Iago’s wife and Desdemona’s attendant.  </a:t>
            </a:r>
          </a:p>
          <a:p>
            <a:endParaRPr lang="en-US" altLang="zh-TW" smtClean="0"/>
          </a:p>
          <a:p>
            <a:endParaRPr lang="zh-TW" alt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zh-TW" smtClean="0"/>
              <a:t>I.3.335-350</a:t>
            </a:r>
          </a:p>
        </p:txBody>
      </p:sp>
      <p:sp>
        <p:nvSpPr>
          <p:cNvPr id="34819" name="Rectangle 3"/>
          <p:cNvSpPr>
            <a:spLocks noGrp="1" noChangeArrowheads="1"/>
          </p:cNvSpPr>
          <p:nvPr>
            <p:ph type="body" idx="1"/>
          </p:nvPr>
        </p:nvSpPr>
        <p:spPr>
          <a:xfrm>
            <a:off x="468313" y="1196975"/>
            <a:ext cx="8247062" cy="5232400"/>
          </a:xfrm>
        </p:spPr>
        <p:txBody>
          <a:bodyPr/>
          <a:lstStyle/>
          <a:p>
            <a:pPr eaLnBrk="1" hangingPunct="1">
              <a:lnSpc>
                <a:spcPct val="80000"/>
              </a:lnSpc>
              <a:buFontTx/>
              <a:buNone/>
            </a:pPr>
            <a:r>
              <a:rPr lang="en-US" altLang="zh-TW" sz="2400" smtClean="0"/>
              <a:t>IAGO </a:t>
            </a:r>
          </a:p>
          <a:p>
            <a:pPr eaLnBrk="1" hangingPunct="1">
              <a:lnSpc>
                <a:spcPct val="80000"/>
              </a:lnSpc>
              <a:buFontTx/>
              <a:buNone/>
            </a:pPr>
            <a:r>
              <a:rPr lang="en-US" altLang="zh-TW" sz="2400" smtClean="0"/>
              <a:t>	I have professed me thy friend and I confess me knit to thy deserving with cables of </a:t>
            </a:r>
            <a:r>
              <a:rPr lang="en-US" altLang="zh-TW" sz="2400" smtClean="0">
                <a:solidFill>
                  <a:srgbClr val="FF0000"/>
                </a:solidFill>
              </a:rPr>
              <a:t>perdurable (lasting)</a:t>
            </a:r>
            <a:r>
              <a:rPr lang="en-US" altLang="zh-TW" sz="2400" smtClean="0"/>
              <a:t> toughness; I could never better </a:t>
            </a:r>
            <a:r>
              <a:rPr lang="en-US" altLang="zh-TW" sz="2400" smtClean="0">
                <a:solidFill>
                  <a:srgbClr val="FF0000"/>
                </a:solidFill>
              </a:rPr>
              <a:t>stead (benefit)</a:t>
            </a:r>
            <a:r>
              <a:rPr lang="en-US" altLang="zh-TW" sz="2400" smtClean="0"/>
              <a:t> thee than now. </a:t>
            </a:r>
            <a:r>
              <a:rPr lang="en-US" altLang="zh-TW" sz="2400" smtClean="0">
                <a:solidFill>
                  <a:srgbClr val="00B0F0"/>
                </a:solidFill>
              </a:rPr>
              <a:t>Put money in thy purse</a:t>
            </a:r>
            <a:r>
              <a:rPr lang="en-US" altLang="zh-TW" sz="2400" smtClean="0"/>
              <a:t>; follow thou the wars; </a:t>
            </a:r>
            <a:br>
              <a:rPr lang="en-US" altLang="zh-TW" sz="2400" smtClean="0"/>
            </a:br>
            <a:r>
              <a:rPr lang="en-US" altLang="zh-TW" sz="2400" smtClean="0"/>
              <a:t>defeat thy </a:t>
            </a:r>
            <a:r>
              <a:rPr lang="en-US" altLang="zh-TW" sz="2400" smtClean="0">
                <a:solidFill>
                  <a:srgbClr val="FF0000"/>
                </a:solidFill>
              </a:rPr>
              <a:t>favour (mood)</a:t>
            </a:r>
            <a:r>
              <a:rPr lang="en-US" altLang="zh-TW" sz="2400" smtClean="0"/>
              <a:t> with </a:t>
            </a:r>
            <a:r>
              <a:rPr lang="en-US" altLang="zh-TW" sz="2400" smtClean="0">
                <a:solidFill>
                  <a:srgbClr val="FF0000"/>
                </a:solidFill>
              </a:rPr>
              <a:t>an usurped (false) beard</a:t>
            </a:r>
            <a:r>
              <a:rPr lang="en-US" altLang="zh-TW" sz="2400" smtClean="0"/>
              <a:t>; </a:t>
            </a:r>
            <a:r>
              <a:rPr lang="en-US" altLang="zh-TW" sz="2400" smtClean="0">
                <a:solidFill>
                  <a:srgbClr val="00B0F0"/>
                </a:solidFill>
              </a:rPr>
              <a:t>I say, put money in thy purse. </a:t>
            </a:r>
            <a:r>
              <a:rPr lang="en-US" altLang="zh-TW" sz="2400" smtClean="0">
                <a:solidFill>
                  <a:srgbClr val="7030A0"/>
                </a:solidFill>
              </a:rPr>
              <a:t>It cannot be that Desdemona should long continue her love to the Moor,-- </a:t>
            </a:r>
            <a:r>
              <a:rPr lang="en-US" altLang="zh-TW" sz="2400" smtClean="0">
                <a:solidFill>
                  <a:srgbClr val="00B0F0"/>
                </a:solidFill>
              </a:rPr>
              <a:t>put money in thy purse,--nor he his to her</a:t>
            </a:r>
            <a:r>
              <a:rPr lang="en-US" altLang="zh-TW" sz="2400" smtClean="0"/>
              <a:t>: it was a violent commencement, and thou shalt see an </a:t>
            </a:r>
            <a:r>
              <a:rPr lang="en-US" altLang="zh-TW" sz="2400" smtClean="0">
                <a:solidFill>
                  <a:srgbClr val="FF0000"/>
                </a:solidFill>
              </a:rPr>
              <a:t>answerable sequestration (accordingly violent separation)</a:t>
            </a:r>
            <a:r>
              <a:rPr lang="en-US" altLang="zh-TW" sz="2400" smtClean="0"/>
              <a:t>:--</a:t>
            </a:r>
            <a:r>
              <a:rPr lang="en-US" altLang="zh-TW" sz="2400" smtClean="0">
                <a:solidFill>
                  <a:srgbClr val="00B0F0"/>
                </a:solidFill>
              </a:rPr>
              <a:t>put but money in thy purse. </a:t>
            </a:r>
            <a:r>
              <a:rPr lang="en-US" altLang="zh-TW" sz="2400" smtClean="0"/>
              <a:t>These Moors are changeable in their </a:t>
            </a:r>
            <a:r>
              <a:rPr lang="en-US" altLang="zh-TW" sz="2400" smtClean="0">
                <a:solidFill>
                  <a:srgbClr val="FF0000"/>
                </a:solidFill>
              </a:rPr>
              <a:t>wills (rational intention; sexual desire)</a:t>
            </a:r>
            <a:r>
              <a:rPr lang="en-US" altLang="zh-TW" sz="2400" smtClean="0"/>
              <a:t>: </a:t>
            </a:r>
            <a:r>
              <a:rPr lang="en-US" altLang="zh-TW" sz="2400" smtClean="0">
                <a:solidFill>
                  <a:srgbClr val="00B0F0"/>
                </a:solidFill>
              </a:rPr>
              <a:t>fill thy purse with money:--</a:t>
            </a:r>
            <a:r>
              <a:rPr lang="en-US" altLang="zh-TW" sz="2400" smtClean="0"/>
              <a:t>the food that to him now is as </a:t>
            </a:r>
            <a:r>
              <a:rPr lang="en-US" altLang="zh-TW" sz="2400" smtClean="0">
                <a:solidFill>
                  <a:srgbClr val="FF0000"/>
                </a:solidFill>
              </a:rPr>
              <a:t>luscious as locusts (insect; cicadas)</a:t>
            </a:r>
            <a:r>
              <a:rPr lang="en-US" altLang="zh-TW" sz="2400" smtClean="0"/>
              <a:t>, shall be to him shortly as bitter as </a:t>
            </a:r>
            <a:r>
              <a:rPr lang="en-US" altLang="zh-TW" sz="2400" smtClean="0">
                <a:solidFill>
                  <a:srgbClr val="FF0000"/>
                </a:solidFill>
              </a:rPr>
              <a:t>coloquintida (bitter apple)</a:t>
            </a:r>
            <a:r>
              <a:rPr lang="en-US" altLang="zh-TW" sz="2400" smtClean="0"/>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zh-TW" smtClean="0"/>
              <a:t>I.3.372-374</a:t>
            </a:r>
          </a:p>
        </p:txBody>
      </p:sp>
      <p:sp>
        <p:nvSpPr>
          <p:cNvPr id="35843" name="Rectangle 3"/>
          <p:cNvSpPr>
            <a:spLocks noGrp="1" noChangeArrowheads="1"/>
          </p:cNvSpPr>
          <p:nvPr>
            <p:ph type="body" idx="1"/>
          </p:nvPr>
        </p:nvSpPr>
        <p:spPr/>
        <p:txBody>
          <a:bodyPr/>
          <a:lstStyle/>
          <a:p>
            <a:pPr eaLnBrk="1" hangingPunct="1">
              <a:lnSpc>
                <a:spcPct val="80000"/>
              </a:lnSpc>
              <a:buFontTx/>
              <a:buNone/>
            </a:pPr>
            <a:r>
              <a:rPr lang="en-US" altLang="zh-TW" sz="2800" smtClean="0"/>
              <a:t>RODERIGO </a:t>
            </a:r>
            <a:br>
              <a:rPr lang="en-US" altLang="zh-TW" sz="2800" smtClean="0"/>
            </a:br>
            <a:r>
              <a:rPr lang="en-US" altLang="zh-TW" sz="2800" smtClean="0"/>
              <a:t>What say you?</a:t>
            </a:r>
          </a:p>
          <a:p>
            <a:pPr eaLnBrk="1" hangingPunct="1">
              <a:lnSpc>
                <a:spcPct val="80000"/>
              </a:lnSpc>
              <a:buFontTx/>
              <a:buNone/>
            </a:pPr>
            <a:r>
              <a:rPr lang="en-US" altLang="zh-TW" sz="2800" smtClean="0"/>
              <a:t>IAGO </a:t>
            </a:r>
            <a:br>
              <a:rPr lang="en-US" altLang="zh-TW" sz="2800" smtClean="0"/>
            </a:br>
            <a:r>
              <a:rPr lang="en-US" altLang="zh-TW" sz="2800" smtClean="0"/>
              <a:t>No more of drowning, do you hear?</a:t>
            </a:r>
          </a:p>
          <a:p>
            <a:pPr eaLnBrk="1" hangingPunct="1">
              <a:lnSpc>
                <a:spcPct val="80000"/>
              </a:lnSpc>
              <a:buFontTx/>
              <a:buNone/>
            </a:pPr>
            <a:r>
              <a:rPr lang="en-US" altLang="zh-TW" sz="2800" smtClean="0"/>
              <a:t>RODERIGO </a:t>
            </a:r>
            <a:br>
              <a:rPr lang="en-US" altLang="zh-TW" sz="2800" smtClean="0"/>
            </a:br>
            <a:r>
              <a:rPr lang="en-US" altLang="zh-TW" sz="2800" smtClean="0"/>
              <a:t>I am changed: </a:t>
            </a:r>
            <a:r>
              <a:rPr lang="en-US" altLang="zh-TW" sz="2800" smtClean="0">
                <a:solidFill>
                  <a:srgbClr val="00B0F0"/>
                </a:solidFill>
              </a:rPr>
              <a:t>I'll go sell all my land.</a:t>
            </a:r>
            <a:r>
              <a:rPr lang="en-US" altLang="zh-TW" sz="2800" smtClean="0"/>
              <a:t/>
            </a:r>
            <a:br>
              <a:rPr lang="en-US" altLang="zh-TW" sz="2800" smtClean="0"/>
            </a:br>
            <a:r>
              <a:rPr lang="en-US" altLang="zh-TW" sz="2800" smtClean="0"/>
              <a:t/>
            </a:r>
            <a:br>
              <a:rPr lang="en-US" altLang="zh-TW" sz="2800" smtClean="0"/>
            </a:br>
            <a:r>
              <a:rPr lang="en-US" altLang="zh-TW" sz="2800" smtClean="0"/>
              <a:t>Exit</a:t>
            </a:r>
            <a:br>
              <a:rPr lang="en-US" altLang="zh-TW" sz="2800" smtClean="0"/>
            </a:br>
            <a:r>
              <a:rPr lang="en-US" altLang="zh-TW" sz="2800" smtClean="0"/>
              <a:t/>
            </a:r>
            <a:br>
              <a:rPr lang="en-US" altLang="zh-TW" sz="2800" smtClean="0"/>
            </a:br>
            <a:r>
              <a:rPr lang="en-US" altLang="zh-TW" sz="2800" smtClean="0"/>
              <a:t/>
            </a:r>
            <a:br>
              <a:rPr lang="en-US" altLang="zh-TW" sz="2800" smtClean="0"/>
            </a:br>
            <a:endParaRPr lang="en-US" altLang="zh-TW" sz="2800" smtClean="0"/>
          </a:p>
          <a:p>
            <a:pPr eaLnBrk="1" hangingPunct="1">
              <a:lnSpc>
                <a:spcPct val="80000"/>
              </a:lnSpc>
            </a:pPr>
            <a:endParaRPr lang="en-US" altLang="zh-TW" sz="2800" smtClean="0"/>
          </a:p>
          <a:p>
            <a:pPr eaLnBrk="1" hangingPunct="1">
              <a:lnSpc>
                <a:spcPct val="80000"/>
              </a:lnSpc>
            </a:pPr>
            <a:endParaRPr lang="en-US" altLang="zh-TW" sz="900"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altLang="zh-TW" smtClean="0"/>
              <a:t>I.3.378-390</a:t>
            </a:r>
          </a:p>
        </p:txBody>
      </p:sp>
      <p:sp>
        <p:nvSpPr>
          <p:cNvPr id="36867" name="Rectangle 3"/>
          <p:cNvSpPr>
            <a:spLocks noGrp="1" noChangeArrowheads="1"/>
          </p:cNvSpPr>
          <p:nvPr>
            <p:ph sz="half" idx="1"/>
          </p:nvPr>
        </p:nvSpPr>
        <p:spPr/>
        <p:txBody>
          <a:bodyPr/>
          <a:lstStyle/>
          <a:p>
            <a:pPr eaLnBrk="1" hangingPunct="1">
              <a:lnSpc>
                <a:spcPct val="80000"/>
              </a:lnSpc>
              <a:buFontTx/>
              <a:buNone/>
            </a:pPr>
            <a:r>
              <a:rPr lang="en-US" altLang="zh-TW" sz="2400" smtClean="0"/>
              <a:t>IAGO </a:t>
            </a:r>
            <a:br>
              <a:rPr lang="en-US" altLang="zh-TW" sz="2400" smtClean="0"/>
            </a:br>
            <a:r>
              <a:rPr lang="en-US" altLang="zh-TW" sz="2400" smtClean="0"/>
              <a:t>Thus do I ever make my fool my purse:</a:t>
            </a:r>
            <a:br>
              <a:rPr lang="en-US" altLang="zh-TW" sz="2400" smtClean="0"/>
            </a:br>
            <a:r>
              <a:rPr lang="en-US" altLang="zh-TW" sz="2400" smtClean="0"/>
              <a:t>For I mine own </a:t>
            </a:r>
            <a:r>
              <a:rPr lang="en-US" altLang="zh-TW" sz="2400" smtClean="0">
                <a:solidFill>
                  <a:srgbClr val="FF0000"/>
                </a:solidFill>
              </a:rPr>
              <a:t>gain'd (hard won)</a:t>
            </a:r>
            <a:r>
              <a:rPr lang="en-US" altLang="zh-TW" sz="2400" smtClean="0"/>
              <a:t> knowledge should </a:t>
            </a:r>
            <a:r>
              <a:rPr lang="en-US" altLang="zh-TW" sz="2400" smtClean="0">
                <a:solidFill>
                  <a:srgbClr val="FF0000"/>
                </a:solidFill>
              </a:rPr>
              <a:t>profane (abuse)</a:t>
            </a:r>
            <a:r>
              <a:rPr lang="en-US" altLang="zh-TW" sz="2400" smtClean="0"/>
              <a:t>,</a:t>
            </a:r>
            <a:br>
              <a:rPr lang="en-US" altLang="zh-TW" sz="2400" smtClean="0"/>
            </a:br>
            <a:r>
              <a:rPr lang="en-US" altLang="zh-TW" sz="2400" smtClean="0"/>
              <a:t>If I would time expend with such a </a:t>
            </a:r>
            <a:r>
              <a:rPr lang="en-US" altLang="zh-TW" sz="2400" smtClean="0">
                <a:solidFill>
                  <a:srgbClr val="FF0000"/>
                </a:solidFill>
              </a:rPr>
              <a:t>snipe (fool)</a:t>
            </a:r>
            <a:r>
              <a:rPr lang="en-US" altLang="zh-TW" sz="2400" smtClean="0"/>
              <a:t>.</a:t>
            </a:r>
            <a:br>
              <a:rPr lang="en-US" altLang="zh-TW" sz="2400" smtClean="0"/>
            </a:br>
            <a:r>
              <a:rPr lang="en-US" altLang="zh-TW" sz="2400" smtClean="0"/>
              <a:t>But for my sport and profit. </a:t>
            </a:r>
            <a:r>
              <a:rPr lang="en-US" altLang="zh-TW" sz="2400" smtClean="0">
                <a:solidFill>
                  <a:srgbClr val="00B0F0"/>
                </a:solidFill>
              </a:rPr>
              <a:t>I hate the Moor:</a:t>
            </a:r>
            <a:r>
              <a:rPr lang="en-US" altLang="zh-TW" sz="2400" smtClean="0"/>
              <a:t/>
            </a:r>
            <a:br>
              <a:rPr lang="en-US" altLang="zh-TW" sz="2400" smtClean="0"/>
            </a:br>
            <a:r>
              <a:rPr lang="en-US" altLang="zh-TW" sz="2400" smtClean="0"/>
              <a:t>And it is thought </a:t>
            </a:r>
            <a:r>
              <a:rPr lang="en-US" altLang="zh-TW" sz="2400" smtClean="0">
                <a:solidFill>
                  <a:srgbClr val="FF0000"/>
                </a:solidFill>
              </a:rPr>
              <a:t>abroad (widely),</a:t>
            </a:r>
            <a:r>
              <a:rPr lang="en-US" altLang="zh-TW" sz="2400" smtClean="0"/>
              <a:t> that 'twixt my sheets</a:t>
            </a:r>
            <a:r>
              <a:rPr lang="en-US" altLang="zh-TW" sz="2400" smtClean="0">
                <a:solidFill>
                  <a:srgbClr val="FF0000"/>
                </a:solidFill>
              </a:rPr>
              <a:t> </a:t>
            </a:r>
            <a:r>
              <a:rPr lang="en-US" altLang="zh-TW" sz="2400" smtClean="0"/>
              <a:t>He has </a:t>
            </a:r>
            <a:r>
              <a:rPr lang="en-US" altLang="zh-TW" sz="2400" smtClean="0">
                <a:solidFill>
                  <a:srgbClr val="FF0000"/>
                </a:solidFill>
              </a:rPr>
              <a:t>done my office (make love to Emilia)</a:t>
            </a:r>
            <a:r>
              <a:rPr lang="en-US" altLang="zh-TW" sz="2400" smtClean="0"/>
              <a:t>: I know not if't be true;</a:t>
            </a:r>
            <a:br>
              <a:rPr lang="en-US" altLang="zh-TW" sz="2400" smtClean="0"/>
            </a:br>
            <a:endParaRPr lang="en-US" altLang="zh-TW" sz="2400" smtClean="0"/>
          </a:p>
        </p:txBody>
      </p:sp>
      <p:pic>
        <p:nvPicPr>
          <p:cNvPr id="36868" name="內容版面配置區 4" descr="p50.jpg"/>
          <p:cNvPicPr>
            <a:picLocks noGrp="1" noChangeAspect="1"/>
          </p:cNvPicPr>
          <p:nvPr>
            <p:ph sz="half" idx="2"/>
          </p:nvPr>
        </p:nvPicPr>
        <p:blipFill>
          <a:blip r:embed="rId2" cstate="print"/>
          <a:srcRect/>
          <a:stretch>
            <a:fillRect/>
          </a:stretch>
        </p:blipFill>
        <p:spPr>
          <a:xfrm>
            <a:off x="5508625" y="1163638"/>
            <a:ext cx="3635375" cy="569436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r>
              <a:rPr lang="en-US" altLang="zh-TW" smtClean="0"/>
              <a:t>38-390</a:t>
            </a:r>
            <a:endParaRPr lang="zh-TW" altLang="en-US" smtClean="0"/>
          </a:p>
        </p:txBody>
      </p:sp>
      <p:sp>
        <p:nvSpPr>
          <p:cNvPr id="37891" name="內容版面配置區 2"/>
          <p:cNvSpPr>
            <a:spLocks noGrp="1"/>
          </p:cNvSpPr>
          <p:nvPr>
            <p:ph sz="half" idx="1"/>
          </p:nvPr>
        </p:nvSpPr>
        <p:spPr/>
        <p:txBody>
          <a:bodyPr/>
          <a:lstStyle/>
          <a:p>
            <a:r>
              <a:rPr lang="en-US" altLang="zh-TW" sz="2400" smtClean="0"/>
              <a:t>But I, for mere suspicion in that kind,</a:t>
            </a:r>
            <a:br>
              <a:rPr lang="en-US" altLang="zh-TW" sz="2400" smtClean="0"/>
            </a:br>
            <a:r>
              <a:rPr lang="en-US" altLang="zh-TW" sz="2400" smtClean="0"/>
              <a:t>Will </a:t>
            </a:r>
            <a:r>
              <a:rPr lang="en-US" altLang="zh-TW" sz="2400" smtClean="0">
                <a:solidFill>
                  <a:srgbClr val="FF0000"/>
                </a:solidFill>
              </a:rPr>
              <a:t>do as if for surety (act as it is true)</a:t>
            </a:r>
            <a:r>
              <a:rPr lang="en-US" altLang="zh-TW" sz="2400" smtClean="0"/>
              <a:t>. He holds me well;</a:t>
            </a:r>
            <a:br>
              <a:rPr lang="en-US" altLang="zh-TW" sz="2400" smtClean="0"/>
            </a:br>
            <a:r>
              <a:rPr lang="en-US" altLang="zh-TW" sz="2400" smtClean="0"/>
              <a:t>The better shall my purpose work on him.</a:t>
            </a:r>
            <a:br>
              <a:rPr lang="en-US" altLang="zh-TW" sz="2400" smtClean="0"/>
            </a:br>
            <a:r>
              <a:rPr lang="en-US" altLang="zh-TW" sz="2400" smtClean="0"/>
              <a:t>Cassio's a </a:t>
            </a:r>
            <a:r>
              <a:rPr lang="en-US" altLang="zh-TW" sz="2400" smtClean="0">
                <a:solidFill>
                  <a:srgbClr val="FF0000"/>
                </a:solidFill>
              </a:rPr>
              <a:t>proper (ideal)</a:t>
            </a:r>
            <a:r>
              <a:rPr lang="en-US" altLang="zh-TW" sz="2400" smtClean="0"/>
              <a:t> man: let me see now:</a:t>
            </a:r>
            <a:br>
              <a:rPr lang="en-US" altLang="zh-TW" sz="2400" smtClean="0"/>
            </a:br>
            <a:r>
              <a:rPr lang="en-US" altLang="zh-TW" sz="2400" smtClean="0"/>
              <a:t>To get his place and to </a:t>
            </a:r>
            <a:r>
              <a:rPr lang="en-US" altLang="zh-TW" sz="2400" smtClean="0">
                <a:solidFill>
                  <a:srgbClr val="FF0000"/>
                </a:solidFill>
              </a:rPr>
              <a:t>plume up (adorn) </a:t>
            </a:r>
            <a:r>
              <a:rPr lang="en-US" altLang="zh-TW" sz="2400" smtClean="0"/>
              <a:t>my will</a:t>
            </a:r>
            <a:br>
              <a:rPr lang="en-US" altLang="zh-TW" sz="2400" smtClean="0"/>
            </a:br>
            <a:r>
              <a:rPr lang="en-US" altLang="zh-TW" sz="2400" smtClean="0"/>
              <a:t>In </a:t>
            </a:r>
            <a:r>
              <a:rPr lang="en-US" altLang="zh-TW" sz="2400" smtClean="0">
                <a:solidFill>
                  <a:srgbClr val="FF0000"/>
                </a:solidFill>
              </a:rPr>
              <a:t>double knavery (double wicked)-</a:t>
            </a:r>
            <a:r>
              <a:rPr lang="en-US" altLang="zh-TW" sz="2400" smtClean="0"/>
              <a:t>-How, how? Let's see:--</a:t>
            </a:r>
            <a:br>
              <a:rPr lang="en-US" altLang="zh-TW" sz="2400" smtClean="0"/>
            </a:br>
            <a:r>
              <a:rPr lang="en-US" altLang="zh-TW" sz="2400" smtClean="0"/>
              <a:t/>
            </a:r>
            <a:br>
              <a:rPr lang="en-US" altLang="zh-TW" sz="2400" smtClean="0"/>
            </a:br>
            <a:endParaRPr lang="en-US" altLang="zh-TW" sz="2400" smtClean="0"/>
          </a:p>
          <a:p>
            <a:endParaRPr lang="zh-TW" altLang="en-US" sz="2400" smtClean="0"/>
          </a:p>
        </p:txBody>
      </p:sp>
      <p:pic>
        <p:nvPicPr>
          <p:cNvPr id="37892" name="內容版面配置區 4" descr="p51.jpg"/>
          <p:cNvPicPr>
            <a:picLocks noGrp="1" noChangeAspect="1"/>
          </p:cNvPicPr>
          <p:nvPr>
            <p:ph sz="half" idx="2"/>
          </p:nvPr>
        </p:nvPicPr>
        <p:blipFill>
          <a:blip r:embed="rId2" cstate="print"/>
          <a:srcRect/>
          <a:stretch>
            <a:fillRect/>
          </a:stretch>
        </p:blipFill>
        <p:spPr>
          <a:xfrm>
            <a:off x="5489575" y="1206500"/>
            <a:ext cx="3654425" cy="56515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zh-TW" smtClean="0"/>
              <a:t>I.3.391-400</a:t>
            </a:r>
          </a:p>
        </p:txBody>
      </p:sp>
      <p:sp>
        <p:nvSpPr>
          <p:cNvPr id="38915" name="Rectangle 3"/>
          <p:cNvSpPr>
            <a:spLocks noGrp="1" noChangeArrowheads="1"/>
          </p:cNvSpPr>
          <p:nvPr>
            <p:ph type="body" idx="1"/>
          </p:nvPr>
        </p:nvSpPr>
        <p:spPr/>
        <p:txBody>
          <a:bodyPr/>
          <a:lstStyle/>
          <a:p>
            <a:pPr eaLnBrk="1" hangingPunct="1">
              <a:lnSpc>
                <a:spcPct val="80000"/>
              </a:lnSpc>
              <a:buFontTx/>
              <a:buNone/>
            </a:pPr>
            <a:r>
              <a:rPr lang="en-US" altLang="zh-TW" sz="2800" smtClean="0"/>
              <a:t>IAGO</a:t>
            </a:r>
          </a:p>
          <a:p>
            <a:pPr eaLnBrk="1" hangingPunct="1">
              <a:lnSpc>
                <a:spcPct val="80000"/>
              </a:lnSpc>
              <a:buFontTx/>
              <a:buNone/>
            </a:pPr>
            <a:r>
              <a:rPr lang="en-US" altLang="zh-TW" sz="2800" smtClean="0"/>
              <a:t>	 After some time, to abuse Othello's ear</a:t>
            </a:r>
            <a:br>
              <a:rPr lang="en-US" altLang="zh-TW" sz="2800" smtClean="0"/>
            </a:br>
            <a:r>
              <a:rPr lang="en-US" altLang="zh-TW" sz="2800" smtClean="0"/>
              <a:t>That </a:t>
            </a:r>
            <a:r>
              <a:rPr lang="en-US" altLang="zh-TW" sz="2800" smtClean="0">
                <a:solidFill>
                  <a:srgbClr val="00B0F0"/>
                </a:solidFill>
              </a:rPr>
              <a:t>he (Cassio) </a:t>
            </a:r>
            <a:r>
              <a:rPr lang="en-US" altLang="zh-TW" sz="2800" smtClean="0"/>
              <a:t>is too familiar with his wife. He hath a person and a smooth dispose</a:t>
            </a:r>
            <a:br>
              <a:rPr lang="en-US" altLang="zh-TW" sz="2800" smtClean="0"/>
            </a:br>
            <a:r>
              <a:rPr lang="en-US" altLang="zh-TW" sz="2800" smtClean="0"/>
              <a:t>To be suspected, framed to make women false.</a:t>
            </a:r>
            <a:br>
              <a:rPr lang="en-US" altLang="zh-TW" sz="2800" smtClean="0"/>
            </a:br>
            <a:r>
              <a:rPr lang="en-US" altLang="zh-TW" sz="2800" smtClean="0"/>
              <a:t>The Moor is of a free and open nature,</a:t>
            </a:r>
            <a:br>
              <a:rPr lang="en-US" altLang="zh-TW" sz="2800" smtClean="0"/>
            </a:br>
            <a:r>
              <a:rPr lang="en-US" altLang="zh-TW" sz="2800" smtClean="0"/>
              <a:t>That thinks men honest that but seem to be so,</a:t>
            </a:r>
            <a:br>
              <a:rPr lang="en-US" altLang="zh-TW" sz="2800" smtClean="0"/>
            </a:br>
            <a:r>
              <a:rPr lang="en-US" altLang="zh-TW" sz="2800" smtClean="0"/>
              <a:t>And will as tenderly be led by the nose</a:t>
            </a:r>
            <a:br>
              <a:rPr lang="en-US" altLang="zh-TW" sz="2800" smtClean="0"/>
            </a:br>
            <a:r>
              <a:rPr lang="en-US" altLang="zh-TW" sz="2800" smtClean="0"/>
              <a:t>As asses are.</a:t>
            </a:r>
            <a:br>
              <a:rPr lang="en-US" altLang="zh-TW" sz="2800" smtClean="0"/>
            </a:br>
            <a:r>
              <a:rPr lang="en-US" altLang="zh-TW" sz="2800" smtClean="0"/>
              <a:t>I have't. It is engender'd. Hell and night</a:t>
            </a:r>
            <a:br>
              <a:rPr lang="en-US" altLang="zh-TW" sz="2800" smtClean="0"/>
            </a:br>
            <a:r>
              <a:rPr lang="en-US" altLang="zh-TW" sz="2800" smtClean="0"/>
              <a:t>Must bring this monstrous birth to the world's light.</a:t>
            </a:r>
            <a:br>
              <a:rPr lang="en-US" altLang="zh-TW" sz="2800" smtClean="0"/>
            </a:br>
            <a:r>
              <a:rPr lang="en-US" altLang="zh-TW" sz="2800" smtClean="0"/>
              <a:t/>
            </a:r>
            <a:br>
              <a:rPr lang="en-US" altLang="zh-TW" sz="2800" smtClean="0"/>
            </a:br>
            <a:r>
              <a:rPr lang="en-US" altLang="zh-TW" sz="2800" smtClean="0"/>
              <a:t>Exit </a:t>
            </a:r>
          </a:p>
          <a:p>
            <a:pPr eaLnBrk="1" hangingPunct="1">
              <a:lnSpc>
                <a:spcPct val="80000"/>
              </a:lnSpc>
            </a:pPr>
            <a:endParaRPr lang="en-US" altLang="zh-TW" sz="2800" smtClean="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pPr eaLnBrk="1" hangingPunct="1"/>
            <a:endParaRPr lang="en-US" altLang="zh-TW" i="1" smtClean="0"/>
          </a:p>
        </p:txBody>
      </p:sp>
      <p:sp>
        <p:nvSpPr>
          <p:cNvPr id="39939" name="Rectangle 5"/>
          <p:cNvSpPr>
            <a:spLocks noGrp="1" noChangeArrowheads="1"/>
          </p:cNvSpPr>
          <p:nvPr>
            <p:ph type="body" sz="half" idx="4294967295"/>
          </p:nvPr>
        </p:nvSpPr>
        <p:spPr>
          <a:xfrm>
            <a:off x="250825" y="333375"/>
            <a:ext cx="4038600" cy="5892800"/>
          </a:xfrm>
        </p:spPr>
        <p:txBody>
          <a:bodyPr/>
          <a:lstStyle/>
          <a:p>
            <a:pPr eaLnBrk="1" hangingPunct="1"/>
            <a:r>
              <a:rPr lang="en-US" altLang="zh-TW" sz="2800" smtClean="0"/>
              <a:t>Shakespeare’s </a:t>
            </a:r>
            <a:r>
              <a:rPr lang="en-US" altLang="zh-TW" sz="2800" i="1" smtClean="0"/>
              <a:t>Othello</a:t>
            </a:r>
            <a:br>
              <a:rPr lang="en-US" altLang="zh-TW" sz="2800" i="1" smtClean="0"/>
            </a:br>
            <a:r>
              <a:rPr lang="en-US" altLang="zh-TW" sz="2800" smtClean="0"/>
              <a:t>Act II Scene 1 &amp; Act III Scene 3</a:t>
            </a:r>
          </a:p>
          <a:p>
            <a:pPr eaLnBrk="1" hangingPunct="1"/>
            <a:endParaRPr lang="en-US" altLang="zh-TW" sz="2800" smtClean="0"/>
          </a:p>
          <a:p>
            <a:pPr eaLnBrk="1" hangingPunct="1"/>
            <a:r>
              <a:rPr lang="en-US" altLang="zh-TW" sz="2800" smtClean="0"/>
              <a:t>Iago’s soliloquy reveals his plan and explains to the audience will happen.</a:t>
            </a:r>
            <a:endParaRPr lang="en-US" altLang="zh-TW" sz="2000" smtClean="0"/>
          </a:p>
          <a:p>
            <a:pPr eaLnBrk="1" hangingPunct="1"/>
            <a:endParaRPr lang="en-US" altLang="zh-TW" sz="2800" smtClean="0"/>
          </a:p>
          <a:p>
            <a:pPr eaLnBrk="1" hangingPunct="1"/>
            <a:endParaRPr lang="en-US" altLang="zh-TW" sz="2800" smtClean="0"/>
          </a:p>
        </p:txBody>
      </p:sp>
      <p:pic>
        <p:nvPicPr>
          <p:cNvPr id="39940" name="Picture 7" descr="p65"/>
          <p:cNvPicPr>
            <a:picLocks noChangeAspect="1" noChangeArrowheads="1"/>
          </p:cNvPicPr>
          <p:nvPr/>
        </p:nvPicPr>
        <p:blipFill>
          <a:blip r:embed="rId2" cstate="print"/>
          <a:srcRect/>
          <a:stretch>
            <a:fillRect/>
          </a:stretch>
        </p:blipFill>
        <p:spPr bwMode="auto">
          <a:xfrm>
            <a:off x="4675188" y="46038"/>
            <a:ext cx="4468812" cy="681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zh-TW" smtClean="0"/>
              <a:t>II.1.211-218</a:t>
            </a:r>
          </a:p>
        </p:txBody>
      </p:sp>
      <p:sp>
        <p:nvSpPr>
          <p:cNvPr id="40963" name="Rectangle 3"/>
          <p:cNvSpPr>
            <a:spLocks noGrp="1" noChangeArrowheads="1"/>
          </p:cNvSpPr>
          <p:nvPr>
            <p:ph type="body" idx="1"/>
          </p:nvPr>
        </p:nvSpPr>
        <p:spPr>
          <a:xfrm>
            <a:off x="468313" y="1628775"/>
            <a:ext cx="8229600" cy="4525963"/>
          </a:xfrm>
        </p:spPr>
        <p:txBody>
          <a:bodyPr/>
          <a:lstStyle/>
          <a:p>
            <a:r>
              <a:rPr lang="en-US" altLang="zh-TW" sz="2800" b="1" smtClean="0"/>
              <a:t>IAGO </a:t>
            </a:r>
            <a:r>
              <a:rPr lang="en-US" altLang="zh-TW" sz="2800" smtClean="0"/>
              <a:t>That Cassio loves her, I do well believe ’t.</a:t>
            </a:r>
          </a:p>
          <a:p>
            <a:r>
              <a:rPr lang="en-US" altLang="zh-TW" sz="2800" smtClean="0"/>
              <a:t>That she loves him, ’tis apt and of great credit.</a:t>
            </a:r>
          </a:p>
          <a:p>
            <a:r>
              <a:rPr lang="en-US" altLang="zh-TW" sz="2800" smtClean="0"/>
              <a:t>The Moor, howbeit that I endure him not,</a:t>
            </a:r>
          </a:p>
          <a:p>
            <a:r>
              <a:rPr lang="en-US" altLang="zh-TW" sz="2800" smtClean="0"/>
              <a:t>Is of a constant, loving, noble nature,</a:t>
            </a:r>
          </a:p>
          <a:p>
            <a:r>
              <a:rPr lang="en-US" altLang="zh-TW" sz="2800" smtClean="0"/>
              <a:t>And I dare think he’ll prove to Desdemona</a:t>
            </a:r>
          </a:p>
          <a:p>
            <a:r>
              <a:rPr lang="en-US" altLang="zh-TW" sz="2800" smtClean="0"/>
              <a:t>A most dear husband. Now, I do love her too,</a:t>
            </a:r>
          </a:p>
          <a:p>
            <a:r>
              <a:rPr lang="en-US" altLang="zh-TW" sz="2800" smtClean="0"/>
              <a:t>Not out of absolute lust—though peradventure</a:t>
            </a:r>
          </a:p>
          <a:p>
            <a:r>
              <a:rPr lang="en-US" altLang="zh-TW" sz="2800" smtClean="0"/>
              <a:t>I stand accountant for as great a sin—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260350"/>
            <a:ext cx="8229600" cy="1143000"/>
          </a:xfrm>
        </p:spPr>
        <p:txBody>
          <a:bodyPr/>
          <a:lstStyle/>
          <a:p>
            <a:pPr algn="l" eaLnBrk="1" hangingPunct="1"/>
            <a:r>
              <a:rPr lang="en-US" altLang="zh-TW" smtClean="0"/>
              <a:t>II.1.219- 224</a:t>
            </a:r>
          </a:p>
        </p:txBody>
      </p:sp>
      <p:sp>
        <p:nvSpPr>
          <p:cNvPr id="41987" name="Rectangle 3"/>
          <p:cNvSpPr>
            <a:spLocks noGrp="1" noChangeArrowheads="1"/>
          </p:cNvSpPr>
          <p:nvPr>
            <p:ph type="body" sz="half" idx="1"/>
          </p:nvPr>
        </p:nvSpPr>
        <p:spPr>
          <a:xfrm>
            <a:off x="0" y="1600200"/>
            <a:ext cx="4038600" cy="4525963"/>
          </a:xfrm>
        </p:spPr>
        <p:txBody>
          <a:bodyPr/>
          <a:lstStyle/>
          <a:p>
            <a:pPr>
              <a:lnSpc>
                <a:spcPct val="80000"/>
              </a:lnSpc>
            </a:pPr>
            <a:r>
              <a:rPr lang="en-US" altLang="zh-TW" sz="2400" smtClean="0"/>
              <a:t>But partly led to diet my revenge,</a:t>
            </a:r>
          </a:p>
          <a:p>
            <a:pPr>
              <a:lnSpc>
                <a:spcPct val="80000"/>
              </a:lnSpc>
            </a:pPr>
            <a:r>
              <a:rPr lang="en-US" altLang="zh-TW" sz="2400" smtClean="0"/>
              <a:t>For that I do suspect the lusty Moor</a:t>
            </a:r>
          </a:p>
          <a:p>
            <a:pPr>
              <a:lnSpc>
                <a:spcPct val="80000"/>
              </a:lnSpc>
            </a:pPr>
            <a:r>
              <a:rPr lang="en-US" altLang="zh-TW" sz="2400" smtClean="0"/>
              <a:t>Hath leaped into my seat. The thought whereof</a:t>
            </a:r>
          </a:p>
          <a:p>
            <a:pPr>
              <a:lnSpc>
                <a:spcPct val="80000"/>
              </a:lnSpc>
            </a:pPr>
            <a:r>
              <a:rPr lang="en-US" altLang="zh-TW" sz="2400" smtClean="0"/>
              <a:t>Doth, like a poisonous mineral, gnaw my inwards,</a:t>
            </a:r>
          </a:p>
          <a:p>
            <a:pPr>
              <a:lnSpc>
                <a:spcPct val="80000"/>
              </a:lnSpc>
            </a:pPr>
            <a:r>
              <a:rPr lang="en-US" altLang="zh-TW" sz="2400" smtClean="0">
                <a:solidFill>
                  <a:srgbClr val="FF0000"/>
                </a:solidFill>
              </a:rPr>
              <a:t>And nothing can or shall content my soul</a:t>
            </a:r>
          </a:p>
          <a:p>
            <a:pPr>
              <a:lnSpc>
                <a:spcPct val="80000"/>
              </a:lnSpc>
            </a:pPr>
            <a:r>
              <a:rPr lang="en-US" altLang="zh-TW" sz="2400" smtClean="0">
                <a:solidFill>
                  <a:srgbClr val="FF0000"/>
                </a:solidFill>
              </a:rPr>
              <a:t>Till I am evened with him, wife for wife.</a:t>
            </a:r>
          </a:p>
        </p:txBody>
      </p:sp>
      <p:pic>
        <p:nvPicPr>
          <p:cNvPr id="41988" name="Picture 6" descr="p64"/>
          <p:cNvPicPr>
            <a:picLocks noChangeAspect="1" noChangeArrowheads="1"/>
          </p:cNvPicPr>
          <p:nvPr/>
        </p:nvPicPr>
        <p:blipFill>
          <a:blip r:embed="rId2" cstate="print"/>
          <a:srcRect/>
          <a:stretch>
            <a:fillRect/>
          </a:stretch>
        </p:blipFill>
        <p:spPr bwMode="auto">
          <a:xfrm>
            <a:off x="4759325" y="0"/>
            <a:ext cx="4384675" cy="66548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zh-TW" smtClean="0"/>
              <a:t>II.1.225-237</a:t>
            </a:r>
          </a:p>
        </p:txBody>
      </p:sp>
      <p:sp>
        <p:nvSpPr>
          <p:cNvPr id="43011" name="Rectangle 3"/>
          <p:cNvSpPr>
            <a:spLocks noGrp="1" noChangeArrowheads="1"/>
          </p:cNvSpPr>
          <p:nvPr>
            <p:ph type="body" idx="1"/>
          </p:nvPr>
        </p:nvSpPr>
        <p:spPr/>
        <p:txBody>
          <a:bodyPr/>
          <a:lstStyle/>
          <a:p>
            <a:pPr>
              <a:lnSpc>
                <a:spcPct val="80000"/>
              </a:lnSpc>
            </a:pPr>
            <a:r>
              <a:rPr lang="en-US" altLang="zh-TW" sz="2400" smtClean="0"/>
              <a:t>Or, failing so, yet that I put the Moor</a:t>
            </a:r>
          </a:p>
          <a:p>
            <a:pPr>
              <a:lnSpc>
                <a:spcPct val="80000"/>
              </a:lnSpc>
            </a:pPr>
            <a:r>
              <a:rPr lang="en-US" altLang="zh-TW" sz="2400" smtClean="0"/>
              <a:t>At least into a </a:t>
            </a:r>
            <a:r>
              <a:rPr lang="en-US" altLang="zh-TW" sz="2400" smtClean="0">
                <a:solidFill>
                  <a:srgbClr val="FF0000"/>
                </a:solidFill>
              </a:rPr>
              <a:t>jealousy</a:t>
            </a:r>
            <a:r>
              <a:rPr lang="en-US" altLang="zh-TW" sz="2400" smtClean="0"/>
              <a:t> so strong</a:t>
            </a:r>
          </a:p>
          <a:p>
            <a:pPr>
              <a:lnSpc>
                <a:spcPct val="80000"/>
              </a:lnSpc>
            </a:pPr>
            <a:r>
              <a:rPr lang="en-US" altLang="zh-TW" sz="2400" smtClean="0"/>
              <a:t>That judgment cannot cure. Which thing to do,</a:t>
            </a:r>
          </a:p>
          <a:p>
            <a:pPr>
              <a:lnSpc>
                <a:spcPct val="80000"/>
              </a:lnSpc>
            </a:pPr>
            <a:r>
              <a:rPr lang="en-US" altLang="zh-TW" sz="2400" smtClean="0"/>
              <a:t>If this poor trash of Venice, whom I trace</a:t>
            </a:r>
          </a:p>
          <a:p>
            <a:pPr>
              <a:lnSpc>
                <a:spcPct val="80000"/>
              </a:lnSpc>
            </a:pPr>
            <a:r>
              <a:rPr lang="en-US" altLang="zh-TW" sz="2400" smtClean="0"/>
              <a:t>For his quick hunting, stand the putting on,</a:t>
            </a:r>
          </a:p>
          <a:p>
            <a:pPr>
              <a:lnSpc>
                <a:spcPct val="80000"/>
              </a:lnSpc>
            </a:pPr>
            <a:r>
              <a:rPr lang="en-US" altLang="zh-TW" sz="2400" smtClean="0"/>
              <a:t>I’ll have our Michael Cassio on the hip,</a:t>
            </a:r>
          </a:p>
          <a:p>
            <a:pPr>
              <a:lnSpc>
                <a:spcPct val="80000"/>
              </a:lnSpc>
            </a:pPr>
            <a:r>
              <a:rPr lang="en-US" altLang="zh-TW" sz="2400" smtClean="0"/>
              <a:t>Abuse him to the Moor in the right garb</a:t>
            </a:r>
          </a:p>
          <a:p>
            <a:pPr>
              <a:lnSpc>
                <a:spcPct val="80000"/>
              </a:lnSpc>
            </a:pPr>
            <a:r>
              <a:rPr lang="en-US" altLang="zh-TW" sz="2400" smtClean="0"/>
              <a:t>(For I fear Cassio with my night-cape too)</a:t>
            </a:r>
          </a:p>
          <a:p>
            <a:pPr>
              <a:lnSpc>
                <a:spcPct val="80000"/>
              </a:lnSpc>
            </a:pPr>
            <a:r>
              <a:rPr lang="en-US" altLang="zh-TW" sz="2400" smtClean="0"/>
              <a:t>Make the Moor thank me, love me, and reward me</a:t>
            </a:r>
          </a:p>
          <a:p>
            <a:pPr>
              <a:lnSpc>
                <a:spcPct val="80000"/>
              </a:lnSpc>
            </a:pPr>
            <a:r>
              <a:rPr lang="en-US" altLang="zh-TW" sz="2400" smtClean="0"/>
              <a:t>For making him egregiously an ass</a:t>
            </a:r>
          </a:p>
          <a:p>
            <a:pPr>
              <a:lnSpc>
                <a:spcPct val="80000"/>
              </a:lnSpc>
            </a:pPr>
            <a:r>
              <a:rPr lang="en-US" altLang="zh-TW" sz="2400" smtClean="0"/>
              <a:t>And practicing upon his peace and quiet</a:t>
            </a:r>
          </a:p>
          <a:p>
            <a:pPr>
              <a:lnSpc>
                <a:spcPct val="80000"/>
              </a:lnSpc>
            </a:pPr>
            <a:r>
              <a:rPr lang="en-US" altLang="zh-TW" sz="2400" smtClean="0"/>
              <a:t>Even to madness. 'Tis here, but yet confused.</a:t>
            </a:r>
          </a:p>
          <a:p>
            <a:pPr>
              <a:lnSpc>
                <a:spcPct val="80000"/>
              </a:lnSpc>
            </a:pPr>
            <a:r>
              <a:rPr lang="en-US" altLang="zh-TW" sz="2400" smtClean="0"/>
              <a:t>Knavery’s plain face is never seen till used.</a:t>
            </a:r>
          </a:p>
          <a:p>
            <a:pPr>
              <a:lnSpc>
                <a:spcPct val="80000"/>
              </a:lnSpc>
            </a:pPr>
            <a:endParaRPr lang="zh-TW" altLang="en-US" sz="240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zh-TW" smtClean="0"/>
              <a:t>III.3.127-133</a:t>
            </a:r>
          </a:p>
        </p:txBody>
      </p:sp>
      <p:sp>
        <p:nvSpPr>
          <p:cNvPr id="44035" name="Rectangle 3"/>
          <p:cNvSpPr>
            <a:spLocks noGrp="1" noChangeArrowheads="1"/>
          </p:cNvSpPr>
          <p:nvPr>
            <p:ph type="body" idx="1"/>
          </p:nvPr>
        </p:nvSpPr>
        <p:spPr/>
        <p:txBody>
          <a:bodyPr/>
          <a:lstStyle/>
          <a:p>
            <a:pPr eaLnBrk="1" hangingPunct="1">
              <a:lnSpc>
                <a:spcPct val="80000"/>
              </a:lnSpc>
              <a:buFontTx/>
              <a:buNone/>
            </a:pPr>
            <a:r>
              <a:rPr lang="en-US" altLang="zh-TW" sz="2400" b="1" smtClean="0"/>
              <a:t>IAGO</a:t>
            </a:r>
            <a:r>
              <a:rPr lang="en-US" altLang="zh-TW" sz="2400" smtClean="0"/>
              <a:t> </a:t>
            </a:r>
          </a:p>
          <a:p>
            <a:pPr eaLnBrk="1" hangingPunct="1">
              <a:lnSpc>
                <a:spcPct val="80000"/>
              </a:lnSpc>
              <a:buFontTx/>
              <a:buNone/>
            </a:pPr>
            <a:r>
              <a:rPr lang="en-US" altLang="zh-TW" sz="2400" smtClean="0"/>
              <a:t>	</a:t>
            </a:r>
            <a:r>
              <a:rPr lang="en-US" altLang="zh-TW" sz="2400" smtClean="0">
                <a:solidFill>
                  <a:srgbClr val="00B050"/>
                </a:solidFill>
              </a:rPr>
              <a:t>For Michael Cassio,</a:t>
            </a:r>
          </a:p>
          <a:p>
            <a:pPr eaLnBrk="1" hangingPunct="1">
              <a:lnSpc>
                <a:spcPct val="80000"/>
              </a:lnSpc>
              <a:buFontTx/>
              <a:buNone/>
            </a:pPr>
            <a:r>
              <a:rPr lang="en-US" altLang="zh-TW" sz="2400" smtClean="0">
                <a:solidFill>
                  <a:srgbClr val="00B050"/>
                </a:solidFill>
              </a:rPr>
              <a:t>	I dare be sworn I think that he is honest.</a:t>
            </a:r>
            <a:endParaRPr lang="en-US" altLang="zh-TW" sz="2400" b="1" smtClean="0">
              <a:solidFill>
                <a:srgbClr val="00B050"/>
              </a:solidFill>
            </a:endParaRPr>
          </a:p>
          <a:p>
            <a:pPr eaLnBrk="1" hangingPunct="1">
              <a:lnSpc>
                <a:spcPct val="80000"/>
              </a:lnSpc>
              <a:buFontTx/>
              <a:buNone/>
            </a:pPr>
            <a:r>
              <a:rPr lang="en-US" altLang="zh-TW" sz="2400" b="1" smtClean="0"/>
              <a:t>OTHELLO</a:t>
            </a:r>
            <a:r>
              <a:rPr lang="en-US" altLang="zh-TW" sz="2400" smtClean="0"/>
              <a:t> </a:t>
            </a:r>
          </a:p>
          <a:p>
            <a:pPr eaLnBrk="1" hangingPunct="1">
              <a:lnSpc>
                <a:spcPct val="80000"/>
              </a:lnSpc>
              <a:buFontTx/>
              <a:buNone/>
            </a:pPr>
            <a:r>
              <a:rPr lang="en-US" altLang="zh-TW" sz="2400" smtClean="0"/>
              <a:t>	I think so too.</a:t>
            </a:r>
            <a:endParaRPr lang="en-US" altLang="zh-TW" sz="2400" b="1" smtClean="0"/>
          </a:p>
          <a:p>
            <a:pPr eaLnBrk="1" hangingPunct="1">
              <a:lnSpc>
                <a:spcPct val="80000"/>
              </a:lnSpc>
              <a:buFontTx/>
              <a:buNone/>
            </a:pPr>
            <a:r>
              <a:rPr lang="en-US" altLang="zh-TW" sz="2400" b="1" smtClean="0"/>
              <a:t>IAGO</a:t>
            </a:r>
            <a:r>
              <a:rPr lang="en-US" altLang="zh-TW" sz="2400" smtClean="0"/>
              <a:t> </a:t>
            </a:r>
          </a:p>
          <a:p>
            <a:pPr eaLnBrk="1" hangingPunct="1">
              <a:lnSpc>
                <a:spcPct val="80000"/>
              </a:lnSpc>
              <a:buFontTx/>
              <a:buNone/>
            </a:pPr>
            <a:r>
              <a:rPr lang="en-US" altLang="zh-TW" sz="2400" smtClean="0"/>
              <a:t>	Men should be what they seem;</a:t>
            </a:r>
            <a:br>
              <a:rPr lang="en-US" altLang="zh-TW" sz="2400" smtClean="0"/>
            </a:br>
            <a:r>
              <a:rPr lang="en-US" altLang="zh-TW" sz="2400" smtClean="0">
                <a:solidFill>
                  <a:srgbClr val="FF0000"/>
                </a:solidFill>
              </a:rPr>
              <a:t>Or those that be not, would they might seem none! ( wish they won’t look so)</a:t>
            </a:r>
            <a:endParaRPr lang="en-US" altLang="zh-TW" sz="2400" b="1" smtClean="0">
              <a:solidFill>
                <a:srgbClr val="FF0000"/>
              </a:solidFill>
            </a:endParaRPr>
          </a:p>
          <a:p>
            <a:pPr eaLnBrk="1" hangingPunct="1">
              <a:lnSpc>
                <a:spcPct val="80000"/>
              </a:lnSpc>
              <a:buFontTx/>
              <a:buNone/>
            </a:pPr>
            <a:r>
              <a:rPr lang="en-US" altLang="zh-TW" sz="2400" b="1" smtClean="0"/>
              <a:t>OTHELLO</a:t>
            </a:r>
            <a:r>
              <a:rPr lang="en-US" altLang="zh-TW" sz="2400" smtClean="0"/>
              <a:t> </a:t>
            </a:r>
          </a:p>
          <a:p>
            <a:pPr eaLnBrk="1" hangingPunct="1">
              <a:lnSpc>
                <a:spcPct val="80000"/>
              </a:lnSpc>
              <a:buFontTx/>
              <a:buNone/>
            </a:pPr>
            <a:r>
              <a:rPr lang="en-US" altLang="zh-TW" sz="2400" smtClean="0"/>
              <a:t>	Certain, men should be what they seem.</a:t>
            </a:r>
            <a:endParaRPr lang="en-US" altLang="zh-TW" sz="2400" b="1" smtClean="0"/>
          </a:p>
          <a:p>
            <a:pPr eaLnBrk="1" hangingPunct="1">
              <a:lnSpc>
                <a:spcPct val="80000"/>
              </a:lnSpc>
              <a:buFontTx/>
              <a:buNone/>
            </a:pPr>
            <a:r>
              <a:rPr lang="en-US" altLang="zh-TW" sz="2400" b="1" smtClean="0"/>
              <a:t>IAGO</a:t>
            </a:r>
            <a:r>
              <a:rPr lang="en-US" altLang="zh-TW" sz="2400" smtClean="0"/>
              <a:t> </a:t>
            </a:r>
          </a:p>
          <a:p>
            <a:pPr eaLnBrk="1" hangingPunct="1">
              <a:lnSpc>
                <a:spcPct val="80000"/>
              </a:lnSpc>
              <a:buFontTx/>
              <a:buNone/>
            </a:pPr>
            <a:r>
              <a:rPr lang="en-US" altLang="zh-TW" sz="2400" smtClean="0"/>
              <a:t>	Why, then, I think Cassio's an honest man.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endParaRPr lang="zh-TW" altLang="en-US" smtClean="0"/>
          </a:p>
        </p:txBody>
      </p:sp>
      <p:sp>
        <p:nvSpPr>
          <p:cNvPr id="8195" name="Rectangle 5"/>
          <p:cNvSpPr>
            <a:spLocks noGrp="1" noChangeArrowheads="1"/>
          </p:cNvSpPr>
          <p:nvPr>
            <p:ph type="body" sz="half" idx="1"/>
          </p:nvPr>
        </p:nvSpPr>
        <p:spPr/>
        <p:txBody>
          <a:bodyPr/>
          <a:lstStyle/>
          <a:p>
            <a:r>
              <a:rPr lang="en-US" altLang="zh-TW" smtClean="0"/>
              <a:t>Manga Shakespeare </a:t>
            </a:r>
            <a:r>
              <a:rPr lang="en-US" altLang="zh-TW" i="1" smtClean="0"/>
              <a:t>Othello</a:t>
            </a:r>
            <a:r>
              <a:rPr lang="en-US" altLang="zh-TW" smtClean="0"/>
              <a:t>, illustrated by Ryuta Osada</a:t>
            </a:r>
          </a:p>
          <a:p>
            <a:endParaRPr lang="en-US" altLang="zh-TW" smtClean="0"/>
          </a:p>
          <a:p>
            <a:r>
              <a:rPr lang="en-US" altLang="zh-TW" smtClean="0"/>
              <a:t>Osada’s </a:t>
            </a:r>
            <a:r>
              <a:rPr lang="en-US" altLang="zh-TW" i="1" smtClean="0"/>
              <a:t>Othello</a:t>
            </a:r>
            <a:r>
              <a:rPr lang="en-US" altLang="zh-TW" smtClean="0"/>
              <a:t> is set in a sci-fi world, where winged beings behave between animals and humans. </a:t>
            </a:r>
            <a:endParaRPr lang="zh-TW" altLang="en-US" smtClean="0"/>
          </a:p>
        </p:txBody>
      </p:sp>
      <p:sp>
        <p:nvSpPr>
          <p:cNvPr id="8196" name="Rectangle 6"/>
          <p:cNvSpPr>
            <a:spLocks noGrp="1" noChangeArrowheads="1"/>
          </p:cNvSpPr>
          <p:nvPr>
            <p:ph type="body" sz="half" idx="2"/>
          </p:nvPr>
        </p:nvSpPr>
        <p:spPr/>
        <p:txBody>
          <a:bodyPr/>
          <a:lstStyle/>
          <a:p>
            <a:endParaRPr lang="zh-TW" altLang="en-US" smtClean="0"/>
          </a:p>
        </p:txBody>
      </p:sp>
      <p:pic>
        <p:nvPicPr>
          <p:cNvPr id="8197" name="Picture 7" descr="p151"/>
          <p:cNvPicPr>
            <a:picLocks noChangeAspect="1" noChangeArrowheads="1"/>
          </p:cNvPicPr>
          <p:nvPr/>
        </p:nvPicPr>
        <p:blipFill>
          <a:blip r:embed="rId2" cstate="print"/>
          <a:srcRect/>
          <a:stretch>
            <a:fillRect/>
          </a:stretch>
        </p:blipFill>
        <p:spPr bwMode="auto">
          <a:xfrm>
            <a:off x="4643438" y="333375"/>
            <a:ext cx="4446587" cy="65246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zh-TW" smtClean="0"/>
              <a:t>III.3.134-147</a:t>
            </a:r>
          </a:p>
        </p:txBody>
      </p:sp>
      <p:sp>
        <p:nvSpPr>
          <p:cNvPr id="45059" name="Rectangle 3"/>
          <p:cNvSpPr>
            <a:spLocks noGrp="1" noChangeArrowheads="1"/>
          </p:cNvSpPr>
          <p:nvPr>
            <p:ph type="body" idx="1"/>
          </p:nvPr>
        </p:nvSpPr>
        <p:spPr/>
        <p:txBody>
          <a:bodyPr/>
          <a:lstStyle/>
          <a:p>
            <a:pPr eaLnBrk="1" hangingPunct="1">
              <a:lnSpc>
                <a:spcPct val="80000"/>
              </a:lnSpc>
              <a:buFontTx/>
              <a:buNone/>
            </a:pPr>
            <a:r>
              <a:rPr lang="en-US" altLang="zh-TW" sz="2400" b="1" smtClean="0"/>
              <a:t>OTHELLO</a:t>
            </a:r>
            <a:r>
              <a:rPr lang="en-US" altLang="zh-TW" sz="2400" smtClean="0"/>
              <a:t> </a:t>
            </a:r>
          </a:p>
          <a:p>
            <a:pPr eaLnBrk="1" hangingPunct="1">
              <a:lnSpc>
                <a:spcPct val="80000"/>
              </a:lnSpc>
              <a:buFontTx/>
              <a:buNone/>
            </a:pPr>
            <a:r>
              <a:rPr lang="en-US" altLang="zh-TW" sz="2400" smtClean="0"/>
              <a:t>	</a:t>
            </a:r>
            <a:r>
              <a:rPr lang="en-US" altLang="zh-TW" sz="2400" smtClean="0">
                <a:solidFill>
                  <a:srgbClr val="00B050"/>
                </a:solidFill>
              </a:rPr>
              <a:t>Nay, yet there's more in this:</a:t>
            </a:r>
            <a:br>
              <a:rPr lang="en-US" altLang="zh-TW" sz="2400" smtClean="0">
                <a:solidFill>
                  <a:srgbClr val="00B050"/>
                </a:solidFill>
              </a:rPr>
            </a:br>
            <a:r>
              <a:rPr lang="en-US" altLang="zh-TW" sz="2400" smtClean="0">
                <a:solidFill>
                  <a:srgbClr val="00B050"/>
                </a:solidFill>
              </a:rPr>
              <a:t>I prithee, speak to me as to thy thinkings,</a:t>
            </a:r>
            <a:r>
              <a:rPr lang="en-US" altLang="zh-TW" sz="2400" smtClean="0">
                <a:solidFill>
                  <a:schemeClr val="folHlink"/>
                </a:solidFill>
              </a:rPr>
              <a:t/>
            </a:r>
            <a:br>
              <a:rPr lang="en-US" altLang="zh-TW" sz="2400" smtClean="0">
                <a:solidFill>
                  <a:schemeClr val="folHlink"/>
                </a:solidFill>
              </a:rPr>
            </a:br>
            <a:r>
              <a:rPr lang="en-US" altLang="zh-TW" sz="2400" smtClean="0"/>
              <a:t>As thou dost ruminate, and give thy worst of thoughts</a:t>
            </a:r>
            <a:br>
              <a:rPr lang="en-US" altLang="zh-TW" sz="2400" smtClean="0"/>
            </a:br>
            <a:r>
              <a:rPr lang="en-US" altLang="zh-TW" sz="2400" smtClean="0"/>
              <a:t>The worst of words.</a:t>
            </a:r>
            <a:endParaRPr lang="en-US" altLang="zh-TW" sz="2400" b="1" smtClean="0"/>
          </a:p>
          <a:p>
            <a:pPr eaLnBrk="1" hangingPunct="1">
              <a:lnSpc>
                <a:spcPct val="80000"/>
              </a:lnSpc>
              <a:buFontTx/>
              <a:buNone/>
            </a:pPr>
            <a:r>
              <a:rPr lang="en-US" altLang="zh-TW" sz="2400" b="1" smtClean="0"/>
              <a:t>IAGO</a:t>
            </a:r>
            <a:r>
              <a:rPr lang="en-US" altLang="zh-TW" sz="2400" smtClean="0"/>
              <a:t> </a:t>
            </a:r>
          </a:p>
          <a:p>
            <a:pPr eaLnBrk="1" hangingPunct="1">
              <a:lnSpc>
                <a:spcPct val="80000"/>
              </a:lnSpc>
              <a:buFontTx/>
              <a:buNone/>
            </a:pPr>
            <a:r>
              <a:rPr lang="en-US" altLang="zh-TW" sz="2400" smtClean="0"/>
              <a:t>	Good my lord, pardon me:</a:t>
            </a:r>
            <a:br>
              <a:rPr lang="en-US" altLang="zh-TW" sz="2400" smtClean="0"/>
            </a:br>
            <a:r>
              <a:rPr lang="en-US" altLang="zh-TW" sz="2400" smtClean="0"/>
              <a:t>Though I am bound to every act of duty,</a:t>
            </a:r>
            <a:br>
              <a:rPr lang="en-US" altLang="zh-TW" sz="2400" smtClean="0"/>
            </a:br>
            <a:r>
              <a:rPr lang="en-US" altLang="zh-TW" sz="2400" smtClean="0"/>
              <a:t>I am not bound to that all slaves are free to.</a:t>
            </a:r>
            <a:br>
              <a:rPr lang="en-US" altLang="zh-TW" sz="2400" smtClean="0"/>
            </a:br>
            <a:r>
              <a:rPr lang="en-US" altLang="zh-TW" sz="2400" smtClean="0"/>
              <a:t>Utter my thoughts? </a:t>
            </a:r>
            <a:r>
              <a:rPr lang="en-US" altLang="zh-TW" sz="2400" smtClean="0">
                <a:solidFill>
                  <a:srgbClr val="00B050"/>
                </a:solidFill>
              </a:rPr>
              <a:t>Why, say they are vile and false;</a:t>
            </a:r>
            <a:r>
              <a:rPr lang="en-US" altLang="zh-TW" sz="2400" smtClean="0">
                <a:solidFill>
                  <a:schemeClr val="folHlink"/>
                </a:solidFill>
              </a:rPr>
              <a:t/>
            </a:r>
            <a:br>
              <a:rPr lang="en-US" altLang="zh-TW" sz="2400" smtClean="0">
                <a:solidFill>
                  <a:schemeClr val="folHlink"/>
                </a:solidFill>
              </a:rPr>
            </a:br>
            <a:r>
              <a:rPr lang="en-US" altLang="zh-TW" sz="2400" smtClean="0"/>
              <a:t>As where's that palace whereinto foul things</a:t>
            </a:r>
            <a:br>
              <a:rPr lang="en-US" altLang="zh-TW" sz="2400" smtClean="0"/>
            </a:br>
            <a:r>
              <a:rPr lang="en-US" altLang="zh-TW" sz="2400" smtClean="0"/>
              <a:t>Sometimes intrude not? who has a breast so pure,</a:t>
            </a:r>
            <a:br>
              <a:rPr lang="en-US" altLang="zh-TW" sz="2400" smtClean="0"/>
            </a:br>
            <a:r>
              <a:rPr lang="en-US" altLang="zh-TW" sz="2400" smtClean="0"/>
              <a:t>But some uncleanly </a:t>
            </a:r>
            <a:r>
              <a:rPr lang="en-US" altLang="zh-TW" sz="2400" smtClean="0">
                <a:solidFill>
                  <a:srgbClr val="FF0000"/>
                </a:solidFill>
              </a:rPr>
              <a:t>apprehensions (thoughts)</a:t>
            </a:r>
            <a:br>
              <a:rPr lang="en-US" altLang="zh-TW" sz="2400" smtClean="0">
                <a:solidFill>
                  <a:srgbClr val="FF0000"/>
                </a:solidFill>
              </a:rPr>
            </a:br>
            <a:r>
              <a:rPr lang="en-US" altLang="zh-TW" sz="2400" smtClean="0"/>
              <a:t>Keep </a:t>
            </a:r>
            <a:r>
              <a:rPr lang="en-US" altLang="zh-TW" sz="2400" smtClean="0">
                <a:solidFill>
                  <a:srgbClr val="FF0000"/>
                </a:solidFill>
              </a:rPr>
              <a:t>leets (court records)</a:t>
            </a:r>
            <a:r>
              <a:rPr lang="en-US" altLang="zh-TW" sz="2400" smtClean="0"/>
              <a:t> and</a:t>
            </a:r>
            <a:r>
              <a:rPr lang="en-US" altLang="zh-TW" sz="2400" smtClean="0">
                <a:solidFill>
                  <a:srgbClr val="FF0000"/>
                </a:solidFill>
              </a:rPr>
              <a:t> law-days (legal holidays)</a:t>
            </a:r>
            <a:r>
              <a:rPr lang="en-US" altLang="zh-TW" sz="2400" smtClean="0"/>
              <a:t> and in session sit</a:t>
            </a:r>
            <a:br>
              <a:rPr lang="en-US" altLang="zh-TW" sz="2400" smtClean="0"/>
            </a:br>
            <a:r>
              <a:rPr lang="en-US" altLang="zh-TW" sz="2400" smtClean="0"/>
              <a:t>With </a:t>
            </a:r>
            <a:r>
              <a:rPr lang="en-US" altLang="zh-TW" sz="2400" smtClean="0">
                <a:solidFill>
                  <a:srgbClr val="FF0000"/>
                </a:solidFill>
              </a:rPr>
              <a:t>meditations lawful (lawful deliberation)</a:t>
            </a:r>
            <a:r>
              <a:rPr lang="en-US" altLang="zh-TW" sz="2400" smtClean="0"/>
              <a:t>?</a:t>
            </a:r>
            <a:r>
              <a:rPr lang="en-US" altLang="zh-TW" sz="2400" smtClean="0">
                <a:solidFill>
                  <a:schemeClr val="accent2"/>
                </a:solidFill>
              </a:rPr>
              <a:t> (Bad guys do exist)</a:t>
            </a:r>
            <a:endParaRPr lang="en-US" altLang="zh-TW" sz="240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zh-TW" smtClean="0"/>
              <a:t>III.3.148-156</a:t>
            </a:r>
          </a:p>
        </p:txBody>
      </p:sp>
      <p:sp>
        <p:nvSpPr>
          <p:cNvPr id="46083" name="Rectangle 3"/>
          <p:cNvSpPr>
            <a:spLocks noGrp="1" noChangeArrowheads="1"/>
          </p:cNvSpPr>
          <p:nvPr>
            <p:ph type="body" idx="1"/>
          </p:nvPr>
        </p:nvSpPr>
        <p:spPr>
          <a:xfrm>
            <a:off x="468313" y="1052513"/>
            <a:ext cx="8218487" cy="5073650"/>
          </a:xfrm>
        </p:spPr>
        <p:txBody>
          <a:bodyPr/>
          <a:lstStyle/>
          <a:p>
            <a:pPr eaLnBrk="1" hangingPunct="1">
              <a:lnSpc>
                <a:spcPct val="80000"/>
              </a:lnSpc>
              <a:buFontTx/>
              <a:buNone/>
            </a:pPr>
            <a:r>
              <a:rPr lang="en-US" altLang="zh-TW" sz="2400" b="1" smtClean="0"/>
              <a:t>OTHELLO</a:t>
            </a:r>
            <a:r>
              <a:rPr lang="en-US" altLang="zh-TW" sz="2400" smtClean="0"/>
              <a:t> </a:t>
            </a:r>
          </a:p>
          <a:p>
            <a:pPr eaLnBrk="1" hangingPunct="1">
              <a:lnSpc>
                <a:spcPct val="80000"/>
              </a:lnSpc>
              <a:buFontTx/>
              <a:buNone/>
            </a:pPr>
            <a:r>
              <a:rPr lang="en-US" altLang="zh-TW" sz="2400" smtClean="0"/>
              <a:t>	Thou dost conspire against thy friend, Iago,</a:t>
            </a:r>
            <a:br>
              <a:rPr lang="en-US" altLang="zh-TW" sz="2400" smtClean="0"/>
            </a:br>
            <a:r>
              <a:rPr lang="en-US" altLang="zh-TW" sz="2400" smtClean="0">
                <a:solidFill>
                  <a:srgbClr val="FF0000"/>
                </a:solidFill>
              </a:rPr>
              <a:t>If thou but think'st him wrong'd and makest his ear</a:t>
            </a:r>
            <a:br>
              <a:rPr lang="en-US" altLang="zh-TW" sz="2400" smtClean="0">
                <a:solidFill>
                  <a:srgbClr val="FF0000"/>
                </a:solidFill>
              </a:rPr>
            </a:br>
            <a:r>
              <a:rPr lang="en-US" altLang="zh-TW" sz="2400" smtClean="0">
                <a:solidFill>
                  <a:srgbClr val="FF0000"/>
                </a:solidFill>
              </a:rPr>
              <a:t>A stranger to thy thoughts. (don’t tell your friend the truth)</a:t>
            </a:r>
            <a:endParaRPr lang="en-US" altLang="zh-TW" sz="2400" b="1" smtClean="0">
              <a:solidFill>
                <a:srgbClr val="FF0000"/>
              </a:solidFill>
            </a:endParaRPr>
          </a:p>
          <a:p>
            <a:pPr eaLnBrk="1" hangingPunct="1">
              <a:lnSpc>
                <a:spcPct val="80000"/>
              </a:lnSpc>
              <a:buFontTx/>
              <a:buNone/>
            </a:pPr>
            <a:r>
              <a:rPr lang="en-US" altLang="zh-TW" sz="2400" b="1" smtClean="0"/>
              <a:t>IAGO</a:t>
            </a:r>
            <a:r>
              <a:rPr lang="en-US" altLang="zh-TW" sz="2400" smtClean="0"/>
              <a:t> </a:t>
            </a:r>
          </a:p>
          <a:p>
            <a:pPr eaLnBrk="1" hangingPunct="1">
              <a:lnSpc>
                <a:spcPct val="80000"/>
              </a:lnSpc>
              <a:buFontTx/>
              <a:buNone/>
            </a:pPr>
            <a:r>
              <a:rPr lang="en-US" altLang="zh-TW" sz="2400" smtClean="0"/>
              <a:t>	I do beseech you--</a:t>
            </a:r>
            <a:br>
              <a:rPr lang="en-US" altLang="zh-TW" sz="2400" smtClean="0"/>
            </a:br>
            <a:r>
              <a:rPr lang="en-US" altLang="zh-TW" sz="2400" smtClean="0"/>
              <a:t>Though I perchance am vicious in my guess,</a:t>
            </a:r>
            <a:br>
              <a:rPr lang="en-US" altLang="zh-TW" sz="2400" smtClean="0"/>
            </a:br>
            <a:r>
              <a:rPr lang="en-US" altLang="zh-TW" sz="2400" smtClean="0"/>
              <a:t>As, I confess, it is </a:t>
            </a:r>
            <a:r>
              <a:rPr lang="en-US" altLang="zh-TW" sz="2400" smtClean="0">
                <a:solidFill>
                  <a:srgbClr val="FF0000"/>
                </a:solidFill>
              </a:rPr>
              <a:t>my nature's plague</a:t>
            </a:r>
            <a:r>
              <a:rPr lang="en-US" altLang="zh-TW" sz="2400" smtClean="0"/>
              <a:t> </a:t>
            </a:r>
            <a:r>
              <a:rPr lang="en-US" altLang="zh-TW" sz="2400" smtClean="0">
                <a:solidFill>
                  <a:srgbClr val="FF0000"/>
                </a:solidFill>
              </a:rPr>
              <a:t>(bad habit)</a:t>
            </a:r>
          </a:p>
          <a:p>
            <a:pPr eaLnBrk="1" hangingPunct="1">
              <a:lnSpc>
                <a:spcPct val="80000"/>
              </a:lnSpc>
              <a:buFontTx/>
              <a:buNone/>
            </a:pPr>
            <a:r>
              <a:rPr lang="en-US" altLang="zh-TW" sz="2400" smtClean="0"/>
              <a:t>	To spy into </a:t>
            </a:r>
            <a:r>
              <a:rPr lang="en-US" altLang="zh-TW" sz="2400" smtClean="0">
                <a:solidFill>
                  <a:srgbClr val="FF0000"/>
                </a:solidFill>
              </a:rPr>
              <a:t>abuses (wrong)</a:t>
            </a:r>
            <a:r>
              <a:rPr lang="en-US" altLang="zh-TW" sz="2400" smtClean="0"/>
              <a:t>, and </a:t>
            </a:r>
            <a:r>
              <a:rPr lang="en-US" altLang="zh-TW" sz="2400" smtClean="0">
                <a:solidFill>
                  <a:srgbClr val="00B050"/>
                </a:solidFill>
              </a:rPr>
              <a:t>oft my jealousy</a:t>
            </a:r>
            <a:br>
              <a:rPr lang="en-US" altLang="zh-TW" sz="2400" smtClean="0">
                <a:solidFill>
                  <a:srgbClr val="00B050"/>
                </a:solidFill>
              </a:rPr>
            </a:br>
            <a:r>
              <a:rPr lang="en-US" altLang="zh-TW" sz="2400" smtClean="0">
                <a:solidFill>
                  <a:srgbClr val="00B050"/>
                </a:solidFill>
              </a:rPr>
              <a:t>Shapes faults that are not-</a:t>
            </a:r>
            <a:r>
              <a:rPr lang="en-US" altLang="zh-TW" sz="2400" smtClean="0"/>
              <a:t>-that your wisdom yet,</a:t>
            </a:r>
            <a:br>
              <a:rPr lang="en-US" altLang="zh-TW" sz="2400" smtClean="0"/>
            </a:br>
            <a:r>
              <a:rPr lang="en-US" altLang="zh-TW" sz="2400" smtClean="0"/>
              <a:t>From one that so imperfectly conceits,</a:t>
            </a:r>
            <a:br>
              <a:rPr lang="en-US" altLang="zh-TW" sz="2400" smtClean="0"/>
            </a:br>
            <a:r>
              <a:rPr lang="en-US" altLang="zh-TW" sz="2400" smtClean="0"/>
              <a:t>Would take no notice, nor build yourself a trouble</a:t>
            </a:r>
            <a:br>
              <a:rPr lang="en-US" altLang="zh-TW" sz="2400" smtClean="0"/>
            </a:br>
            <a:r>
              <a:rPr lang="en-US" altLang="zh-TW" sz="2400" smtClean="0"/>
              <a:t>Out of his </a:t>
            </a:r>
            <a:r>
              <a:rPr lang="en-US" altLang="zh-TW" sz="2400" smtClean="0">
                <a:solidFill>
                  <a:srgbClr val="FF0000"/>
                </a:solidFill>
              </a:rPr>
              <a:t>scattering (scattered)</a:t>
            </a:r>
            <a:r>
              <a:rPr lang="en-US" altLang="zh-TW" sz="2400" smtClean="0"/>
              <a:t> and unsure observance.</a:t>
            </a:r>
            <a:br>
              <a:rPr lang="en-US" altLang="zh-TW" sz="2400" smtClean="0"/>
            </a:br>
            <a:r>
              <a:rPr lang="en-US" altLang="zh-TW" sz="2400" smtClean="0"/>
              <a:t>It were not for your </a:t>
            </a:r>
            <a:r>
              <a:rPr lang="en-US" altLang="zh-TW" sz="2400" smtClean="0">
                <a:solidFill>
                  <a:srgbClr val="FF0000"/>
                </a:solidFill>
              </a:rPr>
              <a:t>quiet (peace)</a:t>
            </a:r>
            <a:r>
              <a:rPr lang="en-US" altLang="zh-TW" sz="2400" smtClean="0"/>
              <a:t> nor your </a:t>
            </a:r>
            <a:r>
              <a:rPr lang="en-US" altLang="zh-TW" sz="2400" smtClean="0">
                <a:solidFill>
                  <a:srgbClr val="FF0000"/>
                </a:solidFill>
              </a:rPr>
              <a:t>good (wellbeing)</a:t>
            </a:r>
            <a:r>
              <a:rPr lang="en-US" altLang="zh-TW" sz="2400" smtClean="0"/>
              <a:t>,</a:t>
            </a:r>
            <a:br>
              <a:rPr lang="en-US" altLang="zh-TW" sz="2400" smtClean="0"/>
            </a:br>
            <a:r>
              <a:rPr lang="en-US" altLang="zh-TW" sz="2400" smtClean="0"/>
              <a:t>Nor for my manhood, honesty, or wisdom,</a:t>
            </a:r>
            <a:br>
              <a:rPr lang="en-US" altLang="zh-TW" sz="2400" smtClean="0"/>
            </a:br>
            <a:r>
              <a:rPr lang="en-US" altLang="zh-TW" sz="2400" smtClean="0"/>
              <a:t>To let you know my thoughts. </a:t>
            </a:r>
            <a:r>
              <a:rPr lang="en-US" altLang="zh-TW" sz="2400" smtClean="0">
                <a:solidFill>
                  <a:schemeClr val="accent2"/>
                </a:solidFill>
              </a:rPr>
              <a:t>(your wisdom will not notice from one who imperfectly imagine things)</a:t>
            </a:r>
            <a:endParaRPr lang="en-US" altLang="zh-TW" sz="240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750" y="404813"/>
            <a:ext cx="8229600" cy="1143000"/>
          </a:xfrm>
        </p:spPr>
        <p:txBody>
          <a:bodyPr/>
          <a:lstStyle/>
          <a:p>
            <a:pPr eaLnBrk="1" hangingPunct="1"/>
            <a:r>
              <a:rPr lang="en-US" altLang="zh-TW" smtClean="0"/>
              <a:t>III.3.168-178</a:t>
            </a:r>
          </a:p>
        </p:txBody>
      </p:sp>
      <p:sp>
        <p:nvSpPr>
          <p:cNvPr id="47107" name="Rectangle 3"/>
          <p:cNvSpPr>
            <a:spLocks noGrp="1" noChangeArrowheads="1"/>
          </p:cNvSpPr>
          <p:nvPr>
            <p:ph type="body" sz="half" idx="1"/>
          </p:nvPr>
        </p:nvSpPr>
        <p:spPr>
          <a:xfrm>
            <a:off x="0" y="1700213"/>
            <a:ext cx="4038600" cy="4525962"/>
          </a:xfrm>
        </p:spPr>
        <p:txBody>
          <a:bodyPr/>
          <a:lstStyle/>
          <a:p>
            <a:pPr eaLnBrk="1" hangingPunct="1">
              <a:lnSpc>
                <a:spcPct val="80000"/>
              </a:lnSpc>
              <a:buFontTx/>
              <a:buNone/>
            </a:pPr>
            <a:r>
              <a:rPr lang="en-US" altLang="zh-TW" sz="2000" b="1" smtClean="0"/>
              <a:t>Skip to line 168</a:t>
            </a:r>
          </a:p>
          <a:p>
            <a:pPr eaLnBrk="1" hangingPunct="1">
              <a:lnSpc>
                <a:spcPct val="80000"/>
              </a:lnSpc>
              <a:buFontTx/>
              <a:buNone/>
            </a:pPr>
            <a:r>
              <a:rPr lang="en-US" altLang="zh-TW" sz="2000" b="1" smtClean="0"/>
              <a:t>IAGO</a:t>
            </a:r>
            <a:r>
              <a:rPr lang="en-US" altLang="zh-TW" sz="2000" smtClean="0"/>
              <a:t> </a:t>
            </a:r>
          </a:p>
          <a:p>
            <a:pPr eaLnBrk="1" hangingPunct="1">
              <a:lnSpc>
                <a:spcPct val="80000"/>
              </a:lnSpc>
              <a:buFontTx/>
              <a:buNone/>
            </a:pPr>
            <a:r>
              <a:rPr lang="en-US" altLang="zh-TW" sz="2000" smtClean="0"/>
              <a:t>	O, beware, my lord, of jealousy;</a:t>
            </a:r>
            <a:br>
              <a:rPr lang="en-US" altLang="zh-TW" sz="2000" smtClean="0"/>
            </a:br>
            <a:r>
              <a:rPr lang="en-US" altLang="zh-TW" sz="2000" smtClean="0"/>
              <a:t>It is the </a:t>
            </a:r>
            <a:r>
              <a:rPr lang="en-US" altLang="zh-TW" sz="2000" smtClean="0">
                <a:solidFill>
                  <a:srgbClr val="FF0000"/>
                </a:solidFill>
              </a:rPr>
              <a:t>green-eyed monster</a:t>
            </a:r>
            <a:r>
              <a:rPr lang="en-US" altLang="zh-TW" sz="2000" smtClean="0"/>
              <a:t> which doth mock</a:t>
            </a:r>
            <a:br>
              <a:rPr lang="en-US" altLang="zh-TW" sz="2000" smtClean="0"/>
            </a:br>
            <a:r>
              <a:rPr lang="en-US" altLang="zh-TW" sz="2000" smtClean="0"/>
              <a:t>The meat it feeds on; that </a:t>
            </a:r>
            <a:r>
              <a:rPr lang="en-US" altLang="zh-TW" sz="2000" smtClean="0">
                <a:solidFill>
                  <a:srgbClr val="FF0000"/>
                </a:solidFill>
              </a:rPr>
              <a:t>cuckold (deceived) </a:t>
            </a:r>
            <a:r>
              <a:rPr lang="en-US" altLang="zh-TW" sz="2000" smtClean="0"/>
              <a:t>lives in bliss</a:t>
            </a:r>
            <a:br>
              <a:rPr lang="en-US" altLang="zh-TW" sz="2000" smtClean="0"/>
            </a:br>
            <a:r>
              <a:rPr lang="en-US" altLang="zh-TW" sz="2000" smtClean="0"/>
              <a:t>Who, certain of his fate, loves not his wronger;</a:t>
            </a:r>
            <a:br>
              <a:rPr lang="en-US" altLang="zh-TW" sz="2000" smtClean="0"/>
            </a:br>
            <a:r>
              <a:rPr lang="en-US" altLang="zh-TW" sz="2000" smtClean="0"/>
              <a:t>But, O, what damned minutes tells he o'er</a:t>
            </a:r>
            <a:br>
              <a:rPr lang="en-US" altLang="zh-TW" sz="2000" smtClean="0"/>
            </a:br>
            <a:r>
              <a:rPr lang="en-US" altLang="zh-TW" sz="2000" smtClean="0"/>
              <a:t>Who dotes, yet </a:t>
            </a:r>
            <a:r>
              <a:rPr lang="en-US" altLang="zh-TW" sz="2000" smtClean="0">
                <a:solidFill>
                  <a:srgbClr val="00B050"/>
                </a:solidFill>
              </a:rPr>
              <a:t>doubts, suspects, yet strongly loves!</a:t>
            </a:r>
          </a:p>
          <a:p>
            <a:pPr eaLnBrk="1" hangingPunct="1">
              <a:lnSpc>
                <a:spcPct val="80000"/>
              </a:lnSpc>
              <a:buFontTx/>
              <a:buNone/>
            </a:pPr>
            <a:r>
              <a:rPr lang="en-US" altLang="zh-TW" sz="2000" b="1" smtClean="0"/>
              <a:t>OTHELLO</a:t>
            </a:r>
            <a:r>
              <a:rPr lang="en-US" altLang="zh-TW" sz="2000" smtClean="0"/>
              <a:t> </a:t>
            </a:r>
          </a:p>
          <a:p>
            <a:pPr eaLnBrk="1" hangingPunct="1">
              <a:lnSpc>
                <a:spcPct val="80000"/>
              </a:lnSpc>
              <a:buFontTx/>
              <a:buNone/>
            </a:pPr>
            <a:r>
              <a:rPr lang="en-US" altLang="zh-TW" sz="2000" smtClean="0"/>
              <a:t>	O misery!</a:t>
            </a:r>
          </a:p>
          <a:p>
            <a:pPr eaLnBrk="1" hangingPunct="1">
              <a:lnSpc>
                <a:spcPct val="80000"/>
              </a:lnSpc>
              <a:buFontTx/>
              <a:buNone/>
            </a:pPr>
            <a:r>
              <a:rPr lang="en-US" altLang="zh-TW" sz="2000" smtClean="0"/>
              <a:t/>
            </a:r>
            <a:br>
              <a:rPr lang="en-US" altLang="zh-TW" sz="2000" smtClean="0"/>
            </a:br>
            <a:endParaRPr lang="en-US" altLang="zh-TW" sz="2000" smtClean="0"/>
          </a:p>
        </p:txBody>
      </p:sp>
      <p:sp>
        <p:nvSpPr>
          <p:cNvPr id="47108" name="Rectangle 4"/>
          <p:cNvSpPr>
            <a:spLocks noGrp="1" noChangeArrowheads="1"/>
          </p:cNvSpPr>
          <p:nvPr>
            <p:ph type="body" sz="half" idx="2"/>
          </p:nvPr>
        </p:nvSpPr>
        <p:spPr>
          <a:xfrm>
            <a:off x="4284663" y="1341438"/>
            <a:ext cx="4038600" cy="4525962"/>
          </a:xfrm>
        </p:spPr>
        <p:txBody>
          <a:bodyPr/>
          <a:lstStyle/>
          <a:p>
            <a:endParaRPr lang="zh-TW" altLang="en-US" smtClean="0"/>
          </a:p>
        </p:txBody>
      </p:sp>
      <p:pic>
        <p:nvPicPr>
          <p:cNvPr id="47109" name="Picture 6" descr="p98~99"/>
          <p:cNvPicPr>
            <a:picLocks noChangeAspect="1" noChangeArrowheads="1"/>
          </p:cNvPicPr>
          <p:nvPr/>
        </p:nvPicPr>
        <p:blipFill>
          <a:blip r:embed="rId2" cstate="print"/>
          <a:srcRect/>
          <a:stretch>
            <a:fillRect/>
          </a:stretch>
        </p:blipFill>
        <p:spPr bwMode="auto">
          <a:xfrm>
            <a:off x="3995738" y="2636838"/>
            <a:ext cx="5368925"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eaLnBrk="1" hangingPunct="1"/>
            <a:r>
              <a:rPr lang="en-US" altLang="zh-TW" smtClean="0"/>
              <a:t>III.3.179-195</a:t>
            </a:r>
          </a:p>
        </p:txBody>
      </p:sp>
      <p:sp>
        <p:nvSpPr>
          <p:cNvPr id="48131" name="Rectangle 3"/>
          <p:cNvSpPr>
            <a:spLocks noGrp="1" noChangeArrowheads="1"/>
          </p:cNvSpPr>
          <p:nvPr>
            <p:ph type="body" idx="4294967295"/>
          </p:nvPr>
        </p:nvSpPr>
        <p:spPr/>
        <p:txBody>
          <a:bodyPr/>
          <a:lstStyle/>
          <a:p>
            <a:pPr eaLnBrk="1" hangingPunct="1">
              <a:lnSpc>
                <a:spcPct val="80000"/>
              </a:lnSpc>
              <a:buFontTx/>
              <a:buNone/>
            </a:pPr>
            <a:r>
              <a:rPr lang="en-US" altLang="zh-TW" sz="2800" b="1" smtClean="0"/>
              <a:t>IAGO</a:t>
            </a:r>
            <a:r>
              <a:rPr lang="en-US" altLang="zh-TW" sz="2800" smtClean="0"/>
              <a:t> </a:t>
            </a:r>
          </a:p>
          <a:p>
            <a:pPr eaLnBrk="1" hangingPunct="1">
              <a:lnSpc>
                <a:spcPct val="80000"/>
              </a:lnSpc>
              <a:buFontTx/>
              <a:buNone/>
            </a:pPr>
            <a:r>
              <a:rPr lang="en-US" altLang="zh-TW" sz="2800" smtClean="0"/>
              <a:t>	Poor and content is rich and rich enough,</a:t>
            </a:r>
            <a:br>
              <a:rPr lang="en-US" altLang="zh-TW" sz="2800" smtClean="0"/>
            </a:br>
            <a:r>
              <a:rPr lang="en-US" altLang="zh-TW" sz="2800" smtClean="0"/>
              <a:t>But </a:t>
            </a:r>
            <a:r>
              <a:rPr lang="en-US" altLang="zh-TW" sz="2800" smtClean="0">
                <a:solidFill>
                  <a:srgbClr val="FF0000"/>
                </a:solidFill>
              </a:rPr>
              <a:t>riches fineless (endless riches)</a:t>
            </a:r>
            <a:r>
              <a:rPr lang="en-US" altLang="zh-TW" sz="2800" smtClean="0"/>
              <a:t> is as poor as winter</a:t>
            </a:r>
            <a:br>
              <a:rPr lang="en-US" altLang="zh-TW" sz="2800" smtClean="0"/>
            </a:br>
            <a:r>
              <a:rPr lang="en-US" altLang="zh-TW" sz="2800" smtClean="0"/>
              <a:t>To him that ever fears he shall be poor.</a:t>
            </a:r>
          </a:p>
          <a:p>
            <a:pPr eaLnBrk="1" hangingPunct="1">
              <a:lnSpc>
                <a:spcPct val="80000"/>
              </a:lnSpc>
              <a:buFontTx/>
              <a:buNone/>
            </a:pPr>
            <a:r>
              <a:rPr lang="en-US" altLang="zh-TW" sz="2800" b="1" smtClean="0"/>
              <a:t>OTHELLO</a:t>
            </a:r>
            <a:r>
              <a:rPr lang="en-US" altLang="zh-TW" sz="2800" smtClean="0"/>
              <a:t> </a:t>
            </a:r>
          </a:p>
          <a:p>
            <a:pPr eaLnBrk="1" hangingPunct="1">
              <a:lnSpc>
                <a:spcPct val="80000"/>
              </a:lnSpc>
              <a:buFontTx/>
              <a:buNone/>
            </a:pPr>
            <a:r>
              <a:rPr lang="en-US" altLang="zh-TW" sz="2800" smtClean="0"/>
              <a:t>	</a:t>
            </a:r>
            <a:r>
              <a:rPr lang="en-US" altLang="zh-TW" sz="2800" smtClean="0">
                <a:solidFill>
                  <a:srgbClr val="00B050"/>
                </a:solidFill>
              </a:rPr>
              <a:t>Why, why is this?</a:t>
            </a:r>
            <a:br>
              <a:rPr lang="en-US" altLang="zh-TW" sz="2800" smtClean="0">
                <a:solidFill>
                  <a:srgbClr val="00B050"/>
                </a:solidFill>
              </a:rPr>
            </a:br>
            <a:r>
              <a:rPr lang="en-US" altLang="zh-TW" sz="2800" smtClean="0">
                <a:solidFill>
                  <a:srgbClr val="00B050"/>
                </a:solidFill>
              </a:rPr>
              <a:t>Think'st thou I'ld make a lie of jealousy,</a:t>
            </a:r>
            <a:br>
              <a:rPr lang="en-US" altLang="zh-TW" sz="2800" smtClean="0">
                <a:solidFill>
                  <a:srgbClr val="00B050"/>
                </a:solidFill>
              </a:rPr>
            </a:br>
            <a:r>
              <a:rPr lang="en-US" altLang="zh-TW" sz="2800" smtClean="0">
                <a:solidFill>
                  <a:srgbClr val="00B050"/>
                </a:solidFill>
              </a:rPr>
              <a:t>To follow still the changes of the moon</a:t>
            </a:r>
            <a:br>
              <a:rPr lang="en-US" altLang="zh-TW" sz="2800" smtClean="0">
                <a:solidFill>
                  <a:srgbClr val="00B050"/>
                </a:solidFill>
              </a:rPr>
            </a:br>
            <a:r>
              <a:rPr lang="en-US" altLang="zh-TW" sz="2800" smtClean="0">
                <a:solidFill>
                  <a:srgbClr val="00B050"/>
                </a:solidFill>
              </a:rPr>
              <a:t>With fresh suspicions?</a:t>
            </a:r>
            <a:r>
              <a:rPr lang="en-US" altLang="zh-TW" sz="2800" smtClean="0"/>
              <a:t> No; to be once in doubt</a:t>
            </a:r>
            <a:br>
              <a:rPr lang="en-US" altLang="zh-TW" sz="2800" smtClean="0"/>
            </a:br>
            <a:r>
              <a:rPr lang="en-US" altLang="zh-TW" sz="2800" smtClean="0"/>
              <a:t>Is once to be resolved: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eaLnBrk="1" hangingPunct="1"/>
            <a:r>
              <a:rPr lang="en-US" altLang="zh-TW" smtClean="0"/>
              <a:t>III.3.196-207</a:t>
            </a:r>
          </a:p>
        </p:txBody>
      </p:sp>
      <p:sp>
        <p:nvSpPr>
          <p:cNvPr id="49155" name="Rectangle 3"/>
          <p:cNvSpPr>
            <a:spLocks noGrp="1" noChangeArrowheads="1"/>
          </p:cNvSpPr>
          <p:nvPr>
            <p:ph type="body" idx="4294967295"/>
          </p:nvPr>
        </p:nvSpPr>
        <p:spPr/>
        <p:txBody>
          <a:bodyPr/>
          <a:lstStyle/>
          <a:p>
            <a:pPr eaLnBrk="1" hangingPunct="1">
              <a:lnSpc>
                <a:spcPct val="80000"/>
              </a:lnSpc>
              <a:buFontTx/>
              <a:buNone/>
            </a:pPr>
            <a:r>
              <a:rPr lang="en-US" altLang="zh-TW" sz="2400" b="1" smtClean="0"/>
              <a:t>IAGO</a:t>
            </a:r>
            <a:r>
              <a:rPr lang="en-US" altLang="zh-TW" sz="2400" smtClean="0"/>
              <a:t> </a:t>
            </a:r>
          </a:p>
          <a:p>
            <a:pPr eaLnBrk="1" hangingPunct="1">
              <a:lnSpc>
                <a:spcPct val="80000"/>
              </a:lnSpc>
              <a:buFontTx/>
              <a:buNone/>
            </a:pPr>
            <a:r>
              <a:rPr lang="en-US" altLang="zh-TW" sz="2400" smtClean="0"/>
              <a:t>	I am glad of it; for now I shall have reason</a:t>
            </a:r>
            <a:br>
              <a:rPr lang="en-US" altLang="zh-TW" sz="2400" smtClean="0"/>
            </a:br>
            <a:r>
              <a:rPr lang="en-US" altLang="zh-TW" sz="2400" smtClean="0"/>
              <a:t>To show the love and duty that I bear you</a:t>
            </a:r>
            <a:br>
              <a:rPr lang="en-US" altLang="zh-TW" sz="2400" smtClean="0"/>
            </a:br>
            <a:r>
              <a:rPr lang="en-US" altLang="zh-TW" sz="2400" smtClean="0"/>
              <a:t>With franker spirit: therefore, as I am bound,</a:t>
            </a:r>
            <a:br>
              <a:rPr lang="en-US" altLang="zh-TW" sz="2400" smtClean="0"/>
            </a:br>
            <a:r>
              <a:rPr lang="en-US" altLang="zh-TW" sz="2400" smtClean="0"/>
              <a:t>Receive it from me. </a:t>
            </a:r>
            <a:r>
              <a:rPr lang="en-US" altLang="zh-TW" sz="2400" smtClean="0">
                <a:solidFill>
                  <a:srgbClr val="00B050"/>
                </a:solidFill>
              </a:rPr>
              <a:t>I speak not yet of proof.</a:t>
            </a:r>
            <a:br>
              <a:rPr lang="en-US" altLang="zh-TW" sz="2400" smtClean="0">
                <a:solidFill>
                  <a:srgbClr val="00B050"/>
                </a:solidFill>
              </a:rPr>
            </a:br>
            <a:r>
              <a:rPr lang="en-US" altLang="zh-TW" sz="2400" smtClean="0">
                <a:solidFill>
                  <a:srgbClr val="00B050"/>
                </a:solidFill>
              </a:rPr>
              <a:t>Look to your wife; observe her well with Cassio;</a:t>
            </a:r>
            <a:br>
              <a:rPr lang="en-US" altLang="zh-TW" sz="2400" smtClean="0">
                <a:solidFill>
                  <a:srgbClr val="00B050"/>
                </a:solidFill>
              </a:rPr>
            </a:br>
            <a:r>
              <a:rPr lang="en-US" altLang="zh-TW" sz="2400" smtClean="0">
                <a:solidFill>
                  <a:srgbClr val="00B050"/>
                </a:solidFill>
              </a:rPr>
              <a:t>Wear your eye thus, not jealous nor secure:</a:t>
            </a:r>
            <a:r>
              <a:rPr lang="en-US" altLang="zh-TW" sz="2400" smtClean="0">
                <a:solidFill>
                  <a:schemeClr val="folHlink"/>
                </a:solidFill>
              </a:rPr>
              <a:t/>
            </a:r>
            <a:br>
              <a:rPr lang="en-US" altLang="zh-TW" sz="2400" smtClean="0">
                <a:solidFill>
                  <a:schemeClr val="folHlink"/>
                </a:solidFill>
              </a:rPr>
            </a:br>
            <a:r>
              <a:rPr lang="en-US" altLang="zh-TW" sz="2400" smtClean="0"/>
              <a:t>I would not have your free and noble nature,</a:t>
            </a:r>
            <a:br>
              <a:rPr lang="en-US" altLang="zh-TW" sz="2400" smtClean="0"/>
            </a:br>
            <a:r>
              <a:rPr lang="en-US" altLang="zh-TW" sz="2400" smtClean="0"/>
              <a:t>Out of </a:t>
            </a:r>
            <a:r>
              <a:rPr lang="en-US" altLang="zh-TW" sz="2400" smtClean="0">
                <a:solidFill>
                  <a:srgbClr val="FF0000"/>
                </a:solidFill>
              </a:rPr>
              <a:t>self-bounty (generosity)</a:t>
            </a:r>
            <a:r>
              <a:rPr lang="en-US" altLang="zh-TW" sz="2400" smtClean="0"/>
              <a:t>, be abused; look to't:</a:t>
            </a:r>
            <a:br>
              <a:rPr lang="en-US" altLang="zh-TW" sz="2400" smtClean="0"/>
            </a:br>
            <a:r>
              <a:rPr lang="en-US" altLang="zh-TW" sz="2400" smtClean="0"/>
              <a:t>I know our country </a:t>
            </a:r>
            <a:r>
              <a:rPr lang="en-US" altLang="zh-TW" sz="2400" smtClean="0">
                <a:solidFill>
                  <a:srgbClr val="FF0000"/>
                </a:solidFill>
              </a:rPr>
              <a:t>disposition (atmosphere)</a:t>
            </a:r>
            <a:r>
              <a:rPr lang="en-US" altLang="zh-TW" sz="2400" smtClean="0"/>
              <a:t> well;</a:t>
            </a:r>
            <a:br>
              <a:rPr lang="en-US" altLang="zh-TW" sz="2400" smtClean="0"/>
            </a:br>
            <a:r>
              <a:rPr lang="en-US" altLang="zh-TW" sz="2400" smtClean="0"/>
              <a:t>In Venice they do let heaven see the </a:t>
            </a:r>
            <a:r>
              <a:rPr lang="en-US" altLang="zh-TW" sz="2400" smtClean="0">
                <a:solidFill>
                  <a:srgbClr val="FF0000"/>
                </a:solidFill>
              </a:rPr>
              <a:t>pranks (tricks; mischief)</a:t>
            </a:r>
            <a:br>
              <a:rPr lang="en-US" altLang="zh-TW" sz="2400" smtClean="0">
                <a:solidFill>
                  <a:srgbClr val="FF0000"/>
                </a:solidFill>
              </a:rPr>
            </a:br>
            <a:r>
              <a:rPr lang="en-US" altLang="zh-TW" sz="2400" smtClean="0"/>
              <a:t>They dare not show their husbands; their best conscience</a:t>
            </a:r>
            <a:br>
              <a:rPr lang="en-US" altLang="zh-TW" sz="2400" smtClean="0"/>
            </a:br>
            <a:r>
              <a:rPr lang="en-US" altLang="zh-TW" sz="2400" smtClean="0"/>
              <a:t>Is not to leave't undone, but keep't unknown.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p:txBody>
          <a:bodyPr/>
          <a:lstStyle/>
          <a:p>
            <a:pPr eaLnBrk="1" hangingPunct="1"/>
            <a:r>
              <a:rPr lang="en-US" altLang="zh-TW" smtClean="0"/>
              <a:t>III.3.208-215</a:t>
            </a:r>
          </a:p>
        </p:txBody>
      </p:sp>
      <p:sp>
        <p:nvSpPr>
          <p:cNvPr id="50179" name="Rectangle 3"/>
          <p:cNvSpPr>
            <a:spLocks noGrp="1" noChangeArrowheads="1"/>
          </p:cNvSpPr>
          <p:nvPr>
            <p:ph type="body" idx="4294967295"/>
          </p:nvPr>
        </p:nvSpPr>
        <p:spPr>
          <a:xfrm>
            <a:off x="468313" y="1628775"/>
            <a:ext cx="8218487" cy="5000625"/>
          </a:xfrm>
        </p:spPr>
        <p:txBody>
          <a:bodyPr/>
          <a:lstStyle/>
          <a:p>
            <a:pPr eaLnBrk="1" hangingPunct="1">
              <a:lnSpc>
                <a:spcPct val="80000"/>
              </a:lnSpc>
              <a:buFontTx/>
              <a:buNone/>
            </a:pPr>
            <a:r>
              <a:rPr lang="en-US" altLang="zh-TW" sz="2400" smtClean="0"/>
              <a:t>OTHELLO: </a:t>
            </a:r>
          </a:p>
          <a:p>
            <a:pPr eaLnBrk="1" hangingPunct="1">
              <a:lnSpc>
                <a:spcPct val="80000"/>
              </a:lnSpc>
              <a:buFontTx/>
              <a:buNone/>
            </a:pPr>
            <a:r>
              <a:rPr lang="en-US" altLang="zh-TW" sz="2400" smtClean="0"/>
              <a:t>	Dost thou say so? </a:t>
            </a:r>
          </a:p>
          <a:p>
            <a:pPr eaLnBrk="1" hangingPunct="1">
              <a:lnSpc>
                <a:spcPct val="80000"/>
              </a:lnSpc>
              <a:buFontTx/>
              <a:buNone/>
            </a:pPr>
            <a:r>
              <a:rPr lang="en-US" altLang="zh-TW" sz="2400" smtClean="0"/>
              <a:t>IAGO: </a:t>
            </a:r>
          </a:p>
          <a:p>
            <a:pPr eaLnBrk="1" hangingPunct="1">
              <a:lnSpc>
                <a:spcPct val="80000"/>
              </a:lnSpc>
              <a:buFontTx/>
              <a:buNone/>
            </a:pPr>
            <a:r>
              <a:rPr lang="en-US" altLang="zh-TW" sz="2400" smtClean="0"/>
              <a:t>	She did deceive her father, marrying you; </a:t>
            </a:r>
            <a:br>
              <a:rPr lang="en-US" altLang="zh-TW" sz="2400" smtClean="0"/>
            </a:br>
            <a:r>
              <a:rPr lang="en-US" altLang="zh-TW" sz="2400" smtClean="0">
                <a:solidFill>
                  <a:schemeClr val="accent2"/>
                </a:solidFill>
              </a:rPr>
              <a:t>And when she seem'd to shake and fear your looks,</a:t>
            </a:r>
          </a:p>
          <a:p>
            <a:pPr eaLnBrk="1" hangingPunct="1">
              <a:lnSpc>
                <a:spcPct val="80000"/>
              </a:lnSpc>
              <a:buFontTx/>
              <a:buNone/>
            </a:pPr>
            <a:r>
              <a:rPr lang="en-US" altLang="zh-TW" sz="2400" smtClean="0">
                <a:solidFill>
                  <a:schemeClr val="accent2"/>
                </a:solidFill>
              </a:rPr>
              <a:t>	She loved them most. (she loves you most when you are in anger)</a:t>
            </a:r>
            <a:endParaRPr lang="en-US" altLang="zh-TW" sz="2400" smtClean="0"/>
          </a:p>
          <a:p>
            <a:pPr eaLnBrk="1" hangingPunct="1">
              <a:lnSpc>
                <a:spcPct val="80000"/>
              </a:lnSpc>
              <a:buFontTx/>
              <a:buNone/>
            </a:pPr>
            <a:r>
              <a:rPr lang="en-US" altLang="zh-TW" sz="2400" smtClean="0"/>
              <a:t>OTHELLO </a:t>
            </a:r>
          </a:p>
          <a:p>
            <a:pPr eaLnBrk="1" hangingPunct="1">
              <a:lnSpc>
                <a:spcPct val="80000"/>
              </a:lnSpc>
              <a:buFontTx/>
              <a:buNone/>
            </a:pPr>
            <a:r>
              <a:rPr lang="en-US" altLang="zh-TW" sz="2400" smtClean="0"/>
              <a:t>	And so she did.</a:t>
            </a:r>
          </a:p>
          <a:p>
            <a:pPr eaLnBrk="1" hangingPunct="1">
              <a:lnSpc>
                <a:spcPct val="80000"/>
              </a:lnSpc>
              <a:buFontTx/>
              <a:buNone/>
            </a:pPr>
            <a:r>
              <a:rPr lang="en-US" altLang="zh-TW" sz="2400" smtClean="0"/>
              <a:t>IAGO </a:t>
            </a:r>
          </a:p>
          <a:p>
            <a:pPr eaLnBrk="1" hangingPunct="1">
              <a:lnSpc>
                <a:spcPct val="80000"/>
              </a:lnSpc>
              <a:buFontTx/>
              <a:buNone/>
            </a:pPr>
            <a:r>
              <a:rPr lang="en-US" altLang="zh-TW" sz="2400" smtClean="0"/>
              <a:t>	</a:t>
            </a:r>
            <a:r>
              <a:rPr lang="en-US" altLang="zh-TW" sz="2400" smtClean="0">
                <a:solidFill>
                  <a:schemeClr val="accent2"/>
                </a:solidFill>
              </a:rPr>
              <a:t>Why, go to then;…(think about it then)</a:t>
            </a:r>
          </a:p>
          <a:p>
            <a:pPr eaLnBrk="1" hangingPunct="1">
              <a:lnSpc>
                <a:spcPct val="80000"/>
              </a:lnSpc>
              <a:buFontTx/>
              <a:buNone/>
            </a:pPr>
            <a:r>
              <a:rPr lang="en-US" altLang="zh-TW" sz="2400" smtClean="0"/>
              <a:t>	I humbly do beseech you of your pardon</a:t>
            </a:r>
            <a:br>
              <a:rPr lang="en-US" altLang="zh-TW" sz="2400" smtClean="0"/>
            </a:br>
            <a:r>
              <a:rPr lang="en-US" altLang="zh-TW" sz="2400" smtClean="0"/>
              <a:t>For too much loving you.</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zh-TW" smtClean="0"/>
              <a:t>III.3.328-334</a:t>
            </a:r>
          </a:p>
        </p:txBody>
      </p:sp>
      <p:sp>
        <p:nvSpPr>
          <p:cNvPr id="51203" name="Rectangle 3"/>
          <p:cNvSpPr>
            <a:spLocks noGrp="1" noChangeArrowheads="1"/>
          </p:cNvSpPr>
          <p:nvPr>
            <p:ph type="body" idx="1"/>
          </p:nvPr>
        </p:nvSpPr>
        <p:spPr/>
        <p:txBody>
          <a:bodyPr/>
          <a:lstStyle/>
          <a:p>
            <a:pPr>
              <a:lnSpc>
                <a:spcPct val="80000"/>
              </a:lnSpc>
            </a:pPr>
            <a:r>
              <a:rPr lang="en-US" altLang="zh-TW" sz="2800" b="1" smtClean="0"/>
              <a:t>EMILIA </a:t>
            </a:r>
            <a:r>
              <a:rPr lang="en-US" altLang="zh-TW" sz="2800" smtClean="0"/>
              <a:t>If it be not for some purpose of import,</a:t>
            </a:r>
          </a:p>
          <a:p>
            <a:pPr>
              <a:lnSpc>
                <a:spcPct val="80000"/>
              </a:lnSpc>
            </a:pPr>
            <a:r>
              <a:rPr lang="en-US" altLang="zh-TW" sz="2800" smtClean="0"/>
              <a:t>Give ’t me again. </a:t>
            </a:r>
            <a:r>
              <a:rPr lang="en-US" altLang="zh-TW" sz="2800" smtClean="0">
                <a:solidFill>
                  <a:srgbClr val="FF0000"/>
                </a:solidFill>
              </a:rPr>
              <a:t>Poor lady, she’ll run mad</a:t>
            </a:r>
          </a:p>
          <a:p>
            <a:pPr>
              <a:lnSpc>
                <a:spcPct val="80000"/>
              </a:lnSpc>
            </a:pPr>
            <a:r>
              <a:rPr lang="en-US" altLang="zh-TW" sz="2800" smtClean="0">
                <a:solidFill>
                  <a:srgbClr val="FF0000"/>
                </a:solidFill>
              </a:rPr>
              <a:t>When she shall lack it</a:t>
            </a:r>
            <a:r>
              <a:rPr lang="zh-TW" altLang="en-US" sz="2800" smtClean="0">
                <a:solidFill>
                  <a:srgbClr val="FF0000"/>
                </a:solidFill>
              </a:rPr>
              <a:t> </a:t>
            </a:r>
            <a:r>
              <a:rPr lang="en-US" altLang="zh-TW" sz="2800" smtClean="0">
                <a:solidFill>
                  <a:srgbClr val="FF0000"/>
                </a:solidFill>
              </a:rPr>
              <a:t>(handkerchief).</a:t>
            </a:r>
          </a:p>
          <a:p>
            <a:pPr>
              <a:lnSpc>
                <a:spcPct val="80000"/>
              </a:lnSpc>
            </a:pPr>
            <a:r>
              <a:rPr lang="en-US" altLang="zh-TW" sz="2800" b="1" smtClean="0"/>
              <a:t>IAGO </a:t>
            </a:r>
            <a:r>
              <a:rPr lang="en-US" altLang="zh-TW" sz="2800" smtClean="0"/>
              <a:t>Be not acknown on ’t,</a:t>
            </a:r>
          </a:p>
          <a:p>
            <a:pPr>
              <a:lnSpc>
                <a:spcPct val="80000"/>
              </a:lnSpc>
            </a:pPr>
            <a:r>
              <a:rPr lang="en-US" altLang="zh-TW" sz="2800" smtClean="0"/>
              <a:t>I have use for it. Go, leave me</a:t>
            </a:r>
          </a:p>
          <a:p>
            <a:pPr>
              <a:lnSpc>
                <a:spcPct val="80000"/>
              </a:lnSpc>
            </a:pPr>
            <a:r>
              <a:rPr lang="en-US" altLang="zh-TW" sz="2800" i="1" smtClean="0"/>
              <a:t>Exit </a:t>
            </a:r>
            <a:r>
              <a:rPr lang="en-US" altLang="zh-TW" sz="2800" b="1" i="1" smtClean="0"/>
              <a:t>EMILIA</a:t>
            </a:r>
            <a:r>
              <a:rPr lang="en-US" altLang="zh-TW" sz="2800" smtClean="0"/>
              <a:t> </a:t>
            </a:r>
          </a:p>
          <a:p>
            <a:pPr>
              <a:lnSpc>
                <a:spcPct val="80000"/>
              </a:lnSpc>
            </a:pPr>
            <a:r>
              <a:rPr lang="en-US" altLang="zh-TW" sz="2800" smtClean="0"/>
              <a:t>I will in Cassio’s lodging lose this napkin</a:t>
            </a:r>
          </a:p>
          <a:p>
            <a:pPr>
              <a:lnSpc>
                <a:spcPct val="80000"/>
              </a:lnSpc>
            </a:pPr>
            <a:r>
              <a:rPr lang="en-US" altLang="zh-TW" sz="2800" smtClean="0"/>
              <a:t>And let him find it. Trifles light as air</a:t>
            </a:r>
          </a:p>
          <a:p>
            <a:pPr>
              <a:lnSpc>
                <a:spcPct val="80000"/>
              </a:lnSpc>
            </a:pPr>
            <a:r>
              <a:rPr lang="en-US" altLang="zh-TW" sz="2800" smtClean="0"/>
              <a:t>Are to the jealous confirmations strong</a:t>
            </a:r>
          </a:p>
          <a:p>
            <a:pPr>
              <a:lnSpc>
                <a:spcPct val="80000"/>
              </a:lnSpc>
            </a:pPr>
            <a:r>
              <a:rPr lang="en-US" altLang="zh-TW" sz="2800" smtClean="0"/>
              <a:t>As proofs of holy writ. This may do something.</a:t>
            </a:r>
            <a:endParaRPr lang="zh-TW" altLang="en-US" sz="280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altLang="zh-TW" smtClean="0"/>
              <a:t>III.3.328-336</a:t>
            </a:r>
          </a:p>
        </p:txBody>
      </p:sp>
      <p:sp>
        <p:nvSpPr>
          <p:cNvPr id="52227" name="Rectangle 3"/>
          <p:cNvSpPr>
            <a:spLocks noGrp="1" noChangeArrowheads="1"/>
          </p:cNvSpPr>
          <p:nvPr>
            <p:ph type="body" idx="4294967295"/>
          </p:nvPr>
        </p:nvSpPr>
        <p:spPr>
          <a:xfrm>
            <a:off x="468313" y="1268413"/>
            <a:ext cx="8229600" cy="4525962"/>
          </a:xfrm>
        </p:spPr>
        <p:txBody>
          <a:bodyPr/>
          <a:lstStyle/>
          <a:p>
            <a:pPr eaLnBrk="1" hangingPunct="1">
              <a:lnSpc>
                <a:spcPct val="80000"/>
              </a:lnSpc>
              <a:buFontTx/>
              <a:buNone/>
            </a:pPr>
            <a:r>
              <a:rPr lang="en-US" altLang="zh-TW" sz="2000" b="1" smtClean="0"/>
              <a:t>IAGO</a:t>
            </a:r>
          </a:p>
          <a:p>
            <a:pPr eaLnBrk="1" hangingPunct="1">
              <a:lnSpc>
                <a:spcPct val="80000"/>
              </a:lnSpc>
              <a:buFontTx/>
              <a:buNone/>
            </a:pPr>
            <a:r>
              <a:rPr lang="en-US" altLang="zh-TW" sz="2000" smtClean="0"/>
              <a:t>	The Moor already changes with my poison:</a:t>
            </a:r>
            <a:br>
              <a:rPr lang="en-US" altLang="zh-TW" sz="2000" smtClean="0"/>
            </a:br>
            <a:r>
              <a:rPr lang="en-US" altLang="zh-TW" sz="2000" smtClean="0"/>
              <a:t>Dangerous </a:t>
            </a:r>
            <a:r>
              <a:rPr lang="en-US" altLang="zh-TW" sz="2000" smtClean="0">
                <a:solidFill>
                  <a:srgbClr val="FF0000"/>
                </a:solidFill>
              </a:rPr>
              <a:t>conceits (imaginings)</a:t>
            </a:r>
            <a:r>
              <a:rPr lang="en-US" altLang="zh-TW" sz="2000" smtClean="0"/>
              <a:t> are, in their natures, poisons. Which at the first are scarce found to </a:t>
            </a:r>
            <a:r>
              <a:rPr lang="en-US" altLang="zh-TW" sz="2000" smtClean="0">
                <a:solidFill>
                  <a:srgbClr val="FF0000"/>
                </a:solidFill>
              </a:rPr>
              <a:t>distaste, (to be unpleasant)</a:t>
            </a:r>
            <a:r>
              <a:rPr lang="en-US" altLang="zh-TW" sz="2000" smtClean="0"/>
              <a:t> </a:t>
            </a:r>
            <a:br>
              <a:rPr lang="en-US" altLang="zh-TW" sz="2000" smtClean="0"/>
            </a:br>
            <a:r>
              <a:rPr lang="en-US" altLang="zh-TW" sz="2000" smtClean="0"/>
              <a:t>But with a little </a:t>
            </a:r>
            <a:r>
              <a:rPr lang="en-US" altLang="zh-TW" sz="2000" smtClean="0">
                <a:solidFill>
                  <a:srgbClr val="FF0000"/>
                </a:solidFill>
              </a:rPr>
              <a:t>act (action)</a:t>
            </a:r>
            <a:r>
              <a:rPr lang="en-US" altLang="zh-TW" sz="2000" smtClean="0"/>
              <a:t> upon the blood.                     </a:t>
            </a:r>
          </a:p>
          <a:p>
            <a:pPr eaLnBrk="1" hangingPunct="1">
              <a:lnSpc>
                <a:spcPct val="80000"/>
              </a:lnSpc>
              <a:buFontTx/>
              <a:buNone/>
            </a:pPr>
            <a:r>
              <a:rPr lang="en-US" altLang="zh-TW" sz="2000" smtClean="0"/>
              <a:t>	Burn like </a:t>
            </a:r>
            <a:r>
              <a:rPr lang="en-US" altLang="zh-TW" sz="2000" smtClean="0">
                <a:solidFill>
                  <a:srgbClr val="FF0000"/>
                </a:solidFill>
              </a:rPr>
              <a:t>the mines of sulphur. ( i.e. hell)</a:t>
            </a:r>
            <a:r>
              <a:rPr lang="en-US" altLang="zh-TW" sz="2000" smtClean="0"/>
              <a:t> I did say so:              </a:t>
            </a:r>
          </a:p>
          <a:p>
            <a:pPr eaLnBrk="1" hangingPunct="1">
              <a:lnSpc>
                <a:spcPct val="80000"/>
              </a:lnSpc>
              <a:buFontTx/>
              <a:buNone/>
            </a:pPr>
            <a:r>
              <a:rPr lang="en-US" altLang="zh-TW" sz="2000" smtClean="0"/>
              <a:t>	Look, where he comes!</a:t>
            </a:r>
          </a:p>
          <a:p>
            <a:pPr eaLnBrk="1" hangingPunct="1">
              <a:lnSpc>
                <a:spcPct val="80000"/>
              </a:lnSpc>
              <a:buFontTx/>
              <a:buNone/>
            </a:pPr>
            <a:r>
              <a:rPr lang="en-US" altLang="zh-TW" sz="2000" b="1" smtClean="0"/>
              <a:t>Re-enter OTHELLO</a:t>
            </a:r>
            <a:r>
              <a:rPr lang="en-US" altLang="zh-TW" sz="2000" smtClean="0"/>
              <a:t/>
            </a:r>
            <a:br>
              <a:rPr lang="en-US" altLang="zh-TW" sz="2000" smtClean="0"/>
            </a:br>
            <a:r>
              <a:rPr lang="en-US" altLang="zh-TW" sz="2000" smtClean="0"/>
              <a:t>Not </a:t>
            </a:r>
            <a:r>
              <a:rPr lang="en-US" altLang="zh-TW" sz="2000" smtClean="0">
                <a:solidFill>
                  <a:srgbClr val="FF0000"/>
                </a:solidFill>
              </a:rPr>
              <a:t>poppy, (opium, derived from the poppy)</a:t>
            </a:r>
            <a:r>
              <a:rPr lang="en-US" altLang="zh-TW" sz="2000" smtClean="0"/>
              <a:t> nor </a:t>
            </a:r>
            <a:r>
              <a:rPr lang="en-US" altLang="zh-TW" sz="2000" smtClean="0">
                <a:solidFill>
                  <a:srgbClr val="FF0000"/>
                </a:solidFill>
              </a:rPr>
              <a:t>mandragora, (a narcotic deriving from the mandrake plant)</a:t>
            </a:r>
            <a:r>
              <a:rPr lang="en-US" altLang="zh-TW" sz="2000" smtClean="0"/>
              <a:t> </a:t>
            </a:r>
          </a:p>
          <a:p>
            <a:pPr eaLnBrk="1" hangingPunct="1">
              <a:lnSpc>
                <a:spcPct val="80000"/>
              </a:lnSpc>
              <a:buFontTx/>
              <a:buNone/>
            </a:pPr>
            <a:r>
              <a:rPr lang="en-US" altLang="zh-TW" sz="2000" smtClean="0"/>
              <a:t>	Nor all the drowsy </a:t>
            </a:r>
            <a:r>
              <a:rPr lang="en-US" altLang="zh-TW" sz="2000" smtClean="0">
                <a:solidFill>
                  <a:srgbClr val="FF0000"/>
                </a:solidFill>
              </a:rPr>
              <a:t>syrups (soporific drugs)</a:t>
            </a:r>
            <a:r>
              <a:rPr lang="en-US" altLang="zh-TW" sz="2000" smtClean="0"/>
              <a:t> of the world,    </a:t>
            </a:r>
          </a:p>
          <a:p>
            <a:pPr eaLnBrk="1" hangingPunct="1">
              <a:lnSpc>
                <a:spcPct val="80000"/>
              </a:lnSpc>
              <a:buFontTx/>
              <a:buNone/>
            </a:pPr>
            <a:r>
              <a:rPr lang="en-US" altLang="zh-TW" sz="2000" smtClean="0"/>
              <a:t>	Shall ever </a:t>
            </a:r>
            <a:r>
              <a:rPr lang="en-US" altLang="zh-TW" sz="2000" smtClean="0">
                <a:solidFill>
                  <a:srgbClr val="FF0000"/>
                </a:solidFill>
              </a:rPr>
              <a:t>medicine (drug)</a:t>
            </a:r>
            <a:r>
              <a:rPr lang="en-US" altLang="zh-TW" sz="2000" smtClean="0"/>
              <a:t> thee to that sweet sleep         </a:t>
            </a:r>
          </a:p>
          <a:p>
            <a:pPr eaLnBrk="1" hangingPunct="1">
              <a:lnSpc>
                <a:spcPct val="80000"/>
              </a:lnSpc>
              <a:buFontTx/>
              <a:buNone/>
            </a:pPr>
            <a:r>
              <a:rPr lang="en-US" altLang="zh-TW" sz="2000" smtClean="0"/>
              <a:t>	Which thou </a:t>
            </a:r>
            <a:r>
              <a:rPr lang="en-US" altLang="zh-TW" sz="2000" smtClean="0">
                <a:solidFill>
                  <a:srgbClr val="FF0000"/>
                </a:solidFill>
              </a:rPr>
              <a:t>owedst (enjoyed)</a:t>
            </a:r>
            <a:r>
              <a:rPr lang="en-US" altLang="zh-TW" sz="2000" smtClean="0"/>
              <a:t> yesterday.    </a:t>
            </a:r>
          </a:p>
          <a:p>
            <a:pPr eaLnBrk="1" hangingPunct="1">
              <a:lnSpc>
                <a:spcPct val="80000"/>
              </a:lnSpc>
              <a:buFontTx/>
              <a:buNone/>
            </a:pPr>
            <a:r>
              <a:rPr lang="en-US" altLang="zh-TW" sz="2000" b="1" smtClean="0"/>
              <a:t>OTHELLO</a:t>
            </a:r>
            <a:r>
              <a:rPr lang="en-US" altLang="zh-TW" sz="2000" smtClean="0"/>
              <a:t> </a:t>
            </a:r>
            <a:br>
              <a:rPr lang="en-US" altLang="zh-TW" sz="2000" smtClean="0"/>
            </a:br>
            <a:r>
              <a:rPr lang="en-US" altLang="zh-TW" sz="2000" smtClean="0"/>
              <a:t>Ha! ha! false to me?</a:t>
            </a:r>
          </a:p>
          <a:p>
            <a:pPr eaLnBrk="1" hangingPunct="1">
              <a:lnSpc>
                <a:spcPct val="80000"/>
              </a:lnSpc>
              <a:buFontTx/>
              <a:buNone/>
            </a:pPr>
            <a:r>
              <a:rPr lang="en-US" altLang="zh-TW" sz="2000" b="1" smtClean="0"/>
              <a:t>IAGO </a:t>
            </a:r>
            <a:r>
              <a:rPr lang="en-US" altLang="zh-TW" sz="2000" smtClean="0"/>
              <a:t/>
            </a:r>
            <a:br>
              <a:rPr lang="en-US" altLang="zh-TW" sz="2000" smtClean="0"/>
            </a:br>
            <a:r>
              <a:rPr lang="en-US" altLang="zh-TW" sz="2000" smtClean="0"/>
              <a:t>Why, how now, general! no more of that.</a:t>
            </a:r>
            <a:br>
              <a:rPr lang="en-US" altLang="zh-TW" sz="2000" smtClean="0"/>
            </a:br>
            <a:r>
              <a:rPr lang="en-US" altLang="zh-TW" sz="800" smtClean="0"/>
              <a:t/>
            </a:r>
            <a:br>
              <a:rPr lang="en-US" altLang="zh-TW" sz="800" smtClean="0"/>
            </a:br>
            <a:r>
              <a:rPr lang="en-US" altLang="zh-TW" sz="800" smtClean="0"/>
              <a:t/>
            </a:r>
            <a:br>
              <a:rPr lang="en-US" altLang="zh-TW" sz="800" smtClean="0"/>
            </a:br>
            <a:r>
              <a:rPr lang="en-US" altLang="zh-TW" sz="800" smtClean="0"/>
              <a:t>              </a:t>
            </a:r>
            <a:br>
              <a:rPr lang="en-US" altLang="zh-TW" sz="800" smtClean="0"/>
            </a:br>
            <a:r>
              <a:rPr lang="en-US" altLang="zh-TW" sz="800" smtClean="0"/>
              <a:t/>
            </a:r>
            <a:br>
              <a:rPr lang="en-US" altLang="zh-TW" sz="800" smtClean="0"/>
            </a:br>
            <a:r>
              <a:rPr lang="en-US" altLang="zh-TW" sz="800" smtClean="0"/>
              <a:t/>
            </a:r>
            <a:br>
              <a:rPr lang="en-US" altLang="zh-TW" sz="800" smtClean="0"/>
            </a:br>
            <a:r>
              <a:rPr lang="en-US" altLang="zh-TW" sz="800" smtClean="0"/>
              <a:t/>
            </a:r>
            <a:br>
              <a:rPr lang="en-US" altLang="zh-TW" sz="800" smtClean="0"/>
            </a:br>
            <a:endParaRPr lang="en-US" altLang="zh-TW" sz="80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pPr eaLnBrk="1" hangingPunct="1"/>
            <a:r>
              <a:rPr lang="en-US" altLang="zh-TW" smtClean="0"/>
              <a:t>Shakespeare’s </a:t>
            </a:r>
            <a:r>
              <a:rPr lang="en-US" altLang="zh-TW" i="1" smtClean="0"/>
              <a:t>Othello</a:t>
            </a:r>
            <a:r>
              <a:rPr lang="en-US" altLang="zh-TW" smtClean="0"/>
              <a:t/>
            </a:r>
            <a:br>
              <a:rPr lang="en-US" altLang="zh-TW" smtClean="0"/>
            </a:br>
            <a:r>
              <a:rPr lang="en-US" altLang="zh-TW" smtClean="0"/>
              <a:t>Act IV Scene 1</a:t>
            </a:r>
          </a:p>
        </p:txBody>
      </p:sp>
      <p:sp>
        <p:nvSpPr>
          <p:cNvPr id="53251" name="Rectangle 5"/>
          <p:cNvSpPr>
            <a:spLocks noGrp="1" noChangeArrowheads="1"/>
          </p:cNvSpPr>
          <p:nvPr>
            <p:ph sz="half" idx="1"/>
          </p:nvPr>
        </p:nvSpPr>
        <p:spPr/>
        <p:txBody>
          <a:bodyPr/>
          <a:lstStyle/>
          <a:p>
            <a:pPr eaLnBrk="1" hangingPunct="1"/>
            <a:endParaRPr lang="en-US" altLang="zh-TW" smtClean="0"/>
          </a:p>
          <a:p>
            <a:pPr eaLnBrk="1" hangingPunct="1"/>
            <a:endParaRPr lang="en-US" altLang="zh-TW" smtClean="0"/>
          </a:p>
        </p:txBody>
      </p:sp>
      <p:pic>
        <p:nvPicPr>
          <p:cNvPr id="53252" name="Picture 9" descr="H:\MOOCs\W8\掃描\Othello\p150.jpg"/>
          <p:cNvPicPr>
            <a:picLocks noGrp="1" noChangeAspect="1" noChangeArrowheads="1"/>
          </p:cNvPicPr>
          <p:nvPr>
            <p:ph sz="half" idx="2"/>
          </p:nvPr>
        </p:nvPicPr>
        <p:blipFill>
          <a:blip r:embed="rId2" cstate="print"/>
          <a:srcRect/>
          <a:stretch>
            <a:fillRect/>
          </a:stretch>
        </p:blipFill>
        <p:spPr>
          <a:xfrm>
            <a:off x="5357813" y="1746250"/>
            <a:ext cx="3546475" cy="5111750"/>
          </a:xfrm>
          <a:noFill/>
        </p:spPr>
      </p:pic>
      <p:sp>
        <p:nvSpPr>
          <p:cNvPr id="53253" name="文字方塊 6"/>
          <p:cNvSpPr txBox="1">
            <a:spLocks noChangeArrowheads="1"/>
          </p:cNvSpPr>
          <p:nvPr/>
        </p:nvSpPr>
        <p:spPr bwMode="auto">
          <a:xfrm>
            <a:off x="642938" y="1714500"/>
            <a:ext cx="4000500" cy="4154488"/>
          </a:xfrm>
          <a:prstGeom prst="rect">
            <a:avLst/>
          </a:prstGeom>
          <a:noFill/>
          <a:ln w="9525">
            <a:noFill/>
            <a:miter lim="800000"/>
            <a:headEnd/>
            <a:tailEnd/>
          </a:ln>
        </p:spPr>
        <p:txBody>
          <a:bodyPr>
            <a:spAutoFit/>
          </a:bodyPr>
          <a:lstStyle/>
          <a:p>
            <a:pPr algn="just"/>
            <a:r>
              <a:rPr lang="en-US" altLang="zh-TW" sz="2400"/>
              <a:t>Iago is going to implement his plan. Will Othello fall into his trap?</a:t>
            </a:r>
          </a:p>
          <a:p>
            <a:pPr algn="just"/>
            <a:endParaRPr lang="en-US" altLang="zh-TW" sz="2400"/>
          </a:p>
          <a:p>
            <a:pPr algn="just"/>
            <a:endParaRPr lang="en-US" altLang="zh-TW" sz="2400"/>
          </a:p>
          <a:p>
            <a:pPr algn="just"/>
            <a:endParaRPr lang="en-US" altLang="zh-TW" sz="2400"/>
          </a:p>
          <a:p>
            <a:pPr algn="just"/>
            <a:endParaRPr lang="en-US" altLang="zh-TW" sz="2400"/>
          </a:p>
          <a:p>
            <a:pPr algn="just"/>
            <a:endParaRPr lang="en-US" altLang="zh-TW" sz="2400"/>
          </a:p>
          <a:p>
            <a:pPr algn="ctr"/>
            <a:endParaRPr lang="en-US" altLang="zh-TW"/>
          </a:p>
          <a:p>
            <a:pPr algn="ctr"/>
            <a:r>
              <a:rPr lang="en-US" altLang="zh-TW"/>
              <a:t>Manga Shakespeare </a:t>
            </a:r>
            <a:r>
              <a:rPr lang="en-US" altLang="zh-TW" i="1"/>
              <a:t>Othello</a:t>
            </a:r>
            <a:r>
              <a:rPr lang="en-US" altLang="zh-TW"/>
              <a:t>, illustrated by Ryuta Osada</a:t>
            </a:r>
          </a:p>
          <a:p>
            <a:pPr algn="ctr"/>
            <a:endParaRPr lang="zh-TW"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p:txBody>
          <a:bodyPr/>
          <a:lstStyle/>
          <a:p>
            <a:r>
              <a:rPr lang="en-US" altLang="zh-TW" smtClean="0"/>
              <a:t>IV.1.1-9</a:t>
            </a:r>
            <a:endParaRPr lang="zh-TW" altLang="en-US" smtClean="0"/>
          </a:p>
        </p:txBody>
      </p:sp>
      <p:sp>
        <p:nvSpPr>
          <p:cNvPr id="54275" name="內容版面配置區 2"/>
          <p:cNvSpPr>
            <a:spLocks noGrp="1"/>
          </p:cNvSpPr>
          <p:nvPr>
            <p:ph idx="1"/>
          </p:nvPr>
        </p:nvSpPr>
        <p:spPr/>
        <p:txBody>
          <a:bodyPr/>
          <a:lstStyle/>
          <a:p>
            <a:r>
              <a:rPr lang="en-US" altLang="zh-TW" sz="2400" b="1" smtClean="0"/>
              <a:t>IAGO</a:t>
            </a:r>
            <a:r>
              <a:rPr lang="zh-TW" altLang="en-US" sz="2400" b="1" smtClean="0"/>
              <a:t> </a:t>
            </a:r>
            <a:r>
              <a:rPr lang="en-US" altLang="zh-TW" sz="2400" smtClean="0"/>
              <a:t>Will you think so?</a:t>
            </a:r>
          </a:p>
          <a:p>
            <a:r>
              <a:rPr lang="en-US" altLang="zh-TW" sz="2400" b="1" smtClean="0"/>
              <a:t>OTHELLO</a:t>
            </a:r>
            <a:r>
              <a:rPr lang="en-US" altLang="zh-TW" sz="2400" smtClean="0"/>
              <a:t>    Think so, Iago?</a:t>
            </a:r>
          </a:p>
          <a:p>
            <a:r>
              <a:rPr lang="en-US" altLang="zh-TW" sz="2400" b="1" smtClean="0"/>
              <a:t>IAGO</a:t>
            </a:r>
            <a:r>
              <a:rPr lang="en-US" altLang="zh-TW" sz="2400" smtClean="0"/>
              <a:t>      What,</a:t>
            </a:r>
          </a:p>
          <a:p>
            <a:r>
              <a:rPr lang="en-US" altLang="zh-TW" sz="2400" smtClean="0"/>
              <a:t>To kiss in private?</a:t>
            </a:r>
          </a:p>
          <a:p>
            <a:r>
              <a:rPr lang="en-US" altLang="zh-TW" sz="2400" b="1" smtClean="0"/>
              <a:t>OTHELLO</a:t>
            </a:r>
            <a:r>
              <a:rPr lang="en-US" altLang="zh-TW" sz="2400" smtClean="0"/>
              <a:t>  An unauthorized kiss!</a:t>
            </a:r>
          </a:p>
          <a:p>
            <a:r>
              <a:rPr lang="en-US" altLang="zh-TW" sz="2400" b="1" smtClean="0"/>
              <a:t>IAGO</a:t>
            </a:r>
            <a:r>
              <a:rPr lang="zh-TW" altLang="en-US" sz="2400" b="1" smtClean="0"/>
              <a:t> </a:t>
            </a:r>
            <a:r>
              <a:rPr lang="en-US" altLang="zh-TW" sz="2400" smtClean="0"/>
              <a:t>Or to be </a:t>
            </a:r>
            <a:r>
              <a:rPr lang="en-US" altLang="zh-TW" sz="2400" smtClean="0">
                <a:solidFill>
                  <a:srgbClr val="00B050"/>
                </a:solidFill>
              </a:rPr>
              <a:t>naked with her friend in bed</a:t>
            </a:r>
          </a:p>
          <a:p>
            <a:r>
              <a:rPr lang="en-US" altLang="zh-TW" sz="2400" smtClean="0">
                <a:solidFill>
                  <a:srgbClr val="00B050"/>
                </a:solidFill>
              </a:rPr>
              <a:t>An hour or more, not meaning any harm?</a:t>
            </a:r>
          </a:p>
          <a:p>
            <a:r>
              <a:rPr lang="en-US" altLang="zh-TW" sz="2400" b="1" smtClean="0"/>
              <a:t>OTHELLO</a:t>
            </a:r>
            <a:r>
              <a:rPr lang="zh-TW" altLang="en-US" sz="2400" b="1" smtClean="0"/>
              <a:t> </a:t>
            </a:r>
            <a:r>
              <a:rPr lang="en-US" altLang="zh-TW" sz="2400" smtClean="0"/>
              <a:t>Naked in bed, Iago, and not mean harm!</a:t>
            </a:r>
          </a:p>
          <a:p>
            <a:r>
              <a:rPr lang="en-US" altLang="zh-TW" sz="2400" smtClean="0"/>
              <a:t>It is hypocrisy against the devil.</a:t>
            </a:r>
          </a:p>
          <a:p>
            <a:r>
              <a:rPr lang="en-US" altLang="zh-TW" sz="2400" smtClean="0"/>
              <a:t>They that mean virtuously, and yet do so,</a:t>
            </a:r>
          </a:p>
          <a:p>
            <a:r>
              <a:rPr lang="en-US" altLang="zh-TW" sz="2400" smtClean="0">
                <a:solidFill>
                  <a:srgbClr val="FF0000"/>
                </a:solidFill>
              </a:rPr>
              <a:t>The devil their virtue tempts</a:t>
            </a:r>
            <a:r>
              <a:rPr lang="en-US" altLang="zh-TW" sz="2400" smtClean="0"/>
              <a:t>, and they tempt heaven.</a:t>
            </a:r>
          </a:p>
          <a:p>
            <a:endParaRPr lang="en-US" altLang="zh-TW" sz="2400" smtClean="0"/>
          </a:p>
          <a:p>
            <a:endParaRPr lang="zh-TW" altLang="en-US" sz="240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0063" y="-214313"/>
            <a:ext cx="8229600" cy="1143001"/>
          </a:xfrm>
        </p:spPr>
        <p:txBody>
          <a:bodyPr/>
          <a:lstStyle/>
          <a:p>
            <a:pPr eaLnBrk="1" hangingPunct="1"/>
            <a:r>
              <a:rPr lang="en-US" altLang="zh-TW" smtClean="0"/>
              <a:t>V.2.1-5</a:t>
            </a:r>
          </a:p>
        </p:txBody>
      </p:sp>
      <p:sp>
        <p:nvSpPr>
          <p:cNvPr id="9219" name="Rectangle 3"/>
          <p:cNvSpPr>
            <a:spLocks noGrp="1" noChangeArrowheads="1"/>
          </p:cNvSpPr>
          <p:nvPr>
            <p:ph sz="half" idx="1"/>
          </p:nvPr>
        </p:nvSpPr>
        <p:spPr>
          <a:xfrm>
            <a:off x="428625" y="1428750"/>
            <a:ext cx="4000500" cy="5429250"/>
          </a:xfrm>
        </p:spPr>
        <p:txBody>
          <a:bodyPr/>
          <a:lstStyle/>
          <a:p>
            <a:pPr eaLnBrk="1" hangingPunct="1">
              <a:lnSpc>
                <a:spcPct val="80000"/>
              </a:lnSpc>
              <a:buFontTx/>
              <a:buNone/>
            </a:pPr>
            <a:r>
              <a:rPr lang="en-US" altLang="zh-TW" b="1" smtClean="0"/>
              <a:t>Othello </a:t>
            </a:r>
          </a:p>
          <a:p>
            <a:pPr eaLnBrk="1" hangingPunct="1">
              <a:lnSpc>
                <a:spcPct val="80000"/>
              </a:lnSpc>
              <a:buFontTx/>
              <a:buNone/>
            </a:pPr>
            <a:r>
              <a:rPr lang="en-US" altLang="zh-TW" smtClean="0"/>
              <a:t>	It is the </a:t>
            </a:r>
            <a:r>
              <a:rPr lang="en-US" altLang="zh-TW" smtClean="0">
                <a:solidFill>
                  <a:srgbClr val="FF0000"/>
                </a:solidFill>
              </a:rPr>
              <a:t>cause</a:t>
            </a:r>
            <a:r>
              <a:rPr lang="en-US" altLang="zh-TW" smtClean="0"/>
              <a:t>, it is the cause, my soul: let me not name </a:t>
            </a:r>
            <a:r>
              <a:rPr lang="en-US" altLang="zh-TW" smtClean="0">
                <a:solidFill>
                  <a:srgbClr val="FF0000"/>
                </a:solidFill>
              </a:rPr>
              <a:t>it </a:t>
            </a:r>
            <a:r>
              <a:rPr lang="en-US" altLang="zh-TW" smtClean="0"/>
              <a:t>to you, you chaste stars. It is the cause. Yet I’ll not shed her blood, nor scar that </a:t>
            </a:r>
            <a:r>
              <a:rPr lang="en-US" altLang="zh-TW" smtClean="0">
                <a:solidFill>
                  <a:srgbClr val="FF0000"/>
                </a:solidFill>
              </a:rPr>
              <a:t>whiter skin of hers than snow </a:t>
            </a:r>
            <a:r>
              <a:rPr lang="en-US" altLang="zh-TW" smtClean="0"/>
              <a:t>and smooth as </a:t>
            </a:r>
            <a:r>
              <a:rPr lang="en-US" altLang="zh-TW" smtClean="0">
                <a:solidFill>
                  <a:srgbClr val="FF0000"/>
                </a:solidFill>
              </a:rPr>
              <a:t>monumental alabaster —</a:t>
            </a:r>
            <a:r>
              <a:rPr lang="en-US" altLang="zh-TW" smtClean="0"/>
              <a:t>yet she must die, else she’ll </a:t>
            </a:r>
            <a:r>
              <a:rPr lang="en-US" altLang="zh-TW" smtClean="0">
                <a:solidFill>
                  <a:srgbClr val="FF0000"/>
                </a:solidFill>
              </a:rPr>
              <a:t>betray </a:t>
            </a:r>
            <a:r>
              <a:rPr lang="en-US" altLang="zh-TW" smtClean="0"/>
              <a:t>more men. </a:t>
            </a:r>
          </a:p>
        </p:txBody>
      </p:sp>
      <p:sp>
        <p:nvSpPr>
          <p:cNvPr id="9220" name="內容版面配置區 3"/>
          <p:cNvSpPr>
            <a:spLocks noGrp="1"/>
          </p:cNvSpPr>
          <p:nvPr>
            <p:ph sz="half" idx="2"/>
          </p:nvPr>
        </p:nvSpPr>
        <p:spPr>
          <a:xfrm>
            <a:off x="4714875" y="1428750"/>
            <a:ext cx="4038600" cy="4525963"/>
          </a:xfrm>
        </p:spPr>
        <p:txBody>
          <a:bodyPr/>
          <a:lstStyle/>
          <a:p>
            <a:r>
              <a:rPr lang="en-US" altLang="zh-TW" sz="2600" smtClean="0">
                <a:solidFill>
                  <a:srgbClr val="FF0000"/>
                </a:solidFill>
              </a:rPr>
              <a:t>Cause: </a:t>
            </a:r>
            <a:r>
              <a:rPr lang="en-US" altLang="zh-TW" sz="2600" smtClean="0"/>
              <a:t>adultery—Othello tries to justify his intended course of action</a:t>
            </a:r>
          </a:p>
          <a:p>
            <a:r>
              <a:rPr lang="en-US" altLang="zh-TW" sz="2600" smtClean="0">
                <a:solidFill>
                  <a:srgbClr val="FF0000"/>
                </a:solidFill>
              </a:rPr>
              <a:t>whiter skin of hers than snow: </a:t>
            </a:r>
            <a:r>
              <a:rPr lang="en-US" altLang="zh-TW" sz="2600" smtClean="0"/>
              <a:t>whiter than snow</a:t>
            </a:r>
          </a:p>
          <a:p>
            <a:r>
              <a:rPr lang="en-US" altLang="zh-TW" sz="2600" smtClean="0">
                <a:solidFill>
                  <a:srgbClr val="FF0000"/>
                </a:solidFill>
              </a:rPr>
              <a:t>monumental alabaster: </a:t>
            </a:r>
            <a:r>
              <a:rPr lang="en-US" altLang="zh-TW" sz="2600" smtClean="0"/>
              <a:t>a translucent stone used in making monuments</a:t>
            </a:r>
          </a:p>
          <a:p>
            <a:r>
              <a:rPr lang="en-US" altLang="zh-TW" sz="2600" smtClean="0">
                <a:solidFill>
                  <a:srgbClr val="FF0000"/>
                </a:solidFill>
              </a:rPr>
              <a:t>Betray: </a:t>
            </a:r>
            <a:r>
              <a:rPr lang="en-US" altLang="zh-TW" sz="2600" smtClean="0"/>
              <a:t>deceive</a:t>
            </a:r>
            <a:endParaRPr lang="zh-TW" altLang="en-US" sz="26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zh-TW" smtClean="0"/>
              <a:t>IV.1.10-17</a:t>
            </a:r>
          </a:p>
        </p:txBody>
      </p:sp>
      <p:sp>
        <p:nvSpPr>
          <p:cNvPr id="55299" name="Rectangle 3"/>
          <p:cNvSpPr>
            <a:spLocks noGrp="1" noChangeArrowheads="1"/>
          </p:cNvSpPr>
          <p:nvPr>
            <p:ph type="body" idx="1"/>
          </p:nvPr>
        </p:nvSpPr>
        <p:spPr>
          <a:xfrm>
            <a:off x="468313" y="1484313"/>
            <a:ext cx="8229600" cy="4525962"/>
          </a:xfrm>
        </p:spPr>
        <p:txBody>
          <a:bodyPr/>
          <a:lstStyle/>
          <a:p>
            <a:pPr eaLnBrk="1" hangingPunct="1">
              <a:lnSpc>
                <a:spcPct val="80000"/>
              </a:lnSpc>
              <a:buFontTx/>
              <a:buNone/>
            </a:pPr>
            <a:r>
              <a:rPr lang="en-US" altLang="zh-TW" sz="2400" smtClean="0"/>
              <a:t>IAGO </a:t>
            </a:r>
            <a:br>
              <a:rPr lang="en-US" altLang="zh-TW" sz="2400" smtClean="0"/>
            </a:br>
            <a:r>
              <a:rPr lang="en-US" altLang="zh-TW" sz="2400" smtClean="0"/>
              <a:t>But if I give my wife a handkerchief,--</a:t>
            </a:r>
          </a:p>
          <a:p>
            <a:pPr eaLnBrk="1" hangingPunct="1">
              <a:lnSpc>
                <a:spcPct val="80000"/>
              </a:lnSpc>
              <a:buFontTx/>
              <a:buNone/>
            </a:pPr>
            <a:r>
              <a:rPr lang="en-US" altLang="zh-TW" sz="2400" smtClean="0"/>
              <a:t>OTHELLO </a:t>
            </a:r>
            <a:br>
              <a:rPr lang="en-US" altLang="zh-TW" sz="2400" smtClean="0"/>
            </a:br>
            <a:r>
              <a:rPr lang="en-US" altLang="zh-TW" sz="2400" smtClean="0"/>
              <a:t>What then?</a:t>
            </a:r>
          </a:p>
          <a:p>
            <a:pPr eaLnBrk="1" hangingPunct="1">
              <a:lnSpc>
                <a:spcPct val="80000"/>
              </a:lnSpc>
              <a:buFontTx/>
              <a:buNone/>
            </a:pPr>
            <a:r>
              <a:rPr lang="en-US" altLang="zh-TW" sz="2400" smtClean="0"/>
              <a:t>IAGO </a:t>
            </a:r>
            <a:br>
              <a:rPr lang="en-US" altLang="zh-TW" sz="2400" smtClean="0"/>
            </a:br>
            <a:r>
              <a:rPr lang="en-US" altLang="zh-TW" sz="2400" smtClean="0">
                <a:solidFill>
                  <a:srgbClr val="00B050"/>
                </a:solidFill>
              </a:rPr>
              <a:t>Why, then, 'tis hers, my lord; and, being hers,</a:t>
            </a:r>
            <a:br>
              <a:rPr lang="en-US" altLang="zh-TW" sz="2400" smtClean="0">
                <a:solidFill>
                  <a:srgbClr val="00B050"/>
                </a:solidFill>
              </a:rPr>
            </a:br>
            <a:r>
              <a:rPr lang="en-US" altLang="zh-TW" sz="2400" smtClean="0">
                <a:solidFill>
                  <a:srgbClr val="00B050"/>
                </a:solidFill>
              </a:rPr>
              <a:t>She may, I think, bestow't on any man.</a:t>
            </a:r>
          </a:p>
          <a:p>
            <a:pPr eaLnBrk="1" hangingPunct="1">
              <a:lnSpc>
                <a:spcPct val="80000"/>
              </a:lnSpc>
              <a:buFontTx/>
              <a:buNone/>
            </a:pPr>
            <a:r>
              <a:rPr lang="en-US" altLang="zh-TW" sz="2400" smtClean="0"/>
              <a:t>OTHELLO </a:t>
            </a:r>
            <a:br>
              <a:rPr lang="en-US" altLang="zh-TW" sz="2400" smtClean="0"/>
            </a:br>
            <a:r>
              <a:rPr lang="en-US" altLang="zh-TW" sz="2400" smtClean="0"/>
              <a:t>She is protectress of her honour too:</a:t>
            </a:r>
            <a:br>
              <a:rPr lang="en-US" altLang="zh-TW" sz="2400" smtClean="0"/>
            </a:br>
            <a:r>
              <a:rPr lang="en-US" altLang="zh-TW" sz="2400" smtClean="0"/>
              <a:t>May she give that?</a:t>
            </a:r>
          </a:p>
          <a:p>
            <a:pPr eaLnBrk="1" hangingPunct="1">
              <a:lnSpc>
                <a:spcPct val="80000"/>
              </a:lnSpc>
              <a:buFontTx/>
              <a:buNone/>
            </a:pPr>
            <a:r>
              <a:rPr lang="en-US" altLang="zh-TW" sz="2400" smtClean="0"/>
              <a:t>IAGO </a:t>
            </a:r>
            <a:br>
              <a:rPr lang="en-US" altLang="zh-TW" sz="2400" smtClean="0"/>
            </a:br>
            <a:r>
              <a:rPr lang="en-US" altLang="zh-TW" sz="2400" smtClean="0"/>
              <a:t>Her honour is an </a:t>
            </a:r>
            <a:r>
              <a:rPr lang="en-US" altLang="zh-TW" sz="2400" smtClean="0">
                <a:solidFill>
                  <a:srgbClr val="FF0000"/>
                </a:solidFill>
              </a:rPr>
              <a:t>essence (spiritual entity)</a:t>
            </a:r>
            <a:r>
              <a:rPr lang="en-US" altLang="zh-TW" sz="2400" smtClean="0"/>
              <a:t> that's not seen;  </a:t>
            </a:r>
          </a:p>
          <a:p>
            <a:pPr eaLnBrk="1" hangingPunct="1">
              <a:lnSpc>
                <a:spcPct val="80000"/>
              </a:lnSpc>
              <a:buFontTx/>
              <a:buNone/>
            </a:pPr>
            <a:r>
              <a:rPr lang="en-US" altLang="zh-TW" sz="2400" smtClean="0"/>
              <a:t>	</a:t>
            </a:r>
            <a:r>
              <a:rPr lang="en-US" altLang="zh-TW" sz="2400" smtClean="0">
                <a:solidFill>
                  <a:srgbClr val="FF0000"/>
                </a:solidFill>
              </a:rPr>
              <a:t>They have it very oft that have it not: (i.e. are credited with honour although they have lost it)</a:t>
            </a:r>
            <a:r>
              <a:rPr lang="en-US" altLang="zh-TW" sz="2400" smtClean="0"/>
              <a:t> </a:t>
            </a:r>
          </a:p>
          <a:p>
            <a:pPr eaLnBrk="1" hangingPunct="1">
              <a:lnSpc>
                <a:spcPct val="80000"/>
              </a:lnSpc>
              <a:buFontTx/>
              <a:buNone/>
            </a:pPr>
            <a:r>
              <a:rPr lang="en-US" altLang="zh-TW" sz="2400" smtClean="0"/>
              <a:t>    </a:t>
            </a:r>
            <a:r>
              <a:rPr lang="en-US" altLang="zh-TW" sz="2400" smtClean="0">
                <a:solidFill>
                  <a:srgbClr val="00B0F0"/>
                </a:solidFill>
              </a:rPr>
              <a:t>But for the handkerchief—   </a:t>
            </a:r>
            <a:r>
              <a:rPr lang="en-US" altLang="zh-TW" sz="2400" smtClean="0"/>
              <a:t/>
            </a:r>
            <a:br>
              <a:rPr lang="en-US" altLang="zh-TW" sz="2400" smtClean="0"/>
            </a:br>
            <a:r>
              <a:rPr lang="en-US" altLang="zh-TW" sz="800" smtClean="0"/>
              <a:t/>
            </a:r>
            <a:br>
              <a:rPr lang="en-US" altLang="zh-TW" sz="800" smtClean="0"/>
            </a:br>
            <a:endParaRPr lang="en-US" altLang="zh-TW" sz="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zh-TW" smtClean="0"/>
              <a:t>IV.1.25-31 </a:t>
            </a:r>
          </a:p>
        </p:txBody>
      </p:sp>
      <p:sp>
        <p:nvSpPr>
          <p:cNvPr id="56323" name="Rectangle 3"/>
          <p:cNvSpPr>
            <a:spLocks noGrp="1" noChangeArrowheads="1"/>
          </p:cNvSpPr>
          <p:nvPr>
            <p:ph type="body" idx="1"/>
          </p:nvPr>
        </p:nvSpPr>
        <p:spPr/>
        <p:txBody>
          <a:bodyPr/>
          <a:lstStyle/>
          <a:p>
            <a:pPr eaLnBrk="1" hangingPunct="1">
              <a:lnSpc>
                <a:spcPct val="80000"/>
              </a:lnSpc>
              <a:buFontTx/>
              <a:buNone/>
            </a:pPr>
            <a:r>
              <a:rPr lang="en-US" altLang="zh-TW" sz="2400" smtClean="0"/>
              <a:t>IAGO </a:t>
            </a:r>
            <a:br>
              <a:rPr lang="en-US" altLang="zh-TW" sz="2400" smtClean="0"/>
            </a:br>
            <a:r>
              <a:rPr lang="en-US" altLang="zh-TW" sz="2400" smtClean="0"/>
              <a:t>What,</a:t>
            </a:r>
            <a:br>
              <a:rPr lang="en-US" altLang="zh-TW" sz="2400" smtClean="0"/>
            </a:br>
            <a:r>
              <a:rPr lang="en-US" altLang="zh-TW" sz="2400" smtClean="0"/>
              <a:t>If I had said I had seen him do you wrong?</a:t>
            </a:r>
            <a:br>
              <a:rPr lang="en-US" altLang="zh-TW" sz="2400" smtClean="0"/>
            </a:br>
            <a:r>
              <a:rPr lang="en-US" altLang="zh-TW" sz="2400" smtClean="0"/>
              <a:t>Or heard him say,--</a:t>
            </a:r>
            <a:r>
              <a:rPr lang="en-US" altLang="zh-TW" sz="2400" smtClean="0">
                <a:solidFill>
                  <a:srgbClr val="FF0000"/>
                </a:solidFill>
              </a:rPr>
              <a:t>as knaves be such abroad, (as there are such villains about)</a:t>
            </a:r>
            <a:r>
              <a:rPr lang="en-US" altLang="zh-TW" sz="2400" smtClean="0"/>
              <a:t> </a:t>
            </a:r>
            <a:br>
              <a:rPr lang="en-US" altLang="zh-TW" sz="2400" smtClean="0"/>
            </a:br>
            <a:r>
              <a:rPr lang="en-US" altLang="zh-TW" sz="2400" smtClean="0"/>
              <a:t>Who having, by their own </a:t>
            </a:r>
            <a:r>
              <a:rPr lang="en-US" altLang="zh-TW" sz="2400" smtClean="0">
                <a:solidFill>
                  <a:srgbClr val="FF0000"/>
                </a:solidFill>
              </a:rPr>
              <a:t>importunate (demanding)</a:t>
            </a:r>
            <a:r>
              <a:rPr lang="en-US" altLang="zh-TW" sz="2400" smtClean="0"/>
              <a:t> suit, </a:t>
            </a:r>
          </a:p>
          <a:p>
            <a:pPr eaLnBrk="1" hangingPunct="1">
              <a:lnSpc>
                <a:spcPct val="80000"/>
              </a:lnSpc>
              <a:buFontTx/>
              <a:buNone/>
            </a:pPr>
            <a:r>
              <a:rPr lang="en-US" altLang="zh-TW" sz="2400" smtClean="0"/>
              <a:t>	Or </a:t>
            </a:r>
            <a:r>
              <a:rPr lang="en-US" altLang="zh-TW" sz="2400" smtClean="0">
                <a:solidFill>
                  <a:srgbClr val="FF0000"/>
                </a:solidFill>
              </a:rPr>
              <a:t>voluntary dotage (willing infatuation) </a:t>
            </a:r>
            <a:r>
              <a:rPr lang="en-US" altLang="zh-TW" sz="2400" smtClean="0"/>
              <a:t>of some mistress, </a:t>
            </a:r>
          </a:p>
          <a:p>
            <a:pPr eaLnBrk="1" hangingPunct="1">
              <a:lnSpc>
                <a:spcPct val="80000"/>
              </a:lnSpc>
              <a:buFontTx/>
              <a:buNone/>
            </a:pPr>
            <a:r>
              <a:rPr lang="en-US" altLang="zh-TW" sz="2400" smtClean="0"/>
              <a:t>	</a:t>
            </a:r>
            <a:r>
              <a:rPr lang="en-US" altLang="zh-TW" sz="2400" smtClean="0">
                <a:solidFill>
                  <a:srgbClr val="FF0000"/>
                </a:solidFill>
              </a:rPr>
              <a:t>Convinced (overcome)</a:t>
            </a:r>
            <a:r>
              <a:rPr lang="en-US" altLang="zh-TW" sz="2400" smtClean="0"/>
              <a:t> or </a:t>
            </a:r>
            <a:r>
              <a:rPr lang="en-US" altLang="zh-TW" sz="2400" smtClean="0">
                <a:solidFill>
                  <a:srgbClr val="FF0000"/>
                </a:solidFill>
              </a:rPr>
              <a:t>supplied (sexually satisfied)</a:t>
            </a:r>
            <a:r>
              <a:rPr lang="en-US" altLang="zh-TW" sz="2400" smtClean="0"/>
              <a:t> them, cannot choose</a:t>
            </a:r>
            <a:br>
              <a:rPr lang="en-US" altLang="zh-TW" sz="2400" smtClean="0"/>
            </a:br>
            <a:r>
              <a:rPr lang="en-US" altLang="zh-TW" sz="2400" smtClean="0"/>
              <a:t>But they must blab—</a:t>
            </a:r>
          </a:p>
          <a:p>
            <a:pPr eaLnBrk="1" hangingPunct="1">
              <a:lnSpc>
                <a:spcPct val="80000"/>
              </a:lnSpc>
              <a:buFontTx/>
              <a:buNone/>
            </a:pPr>
            <a:r>
              <a:rPr lang="en-US" altLang="zh-TW" sz="2400" smtClean="0"/>
              <a:t>OTHELLO </a:t>
            </a:r>
            <a:br>
              <a:rPr lang="en-US" altLang="zh-TW" sz="2400" smtClean="0"/>
            </a:br>
            <a:r>
              <a:rPr lang="en-US" altLang="zh-TW" sz="2400" smtClean="0"/>
              <a:t>Hath he said any thing?</a:t>
            </a:r>
          </a:p>
          <a:p>
            <a:pPr eaLnBrk="1" hangingPunct="1">
              <a:lnSpc>
                <a:spcPct val="80000"/>
              </a:lnSpc>
              <a:buFontTx/>
              <a:buNone/>
            </a:pPr>
            <a:r>
              <a:rPr lang="en-US" altLang="zh-TW" sz="2400" smtClean="0"/>
              <a:t>IAGO </a:t>
            </a:r>
            <a:br>
              <a:rPr lang="en-US" altLang="zh-TW" sz="2400" smtClean="0"/>
            </a:br>
            <a:r>
              <a:rPr lang="en-US" altLang="zh-TW" sz="2400" smtClean="0"/>
              <a:t>He hath, my lord; but be you well assured,</a:t>
            </a:r>
            <a:br>
              <a:rPr lang="en-US" altLang="zh-TW" sz="2400" smtClean="0"/>
            </a:br>
            <a:r>
              <a:rPr lang="en-US" altLang="zh-TW" sz="2400" smtClean="0"/>
              <a:t>No more than he'll unswear.</a:t>
            </a:r>
            <a:br>
              <a:rPr lang="en-US" altLang="zh-TW" sz="2400" smtClean="0"/>
            </a:br>
            <a:r>
              <a:rPr lang="en-US" altLang="zh-TW" sz="2400" smtClean="0"/>
              <a:t/>
            </a:r>
            <a:br>
              <a:rPr lang="en-US" altLang="zh-TW" sz="2400" smtClean="0"/>
            </a:br>
            <a:r>
              <a:rPr lang="en-US" altLang="zh-TW" sz="2400" smtClean="0"/>
              <a:t/>
            </a:r>
            <a:br>
              <a:rPr lang="en-US" altLang="zh-TW" sz="2400" smtClean="0"/>
            </a:br>
            <a:endParaRPr lang="en-US" altLang="zh-TW" sz="24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zh-TW" smtClean="0"/>
              <a:t>IV.1.32-37</a:t>
            </a:r>
          </a:p>
        </p:txBody>
      </p:sp>
      <p:sp>
        <p:nvSpPr>
          <p:cNvPr id="57347" name="Rectangle 3"/>
          <p:cNvSpPr>
            <a:spLocks noGrp="1" noChangeArrowheads="1"/>
          </p:cNvSpPr>
          <p:nvPr>
            <p:ph sz="half" idx="1"/>
          </p:nvPr>
        </p:nvSpPr>
        <p:spPr/>
        <p:txBody>
          <a:bodyPr/>
          <a:lstStyle/>
          <a:p>
            <a:pPr eaLnBrk="1" hangingPunct="1">
              <a:lnSpc>
                <a:spcPct val="80000"/>
              </a:lnSpc>
              <a:buFontTx/>
              <a:buNone/>
            </a:pPr>
            <a:r>
              <a:rPr lang="en-US" altLang="zh-TW" sz="2400" smtClean="0"/>
              <a:t>OTHELLO </a:t>
            </a:r>
            <a:br>
              <a:rPr lang="en-US" altLang="zh-TW" sz="2400" smtClean="0"/>
            </a:br>
            <a:r>
              <a:rPr lang="en-US" altLang="zh-TW" sz="2400" smtClean="0"/>
              <a:t>What hath he said?</a:t>
            </a:r>
          </a:p>
          <a:p>
            <a:pPr eaLnBrk="1" hangingPunct="1">
              <a:lnSpc>
                <a:spcPct val="80000"/>
              </a:lnSpc>
              <a:buFontTx/>
              <a:buNone/>
            </a:pPr>
            <a:r>
              <a:rPr lang="en-US" altLang="zh-TW" sz="2400" smtClean="0"/>
              <a:t>IAGO </a:t>
            </a:r>
            <a:br>
              <a:rPr lang="en-US" altLang="zh-TW" sz="2400" smtClean="0"/>
            </a:br>
            <a:r>
              <a:rPr lang="en-US" altLang="zh-TW" sz="2400" smtClean="0"/>
              <a:t>'Faith, that he did--I know not what he did.</a:t>
            </a:r>
          </a:p>
          <a:p>
            <a:pPr eaLnBrk="1" hangingPunct="1">
              <a:lnSpc>
                <a:spcPct val="80000"/>
              </a:lnSpc>
              <a:buFontTx/>
              <a:buNone/>
            </a:pPr>
            <a:r>
              <a:rPr lang="en-US" altLang="zh-TW" sz="2400" smtClean="0"/>
              <a:t>OTHELLO </a:t>
            </a:r>
            <a:br>
              <a:rPr lang="en-US" altLang="zh-TW" sz="2400" smtClean="0"/>
            </a:br>
            <a:r>
              <a:rPr lang="en-US" altLang="zh-TW" sz="2400" smtClean="0"/>
              <a:t>What? what?</a:t>
            </a:r>
          </a:p>
          <a:p>
            <a:pPr eaLnBrk="1" hangingPunct="1">
              <a:lnSpc>
                <a:spcPct val="80000"/>
              </a:lnSpc>
              <a:buFontTx/>
              <a:buNone/>
            </a:pPr>
            <a:r>
              <a:rPr lang="en-US" altLang="zh-TW" sz="2400" smtClean="0"/>
              <a:t>IAGO </a:t>
            </a:r>
            <a:br>
              <a:rPr lang="en-US" altLang="zh-TW" sz="2400" smtClean="0"/>
            </a:br>
            <a:r>
              <a:rPr lang="en-US" altLang="zh-TW" sz="2400" smtClean="0"/>
              <a:t>Lie—</a:t>
            </a:r>
          </a:p>
          <a:p>
            <a:pPr eaLnBrk="1" hangingPunct="1">
              <a:lnSpc>
                <a:spcPct val="80000"/>
              </a:lnSpc>
              <a:buFontTx/>
              <a:buNone/>
            </a:pPr>
            <a:r>
              <a:rPr lang="en-US" altLang="zh-TW" sz="2400" smtClean="0"/>
              <a:t>OTHELLO </a:t>
            </a:r>
            <a:br>
              <a:rPr lang="en-US" altLang="zh-TW" sz="2400" smtClean="0"/>
            </a:br>
            <a:r>
              <a:rPr lang="en-US" altLang="zh-TW" sz="2400" smtClean="0"/>
              <a:t>With her?</a:t>
            </a:r>
          </a:p>
          <a:p>
            <a:pPr eaLnBrk="1" hangingPunct="1">
              <a:lnSpc>
                <a:spcPct val="80000"/>
              </a:lnSpc>
              <a:buFontTx/>
              <a:buNone/>
            </a:pPr>
            <a:r>
              <a:rPr lang="en-US" altLang="zh-TW" sz="2400" smtClean="0"/>
              <a:t>IAGO </a:t>
            </a:r>
            <a:br>
              <a:rPr lang="en-US" altLang="zh-TW" sz="2400" smtClean="0"/>
            </a:br>
            <a:r>
              <a:rPr lang="en-US" altLang="zh-TW" sz="2400" smtClean="0">
                <a:solidFill>
                  <a:srgbClr val="00B0F0"/>
                </a:solidFill>
              </a:rPr>
              <a:t>With her, on her; what you will.</a:t>
            </a:r>
          </a:p>
        </p:txBody>
      </p:sp>
      <p:pic>
        <p:nvPicPr>
          <p:cNvPr id="57348" name="Picture 2" descr="H:\MOOCs\W8\掃描\Othello\p138.jpg"/>
          <p:cNvPicPr>
            <a:picLocks noGrp="1" noChangeAspect="1" noChangeArrowheads="1"/>
          </p:cNvPicPr>
          <p:nvPr>
            <p:ph sz="half" idx="2"/>
          </p:nvPr>
        </p:nvPicPr>
        <p:blipFill>
          <a:blip r:embed="rId2" cstate="print"/>
          <a:srcRect/>
          <a:stretch>
            <a:fillRect/>
          </a:stretch>
        </p:blipFill>
        <p:spPr>
          <a:xfrm>
            <a:off x="5286375" y="1190625"/>
            <a:ext cx="3857625" cy="5667375"/>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zh-TW" smtClean="0"/>
              <a:t>IV.1.38-42</a:t>
            </a:r>
          </a:p>
        </p:txBody>
      </p:sp>
      <p:sp>
        <p:nvSpPr>
          <p:cNvPr id="58371" name="Rectangle 3"/>
          <p:cNvSpPr>
            <a:spLocks noGrp="1" noChangeArrowheads="1"/>
          </p:cNvSpPr>
          <p:nvPr>
            <p:ph sz="half" idx="1"/>
          </p:nvPr>
        </p:nvSpPr>
        <p:spPr/>
        <p:txBody>
          <a:bodyPr/>
          <a:lstStyle/>
          <a:p>
            <a:pPr eaLnBrk="1" hangingPunct="1">
              <a:lnSpc>
                <a:spcPct val="80000"/>
              </a:lnSpc>
              <a:buFontTx/>
              <a:buNone/>
            </a:pPr>
            <a:r>
              <a:rPr lang="en-US" altLang="zh-TW" sz="2400" smtClean="0"/>
              <a:t>OTHELLO </a:t>
            </a:r>
            <a:br>
              <a:rPr lang="en-US" altLang="zh-TW" sz="2400" smtClean="0"/>
            </a:br>
            <a:r>
              <a:rPr lang="en-US" altLang="zh-TW" sz="2400" smtClean="0">
                <a:solidFill>
                  <a:srgbClr val="00B0F0"/>
                </a:solidFill>
              </a:rPr>
              <a:t>Lie with her! lie on her! </a:t>
            </a:r>
            <a:r>
              <a:rPr lang="en-US" altLang="zh-TW" sz="2400" smtClean="0"/>
              <a:t>We say lie on her, when</a:t>
            </a:r>
            <a:br>
              <a:rPr lang="en-US" altLang="zh-TW" sz="2400" smtClean="0"/>
            </a:br>
            <a:r>
              <a:rPr lang="en-US" altLang="zh-TW" sz="2400" smtClean="0"/>
              <a:t>they </a:t>
            </a:r>
            <a:r>
              <a:rPr lang="en-US" altLang="zh-TW" sz="2400" smtClean="0">
                <a:solidFill>
                  <a:srgbClr val="FF0000"/>
                </a:solidFill>
              </a:rPr>
              <a:t>belie (slander)</a:t>
            </a:r>
            <a:r>
              <a:rPr lang="en-US" altLang="zh-TW" sz="2400" smtClean="0"/>
              <a:t> her. Lie with her! that's </a:t>
            </a:r>
            <a:r>
              <a:rPr lang="en-US" altLang="zh-TW" sz="2400" smtClean="0">
                <a:solidFill>
                  <a:srgbClr val="FF0000"/>
                </a:solidFill>
              </a:rPr>
              <a:t>fulsome (disgusting). </a:t>
            </a:r>
            <a:br>
              <a:rPr lang="en-US" altLang="zh-TW" sz="2400" smtClean="0">
                <a:solidFill>
                  <a:srgbClr val="FF0000"/>
                </a:solidFill>
              </a:rPr>
            </a:br>
            <a:r>
              <a:rPr lang="en-US" altLang="zh-TW" sz="2400" smtClean="0"/>
              <a:t>--Handkerchief--confessions--handkerchief!--To</a:t>
            </a:r>
            <a:br>
              <a:rPr lang="en-US" altLang="zh-TW" sz="2400" smtClean="0"/>
            </a:br>
            <a:r>
              <a:rPr lang="en-US" altLang="zh-TW" sz="2400" smtClean="0"/>
              <a:t>confess, and be hanged for his labour</a:t>
            </a:r>
            <a:r>
              <a:rPr lang="en-US" altLang="zh-TW" sz="2400" smtClean="0">
                <a:solidFill>
                  <a:srgbClr val="FF0000"/>
                </a:solidFill>
              </a:rPr>
              <a:t>;--first, to be hanged, and then to confess (not a proper procedure before an execution).</a:t>
            </a:r>
            <a:r>
              <a:rPr lang="en-US" altLang="zh-TW" sz="2400" smtClean="0"/>
              <a:t> </a:t>
            </a:r>
            <a:br>
              <a:rPr lang="en-US" altLang="zh-TW" sz="2400" smtClean="0"/>
            </a:br>
            <a:endParaRPr lang="en-US" altLang="zh-TW" sz="2400" smtClean="0"/>
          </a:p>
          <a:p>
            <a:pPr eaLnBrk="1" hangingPunct="1">
              <a:lnSpc>
                <a:spcPct val="80000"/>
              </a:lnSpc>
            </a:pPr>
            <a:endParaRPr lang="en-US" altLang="zh-TW" sz="800" smtClean="0"/>
          </a:p>
        </p:txBody>
      </p:sp>
      <p:sp>
        <p:nvSpPr>
          <p:cNvPr id="58372" name="內容版面配置區 3"/>
          <p:cNvSpPr>
            <a:spLocks noGrp="1"/>
          </p:cNvSpPr>
          <p:nvPr>
            <p:ph sz="half" idx="2"/>
          </p:nvPr>
        </p:nvSpPr>
        <p:spPr/>
        <p:txBody>
          <a:bodyPr/>
          <a:lstStyle/>
          <a:p>
            <a:r>
              <a:rPr lang="en-US" altLang="zh-TW" smtClean="0"/>
              <a:t>A word play on “Lie” and “belie”</a:t>
            </a:r>
            <a:endParaRPr lang="zh-TW" alt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p:txBody>
          <a:bodyPr/>
          <a:lstStyle/>
          <a:p>
            <a:r>
              <a:rPr lang="en-US" altLang="zh-TW" smtClean="0"/>
              <a:t>IV.1.43</a:t>
            </a:r>
            <a:endParaRPr lang="zh-TW" altLang="en-US" smtClean="0"/>
          </a:p>
        </p:txBody>
      </p:sp>
      <p:sp>
        <p:nvSpPr>
          <p:cNvPr id="59395" name="內容版面配置區 2"/>
          <p:cNvSpPr>
            <a:spLocks noGrp="1"/>
          </p:cNvSpPr>
          <p:nvPr>
            <p:ph sz="half" idx="1"/>
          </p:nvPr>
        </p:nvSpPr>
        <p:spPr/>
        <p:txBody>
          <a:bodyPr/>
          <a:lstStyle/>
          <a:p>
            <a:pPr eaLnBrk="1" hangingPunct="1">
              <a:lnSpc>
                <a:spcPct val="80000"/>
              </a:lnSpc>
              <a:buFontTx/>
              <a:buNone/>
            </a:pPr>
            <a:r>
              <a:rPr lang="en-US" altLang="zh-TW" sz="2400" smtClean="0"/>
              <a:t>OTHELLO </a:t>
            </a:r>
            <a:r>
              <a:rPr lang="en-US" altLang="zh-TW" sz="2400" smtClean="0">
                <a:solidFill>
                  <a:srgbClr val="FF0000"/>
                </a:solidFill>
              </a:rPr>
              <a:t>I tremble at it.</a:t>
            </a:r>
          </a:p>
          <a:p>
            <a:pPr eaLnBrk="1" hangingPunct="1">
              <a:lnSpc>
                <a:spcPct val="80000"/>
              </a:lnSpc>
              <a:buFontTx/>
              <a:buNone/>
            </a:pPr>
            <a:r>
              <a:rPr lang="en-US" altLang="zh-TW" sz="2400" smtClean="0">
                <a:solidFill>
                  <a:srgbClr val="FF0000"/>
                </a:solidFill>
              </a:rPr>
              <a:t/>
            </a:r>
            <a:br>
              <a:rPr lang="en-US" altLang="zh-TW" sz="2400" smtClean="0">
                <a:solidFill>
                  <a:srgbClr val="FF0000"/>
                </a:solidFill>
              </a:rPr>
            </a:br>
            <a:r>
              <a:rPr lang="en-US" altLang="zh-TW" sz="2400" smtClean="0">
                <a:solidFill>
                  <a:srgbClr val="FF0000"/>
                </a:solidFill>
              </a:rPr>
              <a:t>Nature would not invest herself in such shadowing</a:t>
            </a:r>
            <a:br>
              <a:rPr lang="en-US" altLang="zh-TW" sz="2400" smtClean="0">
                <a:solidFill>
                  <a:srgbClr val="FF0000"/>
                </a:solidFill>
              </a:rPr>
            </a:br>
            <a:r>
              <a:rPr lang="en-US" altLang="zh-TW" sz="2400" smtClean="0">
                <a:solidFill>
                  <a:srgbClr val="FF0000"/>
                </a:solidFill>
              </a:rPr>
              <a:t>passion without some instruction. </a:t>
            </a:r>
            <a:r>
              <a:rPr lang="en-US" altLang="zh-TW" sz="2400" smtClean="0"/>
              <a:t>It is not words that shake me thus. Pish! </a:t>
            </a:r>
            <a:r>
              <a:rPr lang="en-US" altLang="zh-TW" sz="2400" smtClean="0">
                <a:solidFill>
                  <a:srgbClr val="FF0000"/>
                </a:solidFill>
              </a:rPr>
              <a:t>Noses, ears, and lips (Othello may be thinking that their noses and lips may have touched in kissing and their ears have been close together for whispering). </a:t>
            </a:r>
            <a:r>
              <a:rPr lang="en-US" altLang="zh-TW" sz="2400" smtClean="0"/>
              <a:t>--Is't possible?--Confess--handkerchief!--O devil!-- </a:t>
            </a:r>
            <a:r>
              <a:rPr lang="en-US" altLang="zh-TW" sz="2400" smtClean="0">
                <a:solidFill>
                  <a:srgbClr val="FF0000"/>
                </a:solidFill>
              </a:rPr>
              <a:t/>
            </a:r>
            <a:br>
              <a:rPr lang="en-US" altLang="zh-TW" sz="2400" smtClean="0">
                <a:solidFill>
                  <a:srgbClr val="FF0000"/>
                </a:solidFill>
              </a:rPr>
            </a:br>
            <a:r>
              <a:rPr lang="en-US" altLang="zh-TW" sz="2400" smtClean="0">
                <a:solidFill>
                  <a:srgbClr val="7030A0"/>
                </a:solidFill>
              </a:rPr>
              <a:t>[Falls in a trance]</a:t>
            </a:r>
            <a:endParaRPr lang="en-US" altLang="zh-TW" sz="2400" smtClean="0">
              <a:solidFill>
                <a:srgbClr val="FF0000"/>
              </a:solidFill>
            </a:endParaRPr>
          </a:p>
        </p:txBody>
      </p:sp>
      <p:pic>
        <p:nvPicPr>
          <p:cNvPr id="59396" name="Picture 2" descr="H:\MOOCs\W8\掃描\Othello\p139.jpg"/>
          <p:cNvPicPr>
            <a:picLocks noGrp="1" noChangeAspect="1" noChangeArrowheads="1"/>
          </p:cNvPicPr>
          <p:nvPr>
            <p:ph sz="half" idx="2"/>
          </p:nvPr>
        </p:nvPicPr>
        <p:blipFill>
          <a:blip r:embed="rId2" cstate="print"/>
          <a:srcRect/>
          <a:stretch>
            <a:fillRect/>
          </a:stretch>
        </p:blipFill>
        <p:spPr>
          <a:xfrm>
            <a:off x="5357813" y="1468438"/>
            <a:ext cx="3652837" cy="5389562"/>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zh-TW" smtClean="0"/>
              <a:t>IV.1.44-52</a:t>
            </a:r>
          </a:p>
        </p:txBody>
      </p:sp>
      <p:sp>
        <p:nvSpPr>
          <p:cNvPr id="60419" name="Rectangle 3"/>
          <p:cNvSpPr>
            <a:spLocks noGrp="1" noChangeArrowheads="1"/>
          </p:cNvSpPr>
          <p:nvPr>
            <p:ph sz="half" idx="1"/>
          </p:nvPr>
        </p:nvSpPr>
        <p:spPr/>
        <p:txBody>
          <a:bodyPr/>
          <a:lstStyle/>
          <a:p>
            <a:pPr eaLnBrk="1" hangingPunct="1">
              <a:lnSpc>
                <a:spcPct val="80000"/>
              </a:lnSpc>
              <a:buFontTx/>
              <a:buNone/>
            </a:pPr>
            <a:r>
              <a:rPr lang="en-US" altLang="zh-TW" sz="2400" smtClean="0"/>
              <a:t>IAGO </a:t>
            </a:r>
            <a:br>
              <a:rPr lang="en-US" altLang="zh-TW" sz="2400" smtClean="0"/>
            </a:br>
            <a:r>
              <a:rPr lang="en-US" altLang="zh-TW" sz="2400" smtClean="0"/>
              <a:t>Work on,</a:t>
            </a:r>
            <a:br>
              <a:rPr lang="en-US" altLang="zh-TW" sz="2400" smtClean="0"/>
            </a:br>
            <a:r>
              <a:rPr lang="en-US" altLang="zh-TW" sz="2400" smtClean="0"/>
              <a:t>My medicine, work! Thus credulous fools are caught;</a:t>
            </a:r>
            <a:br>
              <a:rPr lang="en-US" altLang="zh-TW" sz="2400" smtClean="0"/>
            </a:br>
            <a:r>
              <a:rPr lang="en-US" altLang="zh-TW" sz="2400" smtClean="0"/>
              <a:t>And many worthy and chaste dames even thus,</a:t>
            </a:r>
            <a:br>
              <a:rPr lang="en-US" altLang="zh-TW" sz="2400" smtClean="0"/>
            </a:br>
            <a:r>
              <a:rPr lang="en-US" altLang="zh-TW" sz="2400" smtClean="0"/>
              <a:t>All guiltless, meet </a:t>
            </a:r>
            <a:r>
              <a:rPr lang="en-US" altLang="zh-TW" sz="2400" smtClean="0">
                <a:solidFill>
                  <a:srgbClr val="FF0000"/>
                </a:solidFill>
              </a:rPr>
              <a:t>reproach (shame).</a:t>
            </a:r>
            <a:r>
              <a:rPr lang="en-US" altLang="zh-TW" sz="2400" smtClean="0"/>
              <a:t> What, ho! my lord! My lord, I say! Othello!</a:t>
            </a:r>
          </a:p>
          <a:p>
            <a:pPr eaLnBrk="1" hangingPunct="1">
              <a:lnSpc>
                <a:spcPct val="80000"/>
              </a:lnSpc>
              <a:buFontTx/>
              <a:buNone/>
            </a:pPr>
            <a:r>
              <a:rPr lang="en-US" altLang="zh-TW" sz="2400" smtClean="0">
                <a:solidFill>
                  <a:srgbClr val="7030A0"/>
                </a:solidFill>
              </a:rPr>
              <a:t>Enter CASSIO</a:t>
            </a:r>
            <a:r>
              <a:rPr lang="en-US" altLang="zh-TW" sz="2400" smtClean="0"/>
              <a:t/>
            </a:r>
            <a:br>
              <a:rPr lang="en-US" altLang="zh-TW" sz="2400" smtClean="0"/>
            </a:br>
            <a:r>
              <a:rPr lang="en-US" altLang="zh-TW" sz="2400" smtClean="0"/>
              <a:t/>
            </a:r>
            <a:br>
              <a:rPr lang="en-US" altLang="zh-TW" sz="2400" smtClean="0"/>
            </a:br>
            <a:r>
              <a:rPr lang="en-US" altLang="zh-TW" sz="2400" smtClean="0"/>
              <a:t>How now, Cassio!</a:t>
            </a:r>
          </a:p>
          <a:p>
            <a:pPr eaLnBrk="1" hangingPunct="1">
              <a:lnSpc>
                <a:spcPct val="80000"/>
              </a:lnSpc>
              <a:buFontTx/>
              <a:buNone/>
            </a:pPr>
            <a:r>
              <a:rPr lang="en-US" altLang="zh-TW" sz="2400" smtClean="0"/>
              <a:t>CASSIO </a:t>
            </a:r>
            <a:br>
              <a:rPr lang="en-US" altLang="zh-TW" sz="2400" smtClean="0"/>
            </a:br>
            <a:r>
              <a:rPr lang="en-US" altLang="zh-TW" sz="2400" smtClean="0"/>
              <a:t>What's the matter?</a:t>
            </a:r>
            <a:br>
              <a:rPr lang="en-US" altLang="zh-TW" sz="2400" smtClean="0"/>
            </a:br>
            <a:endParaRPr lang="en-US" altLang="zh-TW" sz="2400" smtClean="0"/>
          </a:p>
        </p:txBody>
      </p:sp>
      <p:pic>
        <p:nvPicPr>
          <p:cNvPr id="60420" name="Picture 4" descr="D:\20140503\Classes\1022\MOOCs\W8\掃描\Othello\p140.jpg"/>
          <p:cNvPicPr>
            <a:picLocks noGrp="1" noChangeAspect="1" noChangeArrowheads="1"/>
          </p:cNvPicPr>
          <p:nvPr>
            <p:ph sz="half" idx="2"/>
          </p:nvPr>
        </p:nvPicPr>
        <p:blipFill>
          <a:blip r:embed="rId2" cstate="print"/>
          <a:srcRect/>
          <a:stretch>
            <a:fillRect/>
          </a:stretch>
        </p:blipFill>
        <p:spPr>
          <a:xfrm>
            <a:off x="5240338" y="1231900"/>
            <a:ext cx="3903662" cy="5626100"/>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zh-TW" smtClean="0"/>
              <a:t>IV.1.53-59</a:t>
            </a:r>
            <a:endParaRPr lang="zh-TW" altLang="zh-TW" smtClean="0"/>
          </a:p>
        </p:txBody>
      </p:sp>
      <p:sp>
        <p:nvSpPr>
          <p:cNvPr id="61443" name="Rectangle 3"/>
          <p:cNvSpPr>
            <a:spLocks noGrp="1" noChangeArrowheads="1"/>
          </p:cNvSpPr>
          <p:nvPr>
            <p:ph type="body" idx="1"/>
          </p:nvPr>
        </p:nvSpPr>
        <p:spPr/>
        <p:txBody>
          <a:bodyPr/>
          <a:lstStyle/>
          <a:p>
            <a:pPr eaLnBrk="1" hangingPunct="1">
              <a:lnSpc>
                <a:spcPct val="80000"/>
              </a:lnSpc>
              <a:buFontTx/>
              <a:buNone/>
            </a:pPr>
            <a:r>
              <a:rPr lang="en-US" altLang="zh-TW" sz="2400" smtClean="0"/>
              <a:t>IAGO </a:t>
            </a:r>
            <a:br>
              <a:rPr lang="en-US" altLang="zh-TW" sz="2400" smtClean="0"/>
            </a:br>
            <a:r>
              <a:rPr lang="en-US" altLang="zh-TW" sz="2400" smtClean="0">
                <a:solidFill>
                  <a:srgbClr val="00B050"/>
                </a:solidFill>
              </a:rPr>
              <a:t>My lord is fall'n into an epilepsy:</a:t>
            </a:r>
            <a:r>
              <a:rPr lang="en-US" altLang="zh-TW" sz="2400" smtClean="0"/>
              <a:t/>
            </a:r>
            <a:br>
              <a:rPr lang="en-US" altLang="zh-TW" sz="2400" smtClean="0"/>
            </a:br>
            <a:r>
              <a:rPr lang="en-US" altLang="zh-TW" sz="2400" smtClean="0"/>
              <a:t>This is his second fit; he had one yesterday.</a:t>
            </a:r>
          </a:p>
          <a:p>
            <a:pPr eaLnBrk="1" hangingPunct="1">
              <a:lnSpc>
                <a:spcPct val="80000"/>
              </a:lnSpc>
              <a:buFontTx/>
              <a:buNone/>
            </a:pPr>
            <a:r>
              <a:rPr lang="en-US" altLang="zh-TW" sz="2400" smtClean="0"/>
              <a:t>CASSIO </a:t>
            </a:r>
            <a:br>
              <a:rPr lang="en-US" altLang="zh-TW" sz="2400" smtClean="0"/>
            </a:br>
            <a:r>
              <a:rPr lang="en-US" altLang="zh-TW" sz="2400" smtClean="0"/>
              <a:t>Rub him about the temples.</a:t>
            </a:r>
            <a:endParaRPr lang="en-US" altLang="zh-TW" sz="1800" smtClean="0"/>
          </a:p>
          <a:p>
            <a:pPr eaLnBrk="1" hangingPunct="1">
              <a:lnSpc>
                <a:spcPct val="80000"/>
              </a:lnSpc>
              <a:buFontTx/>
              <a:buNone/>
            </a:pPr>
            <a:r>
              <a:rPr lang="en-US" altLang="zh-TW" sz="2400" smtClean="0"/>
              <a:t>IAGO </a:t>
            </a:r>
            <a:br>
              <a:rPr lang="en-US" altLang="zh-TW" sz="2400" smtClean="0"/>
            </a:br>
            <a:r>
              <a:rPr lang="en-US" altLang="zh-TW" sz="2400" smtClean="0"/>
              <a:t>No, </a:t>
            </a:r>
            <a:r>
              <a:rPr lang="en-US" altLang="zh-TW" sz="2400" smtClean="0">
                <a:solidFill>
                  <a:srgbClr val="FF0000"/>
                </a:solidFill>
              </a:rPr>
              <a:t>forbear (control yourself);</a:t>
            </a:r>
            <a:br>
              <a:rPr lang="en-US" altLang="zh-TW" sz="2400" smtClean="0">
                <a:solidFill>
                  <a:srgbClr val="FF0000"/>
                </a:solidFill>
              </a:rPr>
            </a:br>
            <a:r>
              <a:rPr lang="en-US" altLang="zh-TW" sz="2400" smtClean="0"/>
              <a:t>The </a:t>
            </a:r>
            <a:r>
              <a:rPr lang="en-US" altLang="zh-TW" sz="2400" smtClean="0">
                <a:solidFill>
                  <a:srgbClr val="FF0000"/>
                </a:solidFill>
              </a:rPr>
              <a:t>lethargy (coma, unconsciousness)</a:t>
            </a:r>
            <a:r>
              <a:rPr lang="en-US" altLang="zh-TW" sz="2400" smtClean="0"/>
              <a:t> must have his quiet course:   </a:t>
            </a:r>
            <a:br>
              <a:rPr lang="en-US" altLang="zh-TW" sz="2400" smtClean="0"/>
            </a:br>
            <a:r>
              <a:rPr lang="en-US" altLang="zh-TW" sz="2400" smtClean="0"/>
              <a:t>If not, he foams at mouth and by and by</a:t>
            </a:r>
            <a:br>
              <a:rPr lang="en-US" altLang="zh-TW" sz="2400" smtClean="0"/>
            </a:br>
            <a:r>
              <a:rPr lang="en-US" altLang="zh-TW" sz="2400" smtClean="0"/>
              <a:t>Breaks out to savage madness. Look he stirs:</a:t>
            </a:r>
            <a:br>
              <a:rPr lang="en-US" altLang="zh-TW" sz="2400" smtClean="0"/>
            </a:br>
            <a:r>
              <a:rPr lang="en-US" altLang="zh-TW" sz="2400" smtClean="0">
                <a:solidFill>
                  <a:srgbClr val="00B050"/>
                </a:solidFill>
              </a:rPr>
              <a:t>Do you withdraw yourself a little while,</a:t>
            </a:r>
            <a:br>
              <a:rPr lang="en-US" altLang="zh-TW" sz="2400" smtClean="0">
                <a:solidFill>
                  <a:srgbClr val="00B050"/>
                </a:solidFill>
              </a:rPr>
            </a:br>
            <a:r>
              <a:rPr lang="en-US" altLang="zh-TW" sz="2400" smtClean="0">
                <a:solidFill>
                  <a:srgbClr val="00B050"/>
                </a:solidFill>
              </a:rPr>
              <a:t>He will recover straight: </a:t>
            </a:r>
            <a:r>
              <a:rPr lang="en-US" altLang="zh-TW" sz="2400" smtClean="0"/>
              <a:t>when he is gone,</a:t>
            </a:r>
            <a:br>
              <a:rPr lang="en-US" altLang="zh-TW" sz="2400" smtClean="0"/>
            </a:br>
            <a:r>
              <a:rPr lang="en-US" altLang="zh-TW" sz="2400" smtClean="0"/>
              <a:t>I would on </a:t>
            </a:r>
            <a:r>
              <a:rPr lang="en-US" altLang="zh-TW" sz="2400" smtClean="0">
                <a:solidFill>
                  <a:srgbClr val="FF0000"/>
                </a:solidFill>
              </a:rPr>
              <a:t>great occasion (about a serious) </a:t>
            </a:r>
            <a:r>
              <a:rPr lang="en-US" altLang="zh-TW" sz="2400" smtClean="0"/>
              <a:t>speak with you.   </a:t>
            </a:r>
          </a:p>
          <a:p>
            <a:pPr eaLnBrk="1" hangingPunct="1">
              <a:lnSpc>
                <a:spcPct val="80000"/>
              </a:lnSpc>
              <a:buFontTx/>
              <a:buNone/>
            </a:pPr>
            <a:r>
              <a:rPr lang="en-US" altLang="zh-TW" sz="2400" smtClean="0">
                <a:solidFill>
                  <a:srgbClr val="7030A0"/>
                </a:solidFill>
              </a:rPr>
              <a:t>Exit CASSIO</a:t>
            </a:r>
          </a:p>
          <a:p>
            <a:pPr eaLnBrk="1" hangingPunct="1">
              <a:lnSpc>
                <a:spcPct val="80000"/>
              </a:lnSpc>
              <a:buFontTx/>
              <a:buNone/>
            </a:pPr>
            <a:r>
              <a:rPr lang="en-US" altLang="zh-TW" sz="2400" smtClean="0"/>
              <a:t>	</a:t>
            </a:r>
            <a:br>
              <a:rPr lang="en-US" altLang="zh-TW" sz="2400" smtClean="0"/>
            </a:br>
            <a:endParaRPr lang="en-US" altLang="zh-TW" sz="24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p:txBody>
          <a:bodyPr/>
          <a:lstStyle/>
          <a:p>
            <a:pPr eaLnBrk="1" hangingPunct="1"/>
            <a:r>
              <a:rPr lang="en-US" altLang="zh-TW" smtClean="0"/>
              <a:t>IV.1.66/78-83</a:t>
            </a:r>
            <a:endParaRPr lang="zh-TW" altLang="en-US" smtClean="0"/>
          </a:p>
        </p:txBody>
      </p:sp>
      <p:sp>
        <p:nvSpPr>
          <p:cNvPr id="62467" name="內容版面配置區 2"/>
          <p:cNvSpPr>
            <a:spLocks noGrp="1"/>
          </p:cNvSpPr>
          <p:nvPr>
            <p:ph idx="1"/>
          </p:nvPr>
        </p:nvSpPr>
        <p:spPr>
          <a:xfrm>
            <a:off x="611188" y="1268413"/>
            <a:ext cx="8229600" cy="4310062"/>
          </a:xfrm>
        </p:spPr>
        <p:txBody>
          <a:bodyPr/>
          <a:lstStyle/>
          <a:p>
            <a:pPr eaLnBrk="1" hangingPunct="1">
              <a:buFontTx/>
              <a:buNone/>
            </a:pPr>
            <a:r>
              <a:rPr lang="en-US" altLang="zh-TW" sz="2400" smtClean="0"/>
              <a:t>IAGO </a:t>
            </a:r>
            <a:br>
              <a:rPr lang="en-US" altLang="zh-TW" sz="2400" smtClean="0"/>
            </a:br>
            <a:r>
              <a:rPr lang="en-US" altLang="zh-TW" sz="2400" smtClean="0"/>
              <a:t>Good sir, be a man; </a:t>
            </a:r>
            <a:r>
              <a:rPr lang="en-US" altLang="zh-TW" sz="2400" smtClean="0">
                <a:solidFill>
                  <a:srgbClr val="00B0F0"/>
                </a:solidFill>
              </a:rPr>
              <a:t> SKIP</a:t>
            </a:r>
          </a:p>
          <a:p>
            <a:pPr eaLnBrk="1" hangingPunct="1">
              <a:buFontTx/>
              <a:buNone/>
            </a:pPr>
            <a:r>
              <a:rPr lang="en-US" altLang="zh-TW" sz="2400" smtClean="0">
                <a:solidFill>
                  <a:srgbClr val="0070C0"/>
                </a:solidFill>
              </a:rPr>
              <a:t>Cassio came hither: </a:t>
            </a:r>
            <a:r>
              <a:rPr lang="en-US" altLang="zh-TW" sz="2400" smtClean="0">
                <a:solidFill>
                  <a:srgbClr val="FF0000"/>
                </a:solidFill>
              </a:rPr>
              <a:t>I shifted him away, (got rid of him by stratagem)  </a:t>
            </a:r>
            <a:r>
              <a:rPr lang="en-US" altLang="zh-TW" sz="2400" smtClean="0"/>
              <a:t/>
            </a:r>
            <a:br>
              <a:rPr lang="en-US" altLang="zh-TW" sz="2400" smtClean="0"/>
            </a:br>
            <a:r>
              <a:rPr lang="en-US" altLang="zh-TW" sz="2400" smtClean="0"/>
              <a:t>And </a:t>
            </a:r>
            <a:r>
              <a:rPr lang="en-US" altLang="zh-TW" sz="2400" smtClean="0">
                <a:solidFill>
                  <a:srgbClr val="FF0000"/>
                </a:solidFill>
              </a:rPr>
              <a:t>laid good scuse (made a good excuse of) </a:t>
            </a:r>
            <a:r>
              <a:rPr lang="en-US" altLang="zh-TW" sz="2400" smtClean="0"/>
              <a:t>upon </a:t>
            </a:r>
            <a:r>
              <a:rPr lang="en-US" altLang="zh-TW" sz="2400" smtClean="0">
                <a:solidFill>
                  <a:srgbClr val="FF0000"/>
                </a:solidFill>
              </a:rPr>
              <a:t>your ecstasy, (fit, trance)  </a:t>
            </a:r>
            <a:r>
              <a:rPr lang="en-US" altLang="zh-TW" sz="2400" smtClean="0"/>
              <a:t/>
            </a:r>
            <a:br>
              <a:rPr lang="en-US" altLang="zh-TW" sz="2400" smtClean="0"/>
            </a:br>
            <a:r>
              <a:rPr lang="en-US" altLang="zh-TW" sz="2400" smtClean="0"/>
              <a:t>Bade him </a:t>
            </a:r>
            <a:r>
              <a:rPr lang="en-US" altLang="zh-TW" sz="2400" smtClean="0">
                <a:solidFill>
                  <a:srgbClr val="FF0000"/>
                </a:solidFill>
              </a:rPr>
              <a:t>anon (immediately) </a:t>
            </a:r>
            <a:r>
              <a:rPr lang="en-US" altLang="zh-TW" sz="2400" smtClean="0"/>
              <a:t>return and here speak with me;   </a:t>
            </a:r>
            <a:br>
              <a:rPr lang="en-US" altLang="zh-TW" sz="2400" smtClean="0"/>
            </a:br>
            <a:r>
              <a:rPr lang="en-US" altLang="zh-TW" sz="2400" smtClean="0"/>
              <a:t>The which he promised. Do but </a:t>
            </a:r>
            <a:r>
              <a:rPr lang="en-US" altLang="zh-TW" sz="2400" smtClean="0">
                <a:solidFill>
                  <a:srgbClr val="FF0000"/>
                </a:solidFill>
              </a:rPr>
              <a:t>encave (conceal) </a:t>
            </a:r>
            <a:r>
              <a:rPr lang="en-US" altLang="zh-TW" sz="2400" smtClean="0"/>
              <a:t>yourself,     </a:t>
            </a:r>
            <a:br>
              <a:rPr lang="en-US" altLang="zh-TW" sz="2400" smtClean="0"/>
            </a:br>
            <a:r>
              <a:rPr lang="en-US" altLang="zh-TW" sz="2400" smtClean="0"/>
              <a:t>And mark the </a:t>
            </a:r>
            <a:r>
              <a:rPr lang="en-US" altLang="zh-TW" sz="2400" smtClean="0">
                <a:solidFill>
                  <a:srgbClr val="FF0000"/>
                </a:solidFill>
              </a:rPr>
              <a:t>fleers, (mocks) </a:t>
            </a:r>
            <a:r>
              <a:rPr lang="en-US" altLang="zh-TW" sz="2400" smtClean="0"/>
              <a:t>the gibes, and </a:t>
            </a:r>
            <a:r>
              <a:rPr lang="en-US" altLang="zh-TW" sz="2400" smtClean="0">
                <a:solidFill>
                  <a:srgbClr val="FF0000"/>
                </a:solidFill>
              </a:rPr>
              <a:t>notable (obvious) </a:t>
            </a:r>
            <a:r>
              <a:rPr lang="en-US" altLang="zh-TW" sz="2400" smtClean="0"/>
              <a:t>scorns,   </a:t>
            </a:r>
            <a:br>
              <a:rPr lang="en-US" altLang="zh-TW" sz="2400" smtClean="0"/>
            </a:br>
            <a:r>
              <a:rPr lang="en-US" altLang="zh-TW" sz="2400" smtClean="0"/>
              <a:t>That dwell in every region of his face;</a:t>
            </a:r>
            <a:endParaRPr lang="zh-TW" altLang="en-US" smtClean="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1"/>
          <p:cNvSpPr>
            <a:spLocks noGrp="1"/>
          </p:cNvSpPr>
          <p:nvPr>
            <p:ph type="title"/>
          </p:nvPr>
        </p:nvSpPr>
        <p:spPr/>
        <p:txBody>
          <a:bodyPr/>
          <a:lstStyle/>
          <a:p>
            <a:r>
              <a:rPr lang="en-US" altLang="zh-TW" smtClean="0"/>
              <a:t>IV.1.84-87/94-96</a:t>
            </a:r>
            <a:endParaRPr lang="zh-TW" altLang="en-US" smtClean="0"/>
          </a:p>
        </p:txBody>
      </p:sp>
      <p:sp>
        <p:nvSpPr>
          <p:cNvPr id="63491" name="內容版面配置區 2"/>
          <p:cNvSpPr>
            <a:spLocks noGrp="1"/>
          </p:cNvSpPr>
          <p:nvPr>
            <p:ph idx="1"/>
          </p:nvPr>
        </p:nvSpPr>
        <p:spPr>
          <a:xfrm>
            <a:off x="539750" y="1196975"/>
            <a:ext cx="8229600" cy="4525963"/>
          </a:xfrm>
        </p:spPr>
        <p:txBody>
          <a:bodyPr/>
          <a:lstStyle/>
          <a:p>
            <a:pPr>
              <a:buFontTx/>
              <a:buNone/>
            </a:pPr>
            <a:r>
              <a:rPr lang="en-US" altLang="zh-TW" sz="2400" smtClean="0"/>
              <a:t>IAGO</a:t>
            </a:r>
          </a:p>
          <a:p>
            <a:pPr>
              <a:buFontTx/>
              <a:buNone/>
            </a:pPr>
            <a:r>
              <a:rPr lang="en-US" altLang="zh-TW" sz="2400" smtClean="0"/>
              <a:t>	For I will make him tell the tale anew,</a:t>
            </a:r>
            <a:br>
              <a:rPr lang="en-US" altLang="zh-TW" sz="2400" smtClean="0"/>
            </a:br>
            <a:r>
              <a:rPr lang="en-US" altLang="zh-TW" sz="2400" smtClean="0"/>
              <a:t>Where, how, how oft, how long ago, and when</a:t>
            </a:r>
            <a:br>
              <a:rPr lang="en-US" altLang="zh-TW" sz="2400" smtClean="0"/>
            </a:br>
            <a:r>
              <a:rPr lang="en-US" altLang="zh-TW" sz="2400" smtClean="0"/>
              <a:t>He hath, and is again </a:t>
            </a:r>
            <a:r>
              <a:rPr lang="en-US" altLang="zh-TW" sz="2400" smtClean="0">
                <a:solidFill>
                  <a:srgbClr val="FF0000"/>
                </a:solidFill>
              </a:rPr>
              <a:t>to cope (encounter, copulate wih) </a:t>
            </a:r>
            <a:r>
              <a:rPr lang="en-US" altLang="zh-TW" sz="2400" smtClean="0"/>
              <a:t>your wife:   </a:t>
            </a:r>
            <a:br>
              <a:rPr lang="en-US" altLang="zh-TW" sz="2400" smtClean="0"/>
            </a:br>
            <a:r>
              <a:rPr lang="en-US" altLang="zh-TW" sz="2400" smtClean="0"/>
              <a:t>I say, but mark </a:t>
            </a:r>
            <a:r>
              <a:rPr lang="en-US" altLang="zh-TW" sz="2400" smtClean="0">
                <a:solidFill>
                  <a:srgbClr val="FF0000"/>
                </a:solidFill>
              </a:rPr>
              <a:t>his gesture. (behaviour) </a:t>
            </a:r>
            <a:r>
              <a:rPr lang="en-US" altLang="zh-TW" sz="2400" smtClean="0"/>
              <a:t>Marry, patience. But—dost thou hear?—most bloody.</a:t>
            </a:r>
          </a:p>
          <a:p>
            <a:r>
              <a:rPr lang="en-US" altLang="zh-TW" sz="2400" b="1" smtClean="0"/>
              <a:t>IAGO</a:t>
            </a:r>
            <a:r>
              <a:rPr lang="en-US" altLang="zh-TW" sz="2400" smtClean="0"/>
              <a:t>      That’s not amiss,</a:t>
            </a:r>
          </a:p>
          <a:p>
            <a:r>
              <a:rPr lang="en-US" altLang="zh-TW" sz="2400" smtClean="0"/>
              <a:t>But yet keep time in all. Will you withdraw?</a:t>
            </a:r>
          </a:p>
          <a:p>
            <a:pPr eaLnBrk="1" hangingPunct="1">
              <a:buFontTx/>
              <a:buNone/>
            </a:pPr>
            <a:r>
              <a:rPr lang="en-US" altLang="zh-TW" sz="2400" b="1" i="1" smtClean="0">
                <a:solidFill>
                  <a:srgbClr val="0070C0"/>
                </a:solidFill>
              </a:rPr>
              <a:t>OTHELLO</a:t>
            </a:r>
            <a:r>
              <a:rPr lang="en-US" altLang="zh-TW" sz="2400" i="1" smtClean="0">
                <a:solidFill>
                  <a:srgbClr val="0070C0"/>
                </a:solidFill>
              </a:rPr>
              <a:t> withdraws</a:t>
            </a:r>
            <a:endParaRPr lang="en-US" altLang="zh-TW" sz="2400" smtClean="0">
              <a:solidFill>
                <a:srgbClr val="0070C0"/>
              </a:solidFill>
            </a:endParaRPr>
          </a:p>
          <a:p>
            <a:pPr eaLnBrk="1" hangingPunct="1">
              <a:buFontTx/>
              <a:buNone/>
            </a:pPr>
            <a:r>
              <a:rPr lang="en-US" altLang="zh-TW" sz="2400" smtClean="0"/>
              <a:t>	Now will I question </a:t>
            </a:r>
            <a:r>
              <a:rPr lang="en-US" altLang="zh-TW" sz="2400" smtClean="0">
                <a:solidFill>
                  <a:srgbClr val="FF0000"/>
                </a:solidFill>
              </a:rPr>
              <a:t>Cassio of (about; lago explains his tactics to the audience) </a:t>
            </a:r>
            <a:r>
              <a:rPr lang="en-US" altLang="zh-TW" sz="2400" smtClean="0"/>
              <a:t>Bianca,   </a:t>
            </a:r>
            <a:br>
              <a:rPr lang="en-US" altLang="zh-TW" sz="2400" smtClean="0"/>
            </a:br>
            <a:r>
              <a:rPr lang="en-US" altLang="zh-TW" sz="2400" smtClean="0"/>
              <a:t>A </a:t>
            </a:r>
            <a:r>
              <a:rPr lang="en-US" altLang="zh-TW" sz="2400" smtClean="0">
                <a:solidFill>
                  <a:srgbClr val="FF0000"/>
                </a:solidFill>
              </a:rPr>
              <a:t>housewife (hussy (pronounced ‘huswif’)) </a:t>
            </a:r>
            <a:r>
              <a:rPr lang="en-US" altLang="zh-TW" sz="2400" smtClean="0"/>
              <a:t>that by selling </a:t>
            </a:r>
            <a:r>
              <a:rPr lang="en-US" altLang="zh-TW" sz="2400" smtClean="0">
                <a:solidFill>
                  <a:srgbClr val="FF0000"/>
                </a:solidFill>
              </a:rPr>
              <a:t>her desires (sexual desires)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p:cNvSpPr>
            <a:spLocks noGrp="1"/>
          </p:cNvSpPr>
          <p:nvPr>
            <p:ph type="title"/>
          </p:nvPr>
        </p:nvSpPr>
        <p:spPr/>
        <p:txBody>
          <a:bodyPr/>
          <a:lstStyle/>
          <a:p>
            <a:pPr eaLnBrk="1" hangingPunct="1"/>
            <a:r>
              <a:rPr lang="en-US" altLang="zh-TW" smtClean="0"/>
              <a:t>IV.1.98-105</a:t>
            </a:r>
            <a:endParaRPr lang="zh-TW" altLang="en-US" smtClean="0"/>
          </a:p>
        </p:txBody>
      </p:sp>
      <p:sp>
        <p:nvSpPr>
          <p:cNvPr id="64515" name="內容版面配置區 2"/>
          <p:cNvSpPr>
            <a:spLocks noGrp="1"/>
          </p:cNvSpPr>
          <p:nvPr>
            <p:ph idx="1"/>
          </p:nvPr>
        </p:nvSpPr>
        <p:spPr>
          <a:xfrm>
            <a:off x="684213" y="1196975"/>
            <a:ext cx="8002587" cy="4929188"/>
          </a:xfrm>
        </p:spPr>
        <p:txBody>
          <a:bodyPr/>
          <a:lstStyle/>
          <a:p>
            <a:pPr eaLnBrk="1" hangingPunct="1">
              <a:buFontTx/>
              <a:buNone/>
            </a:pPr>
            <a:r>
              <a:rPr lang="en-US" altLang="zh-TW" sz="2400" smtClean="0"/>
              <a:t>IAGO</a:t>
            </a:r>
          </a:p>
          <a:p>
            <a:pPr eaLnBrk="1" hangingPunct="1">
              <a:buFontTx/>
              <a:buNone/>
            </a:pPr>
            <a:r>
              <a:rPr lang="en-US" altLang="zh-TW" sz="2400" smtClean="0"/>
              <a:t>	He, when he hears of her, cannot refrain</a:t>
            </a:r>
          </a:p>
          <a:p>
            <a:pPr eaLnBrk="1" hangingPunct="1">
              <a:buFontTx/>
              <a:buNone/>
            </a:pPr>
            <a:r>
              <a:rPr lang="en-US" altLang="zh-TW" sz="2400" smtClean="0"/>
              <a:t>	From the excess of laughter. Here he comes.</a:t>
            </a:r>
          </a:p>
          <a:p>
            <a:pPr eaLnBrk="1" hangingPunct="1">
              <a:buFontTx/>
              <a:buNone/>
            </a:pPr>
            <a:r>
              <a:rPr lang="en-US" altLang="zh-TW" sz="2400" smtClean="0">
                <a:solidFill>
                  <a:srgbClr val="0070C0"/>
                </a:solidFill>
              </a:rPr>
              <a:t>Re-enter CASSIO</a:t>
            </a:r>
          </a:p>
          <a:p>
            <a:pPr eaLnBrk="1" hangingPunct="1">
              <a:buFontTx/>
              <a:buNone/>
            </a:pPr>
            <a:r>
              <a:rPr lang="en-US" altLang="zh-TW" sz="2400" smtClean="0"/>
              <a:t>	As he shall smile, Othello shall go mad;</a:t>
            </a:r>
            <a:br>
              <a:rPr lang="en-US" altLang="zh-TW" sz="2400" smtClean="0"/>
            </a:br>
            <a:r>
              <a:rPr lang="en-US" altLang="zh-TW" sz="2400" smtClean="0"/>
              <a:t>And his </a:t>
            </a:r>
            <a:r>
              <a:rPr lang="en-US" altLang="zh-TW" sz="2400" smtClean="0">
                <a:solidFill>
                  <a:srgbClr val="FF0000"/>
                </a:solidFill>
              </a:rPr>
              <a:t>unbookish (ignorant) </a:t>
            </a:r>
            <a:r>
              <a:rPr lang="en-US" altLang="zh-TW" sz="2400" smtClean="0"/>
              <a:t>jealousy must </a:t>
            </a:r>
            <a:r>
              <a:rPr lang="en-US" altLang="zh-TW" sz="2400" smtClean="0">
                <a:solidFill>
                  <a:srgbClr val="FF0000"/>
                </a:solidFill>
              </a:rPr>
              <a:t>construe (interpret) </a:t>
            </a:r>
            <a:r>
              <a:rPr lang="en-US" altLang="zh-TW" sz="2400" smtClean="0"/>
              <a:t/>
            </a:r>
            <a:br>
              <a:rPr lang="en-US" altLang="zh-TW" sz="2400" smtClean="0"/>
            </a:br>
            <a:r>
              <a:rPr lang="en-US" altLang="zh-TW" sz="2400" smtClean="0"/>
              <a:t>Poor Cassio's smiles, gestures and </a:t>
            </a:r>
            <a:r>
              <a:rPr lang="en-US" altLang="zh-TW" sz="2400" smtClean="0">
                <a:solidFill>
                  <a:srgbClr val="FF0000"/>
                </a:solidFill>
              </a:rPr>
              <a:t>light (cheerful) </a:t>
            </a:r>
            <a:r>
              <a:rPr lang="en-US" altLang="zh-TW" sz="2400" smtClean="0"/>
              <a:t>behavior, </a:t>
            </a:r>
            <a:br>
              <a:rPr lang="en-US" altLang="zh-TW" sz="2400" smtClean="0"/>
            </a:br>
            <a:r>
              <a:rPr lang="en-US" altLang="zh-TW" sz="2400" smtClean="0"/>
              <a:t>Quite in the wrong. How do you now, lieutenant?</a:t>
            </a:r>
          </a:p>
          <a:p>
            <a:pPr eaLnBrk="1" hangingPunct="1">
              <a:buFontTx/>
              <a:buNone/>
            </a:pPr>
            <a:r>
              <a:rPr lang="en-US" altLang="zh-TW" sz="2400" smtClean="0"/>
              <a:t>CASSIO </a:t>
            </a:r>
            <a:br>
              <a:rPr lang="en-US" altLang="zh-TW" sz="2400" smtClean="0"/>
            </a:br>
            <a:r>
              <a:rPr lang="en-US" altLang="zh-TW" sz="2400" smtClean="0"/>
              <a:t>The worser that you give me the </a:t>
            </a:r>
            <a:r>
              <a:rPr lang="en-US" altLang="zh-TW" sz="2400" smtClean="0">
                <a:solidFill>
                  <a:srgbClr val="FF0000"/>
                </a:solidFill>
              </a:rPr>
              <a:t>addition (title)   </a:t>
            </a:r>
            <a:r>
              <a:rPr lang="en-US" altLang="zh-TW" sz="2400" smtClean="0"/>
              <a:t/>
            </a:r>
            <a:br>
              <a:rPr lang="en-US" altLang="zh-TW" sz="2400" smtClean="0"/>
            </a:br>
            <a:r>
              <a:rPr lang="en-US" altLang="zh-TW" sz="2400" smtClean="0"/>
              <a:t>Whose </a:t>
            </a:r>
            <a:r>
              <a:rPr lang="en-US" altLang="zh-TW" sz="2400" smtClean="0">
                <a:solidFill>
                  <a:srgbClr val="FF0000"/>
                </a:solidFill>
              </a:rPr>
              <a:t>want (the lack of which) </a:t>
            </a:r>
            <a:r>
              <a:rPr lang="en-US" altLang="zh-TW" sz="2400" smtClean="0"/>
              <a:t>even kills me.    </a:t>
            </a:r>
            <a:r>
              <a:rPr lang="en-US" altLang="zh-TW" smtClean="0"/>
              <a:t> </a:t>
            </a:r>
            <a:br>
              <a:rPr lang="en-US" altLang="zh-TW" smtClean="0"/>
            </a:br>
            <a:r>
              <a:rPr lang="en-US" altLang="zh-TW" smtClean="0"/>
              <a:t/>
            </a:r>
            <a:br>
              <a:rPr lang="en-US" altLang="zh-TW" smtClean="0"/>
            </a:br>
            <a:endParaRPr lang="zh-TW" altLang="en-US"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smtClean="0"/>
              <a:t>V.2.6-10</a:t>
            </a:r>
            <a:endParaRPr lang="zh-TW" altLang="en-US" smtClean="0"/>
          </a:p>
        </p:txBody>
      </p:sp>
      <p:sp>
        <p:nvSpPr>
          <p:cNvPr id="10243" name="內容版面配置區 2"/>
          <p:cNvSpPr>
            <a:spLocks noGrp="1"/>
          </p:cNvSpPr>
          <p:nvPr>
            <p:ph sz="half" idx="1"/>
          </p:nvPr>
        </p:nvSpPr>
        <p:spPr/>
        <p:txBody>
          <a:bodyPr/>
          <a:lstStyle/>
          <a:p>
            <a:r>
              <a:rPr lang="en-US" altLang="zh-TW" smtClean="0">
                <a:solidFill>
                  <a:srgbClr val="FF0000"/>
                </a:solidFill>
              </a:rPr>
              <a:t>Put out the light, </a:t>
            </a:r>
            <a:r>
              <a:rPr lang="en-US" altLang="zh-TW" smtClean="0"/>
              <a:t>and then put out the light: if I </a:t>
            </a:r>
            <a:r>
              <a:rPr lang="en-US" altLang="zh-TW" smtClean="0">
                <a:solidFill>
                  <a:srgbClr val="FF0000"/>
                </a:solidFill>
              </a:rPr>
              <a:t>quench </a:t>
            </a:r>
            <a:r>
              <a:rPr lang="en-US" altLang="zh-TW" smtClean="0"/>
              <a:t>thee, thou </a:t>
            </a:r>
            <a:r>
              <a:rPr lang="en-US" altLang="zh-TW" smtClean="0">
                <a:solidFill>
                  <a:srgbClr val="FF0000"/>
                </a:solidFill>
              </a:rPr>
              <a:t>flaming minister, </a:t>
            </a:r>
            <a:r>
              <a:rPr lang="en-US" altLang="zh-TW" smtClean="0"/>
              <a:t>I can again thy former light restore, </a:t>
            </a:r>
            <a:r>
              <a:rPr lang="en-US" altLang="zh-TW" smtClean="0">
                <a:solidFill>
                  <a:srgbClr val="FF0000"/>
                </a:solidFill>
              </a:rPr>
              <a:t>should </a:t>
            </a:r>
            <a:r>
              <a:rPr lang="en-US" altLang="zh-TW" smtClean="0"/>
              <a:t>I repent me; but once put out thy light:</a:t>
            </a:r>
          </a:p>
          <a:p>
            <a:endParaRPr lang="zh-TW" altLang="en-US" smtClean="0"/>
          </a:p>
        </p:txBody>
      </p:sp>
      <p:sp>
        <p:nvSpPr>
          <p:cNvPr id="10244" name="內容版面配置區 3"/>
          <p:cNvSpPr>
            <a:spLocks noGrp="1"/>
          </p:cNvSpPr>
          <p:nvPr>
            <p:ph sz="half" idx="2"/>
          </p:nvPr>
        </p:nvSpPr>
        <p:spPr/>
        <p:txBody>
          <a:bodyPr/>
          <a:lstStyle/>
          <a:p>
            <a:r>
              <a:rPr lang="en-US" altLang="zh-TW" smtClean="0">
                <a:solidFill>
                  <a:srgbClr val="FF0000"/>
                </a:solidFill>
              </a:rPr>
              <a:t>Put out the light: </a:t>
            </a:r>
            <a:r>
              <a:rPr lang="en-US" altLang="zh-TW" smtClean="0"/>
              <a:t>(a) the torch he carries; b) Desdemona’s life </a:t>
            </a:r>
          </a:p>
          <a:p>
            <a:r>
              <a:rPr lang="en-US" altLang="zh-TW" smtClean="0">
                <a:solidFill>
                  <a:srgbClr val="FF0000"/>
                </a:solidFill>
              </a:rPr>
              <a:t>Quench: extinguish</a:t>
            </a:r>
          </a:p>
          <a:p>
            <a:r>
              <a:rPr lang="en-US" altLang="zh-TW" smtClean="0">
                <a:solidFill>
                  <a:srgbClr val="FF0000"/>
                </a:solidFill>
              </a:rPr>
              <a:t>flaming minister: </a:t>
            </a:r>
            <a:r>
              <a:rPr lang="en-US" altLang="zh-TW" smtClean="0"/>
              <a:t>the lamp in his hand</a:t>
            </a:r>
          </a:p>
          <a:p>
            <a:r>
              <a:rPr lang="en-US" altLang="zh-TW" smtClean="0">
                <a:solidFill>
                  <a:srgbClr val="FF0000"/>
                </a:solidFill>
              </a:rPr>
              <a:t>Should: </a:t>
            </a:r>
            <a:r>
              <a:rPr lang="en-US" altLang="zh-TW" smtClean="0"/>
              <a:t>if</a:t>
            </a:r>
            <a:endParaRPr lang="zh-TW" altLang="en-US" smtClean="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p:txBody>
          <a:bodyPr/>
          <a:lstStyle/>
          <a:p>
            <a:pPr eaLnBrk="1" hangingPunct="1"/>
            <a:r>
              <a:rPr lang="en-US" altLang="zh-TW" smtClean="0"/>
              <a:t>IV.1.106-110</a:t>
            </a:r>
            <a:endParaRPr lang="zh-TW" altLang="en-US" smtClean="0"/>
          </a:p>
        </p:txBody>
      </p:sp>
      <p:sp>
        <p:nvSpPr>
          <p:cNvPr id="65539" name="內容版面配置區 2"/>
          <p:cNvSpPr>
            <a:spLocks noGrp="1"/>
          </p:cNvSpPr>
          <p:nvPr>
            <p:ph idx="1"/>
          </p:nvPr>
        </p:nvSpPr>
        <p:spPr/>
        <p:txBody>
          <a:bodyPr/>
          <a:lstStyle/>
          <a:p>
            <a:pPr eaLnBrk="1" hangingPunct="1">
              <a:buFontTx/>
              <a:buNone/>
            </a:pPr>
            <a:r>
              <a:rPr lang="en-US" altLang="zh-TW" sz="2400" smtClean="0"/>
              <a:t>IAGO </a:t>
            </a:r>
            <a:br>
              <a:rPr lang="en-US" altLang="zh-TW" sz="2400" smtClean="0"/>
            </a:br>
            <a:r>
              <a:rPr lang="en-US" altLang="zh-TW" sz="2400" smtClean="0">
                <a:solidFill>
                  <a:srgbClr val="FF0000"/>
                </a:solidFill>
              </a:rPr>
              <a:t>Ply (get along well with)</a:t>
            </a:r>
            <a:r>
              <a:rPr lang="en-US" altLang="zh-TW" sz="2400" smtClean="0"/>
              <a:t> Desdemona well, and you are sure on't.</a:t>
            </a:r>
          </a:p>
          <a:p>
            <a:pPr eaLnBrk="1" hangingPunct="1">
              <a:buFontTx/>
              <a:buNone/>
            </a:pPr>
            <a:r>
              <a:rPr lang="en-US" altLang="zh-TW" sz="2400" smtClean="0">
                <a:solidFill>
                  <a:srgbClr val="7030A0"/>
                </a:solidFill>
              </a:rPr>
              <a:t>Speaking lower</a:t>
            </a:r>
            <a:r>
              <a:rPr lang="en-US" altLang="zh-TW" sz="2400" smtClean="0"/>
              <a:t/>
            </a:r>
            <a:br>
              <a:rPr lang="en-US" altLang="zh-TW" sz="2400" smtClean="0"/>
            </a:br>
            <a:r>
              <a:rPr lang="en-US" altLang="zh-TW" sz="2400" smtClean="0"/>
              <a:t>Now, if this suit lay in Bianco's power,</a:t>
            </a:r>
            <a:br>
              <a:rPr lang="en-US" altLang="zh-TW" sz="2400" smtClean="0"/>
            </a:br>
            <a:r>
              <a:rPr lang="en-US" altLang="zh-TW" sz="2400" smtClean="0"/>
              <a:t>How quickly should </a:t>
            </a:r>
            <a:r>
              <a:rPr lang="en-US" altLang="zh-TW" sz="2400" smtClean="0">
                <a:solidFill>
                  <a:srgbClr val="FF0000"/>
                </a:solidFill>
              </a:rPr>
              <a:t>you speed (prosper)!   </a:t>
            </a:r>
          </a:p>
          <a:p>
            <a:pPr eaLnBrk="1" hangingPunct="1">
              <a:buFontTx/>
              <a:buNone/>
            </a:pPr>
            <a:r>
              <a:rPr lang="en-US" altLang="zh-TW" sz="2400" smtClean="0"/>
              <a:t>CASSIO </a:t>
            </a:r>
            <a:br>
              <a:rPr lang="en-US" altLang="zh-TW" sz="2400" smtClean="0"/>
            </a:br>
            <a:r>
              <a:rPr lang="en-US" altLang="zh-TW" sz="2400" smtClean="0"/>
              <a:t>Alas, </a:t>
            </a:r>
            <a:r>
              <a:rPr lang="en-US" altLang="zh-TW" sz="2400" smtClean="0">
                <a:solidFill>
                  <a:srgbClr val="FF0000"/>
                </a:solidFill>
              </a:rPr>
              <a:t>poor caitiff! (wretch (affectionate))   </a:t>
            </a:r>
          </a:p>
          <a:p>
            <a:pPr eaLnBrk="1" hangingPunct="1">
              <a:buFontTx/>
              <a:buNone/>
            </a:pPr>
            <a:r>
              <a:rPr lang="en-US" altLang="zh-TW" sz="2400" smtClean="0"/>
              <a:t>OTHELLO </a:t>
            </a:r>
            <a:br>
              <a:rPr lang="en-US" altLang="zh-TW" sz="2400" smtClean="0"/>
            </a:br>
            <a:r>
              <a:rPr lang="en-US" altLang="zh-TW" sz="2400" smtClean="0"/>
              <a:t>Look, how he laughs already!</a:t>
            </a:r>
          </a:p>
          <a:p>
            <a:pPr eaLnBrk="1" hangingPunct="1">
              <a:buFontTx/>
              <a:buNone/>
            </a:pPr>
            <a:r>
              <a:rPr lang="en-US" altLang="zh-TW" sz="2400" smtClean="0"/>
              <a:t>IAGO </a:t>
            </a:r>
            <a:br>
              <a:rPr lang="en-US" altLang="zh-TW" sz="2400" smtClean="0"/>
            </a:br>
            <a:r>
              <a:rPr lang="en-US" altLang="zh-TW" sz="2400" smtClean="0"/>
              <a:t>I never knew woman love man so.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p:txBody>
          <a:bodyPr/>
          <a:lstStyle/>
          <a:p>
            <a:pPr eaLnBrk="1" hangingPunct="1"/>
            <a:r>
              <a:rPr lang="en-US" altLang="zh-TW" smtClean="0"/>
              <a:t>IV.1.111-117</a:t>
            </a:r>
            <a:endParaRPr lang="zh-TW" altLang="en-US" smtClean="0"/>
          </a:p>
        </p:txBody>
      </p:sp>
      <p:sp>
        <p:nvSpPr>
          <p:cNvPr id="66563" name="內容版面配置區 2"/>
          <p:cNvSpPr>
            <a:spLocks noGrp="1"/>
          </p:cNvSpPr>
          <p:nvPr>
            <p:ph idx="1"/>
          </p:nvPr>
        </p:nvSpPr>
        <p:spPr/>
        <p:txBody>
          <a:bodyPr/>
          <a:lstStyle/>
          <a:p>
            <a:pPr eaLnBrk="1" hangingPunct="1">
              <a:buFontTx/>
              <a:buNone/>
            </a:pPr>
            <a:r>
              <a:rPr lang="en-US" altLang="zh-TW" sz="2400" smtClean="0"/>
              <a:t>CASSIO </a:t>
            </a:r>
            <a:br>
              <a:rPr lang="en-US" altLang="zh-TW" sz="2400" smtClean="0"/>
            </a:br>
            <a:r>
              <a:rPr lang="en-US" altLang="zh-TW" sz="2400" smtClean="0"/>
              <a:t>Alas, poor rogue! I think, i' faith, she loves me.</a:t>
            </a:r>
          </a:p>
          <a:p>
            <a:pPr eaLnBrk="1" hangingPunct="1">
              <a:buFontTx/>
              <a:buNone/>
            </a:pPr>
            <a:r>
              <a:rPr lang="en-US" altLang="zh-TW" sz="2400" smtClean="0"/>
              <a:t>OTHELLO </a:t>
            </a:r>
            <a:br>
              <a:rPr lang="en-US" altLang="zh-TW" sz="2400" smtClean="0"/>
            </a:br>
            <a:r>
              <a:rPr lang="en-US" altLang="zh-TW" sz="2400" smtClean="0"/>
              <a:t>Now he denies it </a:t>
            </a:r>
            <a:r>
              <a:rPr lang="en-US" altLang="zh-TW" sz="2400" smtClean="0">
                <a:solidFill>
                  <a:srgbClr val="FF0000"/>
                </a:solidFill>
              </a:rPr>
              <a:t>faintly (lightly), </a:t>
            </a:r>
            <a:r>
              <a:rPr lang="en-US" altLang="zh-TW" sz="2400" smtClean="0"/>
              <a:t>and laughs it out. </a:t>
            </a:r>
          </a:p>
          <a:p>
            <a:pPr eaLnBrk="1" hangingPunct="1">
              <a:buFontTx/>
              <a:buNone/>
            </a:pPr>
            <a:r>
              <a:rPr lang="en-US" altLang="zh-TW" sz="2400" smtClean="0"/>
              <a:t>IAGO </a:t>
            </a:r>
            <a:br>
              <a:rPr lang="en-US" altLang="zh-TW" sz="2400" smtClean="0"/>
            </a:br>
            <a:r>
              <a:rPr lang="en-US" altLang="zh-TW" sz="2400" smtClean="0"/>
              <a:t>Do you hear, Cassio?</a:t>
            </a:r>
          </a:p>
          <a:p>
            <a:pPr eaLnBrk="1" hangingPunct="1">
              <a:buFontTx/>
              <a:buNone/>
            </a:pPr>
            <a:r>
              <a:rPr lang="en-US" altLang="zh-TW" sz="2400" smtClean="0"/>
              <a:t>OTHELLO </a:t>
            </a:r>
            <a:br>
              <a:rPr lang="en-US" altLang="zh-TW" sz="2400" smtClean="0"/>
            </a:br>
            <a:r>
              <a:rPr lang="en-US" altLang="zh-TW" sz="2400" smtClean="0"/>
              <a:t>Now he </a:t>
            </a:r>
            <a:r>
              <a:rPr lang="en-US" altLang="zh-TW" sz="2400" smtClean="0">
                <a:solidFill>
                  <a:srgbClr val="FF0000"/>
                </a:solidFill>
              </a:rPr>
              <a:t>importunes (entreats)</a:t>
            </a:r>
            <a:r>
              <a:rPr lang="en-US" altLang="zh-TW" sz="2400" smtClean="0"/>
              <a:t> him</a:t>
            </a:r>
            <a:br>
              <a:rPr lang="en-US" altLang="zh-TW" sz="2400" smtClean="0"/>
            </a:br>
            <a:r>
              <a:rPr lang="en-US" altLang="zh-TW" sz="2400" smtClean="0"/>
              <a:t>To tell it o'er: go to; </a:t>
            </a:r>
            <a:r>
              <a:rPr lang="en-US" altLang="zh-TW" sz="2400" smtClean="0">
                <a:solidFill>
                  <a:srgbClr val="FF0000"/>
                </a:solidFill>
              </a:rPr>
              <a:t>well said (done), </a:t>
            </a:r>
            <a:r>
              <a:rPr lang="en-US" altLang="zh-TW" sz="2400" smtClean="0"/>
              <a:t>well said.  </a:t>
            </a:r>
          </a:p>
          <a:p>
            <a:pPr eaLnBrk="1" hangingPunct="1">
              <a:buFontTx/>
              <a:buNone/>
            </a:pPr>
            <a:r>
              <a:rPr lang="en-US" altLang="zh-TW" sz="2400" smtClean="0"/>
              <a:t>IAGO </a:t>
            </a:r>
            <a:br>
              <a:rPr lang="en-US" altLang="zh-TW" sz="2400" smtClean="0"/>
            </a:br>
            <a:r>
              <a:rPr lang="en-US" altLang="zh-TW" sz="2400" smtClean="0">
                <a:solidFill>
                  <a:srgbClr val="00B050"/>
                </a:solidFill>
              </a:rPr>
              <a:t>She </a:t>
            </a:r>
            <a:r>
              <a:rPr lang="en-US" altLang="zh-TW" sz="2400" smtClean="0">
                <a:solidFill>
                  <a:srgbClr val="FF0000"/>
                </a:solidFill>
              </a:rPr>
              <a:t>gives it (tells people) </a:t>
            </a:r>
            <a:r>
              <a:rPr lang="en-US" altLang="zh-TW" sz="2400" smtClean="0">
                <a:solidFill>
                  <a:srgbClr val="00B050"/>
                </a:solidFill>
              </a:rPr>
              <a:t>out that you shall marry hey:   </a:t>
            </a:r>
            <a:br>
              <a:rPr lang="en-US" altLang="zh-TW" sz="2400" smtClean="0">
                <a:solidFill>
                  <a:srgbClr val="00B050"/>
                </a:solidFill>
              </a:rPr>
            </a:br>
            <a:r>
              <a:rPr lang="en-US" altLang="zh-TW" sz="2400" smtClean="0">
                <a:solidFill>
                  <a:srgbClr val="00B050"/>
                </a:solidFill>
              </a:rPr>
              <a:t>Do you intend it?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p:txBody>
          <a:bodyPr/>
          <a:lstStyle/>
          <a:p>
            <a:pPr eaLnBrk="1" hangingPunct="1"/>
            <a:r>
              <a:rPr lang="en-US" altLang="zh-TW" smtClean="0"/>
              <a:t>IV.1.118-123</a:t>
            </a:r>
            <a:endParaRPr lang="zh-TW" altLang="en-US" smtClean="0"/>
          </a:p>
        </p:txBody>
      </p:sp>
      <p:sp>
        <p:nvSpPr>
          <p:cNvPr id="67587" name="內容版面配置區 2"/>
          <p:cNvSpPr>
            <a:spLocks noGrp="1"/>
          </p:cNvSpPr>
          <p:nvPr>
            <p:ph sz="half" idx="1"/>
          </p:nvPr>
        </p:nvSpPr>
        <p:spPr>
          <a:xfrm>
            <a:off x="357188" y="1143000"/>
            <a:ext cx="4038600" cy="4525963"/>
          </a:xfrm>
        </p:spPr>
        <p:txBody>
          <a:bodyPr/>
          <a:lstStyle/>
          <a:p>
            <a:pPr eaLnBrk="1" hangingPunct="1">
              <a:buFontTx/>
              <a:buNone/>
            </a:pPr>
            <a:r>
              <a:rPr lang="en-US" altLang="zh-TW" sz="2400" smtClean="0"/>
              <a:t>CASSIO </a:t>
            </a:r>
            <a:br>
              <a:rPr lang="en-US" altLang="zh-TW" sz="2400" smtClean="0"/>
            </a:br>
            <a:r>
              <a:rPr lang="en-US" altLang="zh-TW" sz="2400" smtClean="0"/>
              <a:t>Ha, ha, ha!</a:t>
            </a:r>
          </a:p>
          <a:p>
            <a:pPr eaLnBrk="1" hangingPunct="1">
              <a:buFontTx/>
              <a:buNone/>
            </a:pPr>
            <a:r>
              <a:rPr lang="en-US" altLang="zh-TW" sz="2400" smtClean="0"/>
              <a:t>OTHELLO </a:t>
            </a:r>
            <a:br>
              <a:rPr lang="en-US" altLang="zh-TW" sz="2400" smtClean="0"/>
            </a:br>
            <a:r>
              <a:rPr lang="en-US" altLang="zh-TW" sz="2400" smtClean="0"/>
              <a:t>Do you triumph, </a:t>
            </a:r>
            <a:r>
              <a:rPr lang="en-US" altLang="zh-TW" sz="2400" smtClean="0">
                <a:solidFill>
                  <a:srgbClr val="FF0000"/>
                </a:solidFill>
              </a:rPr>
              <a:t>Roman (conqueror)? </a:t>
            </a:r>
            <a:r>
              <a:rPr lang="en-US" altLang="zh-TW" sz="2400" smtClean="0"/>
              <a:t>Do you triumph? </a:t>
            </a:r>
          </a:p>
          <a:p>
            <a:pPr eaLnBrk="1" hangingPunct="1">
              <a:buFontTx/>
              <a:buNone/>
            </a:pPr>
            <a:r>
              <a:rPr lang="en-US" altLang="zh-TW" sz="2400" smtClean="0"/>
              <a:t>CASSIO </a:t>
            </a:r>
            <a:br>
              <a:rPr lang="en-US" altLang="zh-TW" sz="2400" smtClean="0"/>
            </a:br>
            <a:r>
              <a:rPr lang="en-US" altLang="zh-TW" sz="2400" smtClean="0"/>
              <a:t>I marry her! what? A </a:t>
            </a:r>
            <a:r>
              <a:rPr lang="en-US" altLang="zh-TW" sz="2400" smtClean="0">
                <a:solidFill>
                  <a:srgbClr val="FF0000"/>
                </a:solidFill>
              </a:rPr>
              <a:t>customer (whore)! </a:t>
            </a:r>
            <a:r>
              <a:rPr lang="en-US" altLang="zh-TW" sz="2400" smtClean="0"/>
              <a:t>Prithee, bear </a:t>
            </a:r>
            <a:r>
              <a:rPr lang="en-US" altLang="zh-TW" sz="2400" smtClean="0">
                <a:solidFill>
                  <a:srgbClr val="FF0000"/>
                </a:solidFill>
              </a:rPr>
              <a:t>some charity to my wit: (think better of my judgment) </a:t>
            </a:r>
            <a:r>
              <a:rPr lang="en-US" altLang="zh-TW" sz="2400" smtClean="0"/>
              <a:t>do not think it so </a:t>
            </a:r>
            <a:r>
              <a:rPr lang="en-US" altLang="zh-TW" sz="2400" smtClean="0">
                <a:solidFill>
                  <a:srgbClr val="FF0000"/>
                </a:solidFill>
              </a:rPr>
              <a:t>unwholesome (unhealthy, feeble) .</a:t>
            </a:r>
            <a:r>
              <a:rPr lang="en-US" altLang="zh-TW" sz="2400" smtClean="0"/>
              <a:t/>
            </a:r>
            <a:br>
              <a:rPr lang="en-US" altLang="zh-TW" sz="2400" smtClean="0"/>
            </a:br>
            <a:r>
              <a:rPr lang="en-US" altLang="zh-TW" sz="2400" smtClean="0"/>
              <a:t>Ha, ha, ha!</a:t>
            </a:r>
          </a:p>
        </p:txBody>
      </p:sp>
      <p:pic>
        <p:nvPicPr>
          <p:cNvPr id="67588" name="Picture 2" descr="H:\MOOCs\W8\掃描\Othello\p144.jpg"/>
          <p:cNvPicPr>
            <a:picLocks noGrp="1" noChangeAspect="1" noChangeArrowheads="1"/>
          </p:cNvPicPr>
          <p:nvPr>
            <p:ph sz="half" idx="2"/>
          </p:nvPr>
        </p:nvPicPr>
        <p:blipFill>
          <a:blip r:embed="rId2" cstate="print"/>
          <a:srcRect/>
          <a:stretch>
            <a:fillRect/>
          </a:stretch>
        </p:blipFill>
        <p:spPr>
          <a:xfrm>
            <a:off x="5286375" y="1227138"/>
            <a:ext cx="3857625" cy="5630862"/>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標題 1"/>
          <p:cNvSpPr>
            <a:spLocks noGrp="1"/>
          </p:cNvSpPr>
          <p:nvPr>
            <p:ph type="title"/>
          </p:nvPr>
        </p:nvSpPr>
        <p:spPr/>
        <p:txBody>
          <a:bodyPr/>
          <a:lstStyle/>
          <a:p>
            <a:r>
              <a:rPr lang="en-US" altLang="zh-TW" smtClean="0"/>
              <a:t>IV.1.131-136</a:t>
            </a:r>
            <a:endParaRPr lang="zh-TW" altLang="en-US" smtClean="0"/>
          </a:p>
        </p:txBody>
      </p:sp>
      <p:sp>
        <p:nvSpPr>
          <p:cNvPr id="68611" name="內容版面配置區 2"/>
          <p:cNvSpPr>
            <a:spLocks noGrp="1"/>
          </p:cNvSpPr>
          <p:nvPr>
            <p:ph sz="half" idx="1"/>
          </p:nvPr>
        </p:nvSpPr>
        <p:spPr>
          <a:xfrm>
            <a:off x="500063" y="1143000"/>
            <a:ext cx="4038600" cy="4525963"/>
          </a:xfrm>
        </p:spPr>
        <p:txBody>
          <a:bodyPr/>
          <a:lstStyle/>
          <a:p>
            <a:pPr>
              <a:buFontTx/>
              <a:buNone/>
            </a:pPr>
            <a:r>
              <a:rPr lang="en-US" altLang="zh-TW" sz="2400" smtClean="0"/>
              <a:t>OTHELLO </a:t>
            </a:r>
            <a:br>
              <a:rPr lang="en-US" altLang="zh-TW" sz="2400" smtClean="0"/>
            </a:br>
            <a:r>
              <a:rPr lang="en-US" altLang="zh-TW" sz="2400" smtClean="0"/>
              <a:t>Iago beckons me; now he begins the story.</a:t>
            </a:r>
          </a:p>
          <a:p>
            <a:pPr>
              <a:buFontTx/>
              <a:buNone/>
            </a:pPr>
            <a:r>
              <a:rPr lang="en-US" altLang="zh-TW" sz="2400" smtClean="0"/>
              <a:t>CASSIO </a:t>
            </a:r>
            <a:br>
              <a:rPr lang="en-US" altLang="zh-TW" sz="2400" smtClean="0"/>
            </a:br>
            <a:r>
              <a:rPr lang="en-US" altLang="zh-TW" sz="2400" smtClean="0"/>
              <a:t>She was here even </a:t>
            </a:r>
            <a:r>
              <a:rPr lang="en-US" altLang="zh-TW" sz="2400" smtClean="0">
                <a:solidFill>
                  <a:srgbClr val="FF0000"/>
                </a:solidFill>
              </a:rPr>
              <a:t>now (just now);</a:t>
            </a:r>
            <a:r>
              <a:rPr lang="en-US" altLang="zh-TW" sz="2400" smtClean="0"/>
              <a:t> she haunts me in every place.  I was the other day talking on the sea-bank with certain Venetians; and thither comes </a:t>
            </a:r>
            <a:r>
              <a:rPr lang="en-US" altLang="zh-TW" sz="2400" smtClean="0">
                <a:solidFill>
                  <a:srgbClr val="FF0000"/>
                </a:solidFill>
              </a:rPr>
              <a:t>the bauble (plaything), </a:t>
            </a:r>
            <a:r>
              <a:rPr lang="en-US" altLang="zh-TW" sz="2400" smtClean="0"/>
              <a:t>and, by this hand, </a:t>
            </a:r>
            <a:r>
              <a:rPr lang="en-US" altLang="zh-TW" sz="2400" smtClean="0">
                <a:solidFill>
                  <a:srgbClr val="FF0000"/>
                </a:solidFill>
              </a:rPr>
              <a:t>she falls me thus about my neck—(throws her arms round my neck) </a:t>
            </a:r>
            <a:endParaRPr lang="en-US" altLang="zh-TW" sz="2400" smtClean="0"/>
          </a:p>
        </p:txBody>
      </p:sp>
      <p:pic>
        <p:nvPicPr>
          <p:cNvPr id="68612" name="Picture 2" descr="H:\MOOCs\W8\掃描\Othello\p145.jpg"/>
          <p:cNvPicPr>
            <a:picLocks noGrp="1" noChangeAspect="1" noChangeArrowheads="1"/>
          </p:cNvPicPr>
          <p:nvPr>
            <p:ph sz="half" idx="2"/>
          </p:nvPr>
        </p:nvPicPr>
        <p:blipFill>
          <a:blip r:embed="rId2" cstate="print"/>
          <a:srcRect/>
          <a:stretch>
            <a:fillRect/>
          </a:stretch>
        </p:blipFill>
        <p:spPr>
          <a:xfrm>
            <a:off x="4859338" y="1052513"/>
            <a:ext cx="3760787" cy="5421312"/>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p:txBody>
          <a:bodyPr/>
          <a:lstStyle/>
          <a:p>
            <a:pPr algn="l"/>
            <a:r>
              <a:rPr lang="en-US" altLang="zh-TW" smtClean="0"/>
              <a:t>IV.1.147-156</a:t>
            </a:r>
            <a:endParaRPr lang="zh-TW" altLang="en-US" smtClean="0"/>
          </a:p>
        </p:txBody>
      </p:sp>
      <p:sp>
        <p:nvSpPr>
          <p:cNvPr id="69635" name="內容版面配置區 2"/>
          <p:cNvSpPr>
            <a:spLocks noGrp="1"/>
          </p:cNvSpPr>
          <p:nvPr>
            <p:ph sz="half" idx="1"/>
          </p:nvPr>
        </p:nvSpPr>
        <p:spPr>
          <a:xfrm>
            <a:off x="428625" y="1357313"/>
            <a:ext cx="4038600" cy="4525962"/>
          </a:xfrm>
        </p:spPr>
        <p:txBody>
          <a:bodyPr/>
          <a:lstStyle/>
          <a:p>
            <a:pPr>
              <a:buFontTx/>
              <a:buNone/>
            </a:pPr>
            <a:r>
              <a:rPr lang="en-US" altLang="zh-TW" sz="2400" smtClean="0"/>
              <a:t>BIANCA</a:t>
            </a:r>
          </a:p>
          <a:p>
            <a:pPr>
              <a:buFontTx/>
              <a:buNone/>
            </a:pPr>
            <a:r>
              <a:rPr lang="en-US" altLang="zh-TW" sz="2400" smtClean="0"/>
              <a:t>	I was a fine fool to take it. I must </a:t>
            </a:r>
            <a:r>
              <a:rPr lang="en-US" altLang="zh-TW" sz="2400" smtClean="0">
                <a:solidFill>
                  <a:srgbClr val="FF0000"/>
                </a:solidFill>
              </a:rPr>
              <a:t>take out (copy) the work</a:t>
            </a:r>
            <a:r>
              <a:rPr lang="en-US" altLang="zh-TW" sz="2400" smtClean="0"/>
              <a:t>?--A likely </a:t>
            </a:r>
            <a:r>
              <a:rPr lang="en-US" altLang="zh-TW" sz="2400" smtClean="0">
                <a:solidFill>
                  <a:srgbClr val="FF0000"/>
                </a:solidFill>
              </a:rPr>
              <a:t>piece of work (story), </a:t>
            </a:r>
            <a:r>
              <a:rPr lang="en-US" altLang="zh-TW" sz="2400" smtClean="0"/>
              <a:t>that you should find it in your chamber, and not know who left it there! This is some minx's token, and I must take out the work? There; give it your </a:t>
            </a:r>
            <a:r>
              <a:rPr lang="en-US" altLang="zh-TW" sz="2400" smtClean="0">
                <a:solidFill>
                  <a:srgbClr val="FF0000"/>
                </a:solidFill>
              </a:rPr>
              <a:t>hobby-horse (whore):  </a:t>
            </a:r>
            <a:r>
              <a:rPr lang="en-US" altLang="zh-TW" sz="2400" smtClean="0"/>
              <a:t>wheresoever you had it, I'll take out no work on't.</a:t>
            </a:r>
          </a:p>
        </p:txBody>
      </p:sp>
      <p:pic>
        <p:nvPicPr>
          <p:cNvPr id="69636" name="Picture 2" descr="H:\MOOCs\W8\掃描\Othello\p147.jpg"/>
          <p:cNvPicPr>
            <a:picLocks noGrp="1" noChangeAspect="1" noChangeArrowheads="1"/>
          </p:cNvPicPr>
          <p:nvPr>
            <p:ph sz="half" idx="2"/>
          </p:nvPr>
        </p:nvPicPr>
        <p:blipFill>
          <a:blip r:embed="rId2" cstate="print"/>
          <a:srcRect/>
          <a:stretch>
            <a:fillRect/>
          </a:stretch>
        </p:blipFill>
        <p:spPr>
          <a:xfrm>
            <a:off x="4598988" y="171450"/>
            <a:ext cx="4545012" cy="6686550"/>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p:txBody>
          <a:bodyPr/>
          <a:lstStyle/>
          <a:p>
            <a:r>
              <a:rPr lang="en-US" altLang="zh-TW" smtClean="0"/>
              <a:t>IV.1.153-156</a:t>
            </a:r>
            <a:endParaRPr lang="zh-TW" altLang="en-US" smtClean="0"/>
          </a:p>
        </p:txBody>
      </p:sp>
      <p:sp>
        <p:nvSpPr>
          <p:cNvPr id="70659" name="內容版面配置區 2"/>
          <p:cNvSpPr>
            <a:spLocks noGrp="1"/>
          </p:cNvSpPr>
          <p:nvPr>
            <p:ph idx="1"/>
          </p:nvPr>
        </p:nvSpPr>
        <p:spPr/>
        <p:txBody>
          <a:bodyPr/>
          <a:lstStyle/>
          <a:p>
            <a:pPr>
              <a:buFontTx/>
              <a:buNone/>
            </a:pPr>
            <a:r>
              <a:rPr lang="en-US" altLang="zh-TW" smtClean="0"/>
              <a:t>CASSIO </a:t>
            </a:r>
            <a:br>
              <a:rPr lang="en-US" altLang="zh-TW" smtClean="0"/>
            </a:br>
            <a:r>
              <a:rPr lang="en-US" altLang="zh-TW" smtClean="0"/>
              <a:t>How now, my sweet Bianca! how now! how now!</a:t>
            </a:r>
          </a:p>
          <a:p>
            <a:pPr>
              <a:buFontTx/>
              <a:buNone/>
            </a:pPr>
            <a:r>
              <a:rPr lang="en-US" altLang="zh-TW" smtClean="0"/>
              <a:t>OTHELLO </a:t>
            </a:r>
            <a:br>
              <a:rPr lang="en-US" altLang="zh-TW" smtClean="0"/>
            </a:br>
            <a:r>
              <a:rPr lang="en-US" altLang="zh-TW" smtClean="0"/>
              <a:t>By heaven, that </a:t>
            </a:r>
            <a:r>
              <a:rPr lang="en-US" altLang="zh-TW" smtClean="0">
                <a:solidFill>
                  <a:srgbClr val="FF0000"/>
                </a:solidFill>
              </a:rPr>
              <a:t>should (must) </a:t>
            </a:r>
            <a:r>
              <a:rPr lang="en-US" altLang="zh-TW" smtClean="0"/>
              <a:t>be my handkerchief! </a:t>
            </a:r>
          </a:p>
          <a:p>
            <a:pPr>
              <a:buFontTx/>
              <a:buNone/>
            </a:pPr>
            <a:r>
              <a:rPr lang="en-US" altLang="zh-TW" smtClean="0"/>
              <a:t>Exit</a:t>
            </a:r>
            <a:endParaRPr lang="zh-TW" altLang="en-US" smtClean="0"/>
          </a:p>
          <a:p>
            <a:endParaRPr lang="zh-TW" altLang="en-US" smtClean="0"/>
          </a:p>
          <a:p>
            <a:endParaRPr lang="zh-TW" altLang="en-US"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p:cNvSpPr>
            <a:spLocks noGrp="1"/>
          </p:cNvSpPr>
          <p:nvPr>
            <p:ph type="title"/>
          </p:nvPr>
        </p:nvSpPr>
        <p:spPr/>
        <p:txBody>
          <a:bodyPr/>
          <a:lstStyle/>
          <a:p>
            <a:r>
              <a:rPr lang="en-US" altLang="zh-TW" smtClean="0"/>
              <a:t>Shakespeare’s</a:t>
            </a:r>
            <a:r>
              <a:rPr lang="en-US" altLang="zh-TW" i="1" smtClean="0"/>
              <a:t> Hamlet</a:t>
            </a:r>
            <a:endParaRPr lang="zh-TW" altLang="en-US" i="1" smtClean="0"/>
          </a:p>
        </p:txBody>
      </p:sp>
      <p:pic>
        <p:nvPicPr>
          <p:cNvPr id="71683" name="Picture 2" descr="D:\20140503\Classes\1022\MOOCs\W1\picture-2014-07-10\1-2大眾流行文化 電影,電視劇,漫畫,動畫,廣告,流行樂\電影\《哈姆雷特》[1948年英國電影]\01300000633919131894203022084_s.jpg"/>
          <p:cNvPicPr>
            <a:picLocks noGrp="1" noChangeAspect="1" noChangeArrowheads="1"/>
          </p:cNvPicPr>
          <p:nvPr>
            <p:ph sz="half" idx="1"/>
          </p:nvPr>
        </p:nvPicPr>
        <p:blipFill>
          <a:blip r:embed="rId2" cstate="print"/>
          <a:srcRect/>
          <a:stretch>
            <a:fillRect/>
          </a:stretch>
        </p:blipFill>
        <p:spPr>
          <a:xfrm>
            <a:off x="857250" y="1576388"/>
            <a:ext cx="3143250" cy="4438650"/>
          </a:xfrm>
        </p:spPr>
      </p:pic>
      <p:sp>
        <p:nvSpPr>
          <p:cNvPr id="6" name="內容版面配置區 5"/>
          <p:cNvSpPr>
            <a:spLocks noGrp="1"/>
          </p:cNvSpPr>
          <p:nvPr>
            <p:ph sz="half" idx="2"/>
          </p:nvPr>
        </p:nvSpPr>
        <p:spPr>
          <a:xfrm>
            <a:off x="4572000" y="4929188"/>
            <a:ext cx="4114800" cy="1196975"/>
          </a:xfrm>
        </p:spPr>
        <p:txBody>
          <a:bodyPr>
            <a:normAutofit fontScale="25000" lnSpcReduction="20000"/>
          </a:bodyPr>
          <a:lstStyle/>
          <a:p>
            <a:pPr>
              <a:buFontTx/>
              <a:buNone/>
              <a:defRPr/>
            </a:pPr>
            <a:endParaRPr lang="en-US" altLang="zh-TW" sz="8000" dirty="0" smtClean="0"/>
          </a:p>
          <a:p>
            <a:pPr>
              <a:defRPr/>
            </a:pPr>
            <a:r>
              <a:rPr lang="en-US" altLang="zh-TW" sz="8000" dirty="0" smtClean="0"/>
              <a:t>http://bardolatry.com/2010/01/hamlet-1948-directed-by-and-starring-laurence-olivier/</a:t>
            </a:r>
            <a:endParaRPr lang="zh-TW" altLang="en-US" sz="8000" dirty="0"/>
          </a:p>
        </p:txBody>
      </p:sp>
      <p:sp>
        <p:nvSpPr>
          <p:cNvPr id="71685" name="文字方塊 6"/>
          <p:cNvSpPr txBox="1">
            <a:spLocks noChangeArrowheads="1"/>
          </p:cNvSpPr>
          <p:nvPr/>
        </p:nvSpPr>
        <p:spPr bwMode="auto">
          <a:xfrm>
            <a:off x="4857750" y="2571750"/>
            <a:ext cx="3944938" cy="2586038"/>
          </a:xfrm>
          <a:prstGeom prst="rect">
            <a:avLst/>
          </a:prstGeom>
          <a:noFill/>
          <a:ln w="9525">
            <a:noFill/>
            <a:miter lim="800000"/>
            <a:headEnd/>
            <a:tailEnd/>
          </a:ln>
        </p:spPr>
        <p:txBody>
          <a:bodyPr>
            <a:spAutoFit/>
          </a:bodyPr>
          <a:lstStyle/>
          <a:p>
            <a:r>
              <a:rPr lang="en-US" altLang="zh-TW" sz="2400"/>
              <a:t>Laurence Olivier’s </a:t>
            </a:r>
            <a:r>
              <a:rPr lang="en-US" altLang="zh-TW" sz="2400" i="1"/>
              <a:t>Hamlet </a:t>
            </a:r>
            <a:r>
              <a:rPr lang="en-US" altLang="zh-TW" sz="2400"/>
              <a:t>(1948)</a:t>
            </a:r>
          </a:p>
          <a:p>
            <a:endParaRPr lang="en-US" altLang="zh-TW" sz="2400"/>
          </a:p>
          <a:p>
            <a:r>
              <a:rPr lang="en-US" altLang="zh-TW" sz="2400"/>
              <a:t>You may watch it online now:</a:t>
            </a:r>
          </a:p>
          <a:p>
            <a:r>
              <a:rPr lang="en-US" altLang="zh-TW" sz="2400"/>
              <a:t>http://viooz.co/movies/9584-hamlet-1948.html</a:t>
            </a:r>
          </a:p>
          <a:p>
            <a:endParaRPr lang="zh-TW"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1"/>
          <p:cNvSpPr>
            <a:spLocks noGrp="1"/>
          </p:cNvSpPr>
          <p:nvPr>
            <p:ph type="title"/>
          </p:nvPr>
        </p:nvSpPr>
        <p:spPr/>
        <p:txBody>
          <a:bodyPr/>
          <a:lstStyle/>
          <a:p>
            <a:r>
              <a:rPr lang="en-US" altLang="zh-TW" smtClean="0"/>
              <a:t>Japanese </a:t>
            </a:r>
            <a:r>
              <a:rPr lang="en-US" altLang="zh-TW" i="1" smtClean="0"/>
              <a:t>Hamlet</a:t>
            </a:r>
            <a:endParaRPr lang="zh-TW" altLang="en-US" i="1" smtClean="0"/>
          </a:p>
        </p:txBody>
      </p:sp>
      <p:pic>
        <p:nvPicPr>
          <p:cNvPr id="72707" name="內容版面配置區 5" descr="榮座.jpg"/>
          <p:cNvPicPr>
            <a:picLocks noGrp="1" noChangeAspect="1"/>
          </p:cNvPicPr>
          <p:nvPr>
            <p:ph sz="half" idx="2"/>
          </p:nvPr>
        </p:nvPicPr>
        <p:blipFill>
          <a:blip r:embed="rId2" cstate="print"/>
          <a:srcRect/>
          <a:stretch>
            <a:fillRect/>
          </a:stretch>
        </p:blipFill>
        <p:spPr>
          <a:xfrm>
            <a:off x="4648200" y="2457450"/>
            <a:ext cx="4038600" cy="2811463"/>
          </a:xfrm>
        </p:spPr>
      </p:pic>
      <p:sp>
        <p:nvSpPr>
          <p:cNvPr id="72708" name="內容版面配置區 6"/>
          <p:cNvSpPr>
            <a:spLocks noGrp="1"/>
          </p:cNvSpPr>
          <p:nvPr>
            <p:ph sz="half" idx="1"/>
          </p:nvPr>
        </p:nvSpPr>
        <p:spPr/>
        <p:txBody>
          <a:bodyPr/>
          <a:lstStyle/>
          <a:p>
            <a:r>
              <a:rPr lang="en-US" altLang="zh-TW" smtClean="0"/>
              <a:t>Yamagishi Kayô and Dohi Shunsho’s adaptation of </a:t>
            </a:r>
            <a:r>
              <a:rPr lang="en-US" altLang="zh-TW" i="1" smtClean="0"/>
              <a:t>Hamlet</a:t>
            </a:r>
            <a:r>
              <a:rPr lang="en-US" altLang="zh-TW" smtClean="0"/>
              <a:t> (1903) came to perform at Taihoku-za in Taiwan in 1905. This Japanese adaptation was performed in Sakae-za in 1908. </a:t>
            </a:r>
            <a:endParaRPr lang="en-US" altLang="zh-TW" smtClean="0">
              <a:latin typeface="Times New Roman" pitchFamily="18" charset="0"/>
            </a:endParaRPr>
          </a:p>
          <a:p>
            <a:endParaRPr lang="zh-TW" alt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標題 1"/>
          <p:cNvSpPr>
            <a:spLocks noGrp="1"/>
          </p:cNvSpPr>
          <p:nvPr>
            <p:ph type="title"/>
          </p:nvPr>
        </p:nvSpPr>
        <p:spPr/>
        <p:txBody>
          <a:bodyPr/>
          <a:lstStyle/>
          <a:p>
            <a:r>
              <a:rPr lang="en-US" altLang="zh-TW" smtClean="0"/>
              <a:t>Hamlet’s Plot</a:t>
            </a:r>
            <a:endParaRPr lang="zh-TW" altLang="en-US" smtClean="0"/>
          </a:p>
        </p:txBody>
      </p:sp>
      <p:sp>
        <p:nvSpPr>
          <p:cNvPr id="73731" name="內容版面配置區 2"/>
          <p:cNvSpPr>
            <a:spLocks noGrp="1"/>
          </p:cNvSpPr>
          <p:nvPr>
            <p:ph sz="half" idx="1"/>
          </p:nvPr>
        </p:nvSpPr>
        <p:spPr>
          <a:xfrm>
            <a:off x="357188" y="1285875"/>
            <a:ext cx="4038600" cy="4525963"/>
          </a:xfrm>
        </p:spPr>
        <p:txBody>
          <a:bodyPr/>
          <a:lstStyle/>
          <a:p>
            <a:r>
              <a:rPr lang="en-US" altLang="zh-TW" sz="2600" i="1" smtClean="0"/>
              <a:t>Hamlet </a:t>
            </a:r>
            <a:r>
              <a:rPr lang="en-US" altLang="zh-TW" sz="2600" smtClean="0"/>
              <a:t>tells a tragedy set in Kingdom of Denmark. Hamlet, the son of the recently deceased King Hamlet suspects that his father’s death is associated with the present King, Claudius, his father's brother and his uncle. One day, Hamlet is told, the ghost of his father returns. </a:t>
            </a:r>
          </a:p>
        </p:txBody>
      </p:sp>
      <p:pic>
        <p:nvPicPr>
          <p:cNvPr id="73732" name="內容版面配置區 4" descr="p1.jpg"/>
          <p:cNvPicPr>
            <a:picLocks noGrp="1" noChangeAspect="1"/>
          </p:cNvPicPr>
          <p:nvPr>
            <p:ph sz="half" idx="2"/>
          </p:nvPr>
        </p:nvPicPr>
        <p:blipFill>
          <a:blip r:embed="rId2" cstate="print"/>
          <a:srcRect/>
          <a:stretch>
            <a:fillRect/>
          </a:stretch>
        </p:blipFill>
        <p:spPr>
          <a:xfrm>
            <a:off x="5072063" y="1500188"/>
            <a:ext cx="3724275" cy="5251450"/>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5750" y="214313"/>
            <a:ext cx="8229600" cy="1143000"/>
          </a:xfrm>
        </p:spPr>
        <p:txBody>
          <a:bodyPr>
            <a:normAutofit fontScale="90000"/>
          </a:bodyPr>
          <a:lstStyle/>
          <a:p>
            <a:pPr algn="l">
              <a:defRPr/>
            </a:pPr>
            <a:r>
              <a:rPr lang="en-US" altLang="zh-TW" dirty="0" smtClean="0"/>
              <a:t>The Kabuki Revenge </a:t>
            </a:r>
            <a:br>
              <a:rPr lang="en-US" altLang="zh-TW" dirty="0" smtClean="0"/>
            </a:br>
            <a:r>
              <a:rPr lang="en-US" altLang="zh-TW" dirty="0" smtClean="0"/>
              <a:t>Play</a:t>
            </a:r>
            <a:endParaRPr lang="zh-TW" altLang="en-US" dirty="0"/>
          </a:p>
        </p:txBody>
      </p:sp>
      <p:sp>
        <p:nvSpPr>
          <p:cNvPr id="3" name="內容版面配置區 2"/>
          <p:cNvSpPr>
            <a:spLocks noGrp="1"/>
          </p:cNvSpPr>
          <p:nvPr>
            <p:ph sz="half" idx="1"/>
          </p:nvPr>
        </p:nvSpPr>
        <p:spPr/>
        <p:txBody>
          <a:bodyPr>
            <a:normAutofit fontScale="92500" lnSpcReduction="20000"/>
          </a:bodyPr>
          <a:lstStyle/>
          <a:p>
            <a:pPr>
              <a:defRPr/>
            </a:pPr>
            <a:r>
              <a:rPr lang="en-US" dirty="0" smtClean="0"/>
              <a:t>Kabuki </a:t>
            </a:r>
            <a:r>
              <a:rPr lang="en-US" i="1" dirty="0" err="1" smtClean="0"/>
              <a:t>Kanadehon</a:t>
            </a:r>
            <a:r>
              <a:rPr lang="en-US" i="1" dirty="0" smtClean="0"/>
              <a:t> </a:t>
            </a:r>
            <a:r>
              <a:rPr lang="en-US" i="1" dirty="0" err="1" smtClean="0"/>
              <a:t>Chusingura</a:t>
            </a:r>
            <a:endParaRPr lang="en-US" i="1" dirty="0" smtClean="0"/>
          </a:p>
          <a:p>
            <a:pPr>
              <a:defRPr/>
            </a:pPr>
            <a:r>
              <a:rPr lang="en-US" dirty="0" smtClean="0"/>
              <a:t>The samurai </a:t>
            </a:r>
            <a:r>
              <a:rPr lang="en-US" dirty="0" err="1" smtClean="0"/>
              <a:t>Oboshi</a:t>
            </a:r>
            <a:r>
              <a:rPr lang="en-US" dirty="0" smtClean="0"/>
              <a:t> </a:t>
            </a:r>
            <a:r>
              <a:rPr lang="en-US" dirty="0" err="1" smtClean="0"/>
              <a:t>Yuranosuke</a:t>
            </a:r>
            <a:r>
              <a:rPr lang="zh-TW" altLang="en-US" dirty="0" smtClean="0"/>
              <a:t> </a:t>
            </a:r>
            <a:r>
              <a:rPr lang="en-US" dirty="0" smtClean="0"/>
              <a:t> takes revenge for his lord’s death.</a:t>
            </a:r>
          </a:p>
          <a:p>
            <a:pPr>
              <a:defRPr/>
            </a:pPr>
            <a:endParaRPr lang="en-US" dirty="0" smtClean="0"/>
          </a:p>
          <a:p>
            <a:pPr>
              <a:defRPr/>
            </a:pPr>
            <a:r>
              <a:rPr lang="en-US" altLang="zh-TW" dirty="0" smtClean="0"/>
              <a:t>http://www.amazon.com/Kabuki-Theatre-Chushingura-Onoe-Shoroku/dp/B000I0RNCK</a:t>
            </a:r>
            <a:endParaRPr lang="zh-TW" altLang="en-US" dirty="0"/>
          </a:p>
        </p:txBody>
      </p:sp>
      <p:pic>
        <p:nvPicPr>
          <p:cNvPr id="74756" name="內容版面配置區 4" descr="假名手本忠臣藏.jpg"/>
          <p:cNvPicPr>
            <a:picLocks noGrp="1" noChangeAspect="1"/>
          </p:cNvPicPr>
          <p:nvPr>
            <p:ph sz="half" idx="2"/>
          </p:nvPr>
        </p:nvPicPr>
        <p:blipFill>
          <a:blip r:embed="rId2" cstate="print"/>
          <a:srcRect/>
          <a:stretch>
            <a:fillRect/>
          </a:stretch>
        </p:blipFill>
        <p:spPr>
          <a:xfrm>
            <a:off x="4643438" y="285750"/>
            <a:ext cx="4487862" cy="62865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zh-TW" smtClean="0"/>
              <a:t>V.2.11-15</a:t>
            </a:r>
          </a:p>
        </p:txBody>
      </p:sp>
      <p:sp>
        <p:nvSpPr>
          <p:cNvPr id="11267" name="Rectangle 3"/>
          <p:cNvSpPr>
            <a:spLocks noGrp="1" noChangeArrowheads="1"/>
          </p:cNvSpPr>
          <p:nvPr>
            <p:ph sz="half" idx="1"/>
          </p:nvPr>
        </p:nvSpPr>
        <p:spPr>
          <a:xfrm>
            <a:off x="571500" y="1357313"/>
            <a:ext cx="4038600" cy="4525962"/>
          </a:xfrm>
        </p:spPr>
        <p:txBody>
          <a:bodyPr/>
          <a:lstStyle/>
          <a:p>
            <a:pPr eaLnBrk="1" hangingPunct="1">
              <a:lnSpc>
                <a:spcPct val="80000"/>
              </a:lnSpc>
              <a:buFontTx/>
              <a:buNone/>
            </a:pPr>
            <a:r>
              <a:rPr lang="en-US" altLang="zh-TW" smtClean="0"/>
              <a:t>OTHELLO</a:t>
            </a:r>
          </a:p>
          <a:p>
            <a:pPr eaLnBrk="1" hangingPunct="1">
              <a:lnSpc>
                <a:spcPct val="80000"/>
              </a:lnSpc>
              <a:buFontTx/>
              <a:buNone/>
            </a:pPr>
            <a:r>
              <a:rPr lang="en-US" altLang="zh-TW" smtClean="0"/>
              <a:t>	thou </a:t>
            </a:r>
            <a:r>
              <a:rPr lang="en-US" altLang="zh-TW" smtClean="0">
                <a:solidFill>
                  <a:srgbClr val="FF0000"/>
                </a:solidFill>
              </a:rPr>
              <a:t>cunning’st</a:t>
            </a:r>
            <a:r>
              <a:rPr lang="en-US" altLang="zh-TW" smtClean="0"/>
              <a:t> </a:t>
            </a:r>
            <a:r>
              <a:rPr lang="en-US" altLang="zh-TW" smtClean="0">
                <a:solidFill>
                  <a:srgbClr val="FF0000"/>
                </a:solidFill>
              </a:rPr>
              <a:t>pattern</a:t>
            </a:r>
            <a:r>
              <a:rPr lang="en-US" altLang="zh-TW" smtClean="0"/>
              <a:t> of excelling nature, I know not where is that </a:t>
            </a:r>
            <a:r>
              <a:rPr lang="en-US" altLang="zh-TW" smtClean="0">
                <a:solidFill>
                  <a:srgbClr val="FF0000"/>
                </a:solidFill>
              </a:rPr>
              <a:t>Promethean heat </a:t>
            </a:r>
            <a:r>
              <a:rPr lang="en-US" altLang="zh-TW" smtClean="0"/>
              <a:t>that can thy light</a:t>
            </a:r>
            <a:r>
              <a:rPr lang="en-US" altLang="zh-TW" smtClean="0">
                <a:solidFill>
                  <a:srgbClr val="FF0000"/>
                </a:solidFill>
              </a:rPr>
              <a:t> relume. </a:t>
            </a:r>
            <a:r>
              <a:rPr lang="en-US" altLang="zh-TW" smtClean="0"/>
              <a:t>When I have pluck’d thy rose, I cannot give it vital growth again; it needs must wither. I’ll smell it on the tree.</a:t>
            </a:r>
          </a:p>
          <a:p>
            <a:pPr eaLnBrk="1" hangingPunct="1">
              <a:lnSpc>
                <a:spcPct val="80000"/>
              </a:lnSpc>
              <a:buFontTx/>
              <a:buNone/>
            </a:pPr>
            <a:r>
              <a:rPr lang="en-US" altLang="zh-TW" smtClean="0"/>
              <a:t>He Kisses her</a:t>
            </a:r>
          </a:p>
          <a:p>
            <a:pPr eaLnBrk="1" hangingPunct="1">
              <a:lnSpc>
                <a:spcPct val="80000"/>
              </a:lnSpc>
              <a:buFontTx/>
              <a:buNone/>
            </a:pPr>
            <a:endParaRPr lang="en-US" altLang="zh-TW" smtClean="0"/>
          </a:p>
        </p:txBody>
      </p:sp>
      <p:sp>
        <p:nvSpPr>
          <p:cNvPr id="11268" name="內容版面配置區 3"/>
          <p:cNvSpPr>
            <a:spLocks noGrp="1"/>
          </p:cNvSpPr>
          <p:nvPr>
            <p:ph sz="half" idx="2"/>
          </p:nvPr>
        </p:nvSpPr>
        <p:spPr>
          <a:xfrm>
            <a:off x="4786313" y="1143000"/>
            <a:ext cx="4038600" cy="4525963"/>
          </a:xfrm>
        </p:spPr>
        <p:txBody>
          <a:bodyPr/>
          <a:lstStyle/>
          <a:p>
            <a:r>
              <a:rPr lang="en-US" altLang="zh-TW" smtClean="0">
                <a:solidFill>
                  <a:srgbClr val="FF0000"/>
                </a:solidFill>
              </a:rPr>
              <a:t>cunning’st: </a:t>
            </a:r>
            <a:r>
              <a:rPr lang="en-US" altLang="zh-TW" smtClean="0"/>
              <a:t>most artful</a:t>
            </a:r>
          </a:p>
          <a:p>
            <a:r>
              <a:rPr lang="en-US" altLang="zh-TW" smtClean="0">
                <a:solidFill>
                  <a:srgbClr val="FF0000"/>
                </a:solidFill>
              </a:rPr>
              <a:t>Pattern: </a:t>
            </a:r>
            <a:r>
              <a:rPr lang="en-US" altLang="zh-TW" smtClean="0"/>
              <a:t>model</a:t>
            </a:r>
          </a:p>
          <a:p>
            <a:r>
              <a:rPr lang="en-US" altLang="zh-TW" smtClean="0">
                <a:solidFill>
                  <a:srgbClr val="FF0000"/>
                </a:solidFill>
              </a:rPr>
              <a:t>Promethean heat: </a:t>
            </a:r>
            <a:r>
              <a:rPr lang="en-US" altLang="zh-TW" smtClean="0"/>
              <a:t>Prometheus steals fire from the gods to animate the clay figures he had modeled, thus creating the first human beings</a:t>
            </a:r>
          </a:p>
          <a:p>
            <a:r>
              <a:rPr lang="en-US" altLang="zh-TW" smtClean="0">
                <a:solidFill>
                  <a:srgbClr val="FF0000"/>
                </a:solidFill>
              </a:rPr>
              <a:t> relume: </a:t>
            </a:r>
            <a:r>
              <a:rPr lang="en-US" altLang="zh-TW" smtClean="0"/>
              <a:t>rekindle</a:t>
            </a:r>
            <a:endParaRPr lang="zh-TW" alt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p:cNvSpPr>
          <p:nvPr>
            <p:ph type="title"/>
          </p:nvPr>
        </p:nvSpPr>
        <p:spPr/>
        <p:txBody>
          <a:bodyPr/>
          <a:lstStyle/>
          <a:p>
            <a:r>
              <a:rPr lang="en-US" altLang="zh-TW" sz="4000" smtClean="0"/>
              <a:t>Oiwa in Tōkaidō Yotsuya Kaidan</a:t>
            </a:r>
          </a:p>
        </p:txBody>
      </p:sp>
      <p:pic>
        <p:nvPicPr>
          <p:cNvPr id="75779" name="Picture 6" descr="Utagawa Kuniyoshi_oiwa"/>
          <p:cNvPicPr>
            <a:picLocks noGrp="1" noChangeAspect="1" noChangeArrowheads="1"/>
          </p:cNvPicPr>
          <p:nvPr>
            <p:ph sz="half" idx="1"/>
          </p:nvPr>
        </p:nvPicPr>
        <p:blipFill>
          <a:blip r:embed="rId2" cstate="print"/>
          <a:srcRect/>
          <a:stretch>
            <a:fillRect/>
          </a:stretch>
        </p:blipFill>
        <p:spPr>
          <a:xfrm>
            <a:off x="935038" y="1600200"/>
            <a:ext cx="3082925" cy="4525963"/>
          </a:xfrm>
        </p:spPr>
      </p:pic>
      <p:sp>
        <p:nvSpPr>
          <p:cNvPr id="75780" name="內容版面配置區 3"/>
          <p:cNvSpPr>
            <a:spLocks noGrp="1"/>
          </p:cNvSpPr>
          <p:nvPr>
            <p:ph sz="half" idx="2"/>
          </p:nvPr>
        </p:nvSpPr>
        <p:spPr/>
        <p:txBody>
          <a:bodyPr/>
          <a:lstStyle/>
          <a:p>
            <a:r>
              <a:rPr lang="en-US" altLang="zh-TW" smtClean="0"/>
              <a:t>Oiwa in Tōkaidō Yotsuya Kaidan, woodblock print by Utagawa Kuniyoshi (ca. 1845-1846)</a:t>
            </a:r>
            <a:endParaRPr lang="zh-TW" alt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28625" y="642938"/>
            <a:ext cx="3008313" cy="1162050"/>
          </a:xfrm>
        </p:spPr>
        <p:txBody>
          <a:bodyPr>
            <a:normAutofit fontScale="90000"/>
          </a:bodyPr>
          <a:lstStyle/>
          <a:p>
            <a:pPr>
              <a:defRPr/>
            </a:pPr>
            <a:r>
              <a:rPr lang="en-US" altLang="zh-TW" sz="3100" dirty="0" err="1" smtClean="0"/>
              <a:t>Manga</a:t>
            </a:r>
            <a:r>
              <a:rPr lang="en-US" altLang="zh-TW" sz="3100" dirty="0" smtClean="0"/>
              <a:t> Shakespeare </a:t>
            </a:r>
            <a:r>
              <a:rPr lang="en-US" altLang="zh-TW" sz="3100" i="1" dirty="0" smtClean="0"/>
              <a:t>Hamlet</a:t>
            </a:r>
            <a:r>
              <a:rPr lang="en-US" altLang="zh-TW" sz="3100" dirty="0" smtClean="0"/>
              <a:t>, illustrated by Emma </a:t>
            </a:r>
            <a:r>
              <a:rPr lang="en-US" altLang="zh-TW" sz="3100" dirty="0" err="1" smtClean="0"/>
              <a:t>Vieceli</a:t>
            </a:r>
            <a:endParaRPr lang="zh-TW" altLang="en-US" dirty="0"/>
          </a:p>
        </p:txBody>
      </p:sp>
      <p:sp>
        <p:nvSpPr>
          <p:cNvPr id="76803" name="內容版面配置區 2"/>
          <p:cNvSpPr>
            <a:spLocks noGrp="1"/>
          </p:cNvSpPr>
          <p:nvPr>
            <p:ph idx="1"/>
          </p:nvPr>
        </p:nvSpPr>
        <p:spPr/>
        <p:txBody>
          <a:bodyPr/>
          <a:lstStyle/>
          <a:p>
            <a:endParaRPr lang="en-US" altLang="zh-TW" i="1" smtClean="0"/>
          </a:p>
          <a:p>
            <a:endParaRPr lang="zh-TW" altLang="en-US" smtClean="0"/>
          </a:p>
        </p:txBody>
      </p:sp>
      <p:sp>
        <p:nvSpPr>
          <p:cNvPr id="7" name="文字版面配置區 6"/>
          <p:cNvSpPr>
            <a:spLocks noGrp="1"/>
          </p:cNvSpPr>
          <p:nvPr>
            <p:ph type="body" sz="half" idx="2"/>
          </p:nvPr>
        </p:nvSpPr>
        <p:spPr/>
        <p:txBody>
          <a:bodyPr>
            <a:normAutofit fontScale="85000" lnSpcReduction="10000"/>
          </a:bodyPr>
          <a:lstStyle/>
          <a:p>
            <a:pPr>
              <a:defRPr/>
            </a:pPr>
            <a:endParaRPr lang="en-US" altLang="zh-TW" sz="2800" i="1" dirty="0" smtClean="0"/>
          </a:p>
          <a:p>
            <a:pPr>
              <a:defRPr/>
            </a:pPr>
            <a:r>
              <a:rPr lang="en-US" sz="2800" dirty="0" smtClean="0"/>
              <a:t>Horatio once confronts the ghost,</a:t>
            </a:r>
            <a:endParaRPr lang="zh-TW" altLang="en-US" sz="2800" dirty="0" smtClean="0"/>
          </a:p>
          <a:p>
            <a:pPr>
              <a:defRPr/>
            </a:pPr>
            <a:r>
              <a:rPr lang="en-US" sz="2800" dirty="0" smtClean="0"/>
              <a:t>“What art thou that </a:t>
            </a:r>
            <a:r>
              <a:rPr lang="en-US" sz="2800" dirty="0" err="1" smtClean="0"/>
              <a:t>usurp'st</a:t>
            </a:r>
            <a:r>
              <a:rPr lang="en-US" sz="2800" dirty="0" smtClean="0"/>
              <a:t> this time of night,</a:t>
            </a:r>
            <a:br>
              <a:rPr lang="en-US" sz="2800" dirty="0" smtClean="0"/>
            </a:br>
            <a:r>
              <a:rPr lang="en-US" sz="2800" dirty="0" smtClean="0"/>
              <a:t>Together with that fair and warlike form</a:t>
            </a:r>
            <a:br>
              <a:rPr lang="en-US" sz="2800" dirty="0" smtClean="0"/>
            </a:br>
            <a:r>
              <a:rPr lang="en-US" sz="2800" dirty="0" smtClean="0"/>
              <a:t>In which the majesty of buried Denmark</a:t>
            </a:r>
            <a:br>
              <a:rPr lang="en-US" sz="2800" dirty="0" smtClean="0"/>
            </a:br>
            <a:r>
              <a:rPr lang="en-US" sz="2800" dirty="0" smtClean="0"/>
              <a:t>Did sometimes march? by heaven I charge thee, speak!”</a:t>
            </a:r>
            <a:endParaRPr lang="zh-TW" altLang="en-US" sz="2800" dirty="0" smtClean="0"/>
          </a:p>
          <a:p>
            <a:pPr>
              <a:defRPr/>
            </a:pPr>
            <a:endParaRPr lang="zh-TW" altLang="en-US" dirty="0"/>
          </a:p>
        </p:txBody>
      </p:sp>
      <p:pic>
        <p:nvPicPr>
          <p:cNvPr id="76805" name="內容版面配置區 5" descr="P32.jpg"/>
          <p:cNvPicPr>
            <a:picLocks noGrp="1" noChangeAspect="1"/>
          </p:cNvPicPr>
          <p:nvPr>
            <p:ph sz="half" idx="4294967295"/>
          </p:nvPr>
        </p:nvPicPr>
        <p:blipFill>
          <a:blip r:embed="rId2" cstate="print"/>
          <a:srcRect/>
          <a:stretch>
            <a:fillRect/>
          </a:stretch>
        </p:blipFill>
        <p:spPr>
          <a:xfrm>
            <a:off x="4143375" y="79375"/>
            <a:ext cx="4500563" cy="6778625"/>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標題 1"/>
          <p:cNvSpPr>
            <a:spLocks noGrp="1"/>
          </p:cNvSpPr>
          <p:nvPr>
            <p:ph type="title"/>
          </p:nvPr>
        </p:nvSpPr>
        <p:spPr>
          <a:xfrm>
            <a:off x="428625" y="0"/>
            <a:ext cx="8229600" cy="1143000"/>
          </a:xfrm>
        </p:spPr>
        <p:txBody>
          <a:bodyPr/>
          <a:lstStyle/>
          <a:p>
            <a:pPr algn="l"/>
            <a:r>
              <a:rPr lang="en-US" altLang="zh-TW" smtClean="0"/>
              <a:t>I.2.235-245</a:t>
            </a:r>
            <a:endParaRPr lang="zh-TW" altLang="en-US" smtClean="0"/>
          </a:p>
        </p:txBody>
      </p:sp>
      <p:sp>
        <p:nvSpPr>
          <p:cNvPr id="77827" name="內容版面配置區 2"/>
          <p:cNvSpPr>
            <a:spLocks noGrp="1"/>
          </p:cNvSpPr>
          <p:nvPr>
            <p:ph sz="half" idx="1"/>
          </p:nvPr>
        </p:nvSpPr>
        <p:spPr>
          <a:xfrm>
            <a:off x="214313" y="1000125"/>
            <a:ext cx="4286250" cy="5357813"/>
          </a:xfrm>
        </p:spPr>
        <p:txBody>
          <a:bodyPr/>
          <a:lstStyle/>
          <a:p>
            <a:r>
              <a:rPr lang="en-US" altLang="zh-TW" sz="2400" b="1" smtClean="0"/>
              <a:t>HAMLET </a:t>
            </a:r>
            <a:r>
              <a:rPr lang="en-US" altLang="zh-TW" sz="2400" smtClean="0"/>
              <a:t>Arm'd, say you?</a:t>
            </a:r>
            <a:br>
              <a:rPr lang="en-US" altLang="zh-TW" sz="2400" smtClean="0"/>
            </a:br>
            <a:r>
              <a:rPr lang="en-US" altLang="zh-TW" sz="2400" b="1" smtClean="0"/>
              <a:t>MARCELLUS</a:t>
            </a:r>
            <a:r>
              <a:rPr lang="en-US" altLang="zh-TW" sz="2400" smtClean="0"/>
              <a:t> </a:t>
            </a:r>
            <a:r>
              <a:rPr lang="en-US" altLang="zh-TW" sz="2400" b="1" smtClean="0"/>
              <a:t>BERNARDO </a:t>
            </a:r>
            <a:r>
              <a:rPr lang="en-US" altLang="zh-TW" sz="2400" smtClean="0">
                <a:solidFill>
                  <a:srgbClr val="FF0000"/>
                </a:solidFill>
              </a:rPr>
              <a:t>Arm'd, </a:t>
            </a:r>
            <a:r>
              <a:rPr lang="en-US" altLang="zh-TW" sz="2400" smtClean="0"/>
              <a:t>my lord.</a:t>
            </a:r>
            <a:br>
              <a:rPr lang="en-US" altLang="zh-TW" sz="2400" smtClean="0"/>
            </a:br>
            <a:r>
              <a:rPr lang="en-US" altLang="zh-TW" sz="2400" b="1" smtClean="0"/>
              <a:t>HAMLET </a:t>
            </a:r>
            <a:r>
              <a:rPr lang="en-US" altLang="zh-TW" sz="2400" smtClean="0"/>
              <a:t>From top to toe?</a:t>
            </a:r>
            <a:br>
              <a:rPr lang="en-US" altLang="zh-TW" sz="2400" smtClean="0"/>
            </a:br>
            <a:r>
              <a:rPr lang="en-US" altLang="zh-TW" sz="2400" b="1" smtClean="0"/>
              <a:t>MARCELLUS</a:t>
            </a:r>
            <a:r>
              <a:rPr lang="en-US" altLang="zh-TW" sz="2400" smtClean="0"/>
              <a:t> </a:t>
            </a:r>
            <a:r>
              <a:rPr lang="en-US" altLang="zh-TW" sz="2400" b="1" smtClean="0"/>
              <a:t>BERNARDO </a:t>
            </a:r>
            <a:r>
              <a:rPr lang="en-US" altLang="zh-TW" sz="2400" smtClean="0"/>
              <a:t>My lord, </a:t>
            </a:r>
            <a:r>
              <a:rPr lang="en-US" altLang="zh-TW" sz="2400" smtClean="0">
                <a:solidFill>
                  <a:srgbClr val="FF0000"/>
                </a:solidFill>
              </a:rPr>
              <a:t>from head to foot.</a:t>
            </a:r>
            <a:r>
              <a:rPr lang="en-US" altLang="zh-TW" sz="2400" smtClean="0"/>
              <a:t/>
            </a:r>
            <a:br>
              <a:rPr lang="en-US" altLang="zh-TW" sz="2400" smtClean="0"/>
            </a:br>
            <a:r>
              <a:rPr lang="en-US" altLang="zh-TW" sz="2400" b="1" smtClean="0"/>
              <a:t>HAMLET </a:t>
            </a:r>
            <a:r>
              <a:rPr lang="en-US" altLang="zh-TW" sz="2400" smtClean="0"/>
              <a:t>Then saw you not his face?</a:t>
            </a:r>
            <a:br>
              <a:rPr lang="en-US" altLang="zh-TW" sz="2400" smtClean="0"/>
            </a:br>
            <a:r>
              <a:rPr lang="en-US" altLang="zh-TW" sz="2400" b="1" smtClean="0"/>
              <a:t>HORATIO </a:t>
            </a:r>
            <a:r>
              <a:rPr lang="en-US" altLang="zh-TW" sz="2400" smtClean="0"/>
              <a:t>O, yes, my lord; he wore his </a:t>
            </a:r>
            <a:r>
              <a:rPr lang="en-US" altLang="zh-TW" sz="2400" smtClean="0">
                <a:solidFill>
                  <a:srgbClr val="FF0000"/>
                </a:solidFill>
              </a:rPr>
              <a:t>beaver up.</a:t>
            </a:r>
            <a:r>
              <a:rPr lang="en-US" altLang="zh-TW" sz="2400" smtClean="0"/>
              <a:t/>
            </a:r>
            <a:br>
              <a:rPr lang="en-US" altLang="zh-TW" sz="2400" smtClean="0"/>
            </a:br>
            <a:r>
              <a:rPr lang="en-US" altLang="zh-TW" sz="2400" b="1" smtClean="0"/>
              <a:t>HAMLET </a:t>
            </a:r>
            <a:r>
              <a:rPr lang="en-US" altLang="zh-TW" sz="2400" smtClean="0"/>
              <a:t>What, look'd he frowningly?</a:t>
            </a:r>
            <a:br>
              <a:rPr lang="en-US" altLang="zh-TW" sz="2400" smtClean="0"/>
            </a:br>
            <a:r>
              <a:rPr lang="en-US" altLang="zh-TW" sz="2400" b="1" smtClean="0"/>
              <a:t>HORATIO </a:t>
            </a:r>
            <a:r>
              <a:rPr lang="en-US" altLang="zh-TW" sz="2400" smtClean="0"/>
              <a:t>A countenance more in </a:t>
            </a:r>
            <a:r>
              <a:rPr lang="en-US" altLang="zh-TW" sz="2400" smtClean="0">
                <a:solidFill>
                  <a:srgbClr val="FF0000"/>
                </a:solidFill>
              </a:rPr>
              <a:t>sorrow</a:t>
            </a:r>
            <a:r>
              <a:rPr lang="en-US" altLang="zh-TW" sz="2400" smtClean="0"/>
              <a:t> than in anger.</a:t>
            </a:r>
            <a:br>
              <a:rPr lang="en-US" altLang="zh-TW" sz="2400" smtClean="0"/>
            </a:br>
            <a:r>
              <a:rPr lang="en-US" altLang="zh-TW" sz="2400" b="1" smtClean="0"/>
              <a:t>HAMLET </a:t>
            </a:r>
            <a:r>
              <a:rPr lang="en-US" altLang="zh-TW" sz="2400" smtClean="0"/>
              <a:t>Pale or red?</a:t>
            </a:r>
            <a:br>
              <a:rPr lang="en-US" altLang="zh-TW" sz="2400" smtClean="0"/>
            </a:br>
            <a:r>
              <a:rPr lang="en-US" altLang="zh-TW" sz="2400" b="1" smtClean="0"/>
              <a:t>HORATIO </a:t>
            </a:r>
            <a:r>
              <a:rPr lang="en-US" altLang="zh-TW" sz="2400" smtClean="0"/>
              <a:t>Nay, very </a:t>
            </a:r>
            <a:r>
              <a:rPr lang="en-US" altLang="zh-TW" sz="2400" smtClean="0">
                <a:solidFill>
                  <a:srgbClr val="FF0000"/>
                </a:solidFill>
              </a:rPr>
              <a:t>pale.</a:t>
            </a:r>
            <a:endParaRPr lang="zh-TW" altLang="en-US" sz="2400" smtClean="0">
              <a:solidFill>
                <a:srgbClr val="FF0000"/>
              </a:solidFill>
            </a:endParaRPr>
          </a:p>
        </p:txBody>
      </p:sp>
      <p:pic>
        <p:nvPicPr>
          <p:cNvPr id="77828" name="內容版面配置區 4" descr="p37.jpg"/>
          <p:cNvPicPr>
            <a:picLocks noGrp="1" noChangeAspect="1"/>
          </p:cNvPicPr>
          <p:nvPr>
            <p:ph sz="half" idx="2"/>
          </p:nvPr>
        </p:nvPicPr>
        <p:blipFill>
          <a:blip r:embed="rId2" cstate="print"/>
          <a:srcRect/>
          <a:stretch>
            <a:fillRect/>
          </a:stretch>
        </p:blipFill>
        <p:spPr>
          <a:xfrm>
            <a:off x="4714875" y="500063"/>
            <a:ext cx="4165600" cy="6129337"/>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標題 1"/>
          <p:cNvSpPr>
            <a:spLocks noGrp="1"/>
          </p:cNvSpPr>
          <p:nvPr>
            <p:ph type="title"/>
          </p:nvPr>
        </p:nvSpPr>
        <p:spPr>
          <a:xfrm>
            <a:off x="500063" y="0"/>
            <a:ext cx="8229600" cy="1143000"/>
          </a:xfrm>
        </p:spPr>
        <p:txBody>
          <a:bodyPr/>
          <a:lstStyle/>
          <a:p>
            <a:r>
              <a:rPr lang="en-US" altLang="zh-TW" smtClean="0"/>
              <a:t>The Japanese ghost</a:t>
            </a:r>
            <a:endParaRPr lang="zh-TW" altLang="en-US" smtClean="0"/>
          </a:p>
        </p:txBody>
      </p:sp>
      <p:pic>
        <p:nvPicPr>
          <p:cNvPr id="78851" name="內容版面配置區 4" descr="Kunisada Utagawa's Bando-Hikosaburo-in-two-roles-The-ghost-of-Kohada-Koheiji-and-his-sleeping-wife-Otawa-in-the-play-Iroiri-Otogigusa_7017.jpg"/>
          <p:cNvPicPr>
            <a:picLocks noGrp="1" noChangeAspect="1"/>
          </p:cNvPicPr>
          <p:nvPr>
            <p:ph sz="half" idx="1"/>
          </p:nvPr>
        </p:nvPicPr>
        <p:blipFill>
          <a:blip r:embed="rId2" cstate="print"/>
          <a:srcRect/>
          <a:stretch>
            <a:fillRect/>
          </a:stretch>
        </p:blipFill>
        <p:spPr>
          <a:xfrm>
            <a:off x="928688" y="1143000"/>
            <a:ext cx="3082925" cy="4525963"/>
          </a:xfrm>
        </p:spPr>
      </p:pic>
      <p:sp>
        <p:nvSpPr>
          <p:cNvPr id="78852" name="內容版面配置區 3"/>
          <p:cNvSpPr>
            <a:spLocks noGrp="1"/>
          </p:cNvSpPr>
          <p:nvPr>
            <p:ph sz="half" idx="2"/>
          </p:nvPr>
        </p:nvSpPr>
        <p:spPr/>
        <p:txBody>
          <a:bodyPr/>
          <a:lstStyle/>
          <a:p>
            <a:r>
              <a:rPr lang="en-US" altLang="zh-TW" smtClean="0"/>
              <a:t>Utagawa Kunisada’s woodblock print features the Kabuki actor, Bando Hikosaburo (1830) in two roles: The ghost of Kohada Koheiji and his sleeping wife</a:t>
            </a:r>
            <a:r>
              <a:rPr lang="en-US" altLang="zh-TW" i="1" smtClean="0"/>
              <a:t> </a:t>
            </a:r>
            <a:r>
              <a:rPr lang="en-US" altLang="zh-TW" smtClean="0"/>
              <a:t>Otawa</a:t>
            </a:r>
            <a:r>
              <a:rPr lang="en-US" altLang="zh-TW" i="1" smtClean="0"/>
              <a:t> </a:t>
            </a:r>
            <a:r>
              <a:rPr lang="en-US" altLang="zh-TW" smtClean="0"/>
              <a:t>in</a:t>
            </a:r>
            <a:r>
              <a:rPr lang="en-US" altLang="zh-TW" i="1" smtClean="0"/>
              <a:t> Iroiri Otogigusa</a:t>
            </a:r>
            <a:endParaRPr lang="zh-TW" altLang="en-US" smtClean="0"/>
          </a:p>
        </p:txBody>
      </p:sp>
      <p:sp>
        <p:nvSpPr>
          <p:cNvPr id="78853" name="文字方塊 5"/>
          <p:cNvSpPr txBox="1">
            <a:spLocks noChangeArrowheads="1"/>
          </p:cNvSpPr>
          <p:nvPr/>
        </p:nvSpPr>
        <p:spPr bwMode="auto">
          <a:xfrm>
            <a:off x="142875" y="5929313"/>
            <a:ext cx="8786813" cy="923925"/>
          </a:xfrm>
          <a:prstGeom prst="rect">
            <a:avLst/>
          </a:prstGeom>
          <a:noFill/>
          <a:ln w="9525">
            <a:noFill/>
            <a:miter lim="800000"/>
            <a:headEnd/>
            <a:tailEnd/>
          </a:ln>
        </p:spPr>
        <p:txBody>
          <a:bodyPr>
            <a:spAutoFit/>
          </a:bodyPr>
          <a:lstStyle/>
          <a:p>
            <a:r>
              <a:rPr lang="en-US" altLang="zh-TW"/>
              <a:t>http://www.ngv.vic.gov.au/ngvschools/FloatingWorld/supernatural/The-actor-Bando-Hikosaburo-in-two-roles-The-ghost-of-Kohada-Koheiji-and-his-sleeping-wife-Otawa-in-the-play-Iroiri-Otogigusa/</a:t>
            </a:r>
            <a:endParaRPr lang="zh-TW" alt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1"/>
          <p:cNvSpPr>
            <a:spLocks noGrp="1"/>
          </p:cNvSpPr>
          <p:nvPr>
            <p:ph type="title"/>
          </p:nvPr>
        </p:nvSpPr>
        <p:spPr>
          <a:xfrm>
            <a:off x="500063" y="5357813"/>
            <a:ext cx="8229600" cy="1143000"/>
          </a:xfrm>
        </p:spPr>
        <p:txBody>
          <a:bodyPr/>
          <a:lstStyle/>
          <a:p>
            <a:r>
              <a:rPr lang="en-US" altLang="zh-TW" sz="2000" smtClean="0"/>
              <a:t>The ghost</a:t>
            </a:r>
            <a:r>
              <a:rPr lang="zh-TW" altLang="en-US" sz="2000" smtClean="0"/>
              <a:t> </a:t>
            </a:r>
            <a:r>
              <a:rPr lang="en-US" altLang="zh-TW" sz="2000" smtClean="0"/>
              <a:t>in Kanagaki Robun’s</a:t>
            </a:r>
            <a:r>
              <a:rPr lang="en-US" altLang="zh-TW" sz="2000" i="1" smtClean="0"/>
              <a:t> Hamuretto Yamato Nishikie</a:t>
            </a:r>
            <a:r>
              <a:rPr lang="en-US" altLang="zh-TW" sz="2000" smtClean="0"/>
              <a:t>. </a:t>
            </a:r>
            <a:r>
              <a:rPr lang="en-US" altLang="zh-TW" sz="2000" i="1" smtClean="0"/>
              <a:t>Tokyo Eiri Shinbun</a:t>
            </a:r>
            <a:r>
              <a:rPr lang="en-US" altLang="zh-TW" sz="2000" smtClean="0"/>
              <a:t> (October 19th, 1886). </a:t>
            </a:r>
            <a:endParaRPr lang="zh-TW" altLang="en-US" sz="2000" smtClean="0"/>
          </a:p>
        </p:txBody>
      </p:sp>
      <p:pic>
        <p:nvPicPr>
          <p:cNvPr id="79875" name="內容版面配置區 3"/>
          <p:cNvPicPr>
            <a:picLocks noGrp="1"/>
          </p:cNvPicPr>
          <p:nvPr>
            <p:ph idx="1"/>
          </p:nvPr>
        </p:nvPicPr>
        <p:blipFill>
          <a:blip r:embed="rId2" cstate="print"/>
          <a:srcRect/>
          <a:stretch>
            <a:fillRect/>
          </a:stretch>
        </p:blipFill>
        <p:spPr>
          <a:xfrm>
            <a:off x="1357313" y="571500"/>
            <a:ext cx="6797675" cy="4525963"/>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標題 1"/>
          <p:cNvSpPr>
            <a:spLocks noGrp="1"/>
          </p:cNvSpPr>
          <p:nvPr>
            <p:ph type="title"/>
          </p:nvPr>
        </p:nvSpPr>
        <p:spPr/>
        <p:txBody>
          <a:bodyPr/>
          <a:lstStyle/>
          <a:p>
            <a:r>
              <a:rPr lang="en-US" altLang="zh-TW" smtClean="0"/>
              <a:t>Kawakami Otojirô’s </a:t>
            </a:r>
            <a:r>
              <a:rPr lang="en-US" altLang="zh-TW" i="1" smtClean="0"/>
              <a:t>Hamlet</a:t>
            </a:r>
            <a:endParaRPr lang="zh-TW" altLang="en-US" smtClean="0"/>
          </a:p>
        </p:txBody>
      </p:sp>
      <p:sp>
        <p:nvSpPr>
          <p:cNvPr id="80899" name="內容版面配置區 2"/>
          <p:cNvSpPr>
            <a:spLocks noGrp="1"/>
          </p:cNvSpPr>
          <p:nvPr>
            <p:ph sz="half" idx="1"/>
          </p:nvPr>
        </p:nvSpPr>
        <p:spPr/>
        <p:txBody>
          <a:bodyPr/>
          <a:lstStyle/>
          <a:p>
            <a:r>
              <a:rPr lang="en-US" altLang="zh-TW" smtClean="0"/>
              <a:t>Kawakami Otojirô played the ghost of King Hamlet in </a:t>
            </a:r>
            <a:r>
              <a:rPr lang="en-US" altLang="zh-TW" i="1" smtClean="0"/>
              <a:t>Hamlet</a:t>
            </a:r>
            <a:r>
              <a:rPr lang="en-US" altLang="zh-TW" smtClean="0"/>
              <a:t>. </a:t>
            </a:r>
          </a:p>
          <a:p>
            <a:endParaRPr lang="en-US" altLang="zh-TW" smtClean="0"/>
          </a:p>
          <a:p>
            <a:r>
              <a:rPr lang="en-US" altLang="zh-TW" smtClean="0"/>
              <a:t>http://elsinore.ucsc.edu/Ghost/ghostHistory.html</a:t>
            </a:r>
            <a:endParaRPr lang="zh-TW" altLang="en-US" smtClean="0"/>
          </a:p>
        </p:txBody>
      </p:sp>
      <p:pic>
        <p:nvPicPr>
          <p:cNvPr id="80900" name="內容版面配置區 4" descr="Oto%20Kawakami"/>
          <p:cNvPicPr>
            <a:picLocks noGrp="1"/>
          </p:cNvPicPr>
          <p:nvPr>
            <p:ph sz="half" idx="2"/>
          </p:nvPr>
        </p:nvPicPr>
        <p:blipFill>
          <a:blip r:embed="rId2" cstate="print"/>
          <a:srcRect/>
          <a:stretch>
            <a:fillRect/>
          </a:stretch>
        </p:blipFill>
        <p:spPr>
          <a:xfrm>
            <a:off x="4857750" y="1428750"/>
            <a:ext cx="3929063" cy="5000625"/>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829550" cy="798513"/>
          </a:xfrm>
        </p:spPr>
        <p:txBody>
          <a:bodyPr>
            <a:normAutofit fontScale="90000"/>
          </a:bodyPr>
          <a:lstStyle/>
          <a:p>
            <a:pPr algn="ctr">
              <a:defRPr/>
            </a:pPr>
            <a:r>
              <a:rPr lang="en-US" sz="3600" dirty="0" smtClean="0"/>
              <a:t>The ghost in </a:t>
            </a:r>
            <a:r>
              <a:rPr lang="en-US" sz="3600" dirty="0" err="1" smtClean="0"/>
              <a:t>Tsubouchi</a:t>
            </a:r>
            <a:r>
              <a:rPr lang="en-US" sz="3600" dirty="0" smtClean="0"/>
              <a:t> </a:t>
            </a:r>
            <a:r>
              <a:rPr lang="en-US" sz="3600" dirty="0" err="1" smtClean="0"/>
              <a:t>Shôyô’s</a:t>
            </a:r>
            <a:r>
              <a:rPr lang="en-US" sz="3600" dirty="0" smtClean="0"/>
              <a:t> </a:t>
            </a:r>
            <a:r>
              <a:rPr lang="en-US" sz="3600" i="1" dirty="0" smtClean="0"/>
              <a:t>Hamlet</a:t>
            </a:r>
            <a:endParaRPr lang="zh-TW" altLang="en-US" sz="3600" dirty="0"/>
          </a:p>
        </p:txBody>
      </p:sp>
      <p:sp>
        <p:nvSpPr>
          <p:cNvPr id="81923" name="文字版面配置區 3"/>
          <p:cNvSpPr>
            <a:spLocks noGrp="1"/>
          </p:cNvSpPr>
          <p:nvPr>
            <p:ph type="body" sz="half" idx="2"/>
          </p:nvPr>
        </p:nvSpPr>
        <p:spPr>
          <a:xfrm>
            <a:off x="142875" y="1071563"/>
            <a:ext cx="3008313" cy="4691062"/>
          </a:xfrm>
        </p:spPr>
        <p:txBody>
          <a:bodyPr/>
          <a:lstStyle/>
          <a:p>
            <a:r>
              <a:rPr lang="en-US" altLang="zh-TW" sz="2400" smtClean="0"/>
              <a:t>The ghost in Tsubouchi Shôyô’s </a:t>
            </a:r>
            <a:r>
              <a:rPr lang="en-US" altLang="zh-TW" sz="2400" i="1" smtClean="0"/>
              <a:t>Hamlet</a:t>
            </a:r>
            <a:r>
              <a:rPr lang="en-US" altLang="zh-TW" sz="2400" smtClean="0"/>
              <a:t>, performed in 1911 at the Tokyo Imperial Theatre</a:t>
            </a:r>
          </a:p>
          <a:p>
            <a:endParaRPr lang="en-US" altLang="zh-TW" sz="2400" smtClean="0"/>
          </a:p>
          <a:p>
            <a:r>
              <a:rPr lang="en-US" altLang="zh-TW" sz="2400" smtClean="0"/>
              <a:t>Courtesy to the Waseda University Tsubouchi Memorial Theatre Museum</a:t>
            </a:r>
          </a:p>
          <a:p>
            <a:endParaRPr lang="zh-TW" altLang="en-US" sz="2400" smtClean="0"/>
          </a:p>
        </p:txBody>
      </p:sp>
      <p:pic>
        <p:nvPicPr>
          <p:cNvPr id="81924" name="內容版面配置區 4" descr="明44(192) 亡靈 武田-1"/>
          <p:cNvPicPr>
            <a:picLocks noGrp="1"/>
          </p:cNvPicPr>
          <p:nvPr>
            <p:ph idx="1"/>
          </p:nvPr>
        </p:nvPicPr>
        <p:blipFill>
          <a:blip r:embed="rId2" cstate="print"/>
          <a:srcRect/>
          <a:stretch>
            <a:fillRect/>
          </a:stretch>
        </p:blipFill>
        <p:spPr>
          <a:xfrm>
            <a:off x="2928938" y="2428875"/>
            <a:ext cx="6000750" cy="4429125"/>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標題 1"/>
          <p:cNvSpPr>
            <a:spLocks noGrp="1"/>
          </p:cNvSpPr>
          <p:nvPr>
            <p:ph type="title"/>
          </p:nvPr>
        </p:nvSpPr>
        <p:spPr/>
        <p:txBody>
          <a:bodyPr/>
          <a:lstStyle/>
          <a:p>
            <a:r>
              <a:rPr lang="en-US" altLang="zh-TW" sz="2400" smtClean="0"/>
              <a:t>Shakespeare’s </a:t>
            </a:r>
            <a:r>
              <a:rPr lang="en-US" altLang="zh-TW" sz="2400" i="1" smtClean="0"/>
              <a:t>Hamlet</a:t>
            </a:r>
            <a:br>
              <a:rPr lang="en-US" altLang="zh-TW" sz="2400" i="1" smtClean="0"/>
            </a:br>
            <a:r>
              <a:rPr lang="en-US" altLang="zh-TW" sz="2400" smtClean="0"/>
              <a:t>the Ghost </a:t>
            </a:r>
            <a:endParaRPr lang="zh-TW" altLang="en-US" sz="2400" smtClean="0"/>
          </a:p>
        </p:txBody>
      </p:sp>
      <p:pic>
        <p:nvPicPr>
          <p:cNvPr id="82947" name="內容版面配置區 3" descr="P6.jpg"/>
          <p:cNvPicPr>
            <a:picLocks noGrp="1" noChangeAspect="1"/>
          </p:cNvPicPr>
          <p:nvPr>
            <p:ph idx="1"/>
          </p:nvPr>
        </p:nvPicPr>
        <p:blipFill>
          <a:blip r:embed="rId2" cstate="print"/>
          <a:srcRect/>
          <a:stretch>
            <a:fillRect/>
          </a:stretch>
        </p:blipFill>
        <p:spPr>
          <a:xfrm>
            <a:off x="4481513" y="0"/>
            <a:ext cx="4662487" cy="6800850"/>
          </a:xfrm>
        </p:spPr>
      </p:pic>
      <p:sp>
        <p:nvSpPr>
          <p:cNvPr id="82948" name="文字版面配置區 4"/>
          <p:cNvSpPr>
            <a:spLocks noGrp="1"/>
          </p:cNvSpPr>
          <p:nvPr>
            <p:ph type="body" sz="half" idx="2"/>
          </p:nvPr>
        </p:nvSpPr>
        <p:spPr/>
        <p:txBody>
          <a:bodyPr/>
          <a:lstStyle/>
          <a:p>
            <a:r>
              <a:rPr lang="en-US" altLang="zh-TW" sz="2400" smtClean="0"/>
              <a:t>Manga Shakespeare </a:t>
            </a:r>
            <a:r>
              <a:rPr lang="en-US" altLang="zh-TW" sz="2400" i="1" smtClean="0"/>
              <a:t>Hamlet</a:t>
            </a:r>
            <a:r>
              <a:rPr lang="en-US" altLang="zh-TW" sz="2400" smtClean="0"/>
              <a:t>, illustrated by Emma Vieceli</a:t>
            </a:r>
            <a:endParaRPr lang="zh-TW" altLang="en-US" sz="2400"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p:nvPr>
        </p:nvSpPr>
        <p:spPr/>
        <p:txBody>
          <a:bodyPr/>
          <a:lstStyle/>
          <a:p>
            <a:r>
              <a:rPr lang="en-US" altLang="zh-TW" smtClean="0"/>
              <a:t>Characters</a:t>
            </a:r>
            <a:endParaRPr lang="zh-TW" altLang="en-US" smtClean="0"/>
          </a:p>
        </p:txBody>
      </p:sp>
      <p:sp>
        <p:nvSpPr>
          <p:cNvPr id="83971" name="內容版面配置區 2"/>
          <p:cNvSpPr>
            <a:spLocks noGrp="1"/>
          </p:cNvSpPr>
          <p:nvPr>
            <p:ph sz="half" idx="1"/>
          </p:nvPr>
        </p:nvSpPr>
        <p:spPr/>
        <p:txBody>
          <a:bodyPr/>
          <a:lstStyle/>
          <a:p>
            <a:r>
              <a:rPr lang="en-US" altLang="zh-TW" sz="2400" b="1" smtClean="0"/>
              <a:t>Horatio</a:t>
            </a:r>
            <a:r>
              <a:rPr lang="en-US" altLang="zh-TW" sz="2400" smtClean="0"/>
              <a:t>–Friend to Hamlet</a:t>
            </a:r>
          </a:p>
          <a:p>
            <a:r>
              <a:rPr lang="en-US" altLang="zh-TW" sz="2400" b="1" smtClean="0"/>
              <a:t>Marcellus</a:t>
            </a:r>
            <a:r>
              <a:rPr lang="en-US" altLang="zh-TW" sz="2400" smtClean="0"/>
              <a:t>–an Officer</a:t>
            </a:r>
          </a:p>
          <a:p>
            <a:r>
              <a:rPr lang="en-US" altLang="zh-TW" sz="2400" b="1" smtClean="0"/>
              <a:t>Bernardo</a:t>
            </a:r>
            <a:r>
              <a:rPr lang="en-US" altLang="zh-TW" sz="2400" smtClean="0"/>
              <a:t>–an Officer</a:t>
            </a:r>
          </a:p>
          <a:p>
            <a:r>
              <a:rPr lang="en-US" altLang="zh-TW" sz="2400" b="1" smtClean="0"/>
              <a:t>Francisco</a:t>
            </a:r>
            <a:r>
              <a:rPr lang="en-US" altLang="zh-TW" sz="2400" smtClean="0"/>
              <a:t>–a Soldier</a:t>
            </a:r>
          </a:p>
          <a:p>
            <a:r>
              <a:rPr lang="en-US" altLang="zh-TW" sz="2400" b="1" smtClean="0"/>
              <a:t>Ghost of Hamlet's Father</a:t>
            </a:r>
            <a:endParaRPr lang="en-US" altLang="zh-TW" sz="2400" smtClean="0"/>
          </a:p>
          <a:p>
            <a:endParaRPr lang="zh-TW" altLang="en-US" sz="2400" smtClean="0"/>
          </a:p>
        </p:txBody>
      </p:sp>
      <p:pic>
        <p:nvPicPr>
          <p:cNvPr id="83972" name="內容版面配置區 4" descr="掃瞄0002.jpg"/>
          <p:cNvPicPr>
            <a:picLocks noGrp="1" noChangeAspect="1"/>
          </p:cNvPicPr>
          <p:nvPr>
            <p:ph sz="half" idx="2"/>
          </p:nvPr>
        </p:nvPicPr>
        <p:blipFill>
          <a:blip r:embed="rId2" cstate="print"/>
          <a:srcRect/>
          <a:stretch>
            <a:fillRect/>
          </a:stretch>
        </p:blipFill>
        <p:spPr>
          <a:xfrm>
            <a:off x="5072063" y="1160463"/>
            <a:ext cx="4071937" cy="5697537"/>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p:txBody>
          <a:bodyPr/>
          <a:lstStyle/>
          <a:p>
            <a:r>
              <a:rPr lang="en-US" altLang="zh-TW" smtClean="0"/>
              <a:t>I.1.27-34</a:t>
            </a:r>
            <a:endParaRPr lang="zh-TW" altLang="en-US" smtClean="0"/>
          </a:p>
        </p:txBody>
      </p:sp>
      <p:sp>
        <p:nvSpPr>
          <p:cNvPr id="84995" name="內容版面配置區 2"/>
          <p:cNvSpPr>
            <a:spLocks noGrp="1"/>
          </p:cNvSpPr>
          <p:nvPr>
            <p:ph idx="1"/>
          </p:nvPr>
        </p:nvSpPr>
        <p:spPr/>
        <p:txBody>
          <a:bodyPr/>
          <a:lstStyle/>
          <a:p>
            <a:pPr>
              <a:buFontTx/>
              <a:buNone/>
            </a:pPr>
            <a:r>
              <a:rPr lang="en-US" altLang="zh-TW" sz="2400" i="1" smtClean="0"/>
              <a:t>Ber.</a:t>
            </a:r>
            <a:r>
              <a:rPr lang="en-US" altLang="zh-TW" sz="2400" smtClean="0"/>
              <a:t>  Welcome, Horatio; welcome, good Marcellus.</a:t>
            </a:r>
            <a:endParaRPr lang="zh-TW" altLang="zh-TW" sz="2400" smtClean="0"/>
          </a:p>
          <a:p>
            <a:pPr>
              <a:buFontTx/>
              <a:buNone/>
            </a:pPr>
            <a:r>
              <a:rPr lang="en-US" altLang="zh-TW" sz="2400" i="1" smtClean="0"/>
              <a:t>Mar./Har.</a:t>
            </a:r>
            <a:r>
              <a:rPr lang="en-US" altLang="zh-TW" sz="2400" smtClean="0"/>
              <a:t>  What! </a:t>
            </a:r>
            <a:r>
              <a:rPr lang="en-US" altLang="zh-TW" sz="2400" smtClean="0">
                <a:solidFill>
                  <a:srgbClr val="FF0000"/>
                </a:solidFill>
              </a:rPr>
              <a:t>has this thing (Shakespeare begins to build up suspense.) </a:t>
            </a:r>
            <a:r>
              <a:rPr lang="en-US" altLang="zh-TW" sz="2400" smtClean="0"/>
              <a:t>appear’d again to-night?</a:t>
            </a:r>
            <a:endParaRPr lang="zh-TW" altLang="zh-TW" sz="2400" smtClean="0"/>
          </a:p>
          <a:p>
            <a:pPr>
              <a:buFontTx/>
              <a:buNone/>
            </a:pPr>
            <a:r>
              <a:rPr lang="en-US" altLang="zh-TW" sz="2400" i="1" smtClean="0"/>
              <a:t>Ber.</a:t>
            </a:r>
            <a:r>
              <a:rPr lang="en-US" altLang="zh-TW" sz="2400" smtClean="0"/>
              <a:t>  I have seen nothing.</a:t>
            </a:r>
            <a:endParaRPr lang="zh-TW" altLang="zh-TW" sz="2400" smtClean="0"/>
          </a:p>
          <a:p>
            <a:pPr>
              <a:buFontTx/>
              <a:buNone/>
            </a:pPr>
            <a:r>
              <a:rPr lang="en-US" altLang="zh-TW" sz="2400" i="1" smtClean="0"/>
              <a:t>Mar.</a:t>
            </a:r>
            <a:r>
              <a:rPr lang="en-US" altLang="zh-TW" sz="2400" smtClean="0"/>
              <a:t>  Horatio says ’tis but </a:t>
            </a:r>
            <a:r>
              <a:rPr lang="en-US" altLang="zh-TW" sz="2400" smtClean="0">
                <a:solidFill>
                  <a:srgbClr val="FF0000"/>
                </a:solidFill>
              </a:rPr>
              <a:t>our fantasy (just our imagination),</a:t>
            </a:r>
            <a:endParaRPr lang="zh-TW" altLang="zh-TW" sz="2400" smtClean="0">
              <a:solidFill>
                <a:srgbClr val="FF0000"/>
              </a:solidFill>
            </a:endParaRPr>
          </a:p>
          <a:p>
            <a:pPr>
              <a:buFontTx/>
              <a:buNone/>
            </a:pPr>
            <a:r>
              <a:rPr lang="en-US" altLang="zh-TW" sz="2400" smtClean="0"/>
              <a:t>	And will not let belief take hold of him</a:t>
            </a:r>
            <a:endParaRPr lang="zh-TW" altLang="zh-TW" sz="2400" smtClean="0"/>
          </a:p>
          <a:p>
            <a:pPr>
              <a:buFontTx/>
              <a:buNone/>
            </a:pPr>
            <a:r>
              <a:rPr lang="en-US" altLang="zh-TW" sz="2400" smtClean="0"/>
              <a:t>	Touching this </a:t>
            </a:r>
            <a:r>
              <a:rPr lang="en-US" altLang="zh-TW" sz="2400" smtClean="0">
                <a:solidFill>
                  <a:srgbClr val="FF0000"/>
                </a:solidFill>
              </a:rPr>
              <a:t>dreaded (dreadful) </a:t>
            </a:r>
            <a:r>
              <a:rPr lang="en-US" altLang="zh-TW" sz="2400" smtClean="0"/>
              <a:t>sight twice seen of us:</a:t>
            </a:r>
            <a:endParaRPr lang="zh-TW" altLang="zh-TW" sz="2400" smtClean="0"/>
          </a:p>
          <a:p>
            <a:pPr>
              <a:buFontTx/>
              <a:buNone/>
            </a:pPr>
            <a:r>
              <a:rPr lang="en-US" altLang="zh-TW" sz="2400" smtClean="0">
                <a:solidFill>
                  <a:srgbClr val="FF0000"/>
                </a:solidFill>
              </a:rPr>
              <a:t>	Therefore (that is why. The audience needs to be told this— Barnardo already knows.) </a:t>
            </a:r>
            <a:r>
              <a:rPr lang="en-US" altLang="zh-TW" sz="2400" smtClean="0"/>
              <a:t>I have entreated him </a:t>
            </a:r>
            <a:r>
              <a:rPr lang="en-US" altLang="zh-TW" sz="2400" smtClean="0">
                <a:solidFill>
                  <a:srgbClr val="FF0000"/>
                </a:solidFill>
              </a:rPr>
              <a:t>along (to come along)</a:t>
            </a:r>
            <a:endParaRPr lang="zh-TW" altLang="zh-TW" sz="2400" smtClean="0">
              <a:solidFill>
                <a:srgbClr val="FF0000"/>
              </a:solidFill>
            </a:endParaRPr>
          </a:p>
          <a:p>
            <a:pPr>
              <a:buFontTx/>
              <a:buNone/>
            </a:pPr>
            <a:r>
              <a:rPr lang="en-US" altLang="zh-TW" sz="2400" smtClean="0"/>
              <a:t>	With us to watch the minutes of this night;</a:t>
            </a:r>
            <a:endParaRPr lang="zh-TW" altLang="zh-TW" sz="240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p:txBody>
          <a:bodyPr/>
          <a:lstStyle/>
          <a:p>
            <a:r>
              <a:rPr lang="en-US" altLang="zh-TW" smtClean="0"/>
              <a:t>V.2.16-22</a:t>
            </a:r>
            <a:endParaRPr lang="zh-TW" altLang="en-US" smtClean="0"/>
          </a:p>
        </p:txBody>
      </p:sp>
      <p:sp>
        <p:nvSpPr>
          <p:cNvPr id="12291" name="內容版面配置區 2"/>
          <p:cNvSpPr>
            <a:spLocks noGrp="1"/>
          </p:cNvSpPr>
          <p:nvPr>
            <p:ph sz="half" idx="1"/>
          </p:nvPr>
        </p:nvSpPr>
        <p:spPr>
          <a:xfrm>
            <a:off x="428625" y="1214438"/>
            <a:ext cx="4038600" cy="4525962"/>
          </a:xfrm>
        </p:spPr>
        <p:txBody>
          <a:bodyPr/>
          <a:lstStyle/>
          <a:p>
            <a:pPr eaLnBrk="1" hangingPunct="1">
              <a:lnSpc>
                <a:spcPct val="80000"/>
              </a:lnSpc>
              <a:buFontTx/>
              <a:buNone/>
            </a:pPr>
            <a:r>
              <a:rPr lang="en-US" altLang="zh-TW" smtClean="0"/>
              <a:t>	O </a:t>
            </a:r>
            <a:r>
              <a:rPr lang="en-US" altLang="zh-TW" smtClean="0">
                <a:solidFill>
                  <a:srgbClr val="FF0000"/>
                </a:solidFill>
              </a:rPr>
              <a:t>Balmy </a:t>
            </a:r>
            <a:r>
              <a:rPr lang="en-US" altLang="zh-TW" smtClean="0"/>
              <a:t>breath, that dost almost persuade justice to break </a:t>
            </a:r>
            <a:r>
              <a:rPr lang="en-US" altLang="zh-TW" smtClean="0">
                <a:solidFill>
                  <a:srgbClr val="FF0000"/>
                </a:solidFill>
              </a:rPr>
              <a:t>her sword! </a:t>
            </a:r>
            <a:r>
              <a:rPr lang="en-US" altLang="zh-TW" smtClean="0"/>
              <a:t>One more, one more! Be thus when thou art dead, and I will kill thee and love thee after. </a:t>
            </a:r>
            <a:r>
              <a:rPr lang="en-US" altLang="zh-TW" smtClean="0">
                <a:solidFill>
                  <a:srgbClr val="00B0F0"/>
                </a:solidFill>
              </a:rPr>
              <a:t>One more, and this the last. </a:t>
            </a:r>
            <a:r>
              <a:rPr lang="en-US" altLang="zh-TW" smtClean="0"/>
              <a:t>So sweet was ne’er so fatal. I must weep. But they are cruel tears: this sorrow’s heavenly—it strikes where it doth love. She wakes.  </a:t>
            </a:r>
          </a:p>
          <a:p>
            <a:endParaRPr lang="zh-TW" altLang="en-US" smtClean="0"/>
          </a:p>
        </p:txBody>
      </p:sp>
      <p:sp>
        <p:nvSpPr>
          <p:cNvPr id="12292" name="內容版面配置區 3"/>
          <p:cNvSpPr>
            <a:spLocks noGrp="1"/>
          </p:cNvSpPr>
          <p:nvPr>
            <p:ph sz="half" idx="2"/>
          </p:nvPr>
        </p:nvSpPr>
        <p:spPr/>
        <p:txBody>
          <a:bodyPr/>
          <a:lstStyle/>
          <a:p>
            <a:r>
              <a:rPr lang="en-US" altLang="zh-TW" smtClean="0">
                <a:solidFill>
                  <a:srgbClr val="FF0000"/>
                </a:solidFill>
              </a:rPr>
              <a:t>Balmy: </a:t>
            </a:r>
            <a:r>
              <a:rPr lang="en-US" altLang="zh-TW" smtClean="0"/>
              <a:t>soft</a:t>
            </a:r>
          </a:p>
          <a:p>
            <a:r>
              <a:rPr lang="en-US" altLang="zh-TW" smtClean="0">
                <a:solidFill>
                  <a:srgbClr val="FF0000"/>
                </a:solidFill>
              </a:rPr>
              <a:t>her sword: </a:t>
            </a:r>
            <a:r>
              <a:rPr lang="en-US" altLang="zh-TW" smtClean="0"/>
              <a:t>the weapon for the execution of justice!</a:t>
            </a:r>
            <a:endParaRPr lang="zh-TW" altLang="en-US" smtClean="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a:spLocks noGrp="1"/>
          </p:cNvSpPr>
          <p:nvPr>
            <p:ph type="title"/>
          </p:nvPr>
        </p:nvSpPr>
        <p:spPr/>
        <p:txBody>
          <a:bodyPr/>
          <a:lstStyle/>
          <a:p>
            <a:r>
              <a:rPr lang="en-US" altLang="zh-TW" smtClean="0"/>
              <a:t>I.1.49-55</a:t>
            </a:r>
            <a:endParaRPr lang="zh-TW" altLang="en-US" smtClean="0"/>
          </a:p>
        </p:txBody>
      </p:sp>
      <p:sp>
        <p:nvSpPr>
          <p:cNvPr id="86019" name="內容版面配置區 2"/>
          <p:cNvSpPr>
            <a:spLocks noGrp="1"/>
          </p:cNvSpPr>
          <p:nvPr>
            <p:ph idx="1"/>
          </p:nvPr>
        </p:nvSpPr>
        <p:spPr/>
        <p:txBody>
          <a:bodyPr/>
          <a:lstStyle/>
          <a:p>
            <a:pPr>
              <a:buFontTx/>
              <a:buNone/>
            </a:pPr>
            <a:r>
              <a:rPr lang="en-US" altLang="zh-TW" sz="2400" i="1" smtClean="0"/>
              <a:t>Enter</a:t>
            </a:r>
            <a:r>
              <a:rPr lang="en-US" altLang="zh-TW" sz="2400" smtClean="0"/>
              <a:t> Ghost.  </a:t>
            </a:r>
          </a:p>
          <a:p>
            <a:pPr>
              <a:buFontTx/>
              <a:buNone/>
            </a:pPr>
            <a:r>
              <a:rPr lang="en-US" altLang="zh-TW" sz="2400" i="1" smtClean="0"/>
              <a:t>Mar.</a:t>
            </a:r>
            <a:r>
              <a:rPr lang="en-US" altLang="zh-TW" sz="2400" smtClean="0"/>
              <a:t>  Peace! break thee off; look, where it comes again!</a:t>
            </a:r>
            <a:endParaRPr lang="zh-TW" altLang="zh-TW" sz="2400" smtClean="0"/>
          </a:p>
          <a:p>
            <a:pPr>
              <a:buFontTx/>
              <a:buNone/>
            </a:pPr>
            <a:r>
              <a:rPr lang="en-US" altLang="zh-TW" sz="2400" i="1" smtClean="0"/>
              <a:t>Ber.</a:t>
            </a:r>
            <a:r>
              <a:rPr lang="en-US" altLang="zh-TW" sz="2400" smtClean="0"/>
              <a:t>  In the same </a:t>
            </a:r>
            <a:r>
              <a:rPr lang="en-US" altLang="zh-TW" sz="2400" smtClean="0">
                <a:solidFill>
                  <a:srgbClr val="FF0000"/>
                </a:solidFill>
              </a:rPr>
              <a:t>figure (shape) </a:t>
            </a:r>
            <a:r>
              <a:rPr lang="en-US" altLang="zh-TW" sz="2400" smtClean="0"/>
              <a:t>, like the king that’s dead.</a:t>
            </a:r>
            <a:endParaRPr lang="zh-TW" altLang="zh-TW" sz="2400" smtClean="0"/>
          </a:p>
          <a:p>
            <a:pPr>
              <a:buFontTx/>
              <a:buNone/>
            </a:pPr>
            <a:r>
              <a:rPr lang="en-US" altLang="zh-TW" sz="2400" i="1" smtClean="0"/>
              <a:t>Mar.</a:t>
            </a:r>
            <a:r>
              <a:rPr lang="en-US" altLang="zh-TW" sz="2400" smtClean="0"/>
              <a:t>  Thou art a </a:t>
            </a:r>
            <a:r>
              <a:rPr lang="en-US" altLang="zh-TW" sz="2400" smtClean="0">
                <a:solidFill>
                  <a:srgbClr val="0000CC"/>
                </a:solidFill>
              </a:rPr>
              <a:t>scholar (Horatio would know Latin, the proper language in which to address any supernatural being although theatrical convention permits English here.) ; </a:t>
            </a:r>
            <a:r>
              <a:rPr lang="en-US" altLang="zh-TW" sz="2400" smtClean="0"/>
              <a:t>speak to it, Horatio.</a:t>
            </a:r>
            <a:endParaRPr lang="zh-TW" altLang="zh-TW" sz="2400" smtClean="0"/>
          </a:p>
          <a:p>
            <a:pPr>
              <a:buFontTx/>
              <a:buNone/>
            </a:pPr>
            <a:r>
              <a:rPr lang="en-US" altLang="zh-TW" sz="2400" i="1" smtClean="0"/>
              <a:t>Ber.</a:t>
            </a:r>
            <a:r>
              <a:rPr lang="en-US" altLang="zh-TW" sz="2400" smtClean="0"/>
              <a:t>  Looks it not like the king? mark it, Horatio.</a:t>
            </a:r>
            <a:endParaRPr lang="zh-TW" altLang="zh-TW" sz="2400" smtClean="0"/>
          </a:p>
          <a:p>
            <a:pPr>
              <a:buFontTx/>
              <a:buNone/>
            </a:pPr>
            <a:r>
              <a:rPr lang="en-US" altLang="zh-TW" sz="2400" i="1" smtClean="0"/>
              <a:t>Hor.</a:t>
            </a:r>
            <a:r>
              <a:rPr lang="en-US" altLang="zh-TW" sz="2400" smtClean="0"/>
              <a:t>  Most like: it </a:t>
            </a:r>
            <a:r>
              <a:rPr lang="en-US" altLang="zh-TW" sz="2400" smtClean="0">
                <a:solidFill>
                  <a:srgbClr val="FF0000"/>
                </a:solidFill>
              </a:rPr>
              <a:t>harrows me (breaks me up) </a:t>
            </a:r>
            <a:r>
              <a:rPr lang="en-US" altLang="zh-TW" sz="2400" smtClean="0"/>
              <a:t>with fear and wonder.</a:t>
            </a:r>
            <a:endParaRPr lang="zh-TW" altLang="zh-TW" sz="2400" smtClean="0"/>
          </a:p>
          <a:p>
            <a:pPr>
              <a:buFontTx/>
              <a:buNone/>
            </a:pPr>
            <a:r>
              <a:rPr lang="en-US" altLang="zh-TW" sz="2400" i="1" smtClean="0"/>
              <a:t>Ber.</a:t>
            </a:r>
            <a:r>
              <a:rPr lang="en-US" altLang="zh-TW" sz="2400" smtClean="0"/>
              <a:t>  It </a:t>
            </a:r>
            <a:r>
              <a:rPr lang="en-US" altLang="zh-TW" sz="2400" smtClean="0">
                <a:solidFill>
                  <a:srgbClr val="FF0000"/>
                </a:solidFill>
              </a:rPr>
              <a:t>would (wants to be. A ghost could not start a conversation.) </a:t>
            </a:r>
            <a:r>
              <a:rPr lang="en-US" altLang="zh-TW" sz="2400" smtClean="0"/>
              <a:t>be spoke to.</a:t>
            </a:r>
            <a:endParaRPr lang="zh-TW" altLang="zh-TW" sz="2400" smtClean="0"/>
          </a:p>
          <a:p>
            <a:pPr>
              <a:buFontTx/>
              <a:buNone/>
            </a:pPr>
            <a:r>
              <a:rPr lang="en-US" altLang="zh-TW" sz="2400" i="1" smtClean="0"/>
              <a:t>Mar.</a:t>
            </a:r>
            <a:r>
              <a:rPr lang="en-US" altLang="zh-TW" sz="2400" smtClean="0"/>
              <a:t>        Question it, Horatio.</a:t>
            </a:r>
            <a:endParaRPr lang="zh-TW" altLang="zh-TW" sz="2400" smtClean="0"/>
          </a:p>
          <a:p>
            <a:pPr>
              <a:buFontTx/>
              <a:buNone/>
            </a:pPr>
            <a:endParaRPr lang="zh-TW" altLang="zh-TW" sz="2400" smtClean="0"/>
          </a:p>
          <a:p>
            <a:pPr>
              <a:buFontTx/>
              <a:buNone/>
            </a:pPr>
            <a:r>
              <a:rPr lang="en-US" altLang="zh-TW" sz="2400" smtClean="0"/>
              <a:t>	</a:t>
            </a:r>
            <a:endParaRPr lang="zh-TW" altLang="en-US" sz="2400" smtClean="0"/>
          </a:p>
          <a:p>
            <a:endParaRPr lang="zh-TW" altLang="en-US" sz="2400" smtClean="0"/>
          </a:p>
          <a:p>
            <a:endParaRPr lang="zh-TW" altLang="en-US" sz="2400" smtClean="0"/>
          </a:p>
          <a:p>
            <a:endParaRPr lang="zh-TW" altLang="en-US" sz="2400" smtClean="0"/>
          </a:p>
          <a:p>
            <a:endParaRPr lang="zh-TW" altLang="en-US" sz="2400" smtClean="0"/>
          </a:p>
          <a:p>
            <a:endParaRPr lang="zh-TW" altLang="en-US" sz="2400"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a:spLocks noGrp="1"/>
          </p:cNvSpPr>
          <p:nvPr>
            <p:ph type="title"/>
          </p:nvPr>
        </p:nvSpPr>
        <p:spPr/>
        <p:txBody>
          <a:bodyPr/>
          <a:lstStyle/>
          <a:p>
            <a:r>
              <a:rPr lang="en-US" altLang="zh-TW" smtClean="0"/>
              <a:t>I.1.56-59</a:t>
            </a:r>
            <a:endParaRPr lang="zh-TW" altLang="en-US" smtClean="0"/>
          </a:p>
        </p:txBody>
      </p:sp>
      <p:sp>
        <p:nvSpPr>
          <p:cNvPr id="87043" name="內容版面配置區 2"/>
          <p:cNvSpPr>
            <a:spLocks noGrp="1"/>
          </p:cNvSpPr>
          <p:nvPr>
            <p:ph sz="half" idx="1"/>
          </p:nvPr>
        </p:nvSpPr>
        <p:spPr>
          <a:xfrm>
            <a:off x="428625" y="1143000"/>
            <a:ext cx="4038600" cy="4525963"/>
          </a:xfrm>
        </p:spPr>
        <p:txBody>
          <a:bodyPr/>
          <a:lstStyle/>
          <a:p>
            <a:pPr>
              <a:buFontTx/>
              <a:buNone/>
            </a:pPr>
            <a:r>
              <a:rPr lang="en-US" altLang="zh-TW" sz="2400" i="1" smtClean="0"/>
              <a:t>Hor.</a:t>
            </a:r>
            <a:r>
              <a:rPr lang="en-US" altLang="zh-TW" sz="2400" smtClean="0"/>
              <a:t>  What art thou that </a:t>
            </a:r>
            <a:r>
              <a:rPr lang="en-US" altLang="zh-TW" sz="2400" smtClean="0">
                <a:solidFill>
                  <a:srgbClr val="FF0000"/>
                </a:solidFill>
              </a:rPr>
              <a:t>usurp’st (Haratio challenges the Ghost’s right to appear at that time and in that particular shape.)</a:t>
            </a:r>
            <a:r>
              <a:rPr lang="en-US" altLang="zh-TW" sz="2400" smtClean="0"/>
              <a:t> this time of night,</a:t>
            </a:r>
            <a:endParaRPr lang="zh-TW" altLang="zh-TW" sz="2400" smtClean="0"/>
          </a:p>
          <a:p>
            <a:pPr>
              <a:buFontTx/>
              <a:buNone/>
            </a:pPr>
            <a:r>
              <a:rPr lang="en-US" altLang="zh-TW" sz="2400" smtClean="0"/>
              <a:t>	Together with that fair and </a:t>
            </a:r>
            <a:r>
              <a:rPr lang="en-US" altLang="zh-TW" sz="2400" smtClean="0">
                <a:solidFill>
                  <a:srgbClr val="FF0000"/>
                </a:solidFill>
              </a:rPr>
              <a:t>war-like (martial) </a:t>
            </a:r>
            <a:r>
              <a:rPr lang="en-US" altLang="zh-TW" sz="2400" smtClean="0"/>
              <a:t>form</a:t>
            </a:r>
            <a:endParaRPr lang="zh-TW" altLang="zh-TW" sz="2400" smtClean="0"/>
          </a:p>
          <a:p>
            <a:pPr>
              <a:buFontTx/>
              <a:buNone/>
            </a:pPr>
            <a:r>
              <a:rPr lang="en-US" altLang="zh-TW" sz="2400" smtClean="0"/>
              <a:t>	In which </a:t>
            </a:r>
            <a:r>
              <a:rPr lang="en-US" altLang="zh-TW" sz="2400" smtClean="0">
                <a:solidFill>
                  <a:srgbClr val="FF0000"/>
                </a:solidFill>
              </a:rPr>
              <a:t>the majesty of buried Denmark (dead king of Denmark.)</a:t>
            </a:r>
            <a:endParaRPr lang="zh-TW" altLang="zh-TW" sz="2400" smtClean="0">
              <a:solidFill>
                <a:srgbClr val="FF0000"/>
              </a:solidFill>
            </a:endParaRPr>
          </a:p>
          <a:p>
            <a:pPr>
              <a:buFontTx/>
              <a:buNone/>
            </a:pPr>
            <a:r>
              <a:rPr lang="en-US" altLang="zh-TW" sz="2400" smtClean="0"/>
              <a:t>	Did sometimes march? by heaven I charge thee, speak!</a:t>
            </a:r>
            <a:endParaRPr lang="zh-TW" altLang="zh-TW" sz="2400" smtClean="0"/>
          </a:p>
        </p:txBody>
      </p:sp>
      <p:pic>
        <p:nvPicPr>
          <p:cNvPr id="87044" name="Picture 6" descr="IMGP1809"/>
          <p:cNvPicPr>
            <a:picLocks noGrp="1" noChangeAspect="1" noChangeArrowheads="1"/>
          </p:cNvPicPr>
          <p:nvPr>
            <p:ph sz="half" idx="2"/>
          </p:nvPr>
        </p:nvPicPr>
        <p:blipFill>
          <a:blip r:embed="rId2" cstate="print"/>
          <a:srcRect/>
          <a:stretch>
            <a:fillRect/>
          </a:stretch>
        </p:blipFill>
        <p:spPr>
          <a:xfrm>
            <a:off x="4970463" y="1600200"/>
            <a:ext cx="3394075" cy="4525963"/>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a:spLocks noGrp="1"/>
          </p:cNvSpPr>
          <p:nvPr>
            <p:ph type="title"/>
          </p:nvPr>
        </p:nvSpPr>
        <p:spPr/>
        <p:txBody>
          <a:bodyPr/>
          <a:lstStyle/>
          <a:p>
            <a:r>
              <a:rPr lang="en-US" altLang="zh-TW" smtClean="0"/>
              <a:t>I.1.60-62</a:t>
            </a:r>
            <a:endParaRPr lang="zh-TW" altLang="en-US" smtClean="0"/>
          </a:p>
        </p:txBody>
      </p:sp>
      <p:sp>
        <p:nvSpPr>
          <p:cNvPr id="88067" name="內容版面配置區 2"/>
          <p:cNvSpPr>
            <a:spLocks noGrp="1"/>
          </p:cNvSpPr>
          <p:nvPr>
            <p:ph sz="half" idx="1"/>
          </p:nvPr>
        </p:nvSpPr>
        <p:spPr>
          <a:xfrm>
            <a:off x="500063" y="1143000"/>
            <a:ext cx="4038600" cy="4525963"/>
          </a:xfrm>
        </p:spPr>
        <p:txBody>
          <a:bodyPr/>
          <a:lstStyle/>
          <a:p>
            <a:pPr>
              <a:buFontTx/>
              <a:buNone/>
            </a:pPr>
            <a:r>
              <a:rPr lang="en-US" altLang="zh-TW" sz="2400" i="1" smtClean="0"/>
              <a:t>Mar.</a:t>
            </a:r>
            <a:r>
              <a:rPr lang="en-US" altLang="zh-TW" sz="2400" smtClean="0"/>
              <a:t>  </a:t>
            </a:r>
            <a:r>
              <a:rPr lang="en-US" altLang="zh-TW" sz="2400" smtClean="0">
                <a:solidFill>
                  <a:srgbClr val="FF0000"/>
                </a:solidFill>
              </a:rPr>
              <a:t>It is offended.</a:t>
            </a:r>
            <a:endParaRPr lang="zh-TW" altLang="zh-TW" sz="2400" smtClean="0">
              <a:solidFill>
                <a:srgbClr val="FF0000"/>
              </a:solidFill>
            </a:endParaRPr>
          </a:p>
          <a:p>
            <a:pPr>
              <a:buFontTx/>
              <a:buNone/>
            </a:pPr>
            <a:r>
              <a:rPr lang="en-US" altLang="zh-TW" sz="2400" i="1" smtClean="0"/>
              <a:t>Ber.</a:t>
            </a:r>
            <a:r>
              <a:rPr lang="en-US" altLang="zh-TW" sz="2400" smtClean="0"/>
              <a:t>        See! it stalks away.</a:t>
            </a:r>
            <a:endParaRPr lang="zh-TW" altLang="zh-TW" sz="2400" smtClean="0"/>
          </a:p>
          <a:p>
            <a:pPr>
              <a:buFontTx/>
              <a:buNone/>
            </a:pPr>
            <a:r>
              <a:rPr lang="en-US" altLang="zh-TW" sz="2400" i="1" smtClean="0"/>
              <a:t>Hor.</a:t>
            </a:r>
            <a:r>
              <a:rPr lang="en-US" altLang="zh-TW" sz="2400" smtClean="0"/>
              <a:t>  Stay! speak, speak! I charge thee, speak!  [</a:t>
            </a:r>
            <a:r>
              <a:rPr lang="en-US" altLang="zh-TW" sz="2400" i="1" smtClean="0"/>
              <a:t>Exit</a:t>
            </a:r>
            <a:r>
              <a:rPr lang="en-US" altLang="zh-TW" sz="2400" smtClean="0"/>
              <a:t> Ghost.</a:t>
            </a:r>
          </a:p>
          <a:p>
            <a:pPr>
              <a:buFontTx/>
              <a:buNone/>
            </a:pPr>
            <a:r>
              <a:rPr lang="en-US" altLang="zh-TW" sz="2400" i="1" smtClean="0"/>
              <a:t>Mar.</a:t>
            </a:r>
            <a:r>
              <a:rPr lang="en-US" altLang="zh-TW" sz="2400" smtClean="0"/>
              <a:t>  ’Tis gone, and will not answer.</a:t>
            </a:r>
          </a:p>
          <a:p>
            <a:pPr>
              <a:buFontTx/>
              <a:buNone/>
            </a:pPr>
            <a:r>
              <a:rPr lang="en-US" altLang="zh-TW" sz="2400" i="1" smtClean="0"/>
              <a:t>Ber.</a:t>
            </a:r>
            <a:r>
              <a:rPr lang="en-US" altLang="zh-TW" sz="2400" smtClean="0"/>
              <a:t>  How now, </a:t>
            </a:r>
            <a:r>
              <a:rPr lang="en-US" altLang="zh-TW" sz="2400" smtClean="0">
                <a:solidFill>
                  <a:srgbClr val="00B0F0"/>
                </a:solidFill>
              </a:rPr>
              <a:t>Horatio! you tremble and look pale:</a:t>
            </a:r>
            <a:endParaRPr lang="zh-TW" altLang="zh-TW" sz="2400" smtClean="0">
              <a:solidFill>
                <a:srgbClr val="00B0F0"/>
              </a:solidFill>
            </a:endParaRPr>
          </a:p>
          <a:p>
            <a:pPr>
              <a:buFontTx/>
              <a:buNone/>
            </a:pPr>
            <a:r>
              <a:rPr lang="en-US" altLang="zh-TW" sz="2400" smtClean="0"/>
              <a:t>	Is not this something more than fantasy?</a:t>
            </a:r>
            <a:endParaRPr lang="zh-TW" altLang="zh-TW" sz="2400" smtClean="0"/>
          </a:p>
          <a:p>
            <a:pPr>
              <a:buFontTx/>
              <a:buNone/>
            </a:pPr>
            <a:r>
              <a:rPr lang="en-US" altLang="zh-TW" sz="2400" smtClean="0"/>
              <a:t>	What think you on ’t?</a:t>
            </a:r>
            <a:endParaRPr lang="zh-TW" altLang="zh-TW" sz="2400" smtClean="0"/>
          </a:p>
          <a:p>
            <a:pPr>
              <a:buFontTx/>
              <a:buNone/>
            </a:pPr>
            <a:r>
              <a:rPr lang="en-US" altLang="zh-TW" sz="2400" smtClean="0"/>
              <a:t> </a:t>
            </a:r>
            <a:endParaRPr lang="zh-TW" altLang="zh-TW" sz="2400" smtClean="0">
              <a:solidFill>
                <a:srgbClr val="FF0000"/>
              </a:solidFill>
            </a:endParaRPr>
          </a:p>
          <a:p>
            <a:endParaRPr lang="zh-TW" altLang="en-US" sz="2400" smtClean="0"/>
          </a:p>
          <a:p>
            <a:endParaRPr lang="en-US" altLang="zh-TW" sz="2400" smtClean="0"/>
          </a:p>
          <a:p>
            <a:endParaRPr lang="zh-TW" altLang="en-US" sz="2400" smtClean="0"/>
          </a:p>
        </p:txBody>
      </p:sp>
      <p:pic>
        <p:nvPicPr>
          <p:cNvPr id="88068" name="Picture 5" descr="D:\20140503\Classes\1022\MOOCs\W9\掃描\Hamlet\P7.jpg"/>
          <p:cNvPicPr>
            <a:picLocks noGrp="1" noChangeAspect="1" noChangeArrowheads="1"/>
          </p:cNvPicPr>
          <p:nvPr>
            <p:ph sz="half" idx="2"/>
          </p:nvPr>
        </p:nvPicPr>
        <p:blipFill>
          <a:blip r:embed="rId2" cstate="print"/>
          <a:srcRect/>
          <a:stretch>
            <a:fillRect/>
          </a:stretch>
        </p:blipFill>
        <p:spPr>
          <a:xfrm>
            <a:off x="5072063" y="1050925"/>
            <a:ext cx="4071937" cy="5807075"/>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標題 1"/>
          <p:cNvSpPr>
            <a:spLocks noGrp="1"/>
          </p:cNvSpPr>
          <p:nvPr>
            <p:ph type="title"/>
          </p:nvPr>
        </p:nvSpPr>
        <p:spPr>
          <a:xfrm>
            <a:off x="500063" y="0"/>
            <a:ext cx="8229600" cy="1143000"/>
          </a:xfrm>
        </p:spPr>
        <p:txBody>
          <a:bodyPr/>
          <a:lstStyle/>
          <a:p>
            <a:r>
              <a:rPr lang="en-US" altLang="zh-TW" smtClean="0"/>
              <a:t>I.4.42-47</a:t>
            </a:r>
            <a:endParaRPr lang="zh-TW" altLang="en-US" smtClean="0"/>
          </a:p>
        </p:txBody>
      </p:sp>
      <p:sp>
        <p:nvSpPr>
          <p:cNvPr id="89091" name="內容版面配置區 2"/>
          <p:cNvSpPr>
            <a:spLocks noGrp="1"/>
          </p:cNvSpPr>
          <p:nvPr>
            <p:ph sz="half" idx="1"/>
          </p:nvPr>
        </p:nvSpPr>
        <p:spPr>
          <a:xfrm>
            <a:off x="428625" y="1357313"/>
            <a:ext cx="4038600" cy="4525962"/>
          </a:xfrm>
        </p:spPr>
        <p:txBody>
          <a:bodyPr/>
          <a:lstStyle/>
          <a:p>
            <a:r>
              <a:rPr lang="en-US" altLang="zh-TW" sz="2400" i="1" smtClean="0"/>
              <a:t>Enter</a:t>
            </a:r>
            <a:r>
              <a:rPr lang="en-US" altLang="zh-TW" sz="2400" smtClean="0"/>
              <a:t> GHOST.</a:t>
            </a:r>
            <a:endParaRPr lang="zh-TW" altLang="zh-TW" sz="2400" smtClean="0"/>
          </a:p>
          <a:p>
            <a:r>
              <a:rPr lang="en-US" altLang="zh-TW" sz="2400" smtClean="0"/>
              <a:t>  </a:t>
            </a:r>
            <a:r>
              <a:rPr lang="en-US" altLang="zh-TW" sz="2400" i="1" smtClean="0"/>
              <a:t>Hor.</a:t>
            </a:r>
            <a:r>
              <a:rPr lang="en-US" altLang="zh-TW" sz="2400" smtClean="0"/>
              <a:t>        Look, my lord, it comes.</a:t>
            </a:r>
            <a:endParaRPr lang="zh-TW" altLang="zh-TW" sz="2400" smtClean="0"/>
          </a:p>
          <a:p>
            <a:r>
              <a:rPr lang="en-US" altLang="zh-TW" sz="2400" smtClean="0"/>
              <a:t>  </a:t>
            </a:r>
            <a:r>
              <a:rPr lang="en-US" altLang="zh-TW" sz="2400" i="1" smtClean="0"/>
              <a:t>Ham.</a:t>
            </a:r>
            <a:r>
              <a:rPr lang="en-US" altLang="zh-TW" sz="2400" smtClean="0"/>
              <a:t>  </a:t>
            </a:r>
            <a:r>
              <a:rPr lang="en-US" altLang="zh-TW" sz="2400" smtClean="0">
                <a:solidFill>
                  <a:srgbClr val="FF0000"/>
                </a:solidFill>
              </a:rPr>
              <a:t>Angels and ministers of grace </a:t>
            </a:r>
            <a:r>
              <a:rPr lang="en-US" altLang="zh-TW" sz="2400" smtClean="0"/>
              <a:t>defend us!</a:t>
            </a:r>
            <a:endParaRPr lang="zh-TW" altLang="zh-TW" sz="2400" smtClean="0"/>
          </a:p>
          <a:p>
            <a:r>
              <a:rPr lang="en-US" altLang="zh-TW" sz="2400" smtClean="0"/>
              <a:t>Be thou </a:t>
            </a:r>
            <a:r>
              <a:rPr lang="en-US" altLang="zh-TW" sz="2400" smtClean="0">
                <a:solidFill>
                  <a:srgbClr val="FF0000"/>
                </a:solidFill>
              </a:rPr>
              <a:t>a spirit of health or goblin damn’d, </a:t>
            </a:r>
            <a:endParaRPr lang="zh-TW" altLang="zh-TW" sz="2400" smtClean="0">
              <a:solidFill>
                <a:srgbClr val="FF0000"/>
              </a:solidFill>
            </a:endParaRPr>
          </a:p>
          <a:p>
            <a:r>
              <a:rPr lang="en-US" altLang="zh-TW" sz="2400" smtClean="0"/>
              <a:t>Bring with thee airs from heaven or blasts from hell,</a:t>
            </a:r>
            <a:endParaRPr lang="zh-TW" altLang="zh-TW" sz="2400" smtClean="0"/>
          </a:p>
          <a:p>
            <a:r>
              <a:rPr lang="en-US" altLang="zh-TW" sz="2400" smtClean="0">
                <a:solidFill>
                  <a:srgbClr val="FF0000"/>
                </a:solidFill>
              </a:rPr>
              <a:t>Be thy intents </a:t>
            </a:r>
            <a:r>
              <a:rPr lang="en-US" altLang="zh-TW" sz="2400" smtClean="0"/>
              <a:t>wicked or charitable,</a:t>
            </a:r>
            <a:endParaRPr lang="zh-TW" altLang="zh-TW" sz="2400" smtClean="0"/>
          </a:p>
        </p:txBody>
      </p:sp>
      <p:pic>
        <p:nvPicPr>
          <p:cNvPr id="89092" name="Picture 5" descr="D:\20140503\Classes\1022\MOOCs\W9\掃描\Hamlet\P32.jpg"/>
          <p:cNvPicPr>
            <a:picLocks noGrp="1" noChangeAspect="1" noChangeArrowheads="1"/>
          </p:cNvPicPr>
          <p:nvPr>
            <p:ph sz="half" idx="2"/>
          </p:nvPr>
        </p:nvPicPr>
        <p:blipFill>
          <a:blip r:embed="rId2" cstate="print"/>
          <a:srcRect/>
          <a:stretch>
            <a:fillRect/>
          </a:stretch>
        </p:blipFill>
        <p:spPr>
          <a:xfrm>
            <a:off x="5308600" y="1079500"/>
            <a:ext cx="3835400" cy="5778500"/>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p:cNvSpPr>
            <a:spLocks noGrp="1"/>
          </p:cNvSpPr>
          <p:nvPr>
            <p:ph type="title"/>
          </p:nvPr>
        </p:nvSpPr>
        <p:spPr/>
        <p:txBody>
          <a:bodyPr/>
          <a:lstStyle/>
          <a:p>
            <a:r>
              <a:rPr lang="en-US" altLang="zh-TW" smtClean="0"/>
              <a:t>I.4.48-55</a:t>
            </a:r>
            <a:endParaRPr lang="zh-TW" altLang="en-US" smtClean="0"/>
          </a:p>
        </p:txBody>
      </p:sp>
      <p:sp>
        <p:nvSpPr>
          <p:cNvPr id="90115" name="內容版面配置區 2"/>
          <p:cNvSpPr>
            <a:spLocks noGrp="1"/>
          </p:cNvSpPr>
          <p:nvPr>
            <p:ph idx="1"/>
          </p:nvPr>
        </p:nvSpPr>
        <p:spPr>
          <a:xfrm>
            <a:off x="468313" y="1125538"/>
            <a:ext cx="8289925" cy="5000625"/>
          </a:xfrm>
        </p:spPr>
        <p:txBody>
          <a:bodyPr/>
          <a:lstStyle/>
          <a:p>
            <a:r>
              <a:rPr lang="en-US" altLang="zh-TW" sz="2400" i="1" smtClean="0"/>
              <a:t>Ham. </a:t>
            </a:r>
            <a:r>
              <a:rPr lang="en-US" altLang="zh-TW" sz="2400" smtClean="0"/>
              <a:t>Thou com’st in </a:t>
            </a:r>
            <a:r>
              <a:rPr lang="en-US" altLang="zh-TW" sz="2400" smtClean="0">
                <a:solidFill>
                  <a:srgbClr val="FF0000"/>
                </a:solidFill>
              </a:rPr>
              <a:t>such a questionable shape (appearance which invites questioning)</a:t>
            </a:r>
            <a:endParaRPr lang="zh-TW" altLang="zh-TW" sz="2400" smtClean="0">
              <a:solidFill>
                <a:srgbClr val="FF0000"/>
              </a:solidFill>
            </a:endParaRPr>
          </a:p>
          <a:p>
            <a:r>
              <a:rPr lang="en-US" altLang="zh-TW" sz="2400" smtClean="0"/>
              <a:t>That I will speak to thee: I’ll call thee Hamlet</a:t>
            </a:r>
            <a:endParaRPr lang="zh-TW" altLang="zh-TW" sz="2400" smtClean="0"/>
          </a:p>
          <a:p>
            <a:r>
              <a:rPr lang="en-US" altLang="zh-TW" sz="2400" smtClean="0"/>
              <a:t>King, father; royal Dane, </a:t>
            </a:r>
            <a:r>
              <a:rPr lang="en-US" altLang="zh-TW" sz="2400" smtClean="0">
                <a:solidFill>
                  <a:srgbClr val="00B0F0"/>
                </a:solidFill>
              </a:rPr>
              <a:t>O! answer me:</a:t>
            </a:r>
            <a:endParaRPr lang="zh-TW" altLang="zh-TW" sz="2400" smtClean="0">
              <a:solidFill>
                <a:srgbClr val="00B0F0"/>
              </a:solidFill>
            </a:endParaRPr>
          </a:p>
          <a:p>
            <a:r>
              <a:rPr lang="en-US" altLang="zh-TW" sz="2400" smtClean="0"/>
              <a:t>Let me not burst in ignorance; but tell</a:t>
            </a:r>
            <a:endParaRPr lang="zh-TW" altLang="zh-TW" sz="2400" smtClean="0"/>
          </a:p>
          <a:p>
            <a:r>
              <a:rPr lang="en-US" altLang="zh-TW" sz="2400" smtClean="0">
                <a:solidFill>
                  <a:srgbClr val="00B0F0"/>
                </a:solidFill>
              </a:rPr>
              <a:t>Why</a:t>
            </a:r>
            <a:r>
              <a:rPr lang="en-US" altLang="zh-TW" sz="2400" smtClean="0"/>
              <a:t> </a:t>
            </a:r>
            <a:r>
              <a:rPr lang="en-US" altLang="zh-TW" sz="2400" smtClean="0">
                <a:solidFill>
                  <a:srgbClr val="FF0000"/>
                </a:solidFill>
              </a:rPr>
              <a:t>thy canoniz’d bones (body which has been buried properly), hearsed (coffined) </a:t>
            </a:r>
            <a:r>
              <a:rPr lang="en-US" altLang="zh-TW" sz="2400" smtClean="0">
                <a:solidFill>
                  <a:srgbClr val="00B0F0"/>
                </a:solidFill>
              </a:rPr>
              <a:t>in death,</a:t>
            </a:r>
            <a:endParaRPr lang="zh-TW" altLang="zh-TW" sz="2400" smtClean="0">
              <a:solidFill>
                <a:srgbClr val="00B0F0"/>
              </a:solidFill>
            </a:endParaRPr>
          </a:p>
          <a:p>
            <a:r>
              <a:rPr lang="en-US" altLang="zh-TW" sz="2400" smtClean="0">
                <a:solidFill>
                  <a:srgbClr val="00B0F0"/>
                </a:solidFill>
              </a:rPr>
              <a:t>Have burst their </a:t>
            </a:r>
            <a:r>
              <a:rPr lang="en-US" altLang="zh-TW" sz="2400" smtClean="0">
                <a:solidFill>
                  <a:srgbClr val="FF0000"/>
                </a:solidFill>
              </a:rPr>
              <a:t>cerements (shroud); </a:t>
            </a:r>
            <a:r>
              <a:rPr lang="en-US" altLang="zh-TW" sz="2400" smtClean="0">
                <a:solidFill>
                  <a:srgbClr val="00B0F0"/>
                </a:solidFill>
              </a:rPr>
              <a:t>why the </a:t>
            </a:r>
            <a:r>
              <a:rPr lang="en-US" altLang="zh-TW" sz="2400" smtClean="0">
                <a:solidFill>
                  <a:srgbClr val="FF0000"/>
                </a:solidFill>
              </a:rPr>
              <a:t>sepulchre (tomb),</a:t>
            </a:r>
            <a:endParaRPr lang="zh-TW" altLang="zh-TW" sz="2400" smtClean="0">
              <a:solidFill>
                <a:srgbClr val="FF0000"/>
              </a:solidFill>
            </a:endParaRPr>
          </a:p>
          <a:p>
            <a:r>
              <a:rPr lang="en-US" altLang="zh-TW" sz="2400" smtClean="0">
                <a:solidFill>
                  <a:srgbClr val="00B0F0"/>
                </a:solidFill>
              </a:rPr>
              <a:t>Wherein we saw thee quietly </a:t>
            </a:r>
            <a:r>
              <a:rPr lang="en-US" altLang="zh-TW" sz="2400" smtClean="0">
                <a:solidFill>
                  <a:srgbClr val="FF0000"/>
                </a:solidFill>
              </a:rPr>
              <a:t>inurn’d, (placed in the funeral urn.)</a:t>
            </a:r>
            <a:endParaRPr lang="zh-TW" altLang="zh-TW" sz="2400" smtClean="0">
              <a:solidFill>
                <a:srgbClr val="FF0000"/>
              </a:solidFill>
            </a:endParaRPr>
          </a:p>
          <a:p>
            <a:r>
              <a:rPr lang="en-US" altLang="zh-TW" sz="2400" smtClean="0"/>
              <a:t>Hath op’d his </a:t>
            </a:r>
            <a:r>
              <a:rPr lang="en-US" altLang="zh-TW" sz="2400" smtClean="0">
                <a:solidFill>
                  <a:srgbClr val="FF0000"/>
                </a:solidFill>
              </a:rPr>
              <a:t>ponderous (heavy)</a:t>
            </a:r>
            <a:r>
              <a:rPr lang="en-US" altLang="zh-TW" sz="2400" smtClean="0"/>
              <a:t> and marble jaws,</a:t>
            </a:r>
            <a:endParaRPr lang="zh-TW" altLang="zh-TW" sz="2400" smtClean="0"/>
          </a:p>
          <a:p>
            <a:r>
              <a:rPr lang="en-US" altLang="zh-TW" sz="2400" smtClean="0"/>
              <a:t>To cast thee up again. </a:t>
            </a:r>
            <a:r>
              <a:rPr lang="en-US" altLang="zh-TW" sz="2400" smtClean="0">
                <a:solidFill>
                  <a:srgbClr val="00B0F0"/>
                </a:solidFill>
              </a:rPr>
              <a:t>What may this mean</a:t>
            </a:r>
            <a:r>
              <a:rPr lang="en-US" altLang="zh-TW" sz="2400" smtClean="0"/>
              <a:t>,</a:t>
            </a:r>
            <a:endParaRPr lang="zh-TW" altLang="zh-TW" sz="240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標題 1"/>
          <p:cNvSpPr>
            <a:spLocks noGrp="1"/>
          </p:cNvSpPr>
          <p:nvPr>
            <p:ph type="title"/>
          </p:nvPr>
        </p:nvSpPr>
        <p:spPr/>
        <p:txBody>
          <a:bodyPr/>
          <a:lstStyle/>
          <a:p>
            <a:r>
              <a:rPr lang="en-US" altLang="zh-TW" smtClean="0"/>
              <a:t>I.4.56-61</a:t>
            </a:r>
            <a:endParaRPr lang="zh-TW" altLang="en-US" smtClean="0"/>
          </a:p>
        </p:txBody>
      </p:sp>
      <p:sp>
        <p:nvSpPr>
          <p:cNvPr id="91139" name="內容版面配置區 2"/>
          <p:cNvSpPr>
            <a:spLocks noGrp="1"/>
          </p:cNvSpPr>
          <p:nvPr>
            <p:ph idx="1"/>
          </p:nvPr>
        </p:nvSpPr>
        <p:spPr/>
        <p:txBody>
          <a:bodyPr/>
          <a:lstStyle/>
          <a:p>
            <a:r>
              <a:rPr lang="en-US" altLang="zh-TW" sz="2400" i="1" smtClean="0"/>
              <a:t>Ham. </a:t>
            </a:r>
            <a:r>
              <a:rPr lang="en-US" altLang="zh-TW" sz="2400" smtClean="0"/>
              <a:t>That thou, </a:t>
            </a:r>
            <a:r>
              <a:rPr lang="en-US" altLang="zh-TW" sz="2400" smtClean="0">
                <a:solidFill>
                  <a:srgbClr val="00B0F0"/>
                </a:solidFill>
              </a:rPr>
              <a:t>dead corse, again </a:t>
            </a:r>
            <a:r>
              <a:rPr lang="en-US" altLang="zh-TW" sz="2400" smtClean="0">
                <a:solidFill>
                  <a:srgbClr val="FF0000"/>
                </a:solidFill>
              </a:rPr>
              <a:t>in complete steel (full armour.)</a:t>
            </a:r>
            <a:endParaRPr lang="zh-TW" altLang="zh-TW" sz="2400" smtClean="0">
              <a:solidFill>
                <a:srgbClr val="FF0000"/>
              </a:solidFill>
            </a:endParaRPr>
          </a:p>
          <a:p>
            <a:r>
              <a:rPr lang="en-US" altLang="zh-TW" sz="2400" smtClean="0"/>
              <a:t>Revisit’st thus </a:t>
            </a:r>
            <a:r>
              <a:rPr lang="en-US" altLang="zh-TW" sz="2400" smtClean="0">
                <a:solidFill>
                  <a:srgbClr val="FF0000"/>
                </a:solidFill>
              </a:rPr>
              <a:t>the glimpses of the moon, (fitful moonlight)</a:t>
            </a:r>
            <a:endParaRPr lang="zh-TW" altLang="zh-TW" sz="2400" smtClean="0">
              <a:solidFill>
                <a:srgbClr val="FF0000"/>
              </a:solidFill>
            </a:endParaRPr>
          </a:p>
          <a:p>
            <a:r>
              <a:rPr lang="en-US" altLang="zh-TW" sz="2400" smtClean="0"/>
              <a:t>Making night </a:t>
            </a:r>
            <a:r>
              <a:rPr lang="en-US" altLang="zh-TW" sz="2400" smtClean="0">
                <a:solidFill>
                  <a:srgbClr val="FF0000"/>
                </a:solidFill>
              </a:rPr>
              <a:t>hideous (terrifying); </a:t>
            </a:r>
            <a:r>
              <a:rPr lang="en-US" altLang="zh-TW" sz="2400" smtClean="0"/>
              <a:t>and we fools of nature</a:t>
            </a:r>
            <a:endParaRPr lang="zh-TW" altLang="zh-TW" sz="2400" smtClean="0"/>
          </a:p>
          <a:p>
            <a:r>
              <a:rPr lang="en-US" altLang="zh-TW" sz="2400" smtClean="0"/>
              <a:t>So horridly to shake our </a:t>
            </a:r>
            <a:r>
              <a:rPr lang="en-US" altLang="zh-TW" sz="2400" smtClean="0">
                <a:solidFill>
                  <a:srgbClr val="FF0000"/>
                </a:solidFill>
              </a:rPr>
              <a:t>disposition (nature)</a:t>
            </a:r>
            <a:endParaRPr lang="zh-TW" altLang="zh-TW" sz="2400" smtClean="0">
              <a:solidFill>
                <a:srgbClr val="FF0000"/>
              </a:solidFill>
            </a:endParaRPr>
          </a:p>
          <a:p>
            <a:r>
              <a:rPr lang="en-US" altLang="zh-TW" sz="2400" smtClean="0"/>
              <a:t>With thoughts beyond the reaches of our souls?</a:t>
            </a:r>
            <a:endParaRPr lang="zh-TW" altLang="zh-TW" sz="2400" smtClean="0"/>
          </a:p>
          <a:p>
            <a:r>
              <a:rPr lang="en-US" altLang="zh-TW" sz="2400" smtClean="0"/>
              <a:t>Say, why is this? wherefore? </a:t>
            </a:r>
            <a:r>
              <a:rPr lang="en-US" altLang="zh-TW" sz="2400" smtClean="0">
                <a:solidFill>
                  <a:srgbClr val="FF0000"/>
                </a:solidFill>
              </a:rPr>
              <a:t>what should we do? (what…do: Hamlet assumes that the Ghost will demand some action.)  </a:t>
            </a:r>
            <a:r>
              <a:rPr lang="en-US" altLang="zh-TW" sz="2400" smtClean="0">
                <a:solidFill>
                  <a:srgbClr val="0000CC"/>
                </a:solidFill>
              </a:rPr>
              <a:t>[</a:t>
            </a:r>
            <a:r>
              <a:rPr lang="en-US" altLang="zh-TW" sz="2400" i="1" smtClean="0">
                <a:solidFill>
                  <a:srgbClr val="0000CC"/>
                </a:solidFill>
              </a:rPr>
              <a:t>The</a:t>
            </a:r>
            <a:r>
              <a:rPr lang="en-US" altLang="zh-TW" sz="2400" smtClean="0">
                <a:solidFill>
                  <a:srgbClr val="0000CC"/>
                </a:solidFill>
              </a:rPr>
              <a:t> Ghost </a:t>
            </a:r>
            <a:r>
              <a:rPr lang="en-US" altLang="zh-TW" sz="2400" i="1" smtClean="0">
                <a:solidFill>
                  <a:srgbClr val="0000CC"/>
                </a:solidFill>
              </a:rPr>
              <a:t>beckons</a:t>
            </a:r>
            <a:r>
              <a:rPr lang="en-US" altLang="zh-TW" sz="2400" smtClean="0">
                <a:solidFill>
                  <a:srgbClr val="0000CC"/>
                </a:solidFill>
              </a:rPr>
              <a:t> HAMLET.</a:t>
            </a:r>
            <a:endParaRPr lang="zh-TW" altLang="zh-TW" sz="2400" smtClean="0">
              <a:solidFill>
                <a:srgbClr val="0000CC"/>
              </a:solidFill>
            </a:endParaRPr>
          </a:p>
          <a:p>
            <a:r>
              <a:rPr lang="en-US" altLang="zh-TW" sz="2400" smtClean="0"/>
              <a:t>  </a:t>
            </a:r>
            <a:endParaRPr lang="zh-TW" altLang="en-US" sz="2400"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標題 1"/>
          <p:cNvSpPr>
            <a:spLocks noGrp="1"/>
          </p:cNvSpPr>
          <p:nvPr>
            <p:ph type="title"/>
          </p:nvPr>
        </p:nvSpPr>
        <p:spPr/>
        <p:txBody>
          <a:bodyPr/>
          <a:lstStyle/>
          <a:p>
            <a:r>
              <a:rPr lang="en-US" altLang="zh-TW" smtClean="0"/>
              <a:t>I.5.1-9</a:t>
            </a:r>
            <a:endParaRPr lang="zh-TW" altLang="en-US" smtClean="0"/>
          </a:p>
        </p:txBody>
      </p:sp>
      <p:sp>
        <p:nvSpPr>
          <p:cNvPr id="92163" name="內容版面配置區 2"/>
          <p:cNvSpPr>
            <a:spLocks noGrp="1"/>
          </p:cNvSpPr>
          <p:nvPr>
            <p:ph idx="1"/>
          </p:nvPr>
        </p:nvSpPr>
        <p:spPr/>
        <p:txBody>
          <a:bodyPr/>
          <a:lstStyle/>
          <a:p>
            <a:r>
              <a:rPr lang="en-US" altLang="zh-TW" sz="2400" i="1" smtClean="0">
                <a:solidFill>
                  <a:srgbClr val="0000CC"/>
                </a:solidFill>
              </a:rPr>
              <a:t>Enter</a:t>
            </a:r>
            <a:r>
              <a:rPr lang="en-US" altLang="zh-TW" sz="2400" smtClean="0">
                <a:solidFill>
                  <a:srgbClr val="0000CC"/>
                </a:solidFill>
              </a:rPr>
              <a:t> Ghost </a:t>
            </a:r>
            <a:r>
              <a:rPr lang="en-US" altLang="zh-TW" sz="2400" i="1" smtClean="0">
                <a:solidFill>
                  <a:srgbClr val="0000CC"/>
                </a:solidFill>
              </a:rPr>
              <a:t>and</a:t>
            </a:r>
            <a:r>
              <a:rPr lang="en-US" altLang="zh-TW" sz="2400" smtClean="0">
                <a:solidFill>
                  <a:srgbClr val="0000CC"/>
                </a:solidFill>
              </a:rPr>
              <a:t> HAMLET.</a:t>
            </a:r>
            <a:endParaRPr lang="zh-TW" altLang="zh-TW" sz="2400" smtClean="0">
              <a:solidFill>
                <a:srgbClr val="0000CC"/>
              </a:solidFill>
            </a:endParaRPr>
          </a:p>
          <a:p>
            <a:r>
              <a:rPr lang="en-US" altLang="zh-TW" sz="2400" smtClean="0"/>
              <a:t>  </a:t>
            </a:r>
            <a:r>
              <a:rPr lang="en-US" altLang="zh-TW" sz="2400" i="1" smtClean="0"/>
              <a:t>Ham.</a:t>
            </a:r>
            <a:r>
              <a:rPr lang="en-US" altLang="zh-TW" sz="2400" smtClean="0"/>
              <a:t>  Whither wilt thou lead me? speak; I’ll go no further.</a:t>
            </a:r>
            <a:endParaRPr lang="zh-TW" altLang="zh-TW" sz="2400" smtClean="0"/>
          </a:p>
          <a:p>
            <a:r>
              <a:rPr lang="en-US" altLang="zh-TW" sz="2400" smtClean="0"/>
              <a:t>  </a:t>
            </a:r>
            <a:r>
              <a:rPr lang="en-US" altLang="zh-TW" sz="2400" i="1" smtClean="0"/>
              <a:t>Ghost.</a:t>
            </a:r>
            <a:r>
              <a:rPr lang="en-US" altLang="zh-TW" sz="2400" smtClean="0"/>
              <a:t>  Mark me.</a:t>
            </a:r>
            <a:endParaRPr lang="zh-TW" altLang="zh-TW" sz="2400" smtClean="0"/>
          </a:p>
          <a:p>
            <a:r>
              <a:rPr lang="en-US" altLang="zh-TW" sz="2400" smtClean="0"/>
              <a:t>  </a:t>
            </a:r>
            <a:r>
              <a:rPr lang="en-US" altLang="zh-TW" sz="2400" i="1" smtClean="0"/>
              <a:t>Ham.</a:t>
            </a:r>
            <a:r>
              <a:rPr lang="en-US" altLang="zh-TW" sz="2400" smtClean="0"/>
              <a:t>        I will.</a:t>
            </a:r>
            <a:endParaRPr lang="zh-TW" altLang="zh-TW" sz="2400" smtClean="0"/>
          </a:p>
          <a:p>
            <a:r>
              <a:rPr lang="en-US" altLang="zh-TW" sz="2400" smtClean="0"/>
              <a:t>  </a:t>
            </a:r>
            <a:r>
              <a:rPr lang="en-US" altLang="zh-TW" sz="2400" i="1" smtClean="0"/>
              <a:t>Ghost.</a:t>
            </a:r>
            <a:r>
              <a:rPr lang="en-US" altLang="zh-TW" sz="2400" smtClean="0"/>
              <a:t>        </a:t>
            </a:r>
            <a:r>
              <a:rPr lang="en-US" altLang="zh-TW" sz="2400" smtClean="0">
                <a:solidFill>
                  <a:srgbClr val="00B0F0"/>
                </a:solidFill>
              </a:rPr>
              <a:t>My hour is almost come,</a:t>
            </a:r>
            <a:endParaRPr lang="zh-TW" altLang="zh-TW" sz="2400" smtClean="0">
              <a:solidFill>
                <a:srgbClr val="00B0F0"/>
              </a:solidFill>
            </a:endParaRPr>
          </a:p>
          <a:p>
            <a:r>
              <a:rPr lang="en-US" altLang="zh-TW" sz="2400" smtClean="0">
                <a:solidFill>
                  <a:srgbClr val="00B0F0"/>
                </a:solidFill>
              </a:rPr>
              <a:t>When I to sulphurous and </a:t>
            </a:r>
            <a:r>
              <a:rPr lang="en-US" altLang="zh-TW" sz="2400" smtClean="0">
                <a:solidFill>
                  <a:srgbClr val="FF0000"/>
                </a:solidFill>
              </a:rPr>
              <a:t>tormenting flames (the fires of Purgatory.)</a:t>
            </a:r>
            <a:endParaRPr lang="zh-TW" altLang="zh-TW" sz="2400" smtClean="0">
              <a:solidFill>
                <a:srgbClr val="FF0000"/>
              </a:solidFill>
            </a:endParaRPr>
          </a:p>
          <a:p>
            <a:r>
              <a:rPr lang="en-US" altLang="zh-TW" sz="2400" smtClean="0"/>
              <a:t>Must render up myself.</a:t>
            </a:r>
            <a:endParaRPr lang="zh-TW" altLang="zh-TW" sz="2400" smtClean="0"/>
          </a:p>
          <a:p>
            <a:r>
              <a:rPr lang="en-US" altLang="zh-TW" sz="2400" smtClean="0"/>
              <a:t>  </a:t>
            </a:r>
            <a:r>
              <a:rPr lang="en-US" altLang="zh-TW" sz="2400" i="1" smtClean="0"/>
              <a:t>Ham.</a:t>
            </a:r>
            <a:r>
              <a:rPr lang="en-US" altLang="zh-TW" sz="2400" smtClean="0"/>
              <a:t>        Alas! poor ghost.</a:t>
            </a:r>
            <a:endParaRPr lang="zh-TW" altLang="zh-TW" sz="2400" smtClean="0"/>
          </a:p>
          <a:p>
            <a:r>
              <a:rPr lang="en-US" altLang="zh-TW" sz="2400" smtClean="0"/>
              <a:t>  </a:t>
            </a:r>
            <a:r>
              <a:rPr lang="en-US" altLang="zh-TW" sz="2400" i="1" smtClean="0"/>
              <a:t>Ghost.</a:t>
            </a:r>
            <a:r>
              <a:rPr lang="en-US" altLang="zh-TW" sz="2400" smtClean="0"/>
              <a:t>  Pity me not, but lend thy serious hearing</a:t>
            </a:r>
          </a:p>
          <a:p>
            <a:r>
              <a:rPr lang="en-US" altLang="zh-TW" sz="2400" smtClean="0"/>
              <a:t>To what I shall unfold.</a:t>
            </a:r>
            <a:endParaRPr lang="zh-TW" altLang="zh-TW" sz="2400" smtClean="0"/>
          </a:p>
          <a:p>
            <a:endParaRPr lang="zh-TW" altLang="en-US" sz="2400" smtClean="0"/>
          </a:p>
          <a:p>
            <a:r>
              <a:rPr lang="en-US" altLang="zh-TW" sz="2400" smtClean="0"/>
              <a:t/>
            </a:r>
            <a:br>
              <a:rPr lang="en-US" altLang="zh-TW" sz="2400" smtClean="0"/>
            </a:br>
            <a:endParaRPr lang="zh-TW" altLang="en-US" sz="2400" smtClean="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標題 1"/>
          <p:cNvSpPr>
            <a:spLocks noGrp="1"/>
          </p:cNvSpPr>
          <p:nvPr>
            <p:ph type="title"/>
          </p:nvPr>
        </p:nvSpPr>
        <p:spPr/>
        <p:txBody>
          <a:bodyPr/>
          <a:lstStyle/>
          <a:p>
            <a:r>
              <a:rPr lang="en-US" altLang="zh-TW" smtClean="0"/>
              <a:t>I.5.40-46</a:t>
            </a:r>
            <a:endParaRPr lang="zh-TW" altLang="en-US" smtClean="0"/>
          </a:p>
        </p:txBody>
      </p:sp>
      <p:sp>
        <p:nvSpPr>
          <p:cNvPr id="93187" name="內容版面配置區 2"/>
          <p:cNvSpPr>
            <a:spLocks noGrp="1"/>
          </p:cNvSpPr>
          <p:nvPr>
            <p:ph idx="1"/>
          </p:nvPr>
        </p:nvSpPr>
        <p:spPr/>
        <p:txBody>
          <a:bodyPr/>
          <a:lstStyle/>
          <a:p>
            <a:r>
              <a:rPr lang="en-US" altLang="zh-TW" sz="2400" i="1" smtClean="0"/>
              <a:t>Ghost.</a:t>
            </a:r>
            <a:r>
              <a:rPr lang="en-US" altLang="zh-TW" sz="2400" smtClean="0"/>
              <a:t> Now, Hamlet, hear:</a:t>
            </a:r>
            <a:endParaRPr lang="zh-TW" altLang="zh-TW" sz="2400" smtClean="0"/>
          </a:p>
          <a:p>
            <a:r>
              <a:rPr lang="en-US" altLang="zh-TW" sz="2400" smtClean="0">
                <a:solidFill>
                  <a:srgbClr val="00B0F0"/>
                </a:solidFill>
              </a:rPr>
              <a:t>Tis given out that, sleeping in mine </a:t>
            </a:r>
            <a:r>
              <a:rPr lang="en-US" altLang="zh-TW" sz="2400" smtClean="0">
                <a:solidFill>
                  <a:srgbClr val="FF0000"/>
                </a:solidFill>
              </a:rPr>
              <a:t>orchard, (garden)</a:t>
            </a:r>
            <a:endParaRPr lang="zh-TW" altLang="zh-TW" sz="2400" smtClean="0">
              <a:solidFill>
                <a:srgbClr val="FF0000"/>
              </a:solidFill>
            </a:endParaRPr>
          </a:p>
          <a:p>
            <a:r>
              <a:rPr lang="en-US" altLang="zh-TW" sz="2400" smtClean="0">
                <a:solidFill>
                  <a:srgbClr val="00B0F0"/>
                </a:solidFill>
              </a:rPr>
              <a:t>A serpent stung me</a:t>
            </a:r>
            <a:r>
              <a:rPr lang="en-US" altLang="zh-TW" sz="2400" smtClean="0"/>
              <a:t>; so </a:t>
            </a:r>
            <a:r>
              <a:rPr lang="en-US" altLang="zh-TW" sz="2400" smtClean="0">
                <a:solidFill>
                  <a:srgbClr val="FF0000"/>
                </a:solidFill>
              </a:rPr>
              <a:t>the whole ear of Denmark (the …Denmark: everyone in Denmark who heard this.)</a:t>
            </a:r>
            <a:endParaRPr lang="zh-TW" altLang="zh-TW" sz="2400" smtClean="0">
              <a:solidFill>
                <a:srgbClr val="FF0000"/>
              </a:solidFill>
            </a:endParaRPr>
          </a:p>
          <a:p>
            <a:r>
              <a:rPr lang="en-US" altLang="zh-TW" sz="2400" smtClean="0"/>
              <a:t>Is by a </a:t>
            </a:r>
            <a:r>
              <a:rPr lang="en-US" altLang="zh-TW" sz="2400" smtClean="0">
                <a:solidFill>
                  <a:srgbClr val="FF0000"/>
                </a:solidFill>
              </a:rPr>
              <a:t>forged process (false account) </a:t>
            </a:r>
            <a:r>
              <a:rPr lang="en-US" altLang="zh-TW" sz="2400" smtClean="0"/>
              <a:t>of my death</a:t>
            </a:r>
            <a:endParaRPr lang="zh-TW" altLang="zh-TW" sz="2400" smtClean="0"/>
          </a:p>
          <a:p>
            <a:r>
              <a:rPr lang="en-US" altLang="zh-TW" sz="2400" smtClean="0"/>
              <a:t>Rankly abus’d; but know, thou noble youth,</a:t>
            </a:r>
            <a:endParaRPr lang="zh-TW" altLang="zh-TW" sz="2400" smtClean="0"/>
          </a:p>
          <a:p>
            <a:r>
              <a:rPr lang="en-US" altLang="zh-TW" sz="2400" smtClean="0">
                <a:solidFill>
                  <a:srgbClr val="00B0F0"/>
                </a:solidFill>
              </a:rPr>
              <a:t>The serpent that did sting thy father’s life</a:t>
            </a:r>
            <a:endParaRPr lang="zh-TW" altLang="zh-TW" sz="2400" smtClean="0">
              <a:solidFill>
                <a:srgbClr val="00B0F0"/>
              </a:solidFill>
            </a:endParaRPr>
          </a:p>
          <a:p>
            <a:r>
              <a:rPr lang="en-US" altLang="zh-TW" sz="2400" smtClean="0">
                <a:solidFill>
                  <a:srgbClr val="00B0F0"/>
                </a:solidFill>
              </a:rPr>
              <a:t>Now wears his crown.</a:t>
            </a:r>
            <a:endParaRPr lang="zh-TW" altLang="zh-TW" sz="2400" smtClean="0">
              <a:solidFill>
                <a:srgbClr val="00B0F0"/>
              </a:solidFill>
            </a:endParaRPr>
          </a:p>
          <a:p>
            <a:r>
              <a:rPr lang="en-US" altLang="zh-TW" sz="2400" smtClean="0"/>
              <a:t>  </a:t>
            </a:r>
            <a:r>
              <a:rPr lang="en-US" altLang="zh-TW" sz="2400" i="1" smtClean="0"/>
              <a:t>Ham.</a:t>
            </a:r>
            <a:r>
              <a:rPr lang="en-US" altLang="zh-TW" sz="2400" smtClean="0"/>
              <a:t>        O </a:t>
            </a:r>
            <a:r>
              <a:rPr lang="en-US" altLang="zh-TW" sz="2400" smtClean="0">
                <a:solidFill>
                  <a:srgbClr val="FF0000"/>
                </a:solidFill>
              </a:rPr>
              <a:t>my prophetic soul! (I knew it!)</a:t>
            </a:r>
            <a:endParaRPr lang="zh-TW" altLang="zh-TW" sz="2400" smtClean="0">
              <a:solidFill>
                <a:srgbClr val="FF0000"/>
              </a:solidFill>
            </a:endParaRPr>
          </a:p>
          <a:p>
            <a:r>
              <a:rPr lang="en-US" altLang="zh-TW" sz="2400" smtClean="0">
                <a:solidFill>
                  <a:srgbClr val="00B0F0"/>
                </a:solidFill>
              </a:rPr>
              <a:t>My uncle!</a:t>
            </a:r>
            <a:endParaRPr lang="zh-TW" altLang="zh-TW" sz="2400" smtClean="0">
              <a:solidFill>
                <a:srgbClr val="00B0F0"/>
              </a:solidFill>
            </a:endParaRPr>
          </a:p>
          <a:p>
            <a:r>
              <a:rPr lang="en-US" altLang="zh-TW" sz="2400" smtClean="0"/>
              <a:t>  </a:t>
            </a:r>
            <a:endParaRPr lang="zh-TW" altLang="en-US" sz="2400" smtClean="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標題 1"/>
          <p:cNvSpPr>
            <a:spLocks noGrp="1"/>
          </p:cNvSpPr>
          <p:nvPr>
            <p:ph type="title"/>
          </p:nvPr>
        </p:nvSpPr>
        <p:spPr/>
        <p:txBody>
          <a:bodyPr/>
          <a:lstStyle/>
          <a:p>
            <a:r>
              <a:rPr lang="en-US" altLang="zh-TW" smtClean="0"/>
              <a:t>I.5.47-55</a:t>
            </a:r>
            <a:endParaRPr lang="zh-TW" altLang="en-US" smtClean="0"/>
          </a:p>
        </p:txBody>
      </p:sp>
      <p:sp>
        <p:nvSpPr>
          <p:cNvPr id="94211" name="內容版面配置區 2"/>
          <p:cNvSpPr>
            <a:spLocks noGrp="1"/>
          </p:cNvSpPr>
          <p:nvPr>
            <p:ph idx="1"/>
          </p:nvPr>
        </p:nvSpPr>
        <p:spPr>
          <a:xfrm>
            <a:off x="468313" y="1268413"/>
            <a:ext cx="8218487" cy="4857750"/>
          </a:xfrm>
        </p:spPr>
        <p:txBody>
          <a:bodyPr/>
          <a:lstStyle/>
          <a:p>
            <a:r>
              <a:rPr lang="en-US" altLang="zh-TW" sz="2400" i="1" smtClean="0"/>
              <a:t>Ghost.</a:t>
            </a:r>
            <a:r>
              <a:rPr lang="en-US" altLang="zh-TW" sz="2400" smtClean="0"/>
              <a:t>  Ay, that </a:t>
            </a:r>
            <a:r>
              <a:rPr lang="en-US" altLang="zh-TW" sz="2400" smtClean="0">
                <a:solidFill>
                  <a:srgbClr val="00B0F0"/>
                </a:solidFill>
              </a:rPr>
              <a:t>incestuous, </a:t>
            </a:r>
            <a:r>
              <a:rPr lang="en-US" altLang="zh-TW" sz="2400" smtClean="0">
                <a:solidFill>
                  <a:srgbClr val="FF0000"/>
                </a:solidFill>
              </a:rPr>
              <a:t>that adulterate (adulterous) </a:t>
            </a:r>
            <a:r>
              <a:rPr lang="en-US" altLang="zh-TW" sz="2400" smtClean="0"/>
              <a:t>beast,</a:t>
            </a:r>
            <a:endParaRPr lang="zh-TW" altLang="zh-TW" sz="2400" smtClean="0"/>
          </a:p>
          <a:p>
            <a:r>
              <a:rPr lang="en-US" altLang="zh-TW" sz="2400" smtClean="0"/>
              <a:t>With witchcraft of his wit, with </a:t>
            </a:r>
            <a:r>
              <a:rPr lang="en-US" altLang="zh-TW" sz="2400" smtClean="0">
                <a:solidFill>
                  <a:srgbClr val="0000CC"/>
                </a:solidFill>
              </a:rPr>
              <a:t>traitorous gifts</a:t>
            </a:r>
            <a:r>
              <a:rPr lang="en-US" altLang="zh-TW" sz="2400" smtClean="0"/>
              <a:t>,—</a:t>
            </a:r>
            <a:endParaRPr lang="zh-TW" altLang="zh-TW" sz="2400" smtClean="0"/>
          </a:p>
          <a:p>
            <a:r>
              <a:rPr lang="en-US" altLang="zh-TW" sz="2400" smtClean="0"/>
              <a:t>O wicked wit and gifts, that have the power</a:t>
            </a:r>
            <a:endParaRPr lang="zh-TW" altLang="zh-TW" sz="2400" smtClean="0"/>
          </a:p>
          <a:p>
            <a:r>
              <a:rPr lang="en-US" altLang="zh-TW" sz="2400" smtClean="0"/>
              <a:t>So to seduce!—won to his shameful lust</a:t>
            </a:r>
            <a:endParaRPr lang="zh-TW" altLang="zh-TW" sz="2400" smtClean="0"/>
          </a:p>
          <a:p>
            <a:r>
              <a:rPr lang="en-US" altLang="zh-TW" sz="2400" smtClean="0"/>
              <a:t>The will of </a:t>
            </a:r>
            <a:r>
              <a:rPr lang="en-US" altLang="zh-TW" sz="2400" smtClean="0">
                <a:solidFill>
                  <a:srgbClr val="00B0F0"/>
                </a:solidFill>
              </a:rPr>
              <a:t>my most seeming-virtuous queen.</a:t>
            </a:r>
            <a:endParaRPr lang="zh-TW" altLang="zh-TW" sz="2400" smtClean="0">
              <a:solidFill>
                <a:srgbClr val="00B0F0"/>
              </a:solidFill>
            </a:endParaRPr>
          </a:p>
          <a:p>
            <a:r>
              <a:rPr lang="en-US" altLang="zh-TW" sz="2400" smtClean="0"/>
              <a:t>O Hamlet! what a falling-off was there;</a:t>
            </a:r>
            <a:endParaRPr lang="zh-TW" altLang="zh-TW" sz="2400" smtClean="0"/>
          </a:p>
          <a:p>
            <a:r>
              <a:rPr lang="en-US" altLang="zh-TW" sz="2400" smtClean="0"/>
              <a:t>From me, whose love was of that </a:t>
            </a:r>
            <a:r>
              <a:rPr lang="en-US" altLang="zh-TW" sz="2400" smtClean="0">
                <a:solidFill>
                  <a:srgbClr val="FF0000"/>
                </a:solidFill>
              </a:rPr>
              <a:t>dignity (so honourable)</a:t>
            </a:r>
            <a:endParaRPr lang="zh-TW" altLang="zh-TW" sz="2400" smtClean="0">
              <a:solidFill>
                <a:srgbClr val="FF0000"/>
              </a:solidFill>
            </a:endParaRPr>
          </a:p>
          <a:p>
            <a:r>
              <a:rPr lang="en-US" altLang="zh-TW" sz="2400" smtClean="0"/>
              <a:t>That it went hand in hand even with the vow</a:t>
            </a:r>
            <a:endParaRPr lang="zh-TW" altLang="zh-TW" sz="2400" smtClean="0"/>
          </a:p>
          <a:p>
            <a:r>
              <a:rPr lang="en-US" altLang="zh-TW" sz="2400" smtClean="0"/>
              <a:t>I made to her in marriage; and to </a:t>
            </a:r>
            <a:r>
              <a:rPr lang="en-US" altLang="zh-TW" sz="2400" smtClean="0">
                <a:solidFill>
                  <a:srgbClr val="FF0000"/>
                </a:solidFill>
              </a:rPr>
              <a:t>decline (descend to the level of)</a:t>
            </a:r>
            <a:endParaRPr lang="zh-TW" altLang="zh-TW" sz="2400" smtClean="0">
              <a:solidFill>
                <a:srgbClr val="FF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p:nvPr>
        </p:nvSpPr>
        <p:spPr/>
        <p:txBody>
          <a:bodyPr/>
          <a:lstStyle/>
          <a:p>
            <a:r>
              <a:rPr lang="en-US" altLang="zh-TW" smtClean="0"/>
              <a:t>III.4.122-128</a:t>
            </a:r>
            <a:endParaRPr lang="zh-TW" altLang="en-US" smtClean="0"/>
          </a:p>
        </p:txBody>
      </p:sp>
      <p:sp>
        <p:nvSpPr>
          <p:cNvPr id="95235" name="內容版面配置區 2"/>
          <p:cNvSpPr>
            <a:spLocks noGrp="1"/>
          </p:cNvSpPr>
          <p:nvPr>
            <p:ph idx="1"/>
          </p:nvPr>
        </p:nvSpPr>
        <p:spPr>
          <a:xfrm>
            <a:off x="395288" y="1628775"/>
            <a:ext cx="8229600" cy="4525963"/>
          </a:xfrm>
        </p:spPr>
        <p:txBody>
          <a:bodyPr/>
          <a:lstStyle/>
          <a:p>
            <a:r>
              <a:rPr lang="en-US" altLang="zh-TW" smtClean="0"/>
              <a:t>  </a:t>
            </a:r>
            <a:r>
              <a:rPr lang="en-US" altLang="zh-TW" sz="2400" i="1" smtClean="0"/>
              <a:t>Ghost.</a:t>
            </a:r>
            <a:r>
              <a:rPr lang="en-US" altLang="zh-TW" sz="2400" smtClean="0"/>
              <a:t>  </a:t>
            </a:r>
            <a:r>
              <a:rPr lang="en-US" altLang="zh-TW" sz="2400" smtClean="0">
                <a:solidFill>
                  <a:srgbClr val="FF0000"/>
                </a:solidFill>
              </a:rPr>
              <a:t>Do not forget (Once again (see 1,5, 99) the Ghost stirs Hamlet’s memory): </a:t>
            </a:r>
            <a:r>
              <a:rPr lang="en-US" altLang="zh-TW" sz="2400" smtClean="0"/>
              <a:t>this visitation</a:t>
            </a:r>
            <a:endParaRPr lang="zh-TW" altLang="zh-TW" sz="2400" smtClean="0"/>
          </a:p>
          <a:p>
            <a:r>
              <a:rPr lang="en-US" altLang="zh-TW" sz="2400" smtClean="0"/>
              <a:t>Is but to </a:t>
            </a:r>
            <a:r>
              <a:rPr lang="en-US" altLang="zh-TW" sz="2400" smtClean="0">
                <a:solidFill>
                  <a:srgbClr val="FF0000"/>
                </a:solidFill>
              </a:rPr>
              <a:t>whet (sharpen (like a knife).) </a:t>
            </a:r>
            <a:r>
              <a:rPr lang="en-US" altLang="zh-TW" sz="2400" smtClean="0"/>
              <a:t>thy almost blunted purpose.</a:t>
            </a:r>
            <a:endParaRPr lang="zh-TW" altLang="zh-TW" sz="2400" smtClean="0"/>
          </a:p>
          <a:p>
            <a:r>
              <a:rPr lang="en-US" altLang="zh-TW" sz="2400" smtClean="0"/>
              <a:t>But, look! </a:t>
            </a:r>
            <a:r>
              <a:rPr lang="en-US" altLang="zh-TW" sz="2400" smtClean="0">
                <a:solidFill>
                  <a:srgbClr val="FF0000"/>
                </a:solidFill>
              </a:rPr>
              <a:t>amazement (bewilderment. Gertrude is unaware of the Ghost’s presence.) </a:t>
            </a:r>
            <a:r>
              <a:rPr lang="en-US" altLang="zh-TW" sz="2400" smtClean="0"/>
              <a:t>on thy mother sits;</a:t>
            </a:r>
            <a:endParaRPr lang="zh-TW" altLang="zh-TW" sz="2400" smtClean="0"/>
          </a:p>
          <a:p>
            <a:r>
              <a:rPr lang="en-US" altLang="zh-TW" sz="2400" smtClean="0"/>
              <a:t>O! step between her and her fighting soul;</a:t>
            </a:r>
            <a:endParaRPr lang="zh-TW" altLang="zh-TW" sz="2400" smtClean="0"/>
          </a:p>
          <a:p>
            <a:r>
              <a:rPr lang="en-US" altLang="zh-TW" sz="2400" smtClean="0">
                <a:solidFill>
                  <a:srgbClr val="FF0000"/>
                </a:solidFill>
              </a:rPr>
              <a:t>Conceit (imagination) </a:t>
            </a:r>
            <a:r>
              <a:rPr lang="en-US" altLang="zh-TW" sz="2400" smtClean="0"/>
              <a:t>in weakest bodies strongest works:</a:t>
            </a:r>
            <a:endParaRPr lang="zh-TW" altLang="zh-TW" sz="2400" smtClean="0"/>
          </a:p>
          <a:p>
            <a:r>
              <a:rPr lang="en-US" altLang="zh-TW" sz="2400" smtClean="0"/>
              <a:t>Speak to her, Hamlet.</a:t>
            </a:r>
            <a:endParaRPr lang="zh-TW" altLang="zh-TW" sz="2400" smtClean="0"/>
          </a:p>
          <a:p>
            <a:r>
              <a:rPr lang="en-US" altLang="zh-TW" sz="2400" smtClean="0"/>
              <a:t>  </a:t>
            </a:r>
            <a:r>
              <a:rPr lang="en-US" altLang="zh-TW" sz="2400" i="1" smtClean="0"/>
              <a:t>Ham.</a:t>
            </a:r>
            <a:r>
              <a:rPr lang="en-US" altLang="zh-TW" sz="2400" smtClean="0"/>
              <a:t>        How is it with you, lady?</a:t>
            </a:r>
            <a:endParaRPr lang="zh-TW" altLang="zh-TW" sz="2400" smtClean="0"/>
          </a:p>
          <a:p>
            <a:r>
              <a:rPr lang="en-US" altLang="zh-TW" sz="2400" smtClean="0"/>
              <a:t>  </a:t>
            </a:r>
            <a:endParaRPr lang="zh-TW" altLang="en-US" sz="240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zh-TW" smtClean="0"/>
              <a:t>V.2.23-29</a:t>
            </a:r>
          </a:p>
        </p:txBody>
      </p:sp>
      <p:sp>
        <p:nvSpPr>
          <p:cNvPr id="13315" name="Rectangle 3"/>
          <p:cNvSpPr>
            <a:spLocks noGrp="1" noChangeArrowheads="1"/>
          </p:cNvSpPr>
          <p:nvPr>
            <p:ph type="body" idx="1"/>
          </p:nvPr>
        </p:nvSpPr>
        <p:spPr>
          <a:xfrm>
            <a:off x="468313" y="1196975"/>
            <a:ext cx="8229600" cy="4525963"/>
          </a:xfrm>
        </p:spPr>
        <p:txBody>
          <a:bodyPr/>
          <a:lstStyle/>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Who's there? Othello?</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Ay. Desdemona.</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Will you come to bed, my lord?</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Have you pray'd to-night, Desdemona?</a:t>
            </a:r>
            <a:endParaRPr lang="en-US" altLang="zh-TW" sz="2400" b="1" smtClean="0"/>
          </a:p>
          <a:p>
            <a:pPr eaLnBrk="1" hangingPunct="1">
              <a:lnSpc>
                <a:spcPct val="80000"/>
              </a:lnSpc>
              <a:buFontTx/>
              <a:buNone/>
            </a:pPr>
            <a:r>
              <a:rPr lang="en-US" altLang="zh-TW" sz="2400" b="1" smtClean="0"/>
              <a:t>DESDEMONA </a:t>
            </a:r>
            <a:endParaRPr lang="en-US" altLang="zh-TW" sz="2400" smtClean="0"/>
          </a:p>
          <a:p>
            <a:pPr eaLnBrk="1" hangingPunct="1">
              <a:lnSpc>
                <a:spcPct val="80000"/>
              </a:lnSpc>
              <a:buFontTx/>
              <a:buNone/>
            </a:pPr>
            <a:r>
              <a:rPr lang="en-US" altLang="zh-TW" sz="2400" smtClean="0"/>
              <a:t>	Ay, my lord.</a:t>
            </a:r>
            <a:endParaRPr lang="en-US" altLang="zh-TW" sz="2400" b="1" smtClean="0"/>
          </a:p>
          <a:p>
            <a:pPr eaLnBrk="1" hangingPunct="1">
              <a:lnSpc>
                <a:spcPct val="80000"/>
              </a:lnSpc>
              <a:buFontTx/>
              <a:buNone/>
            </a:pPr>
            <a:r>
              <a:rPr lang="en-US" altLang="zh-TW" sz="2400" b="1" smtClean="0"/>
              <a:t>Othello </a:t>
            </a:r>
            <a:endParaRPr lang="en-US" altLang="zh-TW" sz="2400" smtClean="0"/>
          </a:p>
          <a:p>
            <a:pPr eaLnBrk="1" hangingPunct="1">
              <a:lnSpc>
                <a:spcPct val="80000"/>
              </a:lnSpc>
              <a:buFontTx/>
              <a:buNone/>
            </a:pPr>
            <a:r>
              <a:rPr lang="en-US" altLang="zh-TW" sz="2400" smtClean="0"/>
              <a:t>	If you </a:t>
            </a:r>
            <a:r>
              <a:rPr lang="en-US" altLang="zh-TW" sz="2400" smtClean="0">
                <a:solidFill>
                  <a:srgbClr val="FF0000"/>
                </a:solidFill>
              </a:rPr>
              <a:t>bethink (remember)</a:t>
            </a:r>
            <a:r>
              <a:rPr lang="en-US" altLang="zh-TW" sz="2400" smtClean="0"/>
              <a:t> yourself of any crime unreconcil’d as yet to heaven and </a:t>
            </a:r>
            <a:r>
              <a:rPr lang="en-US" altLang="zh-TW" sz="2400" smtClean="0">
                <a:solidFill>
                  <a:srgbClr val="FF0000"/>
                </a:solidFill>
              </a:rPr>
              <a:t>grace (not forgiven by God),</a:t>
            </a:r>
            <a:r>
              <a:rPr lang="en-US" altLang="zh-TW" sz="2400" smtClean="0"/>
              <a:t> </a:t>
            </a:r>
            <a:r>
              <a:rPr lang="en-US" altLang="zh-TW" sz="2400" smtClean="0">
                <a:solidFill>
                  <a:srgbClr val="FF0000"/>
                </a:solidFill>
              </a:rPr>
              <a:t>solicit (ask pardon)</a:t>
            </a:r>
            <a:r>
              <a:rPr lang="en-US" altLang="zh-TW" sz="2400" smtClean="0"/>
              <a:t> for it </a:t>
            </a:r>
            <a:r>
              <a:rPr lang="en-US" altLang="zh-TW" sz="2400" smtClean="0">
                <a:solidFill>
                  <a:srgbClr val="FF0000"/>
                </a:solidFill>
              </a:rPr>
              <a:t>straight (immediately).</a:t>
            </a:r>
            <a:endParaRPr lang="en-US" altLang="zh-TW" sz="2400" b="1" smtClean="0">
              <a:solidFill>
                <a:srgbClr val="FF0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p:nvPr>
        </p:nvSpPr>
        <p:spPr/>
        <p:txBody>
          <a:bodyPr/>
          <a:lstStyle/>
          <a:p>
            <a:r>
              <a:rPr lang="en-US" altLang="zh-TW" smtClean="0"/>
              <a:t>III.4.129-137</a:t>
            </a:r>
            <a:endParaRPr lang="zh-TW" altLang="en-US" smtClean="0"/>
          </a:p>
        </p:txBody>
      </p:sp>
      <p:sp>
        <p:nvSpPr>
          <p:cNvPr id="96259" name="內容版面配置區 2"/>
          <p:cNvSpPr>
            <a:spLocks noGrp="1"/>
          </p:cNvSpPr>
          <p:nvPr>
            <p:ph idx="1"/>
          </p:nvPr>
        </p:nvSpPr>
        <p:spPr/>
        <p:txBody>
          <a:bodyPr/>
          <a:lstStyle/>
          <a:p>
            <a:r>
              <a:rPr lang="en-US" altLang="zh-TW" smtClean="0"/>
              <a:t>  </a:t>
            </a:r>
            <a:r>
              <a:rPr lang="en-US" altLang="zh-TW" sz="2400" i="1" smtClean="0"/>
              <a:t>Queen.</a:t>
            </a:r>
            <a:r>
              <a:rPr lang="en-US" altLang="zh-TW" sz="2400" smtClean="0"/>
              <a:t>  Alas! how is’t with you,</a:t>
            </a:r>
            <a:endParaRPr lang="zh-TW" altLang="zh-TW" sz="2400" smtClean="0"/>
          </a:p>
          <a:p>
            <a:r>
              <a:rPr lang="en-US" altLang="zh-TW" sz="2400" smtClean="0">
                <a:solidFill>
                  <a:srgbClr val="00B0F0"/>
                </a:solidFill>
              </a:rPr>
              <a:t>That you </a:t>
            </a:r>
            <a:r>
              <a:rPr lang="en-US" altLang="zh-TW" sz="2400" smtClean="0">
                <a:solidFill>
                  <a:srgbClr val="FF0000"/>
                </a:solidFill>
              </a:rPr>
              <a:t>do bend your eye (fix your gaze) </a:t>
            </a:r>
            <a:r>
              <a:rPr lang="en-US" altLang="zh-TW" sz="2400" smtClean="0">
                <a:solidFill>
                  <a:srgbClr val="00B0F0"/>
                </a:solidFill>
              </a:rPr>
              <a:t>on vacancy</a:t>
            </a:r>
            <a:endParaRPr lang="zh-TW" altLang="zh-TW" sz="2400" smtClean="0">
              <a:solidFill>
                <a:srgbClr val="00B0F0"/>
              </a:solidFill>
            </a:endParaRPr>
          </a:p>
          <a:p>
            <a:r>
              <a:rPr lang="en-US" altLang="zh-TW" sz="2400" smtClean="0">
                <a:solidFill>
                  <a:srgbClr val="00B0F0"/>
                </a:solidFill>
              </a:rPr>
              <a:t>And with the </a:t>
            </a:r>
            <a:r>
              <a:rPr lang="en-US" altLang="zh-TW" sz="2400" smtClean="0">
                <a:solidFill>
                  <a:srgbClr val="FF0000"/>
                </a:solidFill>
              </a:rPr>
              <a:t>incorporal (empty) </a:t>
            </a:r>
            <a:r>
              <a:rPr lang="en-US" altLang="zh-TW" sz="2400" smtClean="0">
                <a:solidFill>
                  <a:srgbClr val="00B0F0"/>
                </a:solidFill>
              </a:rPr>
              <a:t>air do hold discourse?</a:t>
            </a:r>
            <a:endParaRPr lang="zh-TW" altLang="zh-TW" sz="2400" smtClean="0">
              <a:solidFill>
                <a:srgbClr val="00B0F0"/>
              </a:solidFill>
            </a:endParaRPr>
          </a:p>
          <a:p>
            <a:r>
              <a:rPr lang="en-US" altLang="zh-TW" sz="2400" smtClean="0">
                <a:solidFill>
                  <a:srgbClr val="FF0000"/>
                </a:solidFill>
              </a:rPr>
              <a:t>Forth at your eyes your spirits wildly peep (Forth…peep: your eyes stare wildly.);</a:t>
            </a:r>
            <a:endParaRPr lang="zh-TW" altLang="zh-TW" sz="2400" smtClean="0">
              <a:solidFill>
                <a:srgbClr val="FF0000"/>
              </a:solidFill>
            </a:endParaRPr>
          </a:p>
          <a:p>
            <a:r>
              <a:rPr lang="en-US" altLang="zh-TW" sz="2400" smtClean="0"/>
              <a:t>And, </a:t>
            </a:r>
            <a:r>
              <a:rPr lang="en-US" altLang="zh-TW" sz="2400" smtClean="0">
                <a:solidFill>
                  <a:srgbClr val="FF0000"/>
                </a:solidFill>
              </a:rPr>
              <a:t>as the sleeping soldiers in the alarm (when the alarm is sounded.),</a:t>
            </a:r>
            <a:endParaRPr lang="zh-TW" altLang="zh-TW" sz="2400" smtClean="0">
              <a:solidFill>
                <a:srgbClr val="FF0000"/>
              </a:solidFill>
            </a:endParaRPr>
          </a:p>
          <a:p>
            <a:r>
              <a:rPr lang="en-US" altLang="zh-TW" sz="2400" smtClean="0"/>
              <a:t>Your bedded hair, </a:t>
            </a:r>
            <a:r>
              <a:rPr lang="en-US" altLang="zh-TW" sz="2400" smtClean="0">
                <a:solidFill>
                  <a:srgbClr val="FF0000"/>
                </a:solidFill>
              </a:rPr>
              <a:t>like life in excrements (outgrowths (which have no life in them).),</a:t>
            </a:r>
            <a:endParaRPr lang="zh-TW" altLang="zh-TW" sz="2400" smtClean="0">
              <a:solidFill>
                <a:srgbClr val="FF0000"/>
              </a:solidFill>
            </a:endParaRPr>
          </a:p>
          <a:p>
            <a:r>
              <a:rPr lang="en-US" altLang="zh-TW" sz="2400" smtClean="0"/>
              <a:t>Starts up and stands </a:t>
            </a:r>
            <a:r>
              <a:rPr lang="en-US" altLang="zh-TW" sz="2400" smtClean="0">
                <a:solidFill>
                  <a:srgbClr val="FF0000"/>
                </a:solidFill>
              </a:rPr>
              <a:t>an (on) </a:t>
            </a:r>
            <a:r>
              <a:rPr lang="en-US" altLang="zh-TW" sz="2400" smtClean="0"/>
              <a:t>end. O gentle son!</a:t>
            </a:r>
            <a:endParaRPr lang="zh-TW" altLang="zh-TW" sz="2400" smtClean="0"/>
          </a:p>
          <a:p>
            <a:r>
              <a:rPr lang="en-US" altLang="zh-TW" sz="2400" smtClean="0"/>
              <a:t>Upon the heat and flame of thy distemper</a:t>
            </a:r>
            <a:endParaRPr lang="zh-TW" altLang="zh-TW" sz="2400" smtClean="0"/>
          </a:p>
          <a:p>
            <a:r>
              <a:rPr lang="en-US" altLang="zh-TW" sz="2400" smtClean="0"/>
              <a:t>Sprinkle cool patience. Whereon do you look?</a:t>
            </a:r>
            <a:endParaRPr lang="zh-TW" altLang="zh-TW" sz="2400" smtClean="0"/>
          </a:p>
          <a:p>
            <a:r>
              <a:rPr lang="en-US" altLang="zh-TW" sz="2400" smtClean="0"/>
              <a:t>  </a:t>
            </a:r>
            <a:endParaRPr lang="zh-TW" altLang="zh-TW" sz="2400" smtClean="0"/>
          </a:p>
          <a:p>
            <a:endParaRPr lang="zh-TW" altLang="en-US" sz="2400"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p:cNvSpPr>
          <p:nvPr>
            <p:ph type="title"/>
          </p:nvPr>
        </p:nvSpPr>
        <p:spPr/>
        <p:txBody>
          <a:bodyPr/>
          <a:lstStyle/>
          <a:p>
            <a:r>
              <a:rPr lang="en-US" altLang="zh-TW" smtClean="0"/>
              <a:t>III.4.138-143</a:t>
            </a:r>
            <a:endParaRPr lang="zh-TW" altLang="en-US" smtClean="0"/>
          </a:p>
        </p:txBody>
      </p:sp>
      <p:sp>
        <p:nvSpPr>
          <p:cNvPr id="97283" name="內容版面配置區 2"/>
          <p:cNvSpPr>
            <a:spLocks noGrp="1"/>
          </p:cNvSpPr>
          <p:nvPr>
            <p:ph idx="1"/>
          </p:nvPr>
        </p:nvSpPr>
        <p:spPr/>
        <p:txBody>
          <a:bodyPr/>
          <a:lstStyle/>
          <a:p>
            <a:r>
              <a:rPr lang="en-US" altLang="zh-TW" smtClean="0"/>
              <a:t>  </a:t>
            </a:r>
            <a:r>
              <a:rPr lang="en-US" altLang="zh-TW" sz="2400" i="1" smtClean="0"/>
              <a:t>Ham.</a:t>
            </a:r>
            <a:r>
              <a:rPr lang="en-US" altLang="zh-TW" sz="2400" smtClean="0"/>
              <a:t>  </a:t>
            </a:r>
            <a:r>
              <a:rPr lang="en-US" altLang="zh-TW" sz="2400" smtClean="0">
                <a:solidFill>
                  <a:srgbClr val="00B0F0"/>
                </a:solidFill>
              </a:rPr>
              <a:t>On him, on him! Look you, how pale he glares!</a:t>
            </a:r>
            <a:endParaRPr lang="zh-TW" altLang="zh-TW" sz="2400" smtClean="0">
              <a:solidFill>
                <a:srgbClr val="00B0F0"/>
              </a:solidFill>
            </a:endParaRPr>
          </a:p>
          <a:p>
            <a:r>
              <a:rPr lang="en-US" altLang="zh-TW" sz="2400" smtClean="0">
                <a:solidFill>
                  <a:srgbClr val="FF0000"/>
                </a:solidFill>
              </a:rPr>
              <a:t>His form and cause (his appearance and the reason he has for appearing.) conjoin’d (joined together), </a:t>
            </a:r>
            <a:r>
              <a:rPr lang="en-US" altLang="zh-TW" sz="2400" smtClean="0"/>
              <a:t>preaching to stones,</a:t>
            </a:r>
            <a:endParaRPr lang="zh-TW" altLang="zh-TW" sz="2400" smtClean="0"/>
          </a:p>
          <a:p>
            <a:r>
              <a:rPr lang="en-US" altLang="zh-TW" sz="2400" smtClean="0"/>
              <a:t>Would </a:t>
            </a:r>
            <a:r>
              <a:rPr lang="en-US" altLang="zh-TW" sz="2400" smtClean="0">
                <a:solidFill>
                  <a:srgbClr val="FF0000"/>
                </a:solidFill>
              </a:rPr>
              <a:t>make them capable (sensible, able to respond). </a:t>
            </a:r>
            <a:r>
              <a:rPr lang="en-US" altLang="zh-TW" sz="2400" smtClean="0"/>
              <a:t>Do not look upon me;</a:t>
            </a:r>
            <a:endParaRPr lang="zh-TW" altLang="zh-TW" sz="2400" smtClean="0"/>
          </a:p>
          <a:p>
            <a:r>
              <a:rPr lang="en-US" altLang="zh-TW" sz="2400" smtClean="0"/>
              <a:t>Lest with this piteous </a:t>
            </a:r>
            <a:r>
              <a:rPr lang="en-US" altLang="zh-TW" sz="2400" smtClean="0">
                <a:solidFill>
                  <a:srgbClr val="FF0000"/>
                </a:solidFill>
              </a:rPr>
              <a:t>action (movement) </a:t>
            </a:r>
            <a:r>
              <a:rPr lang="en-US" altLang="zh-TW" sz="2400" smtClean="0"/>
              <a:t>you convert</a:t>
            </a:r>
            <a:endParaRPr lang="zh-TW" altLang="zh-TW" sz="2400" smtClean="0"/>
          </a:p>
          <a:p>
            <a:r>
              <a:rPr lang="en-US" altLang="zh-TW" sz="2400" smtClean="0"/>
              <a:t>My stern </a:t>
            </a:r>
            <a:r>
              <a:rPr lang="en-US" altLang="zh-TW" sz="2400" smtClean="0">
                <a:solidFill>
                  <a:srgbClr val="FF0000"/>
                </a:solidFill>
              </a:rPr>
              <a:t>effects (purposes): </a:t>
            </a:r>
            <a:r>
              <a:rPr lang="en-US" altLang="zh-TW" sz="2400" smtClean="0"/>
              <a:t>then what I have to do</a:t>
            </a:r>
            <a:endParaRPr lang="zh-TW" altLang="zh-TW" sz="2400" smtClean="0"/>
          </a:p>
          <a:p>
            <a:r>
              <a:rPr lang="en-US" altLang="zh-TW" sz="2400" smtClean="0"/>
              <a:t>Will </a:t>
            </a:r>
            <a:r>
              <a:rPr lang="en-US" altLang="zh-TW" sz="2400" smtClean="0">
                <a:solidFill>
                  <a:srgbClr val="FF0000"/>
                </a:solidFill>
              </a:rPr>
              <a:t>want true colour (not look right—be done for the wrong reason.); tears perchance for blood (tears…blood: perhaps tears will be shed rather than blood.).</a:t>
            </a:r>
            <a:endParaRPr lang="zh-TW" altLang="zh-TW" sz="2400" smtClean="0">
              <a:solidFill>
                <a:srgbClr val="FF0000"/>
              </a:solidFill>
            </a:endParaRPr>
          </a:p>
          <a:p>
            <a:endParaRPr lang="zh-TW" altLang="en-US" sz="2400"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a:spLocks noGrp="1"/>
          </p:cNvSpPr>
          <p:nvPr>
            <p:ph type="title"/>
          </p:nvPr>
        </p:nvSpPr>
        <p:spPr/>
        <p:txBody>
          <a:bodyPr/>
          <a:lstStyle/>
          <a:p>
            <a:r>
              <a:rPr lang="en-US" altLang="zh-TW" smtClean="0"/>
              <a:t>III.4.144-151</a:t>
            </a:r>
            <a:endParaRPr lang="zh-TW" altLang="en-US" smtClean="0"/>
          </a:p>
        </p:txBody>
      </p:sp>
      <p:sp>
        <p:nvSpPr>
          <p:cNvPr id="98307" name="內容版面配置區 2"/>
          <p:cNvSpPr>
            <a:spLocks noGrp="1"/>
          </p:cNvSpPr>
          <p:nvPr>
            <p:ph idx="1"/>
          </p:nvPr>
        </p:nvSpPr>
        <p:spPr/>
        <p:txBody>
          <a:bodyPr/>
          <a:lstStyle/>
          <a:p>
            <a:r>
              <a:rPr lang="en-US" altLang="zh-TW" sz="2400" smtClean="0"/>
              <a:t>  </a:t>
            </a:r>
            <a:r>
              <a:rPr lang="en-US" altLang="zh-TW" sz="2400" i="1" smtClean="0"/>
              <a:t>Queen.</a:t>
            </a:r>
            <a:r>
              <a:rPr lang="en-US" altLang="zh-TW" sz="2400" smtClean="0"/>
              <a:t>  </a:t>
            </a:r>
            <a:r>
              <a:rPr lang="en-US" altLang="zh-TW" sz="2400" smtClean="0">
                <a:solidFill>
                  <a:srgbClr val="00B0F0"/>
                </a:solidFill>
              </a:rPr>
              <a:t>To whom do you speak this?</a:t>
            </a:r>
            <a:endParaRPr lang="zh-TW" altLang="zh-TW" sz="2400" smtClean="0">
              <a:solidFill>
                <a:srgbClr val="00B0F0"/>
              </a:solidFill>
            </a:endParaRPr>
          </a:p>
          <a:p>
            <a:r>
              <a:rPr lang="en-US" altLang="zh-TW" sz="2400" smtClean="0"/>
              <a:t>  </a:t>
            </a:r>
            <a:r>
              <a:rPr lang="en-US" altLang="zh-TW" sz="2400" i="1" smtClean="0"/>
              <a:t>Ham.</a:t>
            </a:r>
            <a:r>
              <a:rPr lang="en-US" altLang="zh-TW" sz="2400" smtClean="0"/>
              <a:t>        Do you see nothing there?</a:t>
            </a:r>
            <a:endParaRPr lang="zh-TW" altLang="zh-TW" sz="2400" smtClean="0"/>
          </a:p>
          <a:p>
            <a:r>
              <a:rPr lang="en-US" altLang="zh-TW" sz="2400" smtClean="0"/>
              <a:t>  </a:t>
            </a:r>
            <a:r>
              <a:rPr lang="en-US" altLang="zh-TW" sz="2400" i="1" smtClean="0"/>
              <a:t>Queen.</a:t>
            </a:r>
            <a:r>
              <a:rPr lang="en-US" altLang="zh-TW" sz="2400" smtClean="0"/>
              <a:t>  Nothing at all; yet all that is I see.</a:t>
            </a:r>
            <a:endParaRPr lang="zh-TW" altLang="zh-TW" sz="2400" smtClean="0"/>
          </a:p>
          <a:p>
            <a:r>
              <a:rPr lang="en-US" altLang="zh-TW" sz="2400" smtClean="0"/>
              <a:t>  </a:t>
            </a:r>
            <a:r>
              <a:rPr lang="en-US" altLang="zh-TW" sz="2400" i="1" smtClean="0"/>
              <a:t>Ham.</a:t>
            </a:r>
            <a:r>
              <a:rPr lang="en-US" altLang="zh-TW" sz="2400" smtClean="0"/>
              <a:t>  Nor did you nothing hear?</a:t>
            </a:r>
            <a:endParaRPr lang="zh-TW" altLang="zh-TW" sz="2400" smtClean="0"/>
          </a:p>
          <a:p>
            <a:r>
              <a:rPr lang="en-US" altLang="zh-TW" sz="2400" smtClean="0"/>
              <a:t>  </a:t>
            </a:r>
            <a:r>
              <a:rPr lang="en-US" altLang="zh-TW" sz="2400" i="1" smtClean="0"/>
              <a:t>Queen.</a:t>
            </a:r>
            <a:r>
              <a:rPr lang="en-US" altLang="zh-TW" sz="2400" smtClean="0"/>
              <a:t>        No, nothing but ourselves.</a:t>
            </a:r>
            <a:endParaRPr lang="zh-TW" altLang="zh-TW" sz="2400" smtClean="0"/>
          </a:p>
          <a:p>
            <a:r>
              <a:rPr lang="en-US" altLang="zh-TW" sz="2400" smtClean="0"/>
              <a:t>  </a:t>
            </a:r>
            <a:r>
              <a:rPr lang="en-US" altLang="zh-TW" sz="2400" i="1" smtClean="0"/>
              <a:t>Ham.</a:t>
            </a:r>
            <a:r>
              <a:rPr lang="en-US" altLang="zh-TW" sz="2400" smtClean="0"/>
              <a:t>  Why, look you there! look, how it steals away;</a:t>
            </a:r>
            <a:endParaRPr lang="zh-TW" altLang="zh-TW" sz="2400" smtClean="0"/>
          </a:p>
          <a:p>
            <a:r>
              <a:rPr lang="en-US" altLang="zh-TW" sz="2400" smtClean="0">
                <a:solidFill>
                  <a:srgbClr val="00B0F0"/>
                </a:solidFill>
              </a:rPr>
              <a:t>My father, </a:t>
            </a:r>
            <a:r>
              <a:rPr lang="en-US" altLang="zh-TW" sz="2400" smtClean="0">
                <a:solidFill>
                  <a:srgbClr val="FF0000"/>
                </a:solidFill>
              </a:rPr>
              <a:t>in his habit as he liv’d (wearing the clothes he wore when alive.);</a:t>
            </a:r>
            <a:endParaRPr lang="zh-TW" altLang="zh-TW" sz="2400" smtClean="0">
              <a:solidFill>
                <a:srgbClr val="FF0000"/>
              </a:solidFill>
            </a:endParaRPr>
          </a:p>
          <a:p>
            <a:r>
              <a:rPr lang="en-US" altLang="zh-TW" sz="2400" smtClean="0">
                <a:solidFill>
                  <a:srgbClr val="00B0F0"/>
                </a:solidFill>
              </a:rPr>
              <a:t>Look! where he goes, even now, out at the </a:t>
            </a:r>
            <a:r>
              <a:rPr lang="en-US" altLang="zh-TW" sz="2400" smtClean="0">
                <a:solidFill>
                  <a:srgbClr val="FF0000"/>
                </a:solidFill>
              </a:rPr>
              <a:t>portal (doorway).</a:t>
            </a:r>
            <a:r>
              <a:rPr lang="en-US" altLang="zh-TW" sz="2400" smtClean="0"/>
              <a:t>  [</a:t>
            </a:r>
            <a:r>
              <a:rPr lang="en-US" altLang="zh-TW" sz="2400" i="1" smtClean="0"/>
              <a:t>Exit</a:t>
            </a:r>
            <a:r>
              <a:rPr lang="en-US" altLang="zh-TW" sz="2400" smtClean="0"/>
              <a:t> Ghost. </a:t>
            </a:r>
            <a:endParaRPr lang="zh-TW" altLang="zh-TW" sz="240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fontScale="90000"/>
          </a:bodyPr>
          <a:lstStyle/>
          <a:p>
            <a:pPr fontAlgn="auto">
              <a:spcAft>
                <a:spcPts val="0"/>
              </a:spcAft>
              <a:defRPr/>
            </a:pPr>
            <a:r>
              <a:rPr lang="en-US" altLang="zh-TW" dirty="0" err="1" smtClean="0"/>
              <a:t>Manga</a:t>
            </a:r>
            <a:r>
              <a:rPr lang="en-US" altLang="zh-TW" dirty="0" smtClean="0"/>
              <a:t>, Comics and Graphic Novels </a:t>
            </a:r>
            <a:r>
              <a:rPr lang="en-US" altLang="zh-TW" i="1" dirty="0" smtClean="0"/>
              <a:t>Hamlet</a:t>
            </a:r>
            <a:endParaRPr lang="zh-TW" altLang="en-US" i="1" dirty="0"/>
          </a:p>
        </p:txBody>
      </p:sp>
      <p:pic>
        <p:nvPicPr>
          <p:cNvPr id="99331" name="圖片版面配置區 4" descr="Frailty Thy Name is Woman.jpg"/>
          <p:cNvPicPr>
            <a:picLocks noGrp="1" noChangeAspect="1"/>
          </p:cNvPicPr>
          <p:nvPr>
            <p:ph idx="1"/>
          </p:nvPr>
        </p:nvPicPr>
        <p:blipFill>
          <a:blip r:embed="rId2" cstate="print"/>
          <a:srcRect/>
          <a:stretch>
            <a:fillRect/>
          </a:stretch>
        </p:blipFill>
        <p:spPr>
          <a:xfrm>
            <a:off x="1828800" y="1804988"/>
            <a:ext cx="5486400" cy="4114800"/>
          </a:xfrm>
        </p:spPr>
      </p:pic>
      <p:sp>
        <p:nvSpPr>
          <p:cNvPr id="99332" name="文字方塊 4"/>
          <p:cNvSpPr txBox="1">
            <a:spLocks noChangeArrowheads="1"/>
          </p:cNvSpPr>
          <p:nvPr/>
        </p:nvSpPr>
        <p:spPr bwMode="auto">
          <a:xfrm>
            <a:off x="1785938" y="6143625"/>
            <a:ext cx="5445125" cy="369888"/>
          </a:xfrm>
          <a:prstGeom prst="rect">
            <a:avLst/>
          </a:prstGeom>
          <a:noFill/>
          <a:ln w="9525">
            <a:noFill/>
            <a:miter lim="800000"/>
            <a:headEnd/>
            <a:tailEnd/>
          </a:ln>
        </p:spPr>
        <p:txBody>
          <a:bodyPr wrap="none">
            <a:spAutoFit/>
          </a:bodyPr>
          <a:lstStyle/>
          <a:p>
            <a:r>
              <a:rPr kumimoji="0" lang="en-US" altLang="zh-TW">
                <a:latin typeface="Calibri" pitchFamily="34" charset="0"/>
              </a:rPr>
              <a:t>Manga Shakespeare </a:t>
            </a:r>
            <a:r>
              <a:rPr kumimoji="0" lang="en-US" altLang="zh-TW" i="1">
                <a:latin typeface="Calibri" pitchFamily="34" charset="0"/>
              </a:rPr>
              <a:t>Hamlet</a:t>
            </a:r>
            <a:r>
              <a:rPr kumimoji="0" lang="en-US" altLang="zh-TW">
                <a:latin typeface="Calibri" pitchFamily="34" charset="0"/>
              </a:rPr>
              <a:t>, illustrated by Emma Vieceli </a:t>
            </a:r>
            <a:endParaRPr kumimoji="0" lang="zh-TW" altLang="en-US">
              <a:latin typeface="Calibri"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a:spLocks noGrp="1"/>
          </p:cNvSpPr>
          <p:nvPr>
            <p:ph type="title"/>
          </p:nvPr>
        </p:nvSpPr>
        <p:spPr/>
        <p:txBody>
          <a:bodyPr/>
          <a:lstStyle/>
          <a:p>
            <a:r>
              <a:rPr lang="en-US" altLang="zh-TW" smtClean="0"/>
              <a:t>Manga, Comics and Graphic Novels</a:t>
            </a:r>
            <a:endParaRPr lang="zh-TW" altLang="en-US" smtClean="0"/>
          </a:p>
        </p:txBody>
      </p:sp>
      <p:sp>
        <p:nvSpPr>
          <p:cNvPr id="3075" name="內容版面配置區 2"/>
          <p:cNvSpPr>
            <a:spLocks noGrp="1"/>
          </p:cNvSpPr>
          <p:nvPr>
            <p:ph idx="1"/>
          </p:nvPr>
        </p:nvSpPr>
        <p:spPr/>
        <p:txBody>
          <a:bodyPr rtlCol="0">
            <a:normAutofit fontScale="92500"/>
          </a:bodyPr>
          <a:lstStyle/>
          <a:p>
            <a:pPr fontAlgn="auto">
              <a:spcAft>
                <a:spcPts val="0"/>
              </a:spcAft>
              <a:buFontTx/>
              <a:buNone/>
              <a:defRPr/>
            </a:pPr>
            <a:r>
              <a:rPr lang="en-US" altLang="zh-TW" dirty="0" smtClean="0"/>
              <a:t>Terms:</a:t>
            </a:r>
          </a:p>
          <a:p>
            <a:pPr fontAlgn="auto">
              <a:spcAft>
                <a:spcPts val="0"/>
              </a:spcAft>
              <a:buFont typeface="Arial" pitchFamily="34" charset="0"/>
              <a:buChar char="•"/>
              <a:defRPr/>
            </a:pPr>
            <a:r>
              <a:rPr lang="en-US" altLang="zh-TW" dirty="0" smtClean="0"/>
              <a:t>Comics: It’s a form which is composed of text and images to express ideas in sequential panels.</a:t>
            </a:r>
          </a:p>
          <a:p>
            <a:pPr fontAlgn="auto">
              <a:spcAft>
                <a:spcPts val="0"/>
              </a:spcAft>
              <a:buFont typeface="Arial" pitchFamily="34" charset="0"/>
              <a:buChar char="•"/>
              <a:defRPr/>
            </a:pPr>
            <a:r>
              <a:rPr lang="en-US" altLang="zh-TW" dirty="0" smtClean="0"/>
              <a:t>Graphic Novels: A book is made up of comics contents.</a:t>
            </a:r>
          </a:p>
          <a:p>
            <a:pPr fontAlgn="auto">
              <a:spcAft>
                <a:spcPts val="0"/>
              </a:spcAft>
              <a:buFont typeface="Arial" pitchFamily="34" charset="0"/>
              <a:buChar char="•"/>
              <a:defRPr/>
            </a:pPr>
            <a:r>
              <a:rPr lang="en-US" altLang="zh-TW" dirty="0" err="1" smtClean="0"/>
              <a:t>Manga</a:t>
            </a:r>
            <a:r>
              <a:rPr lang="en-US" altLang="zh-TW" dirty="0" smtClean="0"/>
              <a:t>: It’s used to refer to comics created in Japan, but nowadays it could mean the comics which are illustrated to conform to a style developed in Japan.</a:t>
            </a:r>
          </a:p>
          <a:p>
            <a:pPr fontAlgn="auto">
              <a:spcAft>
                <a:spcPts val="0"/>
              </a:spcAft>
              <a:buFont typeface="Arial" pitchFamily="34" charset="0"/>
              <a:buChar char="•"/>
              <a:defRPr/>
            </a:pPr>
            <a:endParaRPr lang="zh-TW" altLang="en-US" dirty="0" smtClean="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p:cNvSpPr>
            <a:spLocks noGrp="1"/>
          </p:cNvSpPr>
          <p:nvPr>
            <p:ph type="title"/>
          </p:nvPr>
        </p:nvSpPr>
        <p:spPr/>
        <p:txBody>
          <a:bodyPr/>
          <a:lstStyle/>
          <a:p>
            <a:r>
              <a:rPr lang="en-US" altLang="zh-TW" smtClean="0"/>
              <a:t>Hamlet</a:t>
            </a:r>
            <a:endParaRPr lang="zh-TW" altLang="en-US" smtClean="0"/>
          </a:p>
        </p:txBody>
      </p:sp>
      <p:sp>
        <p:nvSpPr>
          <p:cNvPr id="4099" name="內容版面配置區 2"/>
          <p:cNvSpPr>
            <a:spLocks noGrp="1"/>
          </p:cNvSpPr>
          <p:nvPr>
            <p:ph sz="half" idx="1"/>
          </p:nvPr>
        </p:nvSpPr>
        <p:spPr/>
        <p:txBody>
          <a:bodyPr rtlCol="0">
            <a:normAutofit fontScale="92500" lnSpcReduction="10000"/>
          </a:bodyPr>
          <a:lstStyle/>
          <a:p>
            <a:pPr fontAlgn="auto">
              <a:spcAft>
                <a:spcPts val="0"/>
              </a:spcAft>
              <a:buFontTx/>
              <a:buNone/>
              <a:defRPr/>
            </a:pPr>
            <a:r>
              <a:rPr lang="en-US" altLang="zh-TW" dirty="0" smtClean="0"/>
              <a:t>	At least three graphic novels of </a:t>
            </a:r>
            <a:r>
              <a:rPr lang="en-US" altLang="zh-TW" i="1" dirty="0" smtClean="0"/>
              <a:t>Hamlet</a:t>
            </a:r>
            <a:r>
              <a:rPr lang="en-US" altLang="zh-TW" dirty="0" smtClean="0"/>
              <a:t> on the Taiwanese market:</a:t>
            </a:r>
          </a:p>
          <a:p>
            <a:pPr fontAlgn="auto">
              <a:spcAft>
                <a:spcPts val="0"/>
              </a:spcAft>
              <a:buFont typeface="Arial" pitchFamily="34" charset="0"/>
              <a:buChar char="•"/>
              <a:defRPr/>
            </a:pPr>
            <a:r>
              <a:rPr lang="en-US" altLang="zh-TW" dirty="0" err="1" smtClean="0"/>
              <a:t>Meng</a:t>
            </a:r>
            <a:r>
              <a:rPr lang="en-US" altLang="zh-TW" dirty="0" smtClean="0"/>
              <a:t> Chen’s </a:t>
            </a:r>
            <a:r>
              <a:rPr lang="en-US" altLang="zh-TW" dirty="0" err="1" smtClean="0"/>
              <a:t>shôjo</a:t>
            </a:r>
            <a:r>
              <a:rPr lang="en-US" altLang="zh-TW" dirty="0" smtClean="0"/>
              <a:t> </a:t>
            </a:r>
            <a:r>
              <a:rPr lang="en-US" altLang="zh-TW" dirty="0" err="1" smtClean="0"/>
              <a:t>manga</a:t>
            </a:r>
            <a:r>
              <a:rPr lang="en-US" altLang="zh-TW" dirty="0" smtClean="0"/>
              <a:t> series of </a:t>
            </a:r>
            <a:r>
              <a:rPr lang="en-US" altLang="zh-TW" i="1" dirty="0" smtClean="0"/>
              <a:t>Hamlet </a:t>
            </a:r>
            <a:r>
              <a:rPr lang="en-US" altLang="zh-TW" dirty="0" smtClean="0"/>
              <a:t>(2006); </a:t>
            </a:r>
          </a:p>
          <a:p>
            <a:pPr fontAlgn="auto">
              <a:spcAft>
                <a:spcPts val="0"/>
              </a:spcAft>
              <a:buFont typeface="Arial" pitchFamily="34" charset="0"/>
              <a:buChar char="•"/>
              <a:defRPr/>
            </a:pPr>
            <a:r>
              <a:rPr lang="en-US" altLang="zh-TW" dirty="0" smtClean="0"/>
              <a:t>Lai </a:t>
            </a:r>
            <a:r>
              <a:rPr lang="en-US" altLang="zh-TW" dirty="0" err="1" smtClean="0"/>
              <a:t>Youxien</a:t>
            </a:r>
            <a:r>
              <a:rPr lang="en-US" altLang="zh-TW" dirty="0" smtClean="0"/>
              <a:t> and Wu Chun’s </a:t>
            </a:r>
            <a:r>
              <a:rPr lang="en-US" altLang="zh-TW" i="1" dirty="0" err="1" smtClean="0"/>
              <a:t>Wangzi</a:t>
            </a:r>
            <a:r>
              <a:rPr lang="en-US" altLang="zh-TW" i="1" dirty="0" smtClean="0"/>
              <a:t> </a:t>
            </a:r>
            <a:r>
              <a:rPr lang="en-US" altLang="zh-TW" i="1" dirty="0" err="1" smtClean="0"/>
              <a:t>Fuchouji</a:t>
            </a:r>
            <a:r>
              <a:rPr lang="en-US" altLang="zh-TW" i="1" dirty="0" smtClean="0"/>
              <a:t> </a:t>
            </a:r>
            <a:r>
              <a:rPr lang="en-US" altLang="zh-TW" dirty="0" smtClean="0"/>
              <a:t>[</a:t>
            </a:r>
            <a:r>
              <a:rPr lang="en-US" altLang="zh-TW" i="1" dirty="0" smtClean="0"/>
              <a:t>The Prince’s Revenge</a:t>
            </a:r>
            <a:r>
              <a:rPr lang="en-US" altLang="zh-TW" dirty="0" smtClean="0"/>
              <a:t>] (2011);</a:t>
            </a:r>
          </a:p>
          <a:p>
            <a:pPr fontAlgn="auto">
              <a:spcAft>
                <a:spcPts val="0"/>
              </a:spcAft>
              <a:buFont typeface="Arial" pitchFamily="34" charset="0"/>
              <a:buChar char="•"/>
              <a:defRPr/>
            </a:pPr>
            <a:r>
              <a:rPr lang="en-US" altLang="zh-TW" i="1" dirty="0" err="1" smtClean="0"/>
              <a:t>Manhua</a:t>
            </a:r>
            <a:r>
              <a:rPr lang="en-US" altLang="zh-TW" i="1" dirty="0" smtClean="0"/>
              <a:t> </a:t>
            </a:r>
            <a:r>
              <a:rPr lang="en-US" altLang="zh-TW" i="1" dirty="0" err="1" smtClean="0"/>
              <a:t>Shashibiya</a:t>
            </a:r>
            <a:r>
              <a:rPr lang="en-US" altLang="zh-TW" i="1" dirty="0" smtClean="0"/>
              <a:t>: </a:t>
            </a:r>
            <a:r>
              <a:rPr lang="en-US" altLang="zh-TW" i="1" dirty="0" err="1" smtClean="0"/>
              <a:t>Hamulete</a:t>
            </a:r>
            <a:r>
              <a:rPr lang="en-US" altLang="zh-TW" dirty="0" smtClean="0"/>
              <a:t> (2012).</a:t>
            </a:r>
            <a:r>
              <a:rPr lang="zh-TW" altLang="zh-TW" dirty="0" smtClean="0"/>
              <a:t> </a:t>
            </a:r>
            <a:endParaRPr lang="zh-TW" altLang="en-US" dirty="0" smtClean="0"/>
          </a:p>
        </p:txBody>
      </p:sp>
      <p:pic>
        <p:nvPicPr>
          <p:cNvPr id="101380" name="內容版面配置區 4" descr="hamlet cover.jpg"/>
          <p:cNvPicPr>
            <a:picLocks noGrp="1" noChangeAspect="1"/>
          </p:cNvPicPr>
          <p:nvPr>
            <p:ph sz="half" idx="2"/>
          </p:nvPr>
        </p:nvPicPr>
        <p:blipFill>
          <a:blip r:embed="rId2" cstate="print"/>
          <a:srcRect/>
          <a:stretch>
            <a:fillRect/>
          </a:stretch>
        </p:blipFill>
        <p:spPr>
          <a:xfrm>
            <a:off x="4929188" y="3619500"/>
            <a:ext cx="4100512" cy="3005138"/>
          </a:xfrm>
        </p:spPr>
      </p:pic>
      <p:sp>
        <p:nvSpPr>
          <p:cNvPr id="101381" name="文字方塊 5"/>
          <p:cNvSpPr txBox="1">
            <a:spLocks noChangeArrowheads="1"/>
          </p:cNvSpPr>
          <p:nvPr/>
        </p:nvSpPr>
        <p:spPr bwMode="auto">
          <a:xfrm>
            <a:off x="4857750" y="1928813"/>
            <a:ext cx="3857625" cy="984250"/>
          </a:xfrm>
          <a:prstGeom prst="rect">
            <a:avLst/>
          </a:prstGeom>
          <a:noFill/>
          <a:ln w="9525">
            <a:noFill/>
            <a:miter lim="800000"/>
            <a:headEnd/>
            <a:tailEnd/>
          </a:ln>
        </p:spPr>
        <p:txBody>
          <a:bodyPr>
            <a:spAutoFit/>
          </a:bodyPr>
          <a:lstStyle/>
          <a:p>
            <a:pPr algn="ctr"/>
            <a:r>
              <a:rPr kumimoji="0" lang="en-US" altLang="zh-TW" sz="2000">
                <a:latin typeface="Calibri" pitchFamily="34" charset="0"/>
              </a:rPr>
              <a:t>Meng Chen’s shôjo manga series of </a:t>
            </a:r>
            <a:r>
              <a:rPr kumimoji="0" lang="en-US" altLang="zh-TW" sz="2000" i="1">
                <a:latin typeface="Calibri" pitchFamily="34" charset="0"/>
              </a:rPr>
              <a:t>Hamlet </a:t>
            </a:r>
            <a:r>
              <a:rPr kumimoji="0" lang="en-US" altLang="zh-TW" sz="2000">
                <a:latin typeface="Calibri" pitchFamily="34" charset="0"/>
              </a:rPr>
              <a:t>(2006) </a:t>
            </a:r>
          </a:p>
          <a:p>
            <a:endParaRPr kumimoji="0" lang="zh-TW" altLang="en-US">
              <a:latin typeface="Calibri"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a:spLocks noGrp="1"/>
          </p:cNvSpPr>
          <p:nvPr>
            <p:ph type="title"/>
          </p:nvPr>
        </p:nvSpPr>
        <p:spPr/>
        <p:txBody>
          <a:bodyPr/>
          <a:lstStyle/>
          <a:p>
            <a:r>
              <a:rPr lang="en-US" altLang="zh-TW" smtClean="0"/>
              <a:t>Hamlet’s Plot</a:t>
            </a:r>
            <a:endParaRPr lang="zh-TW" altLang="en-US" smtClean="0"/>
          </a:p>
        </p:txBody>
      </p:sp>
      <p:sp>
        <p:nvSpPr>
          <p:cNvPr id="102403" name="內容版面配置區 2"/>
          <p:cNvSpPr>
            <a:spLocks noGrp="1"/>
          </p:cNvSpPr>
          <p:nvPr>
            <p:ph idx="1"/>
          </p:nvPr>
        </p:nvSpPr>
        <p:spPr/>
        <p:txBody>
          <a:bodyPr/>
          <a:lstStyle/>
          <a:p>
            <a:r>
              <a:rPr lang="en-US" altLang="zh-TW" smtClean="0"/>
              <a:t>Prince Hamlet of Denmark, son of the recently deceased King Hamlet witnesses his father's brother, Claudius, becomes the king. Claudius hastily married Hamlet's mother, Gertrude. </a:t>
            </a:r>
          </a:p>
          <a:p>
            <a:r>
              <a:rPr lang="en-US" altLang="zh-TW" smtClean="0"/>
              <a:t>Hamlet sees his father’s ghost, who tells him that he is murdered by Claudius.</a:t>
            </a:r>
          </a:p>
          <a:p>
            <a:r>
              <a:rPr lang="en-US" altLang="zh-TW" smtClean="0">
                <a:solidFill>
                  <a:srgbClr val="7030A0"/>
                </a:solidFill>
              </a:rPr>
              <a:t>What would you do if you were Hamlet?</a:t>
            </a:r>
            <a:endParaRPr lang="zh-TW" altLang="en-US" smtClean="0">
              <a:solidFill>
                <a:srgbClr val="7030A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標題 1"/>
          <p:cNvSpPr>
            <a:spLocks noGrp="1"/>
          </p:cNvSpPr>
          <p:nvPr>
            <p:ph type="title"/>
          </p:nvPr>
        </p:nvSpPr>
        <p:spPr/>
        <p:txBody>
          <a:bodyPr/>
          <a:lstStyle/>
          <a:p>
            <a:r>
              <a:rPr lang="en-US" altLang="zh-TW" smtClean="0"/>
              <a:t>I.2.131-139</a:t>
            </a:r>
            <a:endParaRPr lang="zh-TW" altLang="en-US" smtClean="0"/>
          </a:p>
        </p:txBody>
      </p:sp>
      <p:sp>
        <p:nvSpPr>
          <p:cNvPr id="103427" name="內容版面配置區 2"/>
          <p:cNvSpPr>
            <a:spLocks noGrp="1"/>
          </p:cNvSpPr>
          <p:nvPr>
            <p:ph idx="1"/>
          </p:nvPr>
        </p:nvSpPr>
        <p:spPr/>
        <p:txBody>
          <a:bodyPr/>
          <a:lstStyle/>
          <a:p>
            <a:pPr>
              <a:lnSpc>
                <a:spcPct val="90000"/>
              </a:lnSpc>
            </a:pPr>
            <a:r>
              <a:rPr lang="en-US" altLang="zh-TW" sz="2700" b="1" smtClean="0"/>
              <a:t>Hamlet</a:t>
            </a:r>
          </a:p>
          <a:p>
            <a:pPr>
              <a:lnSpc>
                <a:spcPct val="90000"/>
              </a:lnSpc>
            </a:pPr>
            <a:r>
              <a:rPr lang="en-US" altLang="zh-TW" sz="2700" smtClean="0"/>
              <a:t>O that this too too solid flesh would melt,</a:t>
            </a:r>
            <a:br>
              <a:rPr lang="en-US" altLang="zh-TW" sz="2700" smtClean="0"/>
            </a:br>
            <a:r>
              <a:rPr lang="en-US" altLang="zh-TW" sz="2700" smtClean="0"/>
              <a:t>Thaw, and resolve itself into a dew!</a:t>
            </a:r>
            <a:br>
              <a:rPr lang="en-US" altLang="zh-TW" sz="2700" smtClean="0"/>
            </a:br>
            <a:r>
              <a:rPr lang="en-US" altLang="zh-TW" sz="2700" smtClean="0"/>
              <a:t>Or that the Everlasting had not fix'd</a:t>
            </a:r>
            <a:br>
              <a:rPr lang="en-US" altLang="zh-TW" sz="2700" smtClean="0"/>
            </a:br>
            <a:r>
              <a:rPr lang="en-US" altLang="zh-TW" sz="2700" smtClean="0"/>
              <a:t>His canon 'gainst self-slaughter! O God! O God!</a:t>
            </a:r>
            <a:br>
              <a:rPr lang="en-US" altLang="zh-TW" sz="2700" smtClean="0"/>
            </a:br>
            <a:r>
              <a:rPr lang="en-US" altLang="zh-TW" sz="2700" smtClean="0"/>
              <a:t>How weary, stale, flat, and unprofitable</a:t>
            </a:r>
            <a:br>
              <a:rPr lang="en-US" altLang="zh-TW" sz="2700" smtClean="0"/>
            </a:br>
            <a:r>
              <a:rPr lang="en-US" altLang="zh-TW" sz="2700" smtClean="0"/>
              <a:t>Seem to me all the uses of this world!</a:t>
            </a:r>
          </a:p>
          <a:p>
            <a:pPr>
              <a:lnSpc>
                <a:spcPct val="90000"/>
              </a:lnSpc>
            </a:pPr>
            <a:r>
              <a:rPr lang="en-US" altLang="zh-TW" sz="2700" smtClean="0"/>
              <a:t>Fie on't! O fie! 'tis an unweeded garden,</a:t>
            </a:r>
            <a:br>
              <a:rPr lang="en-US" altLang="zh-TW" sz="2700" smtClean="0"/>
            </a:br>
            <a:r>
              <a:rPr lang="en-US" altLang="zh-TW" sz="2700" smtClean="0"/>
              <a:t>That grows to seed; things rank and gross in nature</a:t>
            </a:r>
            <a:br>
              <a:rPr lang="en-US" altLang="zh-TW" sz="2700" smtClean="0"/>
            </a:br>
            <a:r>
              <a:rPr lang="en-US" altLang="zh-TW" sz="2700" smtClean="0"/>
              <a:t>Possess it merely. That it should come to this!</a:t>
            </a:r>
            <a:br>
              <a:rPr lang="en-US" altLang="zh-TW" sz="2700" smtClean="0"/>
            </a:br>
            <a:endParaRPr lang="zh-TW" altLang="en-US" sz="2700" smtClean="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1"/>
          <p:cNvSpPr>
            <a:spLocks noGrp="1"/>
          </p:cNvSpPr>
          <p:nvPr>
            <p:ph type="title"/>
          </p:nvPr>
        </p:nvSpPr>
        <p:spPr/>
        <p:txBody>
          <a:bodyPr/>
          <a:lstStyle/>
          <a:p>
            <a:r>
              <a:rPr lang="en-US" altLang="zh-TW" smtClean="0"/>
              <a:t>I.2.140-146</a:t>
            </a:r>
            <a:endParaRPr lang="zh-TW" altLang="en-US" smtClean="0"/>
          </a:p>
        </p:txBody>
      </p:sp>
      <p:sp>
        <p:nvSpPr>
          <p:cNvPr id="104451" name="內容版面配置區 2"/>
          <p:cNvSpPr>
            <a:spLocks noGrp="1"/>
          </p:cNvSpPr>
          <p:nvPr>
            <p:ph idx="1"/>
          </p:nvPr>
        </p:nvSpPr>
        <p:spPr/>
        <p:txBody>
          <a:bodyPr/>
          <a:lstStyle/>
          <a:p>
            <a:r>
              <a:rPr lang="en-US" altLang="zh-TW" sz="3000" b="1" smtClean="0"/>
              <a:t>Hamlet</a:t>
            </a:r>
          </a:p>
          <a:p>
            <a:r>
              <a:rPr lang="en-US" altLang="zh-TW" sz="3000" smtClean="0"/>
              <a:t>But </a:t>
            </a:r>
            <a:r>
              <a:rPr lang="en-US" altLang="zh-TW" sz="3000" smtClean="0">
                <a:solidFill>
                  <a:schemeClr val="hlink"/>
                </a:solidFill>
              </a:rPr>
              <a:t>two months dead! — nay, not so much, not two:</a:t>
            </a:r>
            <a:br>
              <a:rPr lang="en-US" altLang="zh-TW" sz="3000" smtClean="0">
                <a:solidFill>
                  <a:schemeClr val="hlink"/>
                </a:solidFill>
              </a:rPr>
            </a:br>
            <a:r>
              <a:rPr lang="en-US" altLang="zh-TW" sz="3000" smtClean="0"/>
              <a:t>So excellent a king; that was, to this,</a:t>
            </a:r>
            <a:br>
              <a:rPr lang="en-US" altLang="zh-TW" sz="3000" smtClean="0"/>
            </a:br>
            <a:r>
              <a:rPr lang="en-US" altLang="zh-TW" sz="3000" smtClean="0">
                <a:solidFill>
                  <a:schemeClr val="accent2"/>
                </a:solidFill>
              </a:rPr>
              <a:t>Hyperion</a:t>
            </a:r>
            <a:r>
              <a:rPr lang="en-US" altLang="zh-TW" sz="3000" smtClean="0"/>
              <a:t> to a </a:t>
            </a:r>
            <a:r>
              <a:rPr lang="en-US" altLang="zh-TW" sz="3000" smtClean="0">
                <a:solidFill>
                  <a:schemeClr val="accent2"/>
                </a:solidFill>
              </a:rPr>
              <a:t>satyr</a:t>
            </a:r>
            <a:r>
              <a:rPr lang="en-US" altLang="zh-TW" sz="3000" smtClean="0"/>
              <a:t>; so loving to my mother,</a:t>
            </a:r>
            <a:br>
              <a:rPr lang="en-US" altLang="zh-TW" sz="3000" smtClean="0"/>
            </a:br>
            <a:r>
              <a:rPr lang="en-US" altLang="zh-TW" sz="3000" smtClean="0"/>
              <a:t>That he might not beteem the winds of heaven</a:t>
            </a:r>
            <a:br>
              <a:rPr lang="en-US" altLang="zh-TW" sz="3000" smtClean="0"/>
            </a:br>
            <a:r>
              <a:rPr lang="en-US" altLang="zh-TW" sz="3000" smtClean="0"/>
              <a:t>Visit her face too roughly. Heaven and earth!</a:t>
            </a:r>
            <a:br>
              <a:rPr lang="en-US" altLang="zh-TW" sz="3000" smtClean="0"/>
            </a:br>
            <a:r>
              <a:rPr lang="en-US" altLang="zh-TW" sz="3000" smtClean="0"/>
              <a:t>Must I remember? Why, she would hang on him</a:t>
            </a:r>
            <a:br>
              <a:rPr lang="en-US" altLang="zh-TW" sz="3000" smtClean="0"/>
            </a:br>
            <a:r>
              <a:rPr lang="en-US" altLang="zh-TW" sz="3000" smtClean="0"/>
              <a:t>As if increase of appetite had grown</a:t>
            </a:r>
            <a:endParaRPr lang="zh-TW" altLang="en-US" sz="30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1"/>
          <p:cNvSpPr>
            <a:spLocks noGrp="1"/>
          </p:cNvSpPr>
          <p:nvPr>
            <p:ph type="title"/>
          </p:nvPr>
        </p:nvSpPr>
        <p:spPr/>
        <p:txBody>
          <a:bodyPr/>
          <a:lstStyle/>
          <a:p>
            <a:pPr algn="l"/>
            <a:r>
              <a:rPr lang="en-US" altLang="zh-TW" smtClean="0"/>
              <a:t>I.2.147-155</a:t>
            </a:r>
            <a:endParaRPr lang="zh-TW" altLang="en-US" smtClean="0"/>
          </a:p>
        </p:txBody>
      </p:sp>
      <p:sp>
        <p:nvSpPr>
          <p:cNvPr id="105475" name="內容版面配置區 2"/>
          <p:cNvSpPr>
            <a:spLocks noGrp="1"/>
          </p:cNvSpPr>
          <p:nvPr>
            <p:ph sz="half" idx="1"/>
          </p:nvPr>
        </p:nvSpPr>
        <p:spPr/>
        <p:txBody>
          <a:bodyPr/>
          <a:lstStyle/>
          <a:p>
            <a:r>
              <a:rPr lang="en-US" altLang="zh-TW" sz="2400" b="1" smtClean="0"/>
              <a:t>Hamlet</a:t>
            </a:r>
          </a:p>
          <a:p>
            <a:r>
              <a:rPr lang="en-US" altLang="zh-TW" sz="2400" smtClean="0"/>
              <a:t>By what it fed on, and yet, </a:t>
            </a:r>
            <a:r>
              <a:rPr lang="en-US" altLang="zh-TW" sz="2400" smtClean="0">
                <a:solidFill>
                  <a:srgbClr val="00B0F0"/>
                </a:solidFill>
              </a:rPr>
              <a:t>within a month—</a:t>
            </a:r>
          </a:p>
          <a:p>
            <a:r>
              <a:rPr lang="en-US" altLang="zh-TW" sz="2400" smtClean="0"/>
              <a:t>Let me not think on ’t. </a:t>
            </a:r>
            <a:r>
              <a:rPr lang="en-US" altLang="zh-TW" sz="2400" smtClean="0">
                <a:solidFill>
                  <a:srgbClr val="FF0000"/>
                </a:solidFill>
              </a:rPr>
              <a:t>Frailty, thy name is woman!—</a:t>
            </a:r>
          </a:p>
          <a:p>
            <a:r>
              <a:rPr lang="en-US" altLang="zh-TW" sz="2400" smtClean="0"/>
              <a:t>A little month, or ere those shoes were old</a:t>
            </a:r>
          </a:p>
          <a:p>
            <a:r>
              <a:rPr lang="en-US" altLang="zh-TW" sz="2400" smtClean="0"/>
              <a:t>With which she followed my poor father’s body,</a:t>
            </a:r>
          </a:p>
          <a:p>
            <a:r>
              <a:rPr lang="en-US" altLang="zh-TW" sz="2400" smtClean="0"/>
              <a:t>Like Niobe, all tears. Why she, even she—</a:t>
            </a:r>
          </a:p>
        </p:txBody>
      </p:sp>
      <p:sp>
        <p:nvSpPr>
          <p:cNvPr id="105476" name="文字方塊 5"/>
          <p:cNvSpPr txBox="1">
            <a:spLocks noChangeArrowheads="1"/>
          </p:cNvSpPr>
          <p:nvPr/>
        </p:nvSpPr>
        <p:spPr bwMode="auto">
          <a:xfrm>
            <a:off x="4357688" y="142875"/>
            <a:ext cx="4500562" cy="646113"/>
          </a:xfrm>
          <a:prstGeom prst="rect">
            <a:avLst/>
          </a:prstGeom>
          <a:noFill/>
          <a:ln w="9525">
            <a:noFill/>
            <a:miter lim="800000"/>
            <a:headEnd/>
            <a:tailEnd/>
          </a:ln>
        </p:spPr>
        <p:txBody>
          <a:bodyPr>
            <a:spAutoFit/>
          </a:bodyPr>
          <a:lstStyle/>
          <a:p>
            <a:r>
              <a:rPr kumimoji="0" lang="en-US" altLang="zh-TW">
                <a:latin typeface="Calibri" pitchFamily="34" charset="0"/>
              </a:rPr>
              <a:t>Meng Chen’s </a:t>
            </a:r>
            <a:r>
              <a:rPr kumimoji="0" lang="en-US" altLang="zh-TW" i="1">
                <a:latin typeface="Calibri" pitchFamily="34" charset="0"/>
              </a:rPr>
              <a:t>Hamlet </a:t>
            </a:r>
            <a:r>
              <a:rPr kumimoji="0" lang="en-US" altLang="zh-TW">
                <a:latin typeface="Calibri" pitchFamily="34" charset="0"/>
              </a:rPr>
              <a:t>(2006); Frailty, thy name is woman!— </a:t>
            </a:r>
            <a:endParaRPr kumimoji="0" lang="zh-TW" altLang="en-US">
              <a:latin typeface="Calibri" pitchFamily="34" charset="0"/>
            </a:endParaRPr>
          </a:p>
        </p:txBody>
      </p:sp>
      <p:pic>
        <p:nvPicPr>
          <p:cNvPr id="105477" name="內容版面配置區 2"/>
          <p:cNvPicPr>
            <a:picLocks noGrp="1" noChangeAspect="1"/>
          </p:cNvPicPr>
          <p:nvPr>
            <p:ph sz="half" idx="2"/>
          </p:nvPr>
        </p:nvPicPr>
        <p:blipFill>
          <a:blip r:embed="rId2" cstate="print"/>
          <a:srcRect/>
          <a:stretch>
            <a:fillRect/>
          </a:stretch>
        </p:blipFill>
        <p:spPr>
          <a:xfrm>
            <a:off x="4772025" y="788988"/>
            <a:ext cx="3775075" cy="6069012"/>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4382</TotalTime>
  <Words>3444</Words>
  <Application>Microsoft Office PowerPoint</Application>
  <PresentationFormat>如螢幕大小 (4:3)</PresentationFormat>
  <Paragraphs>953</Paragraphs>
  <Slides>172</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172</vt:i4>
      </vt:variant>
    </vt:vector>
  </HeadingPairs>
  <TitlesOfParts>
    <vt:vector size="182" baseType="lpstr">
      <vt:lpstr>Arial</vt:lpstr>
      <vt:lpstr>新細明體</vt:lpstr>
      <vt:lpstr>Calibri</vt:lpstr>
      <vt:lpstr>Times New Roman</vt:lpstr>
      <vt:lpstr>Bodoni SvtyTwo SC ITC TT-Book</vt:lpstr>
      <vt:lpstr>Times Roman</vt:lpstr>
      <vt:lpstr>Academy Engraved LET Plain:1.0</vt:lpstr>
      <vt:lpstr>Cambria</vt:lpstr>
      <vt:lpstr>Viner Hand ITC</vt:lpstr>
      <vt:lpstr>預設簡報設計</vt:lpstr>
      <vt:lpstr>Shakespeare’s Othello</vt:lpstr>
      <vt:lpstr>投影片 2</vt:lpstr>
      <vt:lpstr>Othello</vt:lpstr>
      <vt:lpstr>投影片 4</vt:lpstr>
      <vt:lpstr>V.2.1-5</vt:lpstr>
      <vt:lpstr>V.2.6-10</vt:lpstr>
      <vt:lpstr>V.2.11-15</vt:lpstr>
      <vt:lpstr>V.2.16-22</vt:lpstr>
      <vt:lpstr>V.2.23-29</vt:lpstr>
      <vt:lpstr>V.2.30-37</vt:lpstr>
      <vt:lpstr>V.2.48-52</vt:lpstr>
      <vt:lpstr>V.2.53-62</vt:lpstr>
      <vt:lpstr>V.2.63-70</vt:lpstr>
      <vt:lpstr>V.2.71-77</vt:lpstr>
      <vt:lpstr>V.2.79-83</vt:lpstr>
      <vt:lpstr>V.2.84-88</vt:lpstr>
      <vt:lpstr>V.2.89-98</vt:lpstr>
      <vt:lpstr>V.2.99-102</vt:lpstr>
      <vt:lpstr>Shakespeare’s Othello Act I Scene 3 </vt:lpstr>
      <vt:lpstr>Othello</vt:lpstr>
      <vt:lpstr>I.3.178-188</vt:lpstr>
      <vt:lpstr>I.3.189-198</vt:lpstr>
      <vt:lpstr>I.3.221-228</vt:lpstr>
      <vt:lpstr>I.3.246-251</vt:lpstr>
      <vt:lpstr>I.3.252-259</vt:lpstr>
      <vt:lpstr>I.3.260-267</vt:lpstr>
      <vt:lpstr>I.3.287-300</vt:lpstr>
      <vt:lpstr>Iago’s Soliloquies</vt:lpstr>
      <vt:lpstr>I.3.319-335</vt:lpstr>
      <vt:lpstr>I.3.335-350</vt:lpstr>
      <vt:lpstr>I.3.372-374</vt:lpstr>
      <vt:lpstr>I.3.378-390</vt:lpstr>
      <vt:lpstr>38-390</vt:lpstr>
      <vt:lpstr>I.3.391-400</vt:lpstr>
      <vt:lpstr>投影片 35</vt:lpstr>
      <vt:lpstr>II.1.211-218</vt:lpstr>
      <vt:lpstr>II.1.219- 224</vt:lpstr>
      <vt:lpstr>II.1.225-237</vt:lpstr>
      <vt:lpstr>III.3.127-133</vt:lpstr>
      <vt:lpstr>III.3.134-147</vt:lpstr>
      <vt:lpstr>III.3.148-156</vt:lpstr>
      <vt:lpstr>III.3.168-178</vt:lpstr>
      <vt:lpstr>III.3.179-195</vt:lpstr>
      <vt:lpstr>III.3.196-207</vt:lpstr>
      <vt:lpstr>III.3.208-215</vt:lpstr>
      <vt:lpstr>III.3.328-334</vt:lpstr>
      <vt:lpstr>III.3.328-336</vt:lpstr>
      <vt:lpstr>Shakespeare’s Othello Act IV Scene 1</vt:lpstr>
      <vt:lpstr>IV.1.1-9</vt:lpstr>
      <vt:lpstr>IV.1.10-17</vt:lpstr>
      <vt:lpstr>IV.1.25-31 </vt:lpstr>
      <vt:lpstr>IV.1.32-37</vt:lpstr>
      <vt:lpstr>IV.1.38-42</vt:lpstr>
      <vt:lpstr>IV.1.43</vt:lpstr>
      <vt:lpstr>IV.1.44-52</vt:lpstr>
      <vt:lpstr>IV.1.53-59</vt:lpstr>
      <vt:lpstr>IV.1.66/78-83</vt:lpstr>
      <vt:lpstr>IV.1.84-87/94-96</vt:lpstr>
      <vt:lpstr>IV.1.98-105</vt:lpstr>
      <vt:lpstr>IV.1.106-110</vt:lpstr>
      <vt:lpstr>IV.1.111-117</vt:lpstr>
      <vt:lpstr>IV.1.118-123</vt:lpstr>
      <vt:lpstr>IV.1.131-136</vt:lpstr>
      <vt:lpstr>IV.1.147-156</vt:lpstr>
      <vt:lpstr>IV.1.153-156</vt:lpstr>
      <vt:lpstr>Shakespeare’s Hamlet</vt:lpstr>
      <vt:lpstr>Japanese Hamlet</vt:lpstr>
      <vt:lpstr>Hamlet’s Plot</vt:lpstr>
      <vt:lpstr>The Kabuki Revenge  Play</vt:lpstr>
      <vt:lpstr>Oiwa in Tōkaidō Yotsuya Kaidan</vt:lpstr>
      <vt:lpstr>Manga Shakespeare Hamlet, illustrated by Emma Vieceli</vt:lpstr>
      <vt:lpstr>I.2.235-245</vt:lpstr>
      <vt:lpstr>The Japanese ghost</vt:lpstr>
      <vt:lpstr>The ghost in Kanagaki Robun’s Hamuretto Yamato Nishikie. Tokyo Eiri Shinbun (October 19th, 1886). </vt:lpstr>
      <vt:lpstr>Kawakami Otojirô’s Hamlet</vt:lpstr>
      <vt:lpstr>The ghost in Tsubouchi Shôyô’s Hamlet</vt:lpstr>
      <vt:lpstr>Shakespeare’s Hamlet the Ghost </vt:lpstr>
      <vt:lpstr>Characters</vt:lpstr>
      <vt:lpstr>I.1.27-34</vt:lpstr>
      <vt:lpstr>I.1.49-55</vt:lpstr>
      <vt:lpstr>I.1.56-59</vt:lpstr>
      <vt:lpstr>I.1.60-62</vt:lpstr>
      <vt:lpstr>I.4.42-47</vt:lpstr>
      <vt:lpstr>I.4.48-55</vt:lpstr>
      <vt:lpstr>I.4.56-61</vt:lpstr>
      <vt:lpstr>I.5.1-9</vt:lpstr>
      <vt:lpstr>I.5.40-46</vt:lpstr>
      <vt:lpstr>I.5.47-55</vt:lpstr>
      <vt:lpstr>III.4.122-128</vt:lpstr>
      <vt:lpstr>III.4.129-137</vt:lpstr>
      <vt:lpstr>III.4.138-143</vt:lpstr>
      <vt:lpstr>III.4.144-151</vt:lpstr>
      <vt:lpstr>Manga, Comics and Graphic Novels Hamlet</vt:lpstr>
      <vt:lpstr>Manga, Comics and Graphic Novels</vt:lpstr>
      <vt:lpstr>Hamlet</vt:lpstr>
      <vt:lpstr>Hamlet’s Plot</vt:lpstr>
      <vt:lpstr>I.2.131-139</vt:lpstr>
      <vt:lpstr>I.2.140-146</vt:lpstr>
      <vt:lpstr>I.2.147-155</vt:lpstr>
      <vt:lpstr>I.2.156-161</vt:lpstr>
      <vt:lpstr>Hamlet (II.2.74-83)</vt:lpstr>
      <vt:lpstr>II.2.84-92</vt:lpstr>
      <vt:lpstr>Meng Chen’s Hamlet (2006): A chat with  Rosencrantz and Guildenstern (II.2)</vt:lpstr>
      <vt:lpstr>Meng Chen’s Hamlet (2006); Hamlet’s chamber scene III.4 </vt:lpstr>
      <vt:lpstr>Meng Chen’s Hamlet (2006)  Gertrude must Die</vt:lpstr>
      <vt:lpstr>Shakespeare’s Hamlet Act III Scene 1</vt:lpstr>
      <vt:lpstr>III.1.63-67</vt:lpstr>
      <vt:lpstr>II.1.97-101</vt:lpstr>
      <vt:lpstr>II.1.107-110</vt:lpstr>
      <vt:lpstr>II.1.102-106</vt:lpstr>
      <vt:lpstr>III.1.63-67</vt:lpstr>
      <vt:lpstr>III.1.68-71</vt:lpstr>
      <vt:lpstr>III.1.72-76</vt:lpstr>
      <vt:lpstr>III.1.77-81</vt:lpstr>
      <vt:lpstr>III.1.82-86</vt:lpstr>
      <vt:lpstr>III.1.87-93</vt:lpstr>
      <vt:lpstr>III.1.94-100</vt:lpstr>
      <vt:lpstr>Shakespeare’s Hamlet Act III Scene 4</vt:lpstr>
      <vt:lpstr>III.4.8-13</vt:lpstr>
      <vt:lpstr>III.4.14-22</vt:lpstr>
      <vt:lpstr>III.4.23-26</vt:lpstr>
      <vt:lpstr>III.4.27-36</vt:lpstr>
      <vt:lpstr>III.4.37-45</vt:lpstr>
      <vt:lpstr>III.4.55-62</vt:lpstr>
      <vt:lpstr>III.4.70-74</vt:lpstr>
      <vt:lpstr>III.4.75-81</vt:lpstr>
      <vt:lpstr>III.4.89-95</vt:lpstr>
      <vt:lpstr>III.4.113-121</vt:lpstr>
      <vt:lpstr>III.4.172-176</vt:lpstr>
      <vt:lpstr>III.4.177-169</vt:lpstr>
      <vt:lpstr>III.4.198-203</vt:lpstr>
      <vt:lpstr>Shakespeare  and  Politics</vt:lpstr>
      <vt:lpstr>投影片 133</vt:lpstr>
      <vt:lpstr>投影片 134</vt:lpstr>
      <vt:lpstr>投影片 135</vt:lpstr>
      <vt:lpstr>投影片 136</vt:lpstr>
      <vt:lpstr>投影片 137</vt:lpstr>
      <vt:lpstr>投影片 138</vt:lpstr>
      <vt:lpstr>投影片 139</vt:lpstr>
      <vt:lpstr>投影片 140</vt:lpstr>
      <vt:lpstr>投影片 141</vt:lpstr>
      <vt:lpstr>投影片 142</vt:lpstr>
      <vt:lpstr>投影片 143</vt:lpstr>
      <vt:lpstr>投影片 144</vt:lpstr>
      <vt:lpstr>投影片 145</vt:lpstr>
      <vt:lpstr>投影片 146</vt:lpstr>
      <vt:lpstr>投影片 147</vt:lpstr>
      <vt:lpstr>投影片 148</vt:lpstr>
      <vt:lpstr>投影片 149</vt:lpstr>
      <vt:lpstr>投影片 150</vt:lpstr>
      <vt:lpstr>投影片 151</vt:lpstr>
      <vt:lpstr>投影片 152</vt:lpstr>
      <vt:lpstr>投影片 153</vt:lpstr>
      <vt:lpstr>投影片 154</vt:lpstr>
      <vt:lpstr>投影片 155</vt:lpstr>
      <vt:lpstr>投影片 156</vt:lpstr>
      <vt:lpstr>投影片 157</vt:lpstr>
      <vt:lpstr>投影片 158</vt:lpstr>
      <vt:lpstr>投影片 159</vt:lpstr>
      <vt:lpstr>投影片 160</vt:lpstr>
      <vt:lpstr>Shakespeare’s London</vt:lpstr>
      <vt:lpstr>London in the 1590’s</vt:lpstr>
      <vt:lpstr>投影片 163</vt:lpstr>
      <vt:lpstr>Old St Paul’s Cathedral</vt:lpstr>
      <vt:lpstr>Old St Paul’s after 1561 lightning fire</vt:lpstr>
      <vt:lpstr>Preaching at Old St Paul’s</vt:lpstr>
      <vt:lpstr>Staple Inn, High Holborn, London</vt:lpstr>
      <vt:lpstr>Oxford Arms, Warwick Lane, London</vt:lpstr>
      <vt:lpstr>New Inn, Gloucester</vt:lpstr>
      <vt:lpstr>Wyngaerde's "Panorama of London in 1543"</vt:lpstr>
      <vt:lpstr>Old London Bridge c.1450</vt:lpstr>
      <vt:lpstr>Rowing across the Thames</vt:lpstr>
    </vt:vector>
  </TitlesOfParts>
  <Company>CMT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Tina Liao</cp:lastModifiedBy>
  <cp:revision>131</cp:revision>
  <dcterms:created xsi:type="dcterms:W3CDTF">2010-09-18T05:02:01Z</dcterms:created>
  <dcterms:modified xsi:type="dcterms:W3CDTF">2017-06-07T17:11:18Z</dcterms:modified>
</cp:coreProperties>
</file>