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handoutMasterIdLst>
    <p:handoutMasterId r:id="rId72"/>
  </p:handoutMasterIdLst>
  <p:sldIdLst>
    <p:sldId id="256" r:id="rId2"/>
    <p:sldId id="257" r:id="rId3"/>
    <p:sldId id="311" r:id="rId4"/>
    <p:sldId id="312" r:id="rId5"/>
    <p:sldId id="313" r:id="rId6"/>
    <p:sldId id="314" r:id="rId7"/>
    <p:sldId id="316" r:id="rId8"/>
    <p:sldId id="308" r:id="rId9"/>
    <p:sldId id="320" r:id="rId10"/>
    <p:sldId id="317" r:id="rId11"/>
    <p:sldId id="318" r:id="rId12"/>
    <p:sldId id="399" r:id="rId13"/>
    <p:sldId id="395" r:id="rId14"/>
    <p:sldId id="396" r:id="rId15"/>
    <p:sldId id="397" r:id="rId16"/>
    <p:sldId id="326" r:id="rId17"/>
    <p:sldId id="323" r:id="rId18"/>
    <p:sldId id="329" r:id="rId19"/>
    <p:sldId id="332" r:id="rId20"/>
    <p:sldId id="333" r:id="rId21"/>
    <p:sldId id="391" r:id="rId22"/>
    <p:sldId id="336" r:id="rId23"/>
    <p:sldId id="337" r:id="rId24"/>
    <p:sldId id="338" r:id="rId25"/>
    <p:sldId id="392" r:id="rId26"/>
    <p:sldId id="340" r:id="rId27"/>
    <p:sldId id="341" r:id="rId28"/>
    <p:sldId id="343" r:id="rId29"/>
    <p:sldId id="344" r:id="rId30"/>
    <p:sldId id="393" r:id="rId31"/>
    <p:sldId id="345" r:id="rId32"/>
    <p:sldId id="347" r:id="rId33"/>
    <p:sldId id="394" r:id="rId34"/>
    <p:sldId id="388" r:id="rId35"/>
    <p:sldId id="353" r:id="rId36"/>
    <p:sldId id="350" r:id="rId37"/>
    <p:sldId id="351" r:id="rId38"/>
    <p:sldId id="331" r:id="rId39"/>
    <p:sldId id="354" r:id="rId40"/>
    <p:sldId id="390" r:id="rId41"/>
    <p:sldId id="356" r:id="rId42"/>
    <p:sldId id="357" r:id="rId43"/>
    <p:sldId id="384" r:id="rId44"/>
    <p:sldId id="358" r:id="rId45"/>
    <p:sldId id="359" r:id="rId46"/>
    <p:sldId id="385" r:id="rId47"/>
    <p:sldId id="360" r:id="rId48"/>
    <p:sldId id="386" r:id="rId49"/>
    <p:sldId id="361" r:id="rId50"/>
    <p:sldId id="364" r:id="rId51"/>
    <p:sldId id="387" r:id="rId52"/>
    <p:sldId id="365" r:id="rId53"/>
    <p:sldId id="400" r:id="rId54"/>
    <p:sldId id="330" r:id="rId55"/>
    <p:sldId id="366" r:id="rId56"/>
    <p:sldId id="368" r:id="rId57"/>
    <p:sldId id="369" r:id="rId58"/>
    <p:sldId id="371" r:id="rId59"/>
    <p:sldId id="372" r:id="rId60"/>
    <p:sldId id="398" r:id="rId61"/>
    <p:sldId id="374" r:id="rId62"/>
    <p:sldId id="324" r:id="rId63"/>
    <p:sldId id="375" r:id="rId64"/>
    <p:sldId id="376" r:id="rId65"/>
    <p:sldId id="377" r:id="rId66"/>
    <p:sldId id="389" r:id="rId67"/>
    <p:sldId id="378" r:id="rId68"/>
    <p:sldId id="325" r:id="rId69"/>
    <p:sldId id="382" r:id="rId70"/>
  </p:sldIdLst>
  <p:sldSz cx="9144000" cy="6858000" type="screen4x3"/>
  <p:notesSz cx="6735763" cy="986948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FAB5B398-4601-4277-95EE-3114DD39650A}">
          <p14:sldIdLst>
            <p14:sldId id="256"/>
            <p14:sldId id="257"/>
            <p14:sldId id="311"/>
            <p14:sldId id="312"/>
            <p14:sldId id="313"/>
            <p14:sldId id="314"/>
            <p14:sldId id="316"/>
            <p14:sldId id="308"/>
            <p14:sldId id="320"/>
            <p14:sldId id="317"/>
            <p14:sldId id="318"/>
            <p14:sldId id="399"/>
            <p14:sldId id="395"/>
            <p14:sldId id="396"/>
            <p14:sldId id="397"/>
            <p14:sldId id="326"/>
            <p14:sldId id="323"/>
            <p14:sldId id="329"/>
            <p14:sldId id="332"/>
            <p14:sldId id="333"/>
            <p14:sldId id="391"/>
            <p14:sldId id="336"/>
            <p14:sldId id="337"/>
            <p14:sldId id="338"/>
            <p14:sldId id="392"/>
            <p14:sldId id="340"/>
            <p14:sldId id="341"/>
            <p14:sldId id="343"/>
            <p14:sldId id="344"/>
            <p14:sldId id="393"/>
            <p14:sldId id="345"/>
            <p14:sldId id="347"/>
            <p14:sldId id="394"/>
            <p14:sldId id="388"/>
            <p14:sldId id="353"/>
            <p14:sldId id="350"/>
            <p14:sldId id="351"/>
            <p14:sldId id="331"/>
            <p14:sldId id="354"/>
            <p14:sldId id="390"/>
            <p14:sldId id="356"/>
            <p14:sldId id="357"/>
            <p14:sldId id="384"/>
            <p14:sldId id="358"/>
            <p14:sldId id="359"/>
            <p14:sldId id="385"/>
            <p14:sldId id="360"/>
            <p14:sldId id="386"/>
            <p14:sldId id="361"/>
            <p14:sldId id="364"/>
            <p14:sldId id="387"/>
            <p14:sldId id="365"/>
            <p14:sldId id="400"/>
            <p14:sldId id="330"/>
            <p14:sldId id="366"/>
            <p14:sldId id="368"/>
            <p14:sldId id="369"/>
            <p14:sldId id="371"/>
            <p14:sldId id="372"/>
            <p14:sldId id="398"/>
            <p14:sldId id="374"/>
            <p14:sldId id="324"/>
            <p14:sldId id="375"/>
            <p14:sldId id="376"/>
            <p14:sldId id="377"/>
            <p14:sldId id="389"/>
            <p14:sldId id="378"/>
            <p14:sldId id="325"/>
            <p14:sldId id="382"/>
          </p14:sldIdLst>
        </p14:section>
      </p14:sectionLst>
    </p:ext>
    <p:ext uri="{EFAFB233-063F-42B5-8137-9DF3F51BA10A}">
      <p15:sldGuideLst xmlns:p15="http://schemas.microsoft.com/office/powerpoint/2012/main" xmlns="">
        <p15:guide id="1" orient="horz" pos="2115" userDrawn="1">
          <p15:clr>
            <a:srgbClr val="A4A3A4"/>
          </p15:clr>
        </p15:guide>
        <p15:guide id="2" pos="2925"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0000FF"/>
    <a:srgbClr val="FF00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96582" autoAdjust="0"/>
  </p:normalViewPr>
  <p:slideViewPr>
    <p:cSldViewPr snapToGrid="0" showGuides="1">
      <p:cViewPr varScale="1">
        <p:scale>
          <a:sx n="74" d="100"/>
          <a:sy n="74" d="100"/>
        </p:scale>
        <p:origin x="-840" y="-56"/>
      </p:cViewPr>
      <p:guideLst>
        <p:guide orient="horz" pos="2115"/>
        <p:guide pos="2925"/>
      </p:guideLst>
    </p:cSldViewPr>
  </p:slideViewPr>
  <p:outlineViewPr>
    <p:cViewPr>
      <p:scale>
        <a:sx n="33" d="100"/>
        <a:sy n="33" d="100"/>
      </p:scale>
      <p:origin x="0" y="-20598"/>
    </p:cViewPr>
  </p:outlineViewPr>
  <p:notesTextViewPr>
    <p:cViewPr>
      <p:scale>
        <a:sx n="3" d="2"/>
        <a:sy n="3" d="2"/>
      </p:scale>
      <p:origin x="0" y="0"/>
    </p:cViewPr>
  </p:notesTextViewPr>
  <p:notesViewPr>
    <p:cSldViewPr snapToGrid="0" showGuides="1">
      <p:cViewPr varScale="1">
        <p:scale>
          <a:sx n="85" d="100"/>
          <a:sy n="85" d="100"/>
        </p:scale>
        <p:origin x="287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18831" cy="495189"/>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15373" y="0"/>
            <a:ext cx="2918831" cy="495189"/>
          </a:xfrm>
          <a:prstGeom prst="rect">
            <a:avLst/>
          </a:prstGeom>
        </p:spPr>
        <p:txBody>
          <a:bodyPr vert="horz" lIns="91440" tIns="45720" rIns="91440" bIns="45720" rtlCol="0"/>
          <a:lstStyle>
            <a:lvl1pPr algn="r">
              <a:defRPr sz="1200"/>
            </a:lvl1pPr>
          </a:lstStyle>
          <a:p>
            <a:fld id="{D9CB0401-1A7A-4C3F-BFB0-BCCE07176F61}" type="datetimeFigureOut">
              <a:rPr lang="zh-TW" altLang="en-US" smtClean="0"/>
              <a:t>2017/3/22</a:t>
            </a:fld>
            <a:endParaRPr lang="zh-TW" altLang="en-US"/>
          </a:p>
        </p:txBody>
      </p:sp>
      <p:sp>
        <p:nvSpPr>
          <p:cNvPr id="4" name="頁尾版面配置區 3"/>
          <p:cNvSpPr>
            <a:spLocks noGrp="1"/>
          </p:cNvSpPr>
          <p:nvPr>
            <p:ph type="ftr" sz="quarter" idx="2"/>
          </p:nvPr>
        </p:nvSpPr>
        <p:spPr>
          <a:xfrm>
            <a:off x="0" y="9374302"/>
            <a:ext cx="2918831" cy="4951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15373" y="9374302"/>
            <a:ext cx="2918831" cy="495187"/>
          </a:xfrm>
          <a:prstGeom prst="rect">
            <a:avLst/>
          </a:prstGeom>
        </p:spPr>
        <p:txBody>
          <a:bodyPr vert="horz" lIns="91440" tIns="45720" rIns="91440" bIns="45720" rtlCol="0" anchor="b"/>
          <a:lstStyle>
            <a:lvl1pPr algn="r">
              <a:defRPr sz="1200"/>
            </a:lvl1pPr>
          </a:lstStyle>
          <a:p>
            <a:fld id="{48E6AEF8-A07F-405D-BBA8-543A542970F6}" type="slidenum">
              <a:rPr lang="zh-TW" altLang="en-US" smtClean="0"/>
              <a:t>‹#›</a:t>
            </a:fld>
            <a:endParaRPr lang="zh-TW" altLang="en-US"/>
          </a:p>
        </p:txBody>
      </p:sp>
    </p:spTree>
    <p:extLst>
      <p:ext uri="{BB962C8B-B14F-4D97-AF65-F5344CB8AC3E}">
        <p14:creationId xmlns:p14="http://schemas.microsoft.com/office/powerpoint/2010/main" val="1560054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18831" cy="495189"/>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15373" y="0"/>
            <a:ext cx="2918831" cy="495189"/>
          </a:xfrm>
          <a:prstGeom prst="rect">
            <a:avLst/>
          </a:prstGeom>
        </p:spPr>
        <p:txBody>
          <a:bodyPr vert="horz" lIns="91440" tIns="45720" rIns="91440" bIns="45720" rtlCol="0"/>
          <a:lstStyle>
            <a:lvl1pPr algn="r">
              <a:defRPr sz="1200"/>
            </a:lvl1pPr>
          </a:lstStyle>
          <a:p>
            <a:fld id="{FFB905A4-C793-4A67-BD17-EFF01D566674}" type="datetimeFigureOut">
              <a:rPr lang="zh-TW" altLang="en-US" smtClean="0"/>
              <a:t>2017/3/22</a:t>
            </a:fld>
            <a:endParaRPr lang="zh-TW" altLang="en-US"/>
          </a:p>
        </p:txBody>
      </p:sp>
      <p:sp>
        <p:nvSpPr>
          <p:cNvPr id="4" name="投影片圖像版面配置區 3"/>
          <p:cNvSpPr>
            <a:spLocks noGrp="1" noRot="1" noChangeAspect="1"/>
          </p:cNvSpPr>
          <p:nvPr>
            <p:ph type="sldImg" idx="2"/>
          </p:nvPr>
        </p:nvSpPr>
        <p:spPr>
          <a:xfrm>
            <a:off x="1147763" y="1233488"/>
            <a:ext cx="4440237" cy="333057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3577" y="4749692"/>
            <a:ext cx="5388610" cy="3886111"/>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374302"/>
            <a:ext cx="2918831" cy="4951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15373" y="9374302"/>
            <a:ext cx="2918831" cy="495187"/>
          </a:xfrm>
          <a:prstGeom prst="rect">
            <a:avLst/>
          </a:prstGeom>
        </p:spPr>
        <p:txBody>
          <a:bodyPr vert="horz" lIns="91440" tIns="45720" rIns="91440" bIns="45720" rtlCol="0" anchor="b"/>
          <a:lstStyle>
            <a:lvl1pPr algn="r">
              <a:defRPr sz="1200"/>
            </a:lvl1pPr>
          </a:lstStyle>
          <a:p>
            <a:fld id="{E2EEEAD0-F853-4718-9FA1-4038F65928E5}" type="slidenum">
              <a:rPr lang="zh-TW" altLang="en-US" smtClean="0"/>
              <a:t>‹#›</a:t>
            </a:fld>
            <a:endParaRPr lang="zh-TW" altLang="en-US"/>
          </a:p>
        </p:txBody>
      </p:sp>
    </p:spTree>
    <p:extLst>
      <p:ext uri="{BB962C8B-B14F-4D97-AF65-F5344CB8AC3E}">
        <p14:creationId xmlns:p14="http://schemas.microsoft.com/office/powerpoint/2010/main" val="4126520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E2EEEAD0-F853-4718-9FA1-4038F65928E5}" type="slidenum">
              <a:rPr lang="zh-TW" altLang="en-US" smtClean="0"/>
              <a:t>1</a:t>
            </a:fld>
            <a:endParaRPr lang="zh-TW" altLang="en-US"/>
          </a:p>
        </p:txBody>
      </p:sp>
    </p:spTree>
    <p:extLst>
      <p:ext uri="{BB962C8B-B14F-4D97-AF65-F5344CB8AC3E}">
        <p14:creationId xmlns:p14="http://schemas.microsoft.com/office/powerpoint/2010/main" val="3608661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Picture 2" descr="直线_ps快速制作凹陷直线"/>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2632633"/>
            <a:ext cx="9144000" cy="17546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dirty="0"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5" name="Footer Placeholder 4"/>
          <p:cNvSpPr>
            <a:spLocks noGrp="1"/>
          </p:cNvSpPr>
          <p:nvPr>
            <p:ph type="ftr" sz="quarter" idx="11"/>
          </p:nvPr>
        </p:nvSpPr>
        <p:spPr/>
        <p:txBody>
          <a:bodyPr/>
          <a:lstStyle>
            <a:lvl1pPr>
              <a:defRPr sz="3200"/>
            </a:lvl1pPr>
          </a:lstStyle>
          <a:p>
            <a:endParaRPr lang="zh-TW" altLang="en-US" dirty="0"/>
          </a:p>
        </p:txBody>
      </p:sp>
      <p:pic>
        <p:nvPicPr>
          <p:cNvPr id="8" name="Picture 10" descr="D:\user\NYUST\雜務\Logo_NYUST_EE_eSoC\Logo_NYUST.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6223000"/>
            <a:ext cx="6508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ChangeArrowheads="1"/>
          </p:cNvSpPr>
          <p:nvPr userDrawn="1"/>
        </p:nvSpPr>
        <p:spPr bwMode="auto">
          <a:xfrm>
            <a:off x="609600" y="6248400"/>
            <a:ext cx="2971800" cy="533400"/>
          </a:xfrm>
          <a:prstGeom prst="rect">
            <a:avLst/>
          </a:prstGeom>
          <a:solidFill>
            <a:srgbClr val="FFFFFF">
              <a:alpha val="0"/>
            </a:srgbClr>
          </a:solidFill>
          <a:ln w="9525" algn="ctr">
            <a:solidFill>
              <a:schemeClr val="bg1"/>
            </a:solidFill>
            <a:miter lim="800000"/>
            <a:headEnd/>
            <a:tailEnd/>
          </a:ln>
        </p:spPr>
        <p:txBody>
          <a:bodyPr wrap="none" anchor="ctr"/>
          <a:lstStyle>
            <a:lvl1pPr eaLnBrk="0" hangingPunct="0">
              <a:defRPr kumimoji="1">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ctr">
              <a:defRPr/>
            </a:pPr>
            <a:r>
              <a:rPr kumimoji="0" lang="en-US" altLang="zh-TW" sz="2000" b="1" dirty="0" smtClean="0">
                <a:solidFill>
                  <a:srgbClr val="008080"/>
                </a:solidFill>
                <a:ea typeface="標楷體" panose="03000509000000000000" pitchFamily="65" charset="-120"/>
              </a:rPr>
              <a:t>National Yunlin University</a:t>
            </a:r>
          </a:p>
          <a:p>
            <a:pPr algn="ctr">
              <a:defRPr/>
            </a:pPr>
            <a:r>
              <a:rPr kumimoji="0" lang="en-US" altLang="zh-TW" sz="2000" b="1" dirty="0" smtClean="0">
                <a:solidFill>
                  <a:srgbClr val="008080"/>
                </a:solidFill>
                <a:ea typeface="標楷體" panose="03000509000000000000" pitchFamily="65" charset="-120"/>
              </a:rPr>
              <a:t>of Science and Technology</a:t>
            </a:r>
          </a:p>
        </p:txBody>
      </p:sp>
      <p:pic>
        <p:nvPicPr>
          <p:cNvPr id="10" name="Picture 12" descr="D:\user\NYUST\雜務\Logo_NYUST_EE_eSoC\Logo_NYUST_eSoC_2007.jpg"/>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7224713" y="6232525"/>
            <a:ext cx="6413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user\NYUST\雜務\Logo_NYUST_EE_eSoC\Text_NYUST_eSoC_2007.jpg"/>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7866063" y="6230620"/>
            <a:ext cx="127793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5056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9EF81C85-00B9-4FD1-BFD0-9CB6CD426AED}" type="datetime1">
              <a:rPr lang="zh-TW" altLang="en-US" smtClean="0"/>
              <a:t>2017/3/22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78EDC3A-6B9E-4D0C-8F8F-5D77E63D3AB5}" type="slidenum">
              <a:rPr lang="zh-TW" altLang="en-US" smtClean="0"/>
              <a:t>‹#›</a:t>
            </a:fld>
            <a:endParaRPr lang="zh-TW" altLang="en-US"/>
          </a:p>
        </p:txBody>
      </p:sp>
    </p:spTree>
    <p:extLst>
      <p:ext uri="{BB962C8B-B14F-4D97-AF65-F5344CB8AC3E}">
        <p14:creationId xmlns:p14="http://schemas.microsoft.com/office/powerpoint/2010/main" val="3738284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38627394-E677-40C6-BF4A-C5C21CA02835}" type="datetime1">
              <a:rPr lang="zh-TW" altLang="en-US" smtClean="0"/>
              <a:t>2017/3/22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78EDC3A-6B9E-4D0C-8F8F-5D77E63D3AB5}" type="slidenum">
              <a:rPr lang="zh-TW" altLang="en-US" smtClean="0"/>
              <a:t>‹#›</a:t>
            </a:fld>
            <a:endParaRPr lang="zh-TW" altLang="en-US"/>
          </a:p>
        </p:txBody>
      </p:sp>
    </p:spTree>
    <p:extLst>
      <p:ext uri="{BB962C8B-B14F-4D97-AF65-F5344CB8AC3E}">
        <p14:creationId xmlns:p14="http://schemas.microsoft.com/office/powerpoint/2010/main" val="201973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1026" name="Picture 2" descr="http://gb.cri.cn/mmsource/images/2007/09/21/em070921050.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gradFill flip="none" rotWithShape="1">
            <a:gsLst>
              <a:gs pos="56385">
                <a:srgbClr val="C9DEF1"/>
              </a:gs>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lstStyle>
            <a:lvl1pPr algn="ctr">
              <a:defRPr>
                <a:latin typeface="Times New Roman" panose="02020603050405020304" pitchFamily="18" charset="0"/>
                <a:ea typeface="標楷體" panose="03000509000000000000" pitchFamily="65" charset="-120"/>
                <a:cs typeface="Times New Roman" panose="02020603050405020304" pitchFamily="18" charset="0"/>
              </a:defRPr>
            </a:lvl1pPr>
          </a:lstStyle>
          <a:p>
            <a:r>
              <a:rPr lang="zh-TW" altLang="en-US" dirty="0" smtClean="0"/>
              <a:t>按一下以編輯母片標題樣式</a:t>
            </a:r>
            <a:endParaRPr lang="en-US" dirty="0"/>
          </a:p>
        </p:txBody>
      </p:sp>
      <p:sp>
        <p:nvSpPr>
          <p:cNvPr id="3" name="Content Placeholder 2"/>
          <p:cNvSpPr>
            <a:spLocks noGrp="1"/>
          </p:cNvSpPr>
          <p:nvPr>
            <p:ph idx="1"/>
          </p:nvPr>
        </p:nvSpPr>
        <p:spPr/>
        <p:txBody>
          <a:bodyPr/>
          <a:lstStyle>
            <a:lvl1pPr>
              <a:defRPr sz="3200">
                <a:latin typeface="Times New Roman" panose="02020603050405020304" pitchFamily="18" charset="0"/>
                <a:ea typeface="標楷體" panose="03000509000000000000" pitchFamily="65" charset="-120"/>
                <a:cs typeface="Times New Roman" panose="02020603050405020304" pitchFamily="18" charset="0"/>
              </a:defRPr>
            </a:lvl1pPr>
            <a:lvl2pPr>
              <a:defRPr>
                <a:latin typeface="Times New Roman" panose="02020603050405020304" pitchFamily="18" charset="0"/>
                <a:ea typeface="標楷體" panose="03000509000000000000" pitchFamily="65" charset="-120"/>
                <a:cs typeface="Times New Roman" panose="02020603050405020304" pitchFamily="18" charset="0"/>
              </a:defRPr>
            </a:lvl2pPr>
            <a:lvl3pPr>
              <a:defRPr>
                <a:latin typeface="Times New Roman" panose="02020603050405020304" pitchFamily="18" charset="0"/>
                <a:ea typeface="標楷體" panose="03000509000000000000" pitchFamily="65" charset="-120"/>
                <a:cs typeface="Times New Roman" panose="02020603050405020304" pitchFamily="18" charset="0"/>
              </a:defRPr>
            </a:lvl3pPr>
            <a:lvl4pPr>
              <a:defRPr>
                <a:latin typeface="Times New Roman" panose="02020603050405020304" pitchFamily="18" charset="0"/>
                <a:ea typeface="標楷體" panose="03000509000000000000" pitchFamily="65" charset="-120"/>
                <a:cs typeface="Times New Roman" panose="02020603050405020304" pitchFamily="18" charset="0"/>
              </a:defRPr>
            </a:lvl4pPr>
            <a:lvl5pPr>
              <a:defRPr>
                <a:latin typeface="Times New Roman" panose="02020603050405020304" pitchFamily="18" charset="0"/>
                <a:ea typeface="標楷體" panose="03000509000000000000" pitchFamily="65" charset="-120"/>
                <a:cs typeface="Times New Roman" panose="02020603050405020304" pitchFamily="18" charset="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8" name="矩形 7"/>
          <p:cNvSpPr/>
          <p:nvPr userDrawn="1"/>
        </p:nvSpPr>
        <p:spPr>
          <a:xfrm>
            <a:off x="3972063" y="6340888"/>
            <a:ext cx="1199874" cy="545690"/>
          </a:xfrm>
          <a:prstGeom prst="rect">
            <a:avLst/>
          </a:prstGeom>
          <a:solidFill>
            <a:schemeClr val="bg1">
              <a:alpha val="80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DB15040E-2908-4552-8C7A-D28AA7167FA4}" type="slidenum">
              <a:rPr lang="zh-TW" altLang="en-US" sz="3200" b="1" smtClean="0">
                <a:solidFill>
                  <a:schemeClr val="tx1"/>
                </a:solidFill>
                <a:latin typeface="Times New Roman" panose="02020603050405020304" pitchFamily="18" charset="0"/>
                <a:cs typeface="Times New Roman" panose="02020603050405020304" pitchFamily="18" charset="0"/>
              </a:rPr>
              <a:t>‹#›</a:t>
            </a:fld>
            <a:endParaRPr lang="zh-TW" altLang="en-US" sz="3200" b="1" dirty="0">
              <a:solidFill>
                <a:schemeClr val="tx1"/>
              </a:solidFill>
              <a:latin typeface="Times New Roman" panose="02020603050405020304" pitchFamily="18" charset="0"/>
              <a:cs typeface="Times New Roman" panose="02020603050405020304" pitchFamily="18" charset="0"/>
            </a:endParaRPr>
          </a:p>
        </p:txBody>
      </p:sp>
      <p:pic>
        <p:nvPicPr>
          <p:cNvPr id="9" name="Picture 12" descr="D:\user\NYUST\雜務\Logo_NYUST_EE_eSoC\Logo_NYUST_eSoC_2007.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224713" y="6232525"/>
            <a:ext cx="6413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D:\user\NYUST\雜務\Logo_NYUST_EE_eSoC\Text_NYUST_eSoC_2007.jpg"/>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7866063" y="6230620"/>
            <a:ext cx="127793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user\NYUST\雜務\Logo_NYUST_EE_eSoC\Logo_NYUST.jpg"/>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6223000"/>
            <a:ext cx="6508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userDrawn="1"/>
        </p:nvSpPr>
        <p:spPr bwMode="auto">
          <a:xfrm>
            <a:off x="609600" y="6248400"/>
            <a:ext cx="2971800" cy="609600"/>
          </a:xfrm>
          <a:prstGeom prst="rect">
            <a:avLst/>
          </a:prstGeom>
          <a:solidFill>
            <a:srgbClr val="FFFFFF">
              <a:alpha val="80000"/>
            </a:srgbClr>
          </a:solidFill>
          <a:ln w="9525" algn="ctr">
            <a:solidFill>
              <a:schemeClr val="bg1"/>
            </a:solidFill>
            <a:miter lim="800000"/>
            <a:headEnd/>
            <a:tailEnd/>
          </a:ln>
        </p:spPr>
        <p:txBody>
          <a:bodyPr wrap="none" anchor="ctr"/>
          <a:lstStyle>
            <a:lvl1pPr eaLnBrk="0" hangingPunct="0">
              <a:defRPr kumimoji="1">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ctr">
              <a:defRPr/>
            </a:pPr>
            <a:r>
              <a:rPr kumimoji="0" lang="en-US" altLang="zh-TW" sz="2000" b="1" dirty="0" smtClean="0">
                <a:solidFill>
                  <a:srgbClr val="008080"/>
                </a:solidFill>
                <a:ea typeface="標楷體" panose="03000509000000000000" pitchFamily="65" charset="-120"/>
              </a:rPr>
              <a:t>National Yunlin University</a:t>
            </a:r>
          </a:p>
          <a:p>
            <a:pPr algn="ctr">
              <a:defRPr/>
            </a:pPr>
            <a:r>
              <a:rPr kumimoji="0" lang="en-US" altLang="zh-TW" sz="2000" b="1" dirty="0" smtClean="0">
                <a:solidFill>
                  <a:srgbClr val="008080"/>
                </a:solidFill>
                <a:ea typeface="標楷體" panose="03000509000000000000" pitchFamily="65" charset="-120"/>
              </a:rPr>
              <a:t>of Science and Technology</a:t>
            </a:r>
          </a:p>
        </p:txBody>
      </p:sp>
    </p:spTree>
    <p:extLst>
      <p:ext uri="{BB962C8B-B14F-4D97-AF65-F5344CB8AC3E}">
        <p14:creationId xmlns:p14="http://schemas.microsoft.com/office/powerpoint/2010/main" val="2470464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E28275BE-219D-42B2-BB94-DC24B82AC832}" type="datetime1">
              <a:rPr lang="zh-TW" altLang="en-US" smtClean="0"/>
              <a:t>2017/3/22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78EDC3A-6B9E-4D0C-8F8F-5D77E63D3AB5}" type="slidenum">
              <a:rPr lang="zh-TW" altLang="en-US" smtClean="0"/>
              <a:t>‹#›</a:t>
            </a:fld>
            <a:endParaRPr lang="zh-TW" altLang="en-US"/>
          </a:p>
        </p:txBody>
      </p:sp>
    </p:spTree>
    <p:extLst>
      <p:ext uri="{BB962C8B-B14F-4D97-AF65-F5344CB8AC3E}">
        <p14:creationId xmlns:p14="http://schemas.microsoft.com/office/powerpoint/2010/main" val="17376195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ED634F76-942B-4607-AF88-E2BF81E99FD2}" type="datetime1">
              <a:rPr lang="zh-TW" altLang="en-US" smtClean="0"/>
              <a:t>2017/3/22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78EDC3A-6B9E-4D0C-8F8F-5D77E63D3AB5}" type="slidenum">
              <a:rPr lang="zh-TW" altLang="en-US" smtClean="0"/>
              <a:t>‹#›</a:t>
            </a:fld>
            <a:endParaRPr lang="zh-TW" altLang="en-US"/>
          </a:p>
        </p:txBody>
      </p:sp>
    </p:spTree>
    <p:extLst>
      <p:ext uri="{BB962C8B-B14F-4D97-AF65-F5344CB8AC3E}">
        <p14:creationId xmlns:p14="http://schemas.microsoft.com/office/powerpoint/2010/main" val="757737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50484AF8-082E-463C-9ED3-33CB831404AC}" type="datetime1">
              <a:rPr lang="zh-TW" altLang="en-US" smtClean="0"/>
              <a:t>2017/3/22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378EDC3A-6B9E-4D0C-8F8F-5D77E63D3AB5}" type="slidenum">
              <a:rPr lang="zh-TW" altLang="en-US" smtClean="0"/>
              <a:t>‹#›</a:t>
            </a:fld>
            <a:endParaRPr lang="zh-TW" altLang="en-US"/>
          </a:p>
        </p:txBody>
      </p:sp>
    </p:spTree>
    <p:extLst>
      <p:ext uri="{BB962C8B-B14F-4D97-AF65-F5344CB8AC3E}">
        <p14:creationId xmlns:p14="http://schemas.microsoft.com/office/powerpoint/2010/main" val="2782654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72E0974F-DE71-446D-832A-D786A8E06BCB}" type="datetime1">
              <a:rPr lang="zh-TW" altLang="en-US" smtClean="0"/>
              <a:t>2017/3/22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378EDC3A-6B9E-4D0C-8F8F-5D77E63D3AB5}" type="slidenum">
              <a:rPr lang="zh-TW" altLang="en-US" smtClean="0"/>
              <a:t>‹#›</a:t>
            </a:fld>
            <a:endParaRPr lang="zh-TW" altLang="en-US"/>
          </a:p>
        </p:txBody>
      </p:sp>
    </p:spTree>
    <p:extLst>
      <p:ext uri="{BB962C8B-B14F-4D97-AF65-F5344CB8AC3E}">
        <p14:creationId xmlns:p14="http://schemas.microsoft.com/office/powerpoint/2010/main" val="1031741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092982-B451-494C-9402-4FCB1427879E}" type="datetime1">
              <a:rPr lang="zh-TW" altLang="en-US" smtClean="0"/>
              <a:t>2017/3/22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378EDC3A-6B9E-4D0C-8F8F-5D77E63D3AB5}" type="slidenum">
              <a:rPr lang="zh-TW" altLang="en-US" smtClean="0"/>
              <a:t>‹#›</a:t>
            </a:fld>
            <a:endParaRPr lang="zh-TW" altLang="en-US"/>
          </a:p>
        </p:txBody>
      </p:sp>
    </p:spTree>
    <p:extLst>
      <p:ext uri="{BB962C8B-B14F-4D97-AF65-F5344CB8AC3E}">
        <p14:creationId xmlns:p14="http://schemas.microsoft.com/office/powerpoint/2010/main" val="3652474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5663AF6D-A6C7-4C61-8B68-B683183E7460}" type="datetime1">
              <a:rPr lang="zh-TW" altLang="en-US" smtClean="0"/>
              <a:t>2017/3/22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78EDC3A-6B9E-4D0C-8F8F-5D77E63D3AB5}" type="slidenum">
              <a:rPr lang="zh-TW" altLang="en-US" smtClean="0"/>
              <a:t>‹#›</a:t>
            </a:fld>
            <a:endParaRPr lang="zh-TW" altLang="en-US"/>
          </a:p>
        </p:txBody>
      </p:sp>
    </p:spTree>
    <p:extLst>
      <p:ext uri="{BB962C8B-B14F-4D97-AF65-F5344CB8AC3E}">
        <p14:creationId xmlns:p14="http://schemas.microsoft.com/office/powerpoint/2010/main" val="3654874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ECCF54F3-C347-47F9-9575-5C71ED47968E}" type="datetime1">
              <a:rPr lang="zh-TW" altLang="en-US" smtClean="0"/>
              <a:t>2017/3/22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78EDC3A-6B9E-4D0C-8F8F-5D77E63D3AB5}" type="slidenum">
              <a:rPr lang="zh-TW" altLang="en-US" smtClean="0"/>
              <a:t>‹#›</a:t>
            </a:fld>
            <a:endParaRPr lang="zh-TW" altLang="en-US"/>
          </a:p>
        </p:txBody>
      </p:sp>
    </p:spTree>
    <p:extLst>
      <p:ext uri="{BB962C8B-B14F-4D97-AF65-F5344CB8AC3E}">
        <p14:creationId xmlns:p14="http://schemas.microsoft.com/office/powerpoint/2010/main" val="70192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947B4-A3C9-4F4C-AF53-13C5F0FC5F76}" type="datetime1">
              <a:rPr lang="zh-TW" altLang="en-US" smtClean="0"/>
              <a:t>2017/3/22</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DC3A-6B9E-4D0C-8F8F-5D77E63D3AB5}" type="slidenum">
              <a:rPr lang="zh-TW" altLang="en-US" smtClean="0"/>
              <a:t>‹#›</a:t>
            </a:fld>
            <a:endParaRPr lang="zh-TW" altLang="en-US"/>
          </a:p>
        </p:txBody>
      </p:sp>
    </p:spTree>
    <p:extLst>
      <p:ext uri="{BB962C8B-B14F-4D97-AF65-F5344CB8AC3E}">
        <p14:creationId xmlns:p14="http://schemas.microsoft.com/office/powerpoint/2010/main" val="3573629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tiff"/><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3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image" Target="../media/image52.tiff"/><Relationship Id="rId2" Type="http://schemas.openxmlformats.org/officeDocument/2006/relationships/image" Target="../media/image47.tiff"/><Relationship Id="rId1" Type="http://schemas.openxmlformats.org/officeDocument/2006/relationships/slideLayout" Target="../slideLayouts/slideLayout2.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image" Target="../media/image56.tiff"/><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3.wmf"/><Relationship Id="rId5" Type="http://schemas.openxmlformats.org/officeDocument/2006/relationships/oleObject" Target="../embeddings/oleObject1.bin"/><Relationship Id="rId10" Type="http://schemas.openxmlformats.org/officeDocument/2006/relationships/image" Target="../media/image55.wmf"/><Relationship Id="rId4" Type="http://schemas.openxmlformats.org/officeDocument/2006/relationships/image" Target="../media/image57.tiff"/><Relationship Id="rId9"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2.xml"/><Relationship Id="rId4" Type="http://schemas.openxmlformats.org/officeDocument/2006/relationships/image" Target="../media/image64.tiff"/></Relationships>
</file>

<file path=ppt/slides/_rels/slide48.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t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0" y="954860"/>
            <a:ext cx="9144000" cy="2036514"/>
          </a:xfrm>
        </p:spPr>
        <p:txBody>
          <a:bodyPr>
            <a:normAutofit fontScale="90000"/>
          </a:bodyPr>
          <a:lstStyle/>
          <a:p>
            <a:r>
              <a:rPr lang="en-US" altLang="zh-TW" sz="3600" b="1" dirty="0">
                <a:latin typeface="Times New Roman" panose="02020603050405020304" pitchFamily="18" charset="0"/>
                <a:ea typeface="標楷體" panose="03000509000000000000" pitchFamily="65" charset="-120"/>
                <a:cs typeface="Times New Roman" panose="02020603050405020304" pitchFamily="18" charset="0"/>
              </a:rPr>
              <a:t>Indoor Augmented Reality Navigation Based on </a:t>
            </a:r>
            <a:r>
              <a:rPr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Optical-Flow-Scene </a:t>
            </a:r>
            <a:r>
              <a:rPr lang="en-US" altLang="zh-TW" sz="3600" b="1" dirty="0">
                <a:latin typeface="Times New Roman" panose="02020603050405020304" pitchFamily="18" charset="0"/>
                <a:ea typeface="標楷體" panose="03000509000000000000" pitchFamily="65" charset="-120"/>
                <a:cs typeface="Times New Roman" panose="02020603050405020304" pitchFamily="18" charset="0"/>
              </a:rPr>
              <a:t>Indoor Positioning and Small-Angle-Approximation </a:t>
            </a:r>
            <a:r>
              <a:rPr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Projective </a:t>
            </a:r>
            <a:r>
              <a:rPr lang="en-US" altLang="zh-TW" sz="3600" b="1" dirty="0">
                <a:latin typeface="Times New Roman" panose="02020603050405020304" pitchFamily="18" charset="0"/>
                <a:ea typeface="標楷體" panose="03000509000000000000" pitchFamily="65" charset="-120"/>
                <a:cs typeface="Times New Roman" panose="02020603050405020304" pitchFamily="18" charset="0"/>
              </a:rPr>
              <a:t>Transformation and Its Wearable Device Implementation</a:t>
            </a:r>
            <a:endParaRPr lang="zh-TW" altLang="en-US" sz="3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副標題 2"/>
          <p:cNvSpPr>
            <a:spLocks noGrp="1"/>
          </p:cNvSpPr>
          <p:nvPr>
            <p:ph type="subTitle" idx="1"/>
          </p:nvPr>
        </p:nvSpPr>
        <p:spPr>
          <a:xfrm>
            <a:off x="1143000" y="4089055"/>
            <a:ext cx="6858000" cy="1655762"/>
          </a:xfrm>
        </p:spPr>
        <p:txBody>
          <a:bodyPr/>
          <a:lstStyle/>
          <a:p>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指導教授：何前程</a:t>
            </a:r>
            <a:endPar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報告學生：王柏凱</a:t>
            </a:r>
            <a:endPar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報告日期：</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2016/07/01</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4210429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1</a:t>
            </a:r>
            <a:r>
              <a:rPr lang="en-US" altLang="zh-TW" sz="3200" b="1" dirty="0" smtClean="0"/>
              <a:t>. Introduction (8/9)</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marL="0" indent="0">
              <a:buNone/>
            </a:pPr>
            <a:r>
              <a:rPr lang="zh-TW" altLang="en-US" sz="2400" dirty="0" smtClean="0"/>
              <a:t>而最關鍵的第一步，「室內定位」，目前</a:t>
            </a:r>
            <a:r>
              <a:rPr lang="zh-TW" altLang="zh-TW" sz="2400" dirty="0" smtClean="0"/>
              <a:t>無論</a:t>
            </a:r>
            <a:r>
              <a:rPr lang="zh-TW" altLang="en-US" sz="2400" dirty="0" smtClean="0"/>
              <a:t>是</a:t>
            </a:r>
            <a:r>
              <a:rPr lang="zh-TW" altLang="en-US" sz="2400" dirty="0" smtClean="0">
                <a:solidFill>
                  <a:srgbClr val="FF0000"/>
                </a:solidFill>
              </a:rPr>
              <a:t>多點</a:t>
            </a:r>
            <a:r>
              <a:rPr lang="zh-TW" altLang="zh-TW" sz="2400" dirty="0" smtClean="0">
                <a:solidFill>
                  <a:srgbClr val="FF0000"/>
                </a:solidFill>
              </a:rPr>
              <a:t>定位</a:t>
            </a:r>
            <a:r>
              <a:rPr lang="zh-TW" altLang="zh-TW" sz="2400" dirty="0">
                <a:solidFill>
                  <a:srgbClr val="FF0000"/>
                </a:solidFill>
              </a:rPr>
              <a:t>法</a:t>
            </a:r>
            <a:r>
              <a:rPr lang="zh-TW" altLang="zh-TW" sz="2400" dirty="0" smtClean="0"/>
              <a:t>或</a:t>
            </a:r>
            <a:r>
              <a:rPr lang="zh-TW" altLang="en-US" sz="2400" dirty="0" smtClean="0">
                <a:solidFill>
                  <a:srgbClr val="FF0000"/>
                </a:solidFill>
              </a:rPr>
              <a:t>近似比對</a:t>
            </a:r>
            <a:r>
              <a:rPr lang="zh-TW" altLang="zh-TW" sz="2400" dirty="0" smtClean="0">
                <a:solidFill>
                  <a:srgbClr val="FF0000"/>
                </a:solidFill>
              </a:rPr>
              <a:t>法</a:t>
            </a:r>
            <a:r>
              <a:rPr lang="zh-TW" altLang="zh-TW" sz="2400" dirty="0"/>
              <a:t>，都需要額外建置室內感應地標的基礎設施</a:t>
            </a:r>
            <a:r>
              <a:rPr lang="zh-TW" altLang="zh-TW" sz="2400" dirty="0" smtClean="0"/>
              <a:t>，且這些技術</a:t>
            </a:r>
            <a:r>
              <a:rPr lang="zh-TW" altLang="zh-TW" sz="2400" dirty="0"/>
              <a:t>也會因為</a:t>
            </a:r>
            <a:r>
              <a:rPr lang="zh-TW" altLang="zh-TW" sz="2400" dirty="0">
                <a:solidFill>
                  <a:srgbClr val="FF0000"/>
                </a:solidFill>
              </a:rPr>
              <a:t>外部電磁干擾效應</a:t>
            </a:r>
            <a:r>
              <a:rPr lang="zh-TW" altLang="zh-TW" sz="2400" dirty="0"/>
              <a:t>或</a:t>
            </a:r>
            <a:r>
              <a:rPr lang="zh-TW" altLang="zh-TW" sz="2400" dirty="0">
                <a:solidFill>
                  <a:srgbClr val="FF0000"/>
                </a:solidFill>
              </a:rPr>
              <a:t>內部多徑回波</a:t>
            </a:r>
            <a:r>
              <a:rPr lang="zh-TW" altLang="zh-TW" sz="2400" dirty="0"/>
              <a:t>而容易發生錯誤。</a:t>
            </a:r>
            <a:endParaRPr lang="en-US" altLang="zh-TW" sz="2400" dirty="0"/>
          </a:p>
          <a:p>
            <a:pPr marL="0" indent="0">
              <a:buNone/>
            </a:pPr>
            <a:r>
              <a:rPr lang="zh-TW" altLang="zh-TW" sz="2400" dirty="0"/>
              <a:t>此時，基於</a:t>
            </a:r>
            <a:r>
              <a:rPr lang="zh-TW" altLang="zh-TW" sz="2400" dirty="0">
                <a:solidFill>
                  <a:srgbClr val="FF0000"/>
                </a:solidFill>
              </a:rPr>
              <a:t>航位推測法</a:t>
            </a:r>
            <a:r>
              <a:rPr lang="zh-TW" altLang="zh-TW" sz="2400" dirty="0"/>
              <a:t>的室內定位技術是最佳的替代選項，不但可以省卻定位基礎設施的建置成本，也可以</a:t>
            </a:r>
            <a:r>
              <a:rPr lang="zh-TW" altLang="zh-TW" sz="2400" dirty="0">
                <a:solidFill>
                  <a:srgbClr val="FF0000"/>
                </a:solidFill>
              </a:rPr>
              <a:t>避免外部電磁干擾效應</a:t>
            </a:r>
            <a:r>
              <a:rPr lang="zh-TW" altLang="zh-TW" sz="2400" dirty="0"/>
              <a:t>或</a:t>
            </a:r>
            <a:r>
              <a:rPr lang="zh-TW" altLang="zh-TW" sz="2400" dirty="0">
                <a:solidFill>
                  <a:srgbClr val="FF0000"/>
                </a:solidFill>
              </a:rPr>
              <a:t>內部多徑回波</a:t>
            </a:r>
            <a:r>
              <a:rPr lang="zh-TW" altLang="zh-TW" sz="2400" dirty="0"/>
              <a:t>。</a:t>
            </a:r>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2605" y="3937712"/>
            <a:ext cx="1967993" cy="2123634"/>
          </a:xfrm>
          <a:prstGeom prst="rect">
            <a:avLst/>
          </a:prstGeom>
        </p:spPr>
      </p:pic>
    </p:spTree>
    <p:extLst>
      <p:ext uri="{BB962C8B-B14F-4D97-AF65-F5344CB8AC3E}">
        <p14:creationId xmlns:p14="http://schemas.microsoft.com/office/powerpoint/2010/main" val="15145021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1</a:t>
            </a:r>
            <a:r>
              <a:rPr lang="en-US" altLang="zh-TW" sz="3200" b="1" dirty="0" smtClean="0"/>
              <a:t>. Introduction (9/9)</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marL="0" indent="0">
              <a:buNone/>
            </a:pPr>
            <a:r>
              <a:rPr lang="zh-TW" altLang="zh-TW" sz="2400" dirty="0"/>
              <a:t>因此，本論文主要探討</a:t>
            </a:r>
            <a:r>
              <a:rPr lang="zh-TW" altLang="zh-TW" sz="2400" dirty="0">
                <a:solidFill>
                  <a:srgbClr val="FF0000"/>
                </a:solidFill>
              </a:rPr>
              <a:t>基於航位推測方法的無需基礎設施的室內擴增實境導航系統</a:t>
            </a:r>
            <a:r>
              <a:rPr lang="zh-TW" altLang="zh-TW" sz="2400" dirty="0"/>
              <a:t>，並實作於穿戴式裝置上</a:t>
            </a:r>
            <a:r>
              <a:rPr lang="zh-TW" altLang="en-US" sz="2400" dirty="0"/>
              <a:t>。</a:t>
            </a:r>
            <a:endParaRPr lang="zh-TW" altLang="zh-TW" sz="2400" dirty="0"/>
          </a:p>
        </p:txBody>
      </p:sp>
      <p:pic>
        <p:nvPicPr>
          <p:cNvPr id="6" name="圖片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8492" y="2499660"/>
            <a:ext cx="3654465" cy="3132398"/>
          </a:xfrm>
          <a:prstGeom prst="rect">
            <a:avLst/>
          </a:prstGeom>
        </p:spPr>
      </p:pic>
      <p:pic>
        <p:nvPicPr>
          <p:cNvPr id="7" name="內容版面配置區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5258" y="2773491"/>
            <a:ext cx="4340182" cy="2405412"/>
          </a:xfrm>
          <a:prstGeom prst="rect">
            <a:avLst/>
          </a:prstGeom>
          <a:solidFill>
            <a:schemeClr val="bg1">
              <a:alpha val="74000"/>
            </a:schemeClr>
          </a:solidFill>
          <a:effectLst>
            <a:softEdge rad="63500"/>
          </a:effectLst>
        </p:spPr>
      </p:pic>
    </p:spTree>
    <p:extLst>
      <p:ext uri="{BB962C8B-B14F-4D97-AF65-F5344CB8AC3E}">
        <p14:creationId xmlns:p14="http://schemas.microsoft.com/office/powerpoint/2010/main" val="3902897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tabLst>
                <a:tab pos="0" algn="l"/>
              </a:tabLst>
            </a:pPr>
            <a:r>
              <a:rPr lang="en-US" altLang="zh-TW" sz="3200" b="1" dirty="0"/>
              <a:t>2</a:t>
            </a:r>
            <a:r>
              <a:rPr lang="en-US" altLang="zh-TW" sz="3200" b="1" dirty="0" smtClean="0"/>
              <a:t>. Conventional methods (1/26)</a:t>
            </a:r>
            <a:endParaRPr lang="en-US" altLang="zh-TW" sz="3200" b="1" dirty="0"/>
          </a:p>
        </p:txBody>
      </p:sp>
      <p:pic>
        <p:nvPicPr>
          <p:cNvPr id="5" name="內容版面配置區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644" y="1447928"/>
            <a:ext cx="9014528" cy="4572546"/>
          </a:xfrm>
          <a:prstGeom prst="rect">
            <a:avLst/>
          </a:prstGeom>
        </p:spPr>
      </p:pic>
      <p:sp>
        <p:nvSpPr>
          <p:cNvPr id="6" name="流程圖: 程序 5"/>
          <p:cNvSpPr/>
          <p:nvPr/>
        </p:nvSpPr>
        <p:spPr>
          <a:xfrm>
            <a:off x="2176757" y="1399924"/>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流程圖: 程序 6"/>
          <p:cNvSpPr/>
          <p:nvPr/>
        </p:nvSpPr>
        <p:spPr>
          <a:xfrm>
            <a:off x="5476959" y="1423926"/>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流程圖: 程序 7"/>
          <p:cNvSpPr/>
          <p:nvPr/>
        </p:nvSpPr>
        <p:spPr>
          <a:xfrm>
            <a:off x="4214601" y="5704886"/>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流程圖: 程序 8"/>
          <p:cNvSpPr/>
          <p:nvPr/>
        </p:nvSpPr>
        <p:spPr>
          <a:xfrm>
            <a:off x="1584690" y="5704886"/>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流程圖: 程序 9"/>
          <p:cNvSpPr/>
          <p:nvPr/>
        </p:nvSpPr>
        <p:spPr>
          <a:xfrm>
            <a:off x="6857998" y="5704886"/>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7862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tabLst>
                <a:tab pos="0" algn="l"/>
              </a:tabLst>
            </a:pPr>
            <a:r>
              <a:rPr lang="en-US" altLang="zh-TW" sz="3200" b="1" dirty="0"/>
              <a:t>2</a:t>
            </a:r>
            <a:r>
              <a:rPr lang="en-US" altLang="zh-TW" sz="3200" b="1" dirty="0" smtClean="0"/>
              <a:t>. Conventional methods (2/26)</a:t>
            </a:r>
            <a:endParaRPr lang="en-US" altLang="zh-TW" sz="3200" b="1" dirty="0"/>
          </a:p>
        </p:txBody>
      </p:sp>
      <p:sp>
        <p:nvSpPr>
          <p:cNvPr id="11"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buFont typeface="Wingdings" panose="05000000000000000000" pitchFamily="2" charset="2"/>
              <a:buChar char="Ø"/>
            </a:pPr>
            <a:r>
              <a:rPr lang="zh-TW" altLang="en-US" sz="2400" dirty="0" smtClean="0"/>
              <a:t>定向定位</a:t>
            </a:r>
            <a:r>
              <a:rPr lang="en-US" altLang="zh-TW" sz="2400" dirty="0" smtClean="0"/>
              <a:t>(Positioning Estimation)</a:t>
            </a:r>
          </a:p>
          <a:p>
            <a:pPr marL="0" indent="0">
              <a:buNone/>
            </a:pPr>
            <a:r>
              <a:rPr lang="zh-TW" altLang="zh-TW" sz="2400" dirty="0"/>
              <a:t>「特徵光流分析室內定位方法</a:t>
            </a:r>
            <a:r>
              <a:rPr lang="zh-TW" altLang="zh-TW" sz="2400" dirty="0" smtClean="0"/>
              <a:t>」</a:t>
            </a:r>
            <a:endParaRPr lang="en-US" altLang="zh-TW" sz="2400" dirty="0" smtClean="0"/>
          </a:p>
          <a:p>
            <a:pPr marL="0" indent="0">
              <a:buNone/>
            </a:pPr>
            <a:r>
              <a:rPr lang="zh-TW" altLang="zh-TW" sz="2400" dirty="0"/>
              <a:t>「光流場域分析室內定位方法</a:t>
            </a:r>
            <a:r>
              <a:rPr lang="zh-TW" altLang="zh-TW" sz="2400" dirty="0" smtClean="0"/>
              <a:t>」</a:t>
            </a:r>
            <a:endParaRPr lang="en-US" altLang="zh-TW" sz="2400" dirty="0" smtClean="0"/>
          </a:p>
          <a:p>
            <a:pPr>
              <a:buFont typeface="Wingdings" panose="05000000000000000000" pitchFamily="2" charset="2"/>
              <a:buChar char="Ø"/>
            </a:pPr>
            <a:r>
              <a:rPr lang="zh-TW" altLang="en-US" sz="2400" dirty="0" smtClean="0"/>
              <a:t>路徑規劃</a:t>
            </a:r>
            <a:r>
              <a:rPr lang="en-US" altLang="zh-TW" sz="2400" dirty="0" smtClean="0"/>
              <a:t>(Path Planning)</a:t>
            </a:r>
          </a:p>
          <a:p>
            <a:pPr marL="0" indent="0">
              <a:buNone/>
            </a:pPr>
            <a:r>
              <a:rPr lang="zh-TW" altLang="zh-TW" sz="2400" dirty="0"/>
              <a:t>「相鄰矩陣節點路徑規劃方法</a:t>
            </a:r>
            <a:r>
              <a:rPr lang="zh-TW" altLang="zh-TW" sz="2400" dirty="0" smtClean="0"/>
              <a:t>」</a:t>
            </a:r>
            <a:endParaRPr lang="en-US" altLang="zh-TW" sz="2400" dirty="0" smtClean="0"/>
          </a:p>
          <a:p>
            <a:pPr marL="0" indent="0">
              <a:buNone/>
            </a:pPr>
            <a:r>
              <a:rPr lang="zh-TW" altLang="zh-TW" sz="2400" dirty="0"/>
              <a:t>「相鄰串列節點路徑規劃方法</a:t>
            </a:r>
            <a:r>
              <a:rPr lang="zh-TW" altLang="zh-TW" sz="2400" dirty="0" smtClean="0"/>
              <a:t>」</a:t>
            </a:r>
            <a:endParaRPr lang="en-US" altLang="zh-TW" sz="2400" dirty="0" smtClean="0"/>
          </a:p>
          <a:p>
            <a:pPr>
              <a:buFont typeface="Wingdings" panose="05000000000000000000" pitchFamily="2" charset="2"/>
              <a:buChar char="Ø"/>
            </a:pPr>
            <a:r>
              <a:rPr lang="zh-TW" altLang="en-US" sz="2400" dirty="0" smtClean="0"/>
              <a:t>影像對位</a:t>
            </a:r>
            <a:r>
              <a:rPr lang="en-US" altLang="zh-TW" sz="2400" dirty="0" smtClean="0"/>
              <a:t>(</a:t>
            </a:r>
            <a:r>
              <a:rPr lang="en-US" altLang="zh-TW" sz="2400" dirty="0"/>
              <a:t>I</a:t>
            </a:r>
            <a:r>
              <a:rPr lang="en-US" altLang="zh-TW" sz="2400" dirty="0" smtClean="0"/>
              <a:t>mage Registration)</a:t>
            </a:r>
          </a:p>
          <a:p>
            <a:pPr marL="0" indent="0">
              <a:buNone/>
            </a:pPr>
            <a:r>
              <a:rPr lang="zh-TW" altLang="zh-TW" sz="2400" dirty="0"/>
              <a:t>「邊緣點邊緣線影像對位方法</a:t>
            </a:r>
            <a:r>
              <a:rPr lang="zh-TW" altLang="zh-TW" sz="2400" dirty="0" smtClean="0"/>
              <a:t>」</a:t>
            </a:r>
            <a:endParaRPr lang="en-US" altLang="zh-TW" sz="2400" dirty="0" smtClean="0"/>
          </a:p>
          <a:p>
            <a:pPr marL="0" indent="0">
              <a:buNone/>
            </a:pPr>
            <a:r>
              <a:rPr lang="zh-TW" altLang="zh-TW" sz="2400" dirty="0" smtClean="0"/>
              <a:t>「</a:t>
            </a:r>
            <a:r>
              <a:rPr lang="zh-TW" altLang="zh-TW" sz="2400" dirty="0"/>
              <a:t>全景影像分割影像對位方法</a:t>
            </a:r>
            <a:r>
              <a:rPr lang="zh-TW" altLang="zh-TW" sz="2400" dirty="0" smtClean="0"/>
              <a:t>」</a:t>
            </a:r>
            <a:endParaRPr lang="zh-TW" altLang="zh-TW" sz="2400" dirty="0"/>
          </a:p>
        </p:txBody>
      </p:sp>
    </p:spTree>
    <p:extLst>
      <p:ext uri="{BB962C8B-B14F-4D97-AF65-F5344CB8AC3E}">
        <p14:creationId xmlns:p14="http://schemas.microsoft.com/office/powerpoint/2010/main" val="324835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tabLst>
                <a:tab pos="0" algn="l"/>
              </a:tabLst>
            </a:pPr>
            <a:r>
              <a:rPr lang="en-US" altLang="zh-TW" sz="3200" b="1" dirty="0"/>
              <a:t>2</a:t>
            </a:r>
            <a:r>
              <a:rPr lang="en-US" altLang="zh-TW" sz="3200" b="1" dirty="0" smtClean="0"/>
              <a:t>. Conventional methods (3/26)</a:t>
            </a:r>
            <a:endParaRPr lang="en-US" altLang="zh-TW" sz="3200" b="1" dirty="0"/>
          </a:p>
        </p:txBody>
      </p:sp>
      <p:sp>
        <p:nvSpPr>
          <p:cNvPr id="11"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buFont typeface="Wingdings" panose="05000000000000000000" pitchFamily="2" charset="2"/>
              <a:buChar char="Ø"/>
            </a:pPr>
            <a:r>
              <a:rPr lang="zh-TW" altLang="en-US" sz="2400" dirty="0" smtClean="0"/>
              <a:t>視角估測</a:t>
            </a:r>
            <a:r>
              <a:rPr lang="en-US" altLang="zh-TW" sz="2400" dirty="0" smtClean="0"/>
              <a:t>(Pose Estimation)</a:t>
            </a:r>
          </a:p>
          <a:p>
            <a:pPr marL="0" indent="0">
              <a:buNone/>
            </a:pPr>
            <a:r>
              <a:rPr lang="zh-TW" altLang="zh-TW" sz="2400" dirty="0"/>
              <a:t>「特殊標記</a:t>
            </a:r>
            <a:r>
              <a:rPr lang="zh-TW" altLang="zh-TW" sz="2400" dirty="0" smtClean="0"/>
              <a:t>追蹤視角</a:t>
            </a:r>
            <a:r>
              <a:rPr lang="zh-TW" altLang="zh-TW" sz="2400" dirty="0"/>
              <a:t>估測方法</a:t>
            </a:r>
            <a:r>
              <a:rPr lang="zh-TW" altLang="zh-TW" sz="2400" dirty="0" smtClean="0"/>
              <a:t>」</a:t>
            </a:r>
            <a:endParaRPr lang="en-US" altLang="zh-TW" sz="2400" dirty="0" smtClean="0"/>
          </a:p>
          <a:p>
            <a:pPr marL="0" indent="0">
              <a:buNone/>
            </a:pPr>
            <a:r>
              <a:rPr lang="zh-TW" altLang="zh-TW" sz="2400" dirty="0"/>
              <a:t>「自然特徵追蹤視角估測方法</a:t>
            </a:r>
            <a:r>
              <a:rPr lang="zh-TW" altLang="zh-TW" sz="2400" dirty="0" smtClean="0"/>
              <a:t>」</a:t>
            </a:r>
            <a:endParaRPr lang="en-US" altLang="zh-TW" sz="2400" dirty="0" smtClean="0"/>
          </a:p>
          <a:p>
            <a:pPr>
              <a:buFont typeface="Wingdings" panose="05000000000000000000" pitchFamily="2" charset="2"/>
              <a:buChar char="Ø"/>
            </a:pPr>
            <a:r>
              <a:rPr lang="zh-TW" altLang="en-US" sz="2400" dirty="0" smtClean="0"/>
              <a:t>投影轉換</a:t>
            </a:r>
            <a:r>
              <a:rPr lang="en-US" altLang="zh-TW" sz="2400" dirty="0" smtClean="0"/>
              <a:t>(Image Refreshing)</a:t>
            </a:r>
          </a:p>
          <a:p>
            <a:pPr marL="0" indent="0">
              <a:buNone/>
            </a:pPr>
            <a:r>
              <a:rPr lang="zh-TW" altLang="zh-TW" sz="2400" dirty="0"/>
              <a:t>「齊次單應矩陣投影轉換方法</a:t>
            </a:r>
            <a:r>
              <a:rPr lang="zh-TW" altLang="zh-TW" sz="2400" dirty="0" smtClean="0"/>
              <a:t>」</a:t>
            </a:r>
            <a:endParaRPr lang="en-US" altLang="zh-TW" sz="2400" dirty="0" smtClean="0"/>
          </a:p>
          <a:p>
            <a:pPr marL="0" indent="0">
              <a:buNone/>
            </a:pPr>
            <a:r>
              <a:rPr lang="zh-TW" altLang="zh-TW" sz="2400" dirty="0"/>
              <a:t>「分解單應矩陣投影轉換方法」</a:t>
            </a:r>
          </a:p>
        </p:txBody>
      </p:sp>
    </p:spTree>
    <p:extLst>
      <p:ext uri="{BB962C8B-B14F-4D97-AF65-F5344CB8AC3E}">
        <p14:creationId xmlns:p14="http://schemas.microsoft.com/office/powerpoint/2010/main" val="3088293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tabLst>
                <a:tab pos="0" algn="l"/>
              </a:tabLst>
            </a:pPr>
            <a:r>
              <a:rPr lang="en-US" altLang="zh-TW" sz="3200" b="1" dirty="0"/>
              <a:t>2</a:t>
            </a:r>
            <a:r>
              <a:rPr lang="en-US" altLang="zh-TW" sz="3200" b="1" dirty="0" smtClean="0"/>
              <a:t>. Conventional methods (4/26)</a:t>
            </a:r>
            <a:endParaRPr lang="en-US" altLang="zh-TW" sz="3200" b="1" dirty="0"/>
          </a:p>
        </p:txBody>
      </p:sp>
      <p:pic>
        <p:nvPicPr>
          <p:cNvPr id="5" name="內容版面配置區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644" y="1447928"/>
            <a:ext cx="9014528" cy="4572546"/>
          </a:xfrm>
          <a:prstGeom prst="rect">
            <a:avLst/>
          </a:prstGeom>
        </p:spPr>
      </p:pic>
      <p:sp>
        <p:nvSpPr>
          <p:cNvPr id="6" name="流程圖: 程序 5"/>
          <p:cNvSpPr/>
          <p:nvPr/>
        </p:nvSpPr>
        <p:spPr>
          <a:xfrm>
            <a:off x="2176757" y="1399924"/>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直線圖說文字 2 10"/>
          <p:cNvSpPr/>
          <p:nvPr/>
        </p:nvSpPr>
        <p:spPr>
          <a:xfrm>
            <a:off x="5207292" y="3581071"/>
            <a:ext cx="3362173" cy="1168954"/>
          </a:xfrm>
          <a:prstGeom prst="borderCallout2">
            <a:avLst>
              <a:gd name="adj1" fmla="val 46400"/>
              <a:gd name="adj2" fmla="val -3760"/>
              <a:gd name="adj3" fmla="val -8439"/>
              <a:gd name="adj4" fmla="val -40514"/>
              <a:gd name="adj5" fmla="val -156006"/>
              <a:gd name="adj6" fmla="val -44872"/>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dirty="0">
                <a:latin typeface="標楷體" panose="03000509000000000000" pitchFamily="65" charset="-120"/>
                <a:ea typeface="標楷體" panose="03000509000000000000" pitchFamily="65" charset="-120"/>
              </a:rPr>
              <a:t>「特徵光流分析室內定位方法」</a:t>
            </a:r>
            <a:endParaRPr lang="en-US" altLang="zh-TW" dirty="0">
              <a:latin typeface="標楷體" panose="03000509000000000000" pitchFamily="65" charset="-120"/>
              <a:ea typeface="標楷體" panose="03000509000000000000" pitchFamily="65" charset="-120"/>
            </a:endParaRPr>
          </a:p>
          <a:p>
            <a:r>
              <a:rPr lang="zh-TW"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光流場域分析室內定位方法</a:t>
            </a:r>
            <a:r>
              <a:rPr lang="zh-TW" altLang="zh-TW" dirty="0" smtClean="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305651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tabLst>
                <a:tab pos="0" algn="l"/>
              </a:tabLst>
            </a:pPr>
            <a:r>
              <a:rPr lang="en-US" altLang="zh-TW" sz="3200" b="1" dirty="0"/>
              <a:t>2. Conventional </a:t>
            </a:r>
            <a:r>
              <a:rPr lang="en-US" altLang="zh-TW" sz="3200" b="1" dirty="0" smtClean="0"/>
              <a:t>methods (5/26)</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buFont typeface="Wingdings" panose="05000000000000000000" pitchFamily="2" charset="2"/>
              <a:buChar char="Ø"/>
            </a:pPr>
            <a:r>
              <a:rPr lang="zh-TW" altLang="en-US" sz="2400" b="1" dirty="0" smtClean="0"/>
              <a:t>定向定位階段</a:t>
            </a:r>
            <a:endParaRPr lang="en-US" altLang="zh-TW" sz="2400" b="1" dirty="0" smtClean="0"/>
          </a:p>
          <a:p>
            <a:pPr marL="0" indent="0">
              <a:buNone/>
            </a:pPr>
            <a:r>
              <a:rPr lang="zh-TW" altLang="zh-TW" sz="2400" dirty="0"/>
              <a:t>目前適合用來輔佐全球衛星定位系統等室外定位技術的「室內定位」技術不外乎有三大類</a:t>
            </a:r>
            <a:r>
              <a:rPr lang="zh-TW" altLang="zh-TW" sz="2400" dirty="0" smtClean="0"/>
              <a:t>：</a:t>
            </a:r>
            <a:endParaRPr lang="en-US" altLang="zh-TW" sz="2400" dirty="0" smtClean="0"/>
          </a:p>
          <a:p>
            <a:pPr marL="0" indent="0">
              <a:buNone/>
            </a:pPr>
            <a:r>
              <a:rPr lang="en-US" altLang="zh-TW" sz="2400" dirty="0"/>
              <a:t>(1)</a:t>
            </a:r>
            <a:r>
              <a:rPr lang="zh-TW" altLang="zh-TW" sz="2400" dirty="0"/>
              <a:t>多點定位法</a:t>
            </a:r>
            <a:r>
              <a:rPr lang="en-US" altLang="zh-TW" sz="2400" dirty="0"/>
              <a:t>(</a:t>
            </a:r>
            <a:r>
              <a:rPr lang="en-US" altLang="zh-TW" sz="2400" dirty="0" err="1"/>
              <a:t>Multilateration</a:t>
            </a:r>
            <a:r>
              <a:rPr lang="en-US" altLang="zh-TW" sz="2400" dirty="0" smtClean="0"/>
              <a:t>)</a:t>
            </a:r>
            <a:r>
              <a:rPr lang="zh-TW" altLang="en-US" sz="2400" dirty="0"/>
              <a:t>：</a:t>
            </a:r>
            <a:r>
              <a:rPr lang="zh-TW" altLang="zh-TW" sz="2400" dirty="0" smtClean="0">
                <a:solidFill>
                  <a:srgbClr val="FF0000"/>
                </a:solidFill>
              </a:rPr>
              <a:t>事先</a:t>
            </a:r>
            <a:r>
              <a:rPr lang="zh-TW" altLang="zh-TW" sz="2400" dirty="0">
                <a:solidFill>
                  <a:srgbClr val="FF0000"/>
                </a:solidFill>
              </a:rPr>
              <a:t>建置射頻識別</a:t>
            </a:r>
            <a:r>
              <a:rPr lang="en-US" altLang="zh-TW" sz="2400" dirty="0">
                <a:solidFill>
                  <a:srgbClr val="FF0000"/>
                </a:solidFill>
              </a:rPr>
              <a:t>(RFID)</a:t>
            </a:r>
            <a:r>
              <a:rPr lang="zh-TW" altLang="zh-TW" sz="2400" dirty="0">
                <a:solidFill>
                  <a:srgbClr val="FF0000"/>
                </a:solidFill>
              </a:rPr>
              <a:t>或無線網路</a:t>
            </a:r>
            <a:r>
              <a:rPr lang="en-US" altLang="zh-TW" sz="2400" dirty="0">
                <a:solidFill>
                  <a:srgbClr val="FF0000"/>
                </a:solidFill>
              </a:rPr>
              <a:t>(Wi-Fi)</a:t>
            </a:r>
            <a:r>
              <a:rPr lang="zh-TW" altLang="zh-TW" sz="2400" dirty="0"/>
              <a:t>等無線射頻感測基礎設施，再使用三點或多點估測法來</a:t>
            </a:r>
            <a:r>
              <a:rPr lang="zh-TW" altLang="zh-TW" sz="2400" dirty="0" smtClean="0"/>
              <a:t>定位</a:t>
            </a:r>
            <a:r>
              <a:rPr lang="en-US" altLang="zh-TW" sz="2400" dirty="0" smtClean="0"/>
              <a:t>[16]-[18]</a:t>
            </a:r>
            <a:r>
              <a:rPr lang="zh-TW" altLang="en-US" sz="2400" dirty="0" smtClean="0"/>
              <a:t>。</a:t>
            </a:r>
            <a:endParaRPr lang="zh-TW" altLang="zh-TW" sz="2400" dirty="0"/>
          </a:p>
        </p:txBody>
      </p:sp>
      <p:pic>
        <p:nvPicPr>
          <p:cNvPr id="4" name="圖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01550" y="3682388"/>
            <a:ext cx="2548146" cy="2307441"/>
          </a:xfrm>
          <a:prstGeom prst="rect">
            <a:avLst/>
          </a:prstGeom>
        </p:spPr>
      </p:pic>
    </p:spTree>
    <p:extLst>
      <p:ext uri="{BB962C8B-B14F-4D97-AF65-F5344CB8AC3E}">
        <p14:creationId xmlns:p14="http://schemas.microsoft.com/office/powerpoint/2010/main" val="29482810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(6/26)</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marL="0" indent="0" algn="just">
              <a:buNone/>
            </a:pPr>
            <a:r>
              <a:rPr lang="en-US" altLang="zh-TW" sz="2400" dirty="0" smtClean="0"/>
              <a:t>(2)</a:t>
            </a:r>
            <a:r>
              <a:rPr lang="zh-TW" altLang="zh-TW" sz="2400" dirty="0" smtClean="0"/>
              <a:t>近似</a:t>
            </a:r>
            <a:r>
              <a:rPr lang="zh-TW" altLang="zh-TW" sz="2400" dirty="0"/>
              <a:t>比對法</a:t>
            </a:r>
            <a:r>
              <a:rPr lang="en-US" altLang="zh-TW" sz="2400" dirty="0"/>
              <a:t>(Proximity Matching</a:t>
            </a:r>
            <a:r>
              <a:rPr lang="en-US" altLang="zh-TW" sz="2400" dirty="0" smtClean="0"/>
              <a:t>)</a:t>
            </a:r>
            <a:r>
              <a:rPr lang="zh-TW" altLang="en-US" sz="2400" dirty="0"/>
              <a:t>：</a:t>
            </a:r>
            <a:r>
              <a:rPr lang="zh-TW" altLang="zh-TW" sz="2400" dirty="0" smtClean="0"/>
              <a:t>現場</a:t>
            </a:r>
            <a:r>
              <a:rPr lang="zh-TW" altLang="zh-TW" sz="2400" dirty="0">
                <a:solidFill>
                  <a:srgbClr val="FF0000"/>
                </a:solidFill>
              </a:rPr>
              <a:t>需建置</a:t>
            </a:r>
            <a:r>
              <a:rPr lang="zh-TW" altLang="zh-TW" sz="2400" dirty="0"/>
              <a:t>大量的藍牙</a:t>
            </a:r>
            <a:r>
              <a:rPr lang="en-US" altLang="zh-TW" sz="2400" dirty="0"/>
              <a:t>(Bluetooth)</a:t>
            </a:r>
            <a:r>
              <a:rPr lang="zh-TW" altLang="zh-TW" sz="2400" dirty="0"/>
              <a:t>或無線網路</a:t>
            </a:r>
            <a:r>
              <a:rPr lang="en-US" altLang="zh-TW" sz="2400" dirty="0"/>
              <a:t>(Wi-Fi)</a:t>
            </a:r>
            <a:r>
              <a:rPr lang="zh-TW" altLang="zh-TW" sz="2400" dirty="0"/>
              <a:t>等無線射頻感測基礎設施來做為</a:t>
            </a:r>
            <a:r>
              <a:rPr lang="zh-TW" altLang="zh-TW" sz="2400" dirty="0">
                <a:solidFill>
                  <a:srgbClr val="FF0000"/>
                </a:solidFill>
              </a:rPr>
              <a:t>實際的參考位置樣本</a:t>
            </a:r>
            <a:r>
              <a:rPr lang="zh-TW" altLang="zh-TW" sz="2400" dirty="0"/>
              <a:t>或</a:t>
            </a:r>
            <a:r>
              <a:rPr lang="zh-TW" altLang="zh-TW" sz="2400" dirty="0">
                <a:solidFill>
                  <a:srgbClr val="FF0000"/>
                </a:solidFill>
              </a:rPr>
              <a:t>事先走遍整個室內環境</a:t>
            </a:r>
            <a:r>
              <a:rPr lang="zh-TW" altLang="zh-TW" sz="2400" dirty="0"/>
              <a:t>並紀錄不同地點的感測訊號強度分布來做為實際的參考位置樣本，</a:t>
            </a:r>
            <a:r>
              <a:rPr lang="zh-TW" altLang="zh-TW" sz="2400" dirty="0" smtClean="0"/>
              <a:t>再</a:t>
            </a:r>
            <a:r>
              <a:rPr lang="zh-TW" altLang="en-US" sz="2400" dirty="0" smtClean="0"/>
              <a:t>進行</a:t>
            </a:r>
            <a:r>
              <a:rPr lang="zh-TW" altLang="zh-TW" sz="2400" dirty="0" smtClean="0"/>
              <a:t>定位</a:t>
            </a:r>
            <a:r>
              <a:rPr lang="en-US" altLang="zh-TW" sz="2400" dirty="0" smtClean="0"/>
              <a:t>[19]-[21]</a:t>
            </a:r>
            <a:r>
              <a:rPr lang="zh-TW" altLang="en-US" sz="2400" dirty="0" smtClean="0"/>
              <a:t>。</a:t>
            </a:r>
            <a:endParaRPr lang="en-US" altLang="zh-TW" sz="2400" dirty="0" smtClean="0"/>
          </a:p>
          <a:p>
            <a:pPr marL="0" lvl="0" indent="0" algn="just">
              <a:buNone/>
            </a:pPr>
            <a:r>
              <a:rPr lang="en-US" altLang="zh-TW" sz="2400" dirty="0"/>
              <a:t>(3)</a:t>
            </a:r>
            <a:r>
              <a:rPr lang="zh-TW" altLang="zh-TW" sz="2400" dirty="0"/>
              <a:t>航位估測法</a:t>
            </a:r>
            <a:r>
              <a:rPr lang="en-US" altLang="zh-TW" sz="2400" dirty="0"/>
              <a:t>(Dead Reckoning)</a:t>
            </a:r>
            <a:r>
              <a:rPr lang="zh-TW" altLang="zh-TW" sz="2400" dirty="0"/>
              <a:t>：</a:t>
            </a:r>
            <a:r>
              <a:rPr lang="zh-TW" altLang="zh-TW" sz="2400" dirty="0">
                <a:solidFill>
                  <a:srgbClr val="FF0000"/>
                </a:solidFill>
              </a:rPr>
              <a:t>不需依賴任何的無線射頻感測基礎設施</a:t>
            </a:r>
            <a:r>
              <a:rPr lang="zh-TW" altLang="zh-TW" sz="2400" dirty="0"/>
              <a:t>，從已知的或常停留的起始</a:t>
            </a:r>
            <a:r>
              <a:rPr lang="zh-TW" altLang="zh-TW" sz="2400" dirty="0" smtClean="0"/>
              <a:t>位置，常見的</a:t>
            </a:r>
            <a:r>
              <a:rPr lang="zh-TW" altLang="en-US" sz="2400" dirty="0" smtClean="0"/>
              <a:t>有：</a:t>
            </a:r>
          </a:p>
        </p:txBody>
      </p:sp>
      <p:pic>
        <p:nvPicPr>
          <p:cNvPr id="7" name="圖片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9115" y="3915588"/>
            <a:ext cx="2210755" cy="2385595"/>
          </a:xfrm>
          <a:prstGeom prst="rect">
            <a:avLst/>
          </a:prstGeom>
        </p:spPr>
      </p:pic>
      <p:pic>
        <p:nvPicPr>
          <p:cNvPr id="9" name="圖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6241" y="3915588"/>
            <a:ext cx="2690206" cy="2305890"/>
          </a:xfrm>
          <a:prstGeom prst="rect">
            <a:avLst/>
          </a:prstGeom>
        </p:spPr>
      </p:pic>
    </p:spTree>
    <p:extLst>
      <p:ext uri="{BB962C8B-B14F-4D97-AF65-F5344CB8AC3E}">
        <p14:creationId xmlns:p14="http://schemas.microsoft.com/office/powerpoint/2010/main" val="27040216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(7/26)</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marL="0" lvl="0" indent="0" algn="just" hangingPunct="0">
              <a:buNone/>
            </a:pPr>
            <a:r>
              <a:rPr lang="zh-TW" altLang="zh-TW" sz="2400" dirty="0"/>
              <a:t>特徵光流</a:t>
            </a:r>
            <a:r>
              <a:rPr lang="zh-TW" altLang="zh-TW" sz="2400" dirty="0" smtClean="0"/>
              <a:t>分析</a:t>
            </a:r>
            <a:r>
              <a:rPr lang="en-US" altLang="zh-TW" sz="2400" dirty="0" smtClean="0"/>
              <a:t>(Feature Optical Flow)</a:t>
            </a:r>
            <a:r>
              <a:rPr lang="zh-TW" altLang="zh-TW" sz="2400" dirty="0" smtClean="0"/>
              <a:t>室內</a:t>
            </a:r>
            <a:r>
              <a:rPr lang="zh-TW" altLang="zh-TW" sz="2400" dirty="0"/>
              <a:t>定位</a:t>
            </a:r>
            <a:r>
              <a:rPr lang="zh-TW" altLang="zh-TW" sz="2400" dirty="0" smtClean="0"/>
              <a:t>方法</a:t>
            </a:r>
            <a:r>
              <a:rPr lang="en-US" altLang="zh-TW" sz="2400" dirty="0" smtClean="0"/>
              <a:t>[22]-[24]</a:t>
            </a:r>
            <a:r>
              <a:rPr lang="zh-TW" altLang="zh-TW" sz="2400" dirty="0" smtClean="0"/>
              <a:t>：</a:t>
            </a:r>
            <a:r>
              <a:rPr lang="zh-TW" altLang="zh-TW" sz="2400" dirty="0"/>
              <a:t>首先要使用</a:t>
            </a:r>
            <a:r>
              <a:rPr lang="zh-TW" altLang="zh-TW" sz="2400" dirty="0">
                <a:solidFill>
                  <a:srgbClr val="FF0000"/>
                </a:solidFill>
              </a:rPr>
              <a:t>角點偵測</a:t>
            </a:r>
            <a:r>
              <a:rPr lang="zh-TW" altLang="zh-TW" sz="2400" dirty="0"/>
              <a:t>尋找該場景的自然特徵點，如：尺度不變特徵轉換</a:t>
            </a:r>
            <a:r>
              <a:rPr lang="en-US" altLang="zh-TW" sz="2400" dirty="0"/>
              <a:t>(Scale-invariant feature transform, SIFT)</a:t>
            </a:r>
            <a:r>
              <a:rPr lang="zh-TW" altLang="zh-TW" sz="2400" dirty="0"/>
              <a:t>、加速穩健特徵</a:t>
            </a:r>
            <a:r>
              <a:rPr lang="en-US" altLang="zh-TW" sz="2400" dirty="0"/>
              <a:t>(Speeded Up Robust Features, SURF)</a:t>
            </a:r>
            <a:r>
              <a:rPr lang="zh-TW" altLang="zh-TW" sz="2400" dirty="0"/>
              <a:t>、加速特徵分割測試</a:t>
            </a:r>
            <a:r>
              <a:rPr lang="en-US" altLang="zh-TW" sz="2400" dirty="0"/>
              <a:t>(Features from Accelerated Segment Test, FAST)</a:t>
            </a:r>
            <a:r>
              <a:rPr lang="zh-TW" altLang="zh-TW" sz="2400" dirty="0"/>
              <a:t>等方法，接著將找到的自然特徵點使用光流法</a:t>
            </a:r>
            <a:r>
              <a:rPr lang="zh-TW" altLang="zh-TW" sz="2400" dirty="0" smtClean="0"/>
              <a:t>進行追蹤</a:t>
            </a:r>
            <a:r>
              <a:rPr lang="zh-TW" altLang="en-US" sz="2400" dirty="0" smtClean="0"/>
              <a:t>。</a:t>
            </a:r>
            <a:endParaRPr lang="zh-TW" altLang="zh-TW" sz="2400" dirty="0"/>
          </a:p>
        </p:txBody>
      </p:sp>
      <p:pic>
        <p:nvPicPr>
          <p:cNvPr id="7" name="圖片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4322" y="3445356"/>
            <a:ext cx="4644828" cy="2626239"/>
          </a:xfrm>
          <a:prstGeom prst="rect">
            <a:avLst/>
          </a:prstGeom>
        </p:spPr>
      </p:pic>
    </p:spTree>
    <p:extLst>
      <p:ext uri="{BB962C8B-B14F-4D97-AF65-F5344CB8AC3E}">
        <p14:creationId xmlns:p14="http://schemas.microsoft.com/office/powerpoint/2010/main" val="24001119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(8/26)</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marL="0" lvl="0" indent="0" algn="just" hangingPunct="0">
              <a:buNone/>
            </a:pPr>
            <a:r>
              <a:rPr lang="zh-TW" altLang="zh-TW" sz="2400" dirty="0"/>
              <a:t>光流場域</a:t>
            </a:r>
            <a:r>
              <a:rPr lang="zh-TW" altLang="zh-TW" sz="2400" dirty="0" smtClean="0"/>
              <a:t>分析</a:t>
            </a:r>
            <a:r>
              <a:rPr lang="en-US" altLang="zh-TW" sz="2400" dirty="0" smtClean="0"/>
              <a:t>(Optical Flow Field)</a:t>
            </a:r>
            <a:r>
              <a:rPr lang="zh-TW" altLang="zh-TW" sz="2400" dirty="0" smtClean="0"/>
              <a:t>室內</a:t>
            </a:r>
            <a:r>
              <a:rPr lang="zh-TW" altLang="zh-TW" sz="2400" dirty="0"/>
              <a:t>定位</a:t>
            </a:r>
            <a:r>
              <a:rPr lang="zh-TW" altLang="zh-TW" sz="2400" dirty="0" smtClean="0"/>
              <a:t>方法</a:t>
            </a:r>
            <a:r>
              <a:rPr lang="en-US" altLang="zh-TW" sz="2400" dirty="0" smtClean="0"/>
              <a:t>[25]-[27]</a:t>
            </a:r>
            <a:r>
              <a:rPr lang="zh-TW" altLang="zh-TW" sz="2400" dirty="0" smtClean="0"/>
              <a:t>：</a:t>
            </a:r>
            <a:r>
              <a:rPr lang="zh-TW" altLang="zh-TW" sz="2400" dirty="0"/>
              <a:t>主要應用於機器人估測方向、位移距離與障礙物的相對距離量測上，通常會使用全域光流場來偵測目前</a:t>
            </a:r>
            <a:r>
              <a:rPr lang="zh-TW" altLang="zh-TW" sz="2400" dirty="0">
                <a:solidFill>
                  <a:srgbClr val="FF0000"/>
                </a:solidFill>
              </a:rPr>
              <a:t>光流源擴散的中心點</a:t>
            </a:r>
            <a:r>
              <a:rPr lang="en-US" altLang="zh-TW" sz="2400" dirty="0"/>
              <a:t>(Focus of Expansion, FOE)</a:t>
            </a:r>
            <a:r>
              <a:rPr lang="zh-TW" altLang="zh-TW" sz="2400" dirty="0"/>
              <a:t>，並配合</a:t>
            </a:r>
            <a:r>
              <a:rPr lang="zh-TW" altLang="zh-TW" sz="2400" dirty="0">
                <a:solidFill>
                  <a:srgbClr val="FF0000"/>
                </a:solidFill>
              </a:rPr>
              <a:t>接近時間</a:t>
            </a:r>
            <a:r>
              <a:rPr lang="en-US" altLang="zh-TW" sz="2400" dirty="0"/>
              <a:t>(Time to Contact, TTC)</a:t>
            </a:r>
            <a:r>
              <a:rPr lang="zh-TW" altLang="zh-TW" sz="2400" dirty="0"/>
              <a:t>來求得位移變化量與移動的方向來進行航位</a:t>
            </a:r>
            <a:r>
              <a:rPr lang="zh-TW" altLang="zh-TW" sz="2400" dirty="0" smtClean="0"/>
              <a:t>估測</a:t>
            </a:r>
            <a:r>
              <a:rPr lang="zh-TW" altLang="en-US" sz="2400" dirty="0" smtClean="0"/>
              <a:t>。</a:t>
            </a:r>
            <a:endParaRPr lang="zh-TW" altLang="zh-TW" sz="2400" dirty="0"/>
          </a:p>
        </p:txBody>
      </p:sp>
      <p:pic>
        <p:nvPicPr>
          <p:cNvPr id="5" name="圖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3720" y="3252787"/>
            <a:ext cx="4267044" cy="2586037"/>
          </a:xfrm>
          <a:prstGeom prst="rect">
            <a:avLst/>
          </a:prstGeom>
        </p:spPr>
      </p:pic>
      <p:pic>
        <p:nvPicPr>
          <p:cNvPr id="4" name="圖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5539" y="3252787"/>
            <a:ext cx="3850804" cy="2586037"/>
          </a:xfrm>
          <a:prstGeom prst="rect">
            <a:avLst/>
          </a:prstGeom>
        </p:spPr>
      </p:pic>
      <p:pic>
        <p:nvPicPr>
          <p:cNvPr id="21" name="圖片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8288" y="3120705"/>
            <a:ext cx="6946084" cy="3013058"/>
          </a:xfrm>
          <a:prstGeom prst="rect">
            <a:avLst/>
          </a:prstGeom>
        </p:spPr>
      </p:pic>
    </p:spTree>
    <p:extLst>
      <p:ext uri="{BB962C8B-B14F-4D97-AF65-F5344CB8AC3E}">
        <p14:creationId xmlns:p14="http://schemas.microsoft.com/office/powerpoint/2010/main" val="362762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00088" y="122365"/>
            <a:ext cx="7886699"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101600"/>
          </a:effectLst>
        </p:spPr>
        <p:txBody>
          <a:bodyPr/>
          <a:lstStyle/>
          <a:p>
            <a:pPr algn="ctr"/>
            <a:r>
              <a:rPr lang="en-US" altLang="zh-TW" b="1" dirty="0" smtClean="0"/>
              <a:t>Outline</a:t>
            </a:r>
            <a:endParaRPr lang="zh-TW" altLang="en-US" b="1" dirty="0"/>
          </a:p>
        </p:txBody>
      </p:sp>
      <p:sp>
        <p:nvSpPr>
          <p:cNvPr id="3" name="內容版面配置區 2"/>
          <p:cNvSpPr>
            <a:spLocks noGrp="1"/>
          </p:cNvSpPr>
          <p:nvPr>
            <p:ph idx="1"/>
          </p:nvPr>
        </p:nvSpPr>
        <p:spPr>
          <a:xfrm>
            <a:off x="258945" y="1447928"/>
            <a:ext cx="8618018" cy="4742479"/>
          </a:xfrm>
          <a:solidFill>
            <a:schemeClr val="bg1">
              <a:alpha val="74000"/>
            </a:schemeClr>
          </a:solidFill>
          <a:effectLst>
            <a:softEdge rad="63500"/>
          </a:effectLst>
        </p:spPr>
        <p:txBody>
          <a:bodyPr>
            <a:normAutofit/>
          </a:bodyPr>
          <a:lstStyle/>
          <a:p>
            <a:pPr marL="0" indent="0">
              <a:buNone/>
            </a:pPr>
            <a:r>
              <a:rPr lang="en-US" altLang="zh-TW" dirty="0" smtClean="0"/>
              <a:t>1. Introduction</a:t>
            </a:r>
          </a:p>
          <a:p>
            <a:pPr marL="355600" indent="-355600">
              <a:buNone/>
              <a:tabLst>
                <a:tab pos="0" algn="l"/>
              </a:tabLst>
            </a:pPr>
            <a:r>
              <a:rPr lang="en-US" altLang="zh-TW" dirty="0" smtClean="0"/>
              <a:t>2. Conventional methods</a:t>
            </a:r>
          </a:p>
          <a:p>
            <a:pPr marL="355600" indent="-355600">
              <a:buNone/>
            </a:pPr>
            <a:r>
              <a:rPr lang="en-US" altLang="zh-TW" dirty="0" smtClean="0"/>
              <a:t>3. Proposed methods</a:t>
            </a:r>
          </a:p>
          <a:p>
            <a:pPr marL="0" indent="0">
              <a:buNone/>
            </a:pPr>
            <a:r>
              <a:rPr lang="en-US" altLang="zh-TW" dirty="0" smtClean="0"/>
              <a:t>4. Experimental results</a:t>
            </a:r>
          </a:p>
          <a:p>
            <a:pPr marL="355600" indent="-355600">
              <a:buNone/>
            </a:pPr>
            <a:r>
              <a:rPr lang="en-US" altLang="zh-TW" dirty="0" smtClean="0"/>
              <a:t>5. Implementation results and demonstration</a:t>
            </a:r>
          </a:p>
          <a:p>
            <a:pPr marL="809625" indent="-809625">
              <a:buNone/>
            </a:pPr>
            <a:r>
              <a:rPr lang="en-US" altLang="zh-TW" dirty="0" smtClean="0"/>
              <a:t>6. Conclusions and future work</a:t>
            </a:r>
          </a:p>
        </p:txBody>
      </p:sp>
    </p:spTree>
    <p:extLst>
      <p:ext uri="{BB962C8B-B14F-4D97-AF65-F5344CB8AC3E}">
        <p14:creationId xmlns:p14="http://schemas.microsoft.com/office/powerpoint/2010/main" val="31685189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(9/26)</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lgn="just">
              <a:buFont typeface="Wingdings" panose="05000000000000000000" pitchFamily="2" charset="2"/>
              <a:buChar char="Ø"/>
            </a:pPr>
            <a:r>
              <a:rPr lang="zh-TW" altLang="zh-TW" sz="2400" b="1" dirty="0"/>
              <a:t>優點</a:t>
            </a:r>
            <a:r>
              <a:rPr lang="zh-TW" altLang="zh-TW" sz="2400" dirty="0" smtClean="0"/>
              <a:t>：相</a:t>
            </a:r>
            <a:r>
              <a:rPr lang="zh-TW" altLang="zh-TW" sz="2400" dirty="0"/>
              <a:t>較於「多點定位法」與「近似比對法」，「航位估測法」具備</a:t>
            </a:r>
            <a:r>
              <a:rPr lang="zh-TW" altLang="zh-TW" sz="2400" dirty="0">
                <a:solidFill>
                  <a:srgbClr val="FF0000"/>
                </a:solidFill>
              </a:rPr>
              <a:t>無需建置基礎設施</a:t>
            </a:r>
            <a:r>
              <a:rPr lang="zh-TW" altLang="zh-TW" sz="2400" dirty="0"/>
              <a:t>的低成本特性與</a:t>
            </a:r>
            <a:r>
              <a:rPr lang="zh-TW" altLang="zh-TW" sz="2400" dirty="0">
                <a:solidFill>
                  <a:srgbClr val="FF0000"/>
                </a:solidFill>
              </a:rPr>
              <a:t>不受電磁干擾</a:t>
            </a:r>
            <a:r>
              <a:rPr lang="zh-TW" altLang="zh-TW" sz="2400" dirty="0"/>
              <a:t>的高強健特行，特別受到室內定位技術領域與本論文的青睞</a:t>
            </a:r>
            <a:r>
              <a:rPr lang="zh-TW" altLang="zh-TW" sz="2400" dirty="0" smtClean="0"/>
              <a:t>。</a:t>
            </a:r>
            <a:endParaRPr lang="en-US" altLang="zh-TW" sz="2400" dirty="0" smtClean="0"/>
          </a:p>
          <a:p>
            <a:pPr>
              <a:buFont typeface="Wingdings" panose="05000000000000000000" pitchFamily="2" charset="2"/>
              <a:buChar char="Ø"/>
            </a:pPr>
            <a:r>
              <a:rPr lang="zh-TW" altLang="zh-TW" sz="2400" b="1" dirty="0"/>
              <a:t>缺點</a:t>
            </a:r>
            <a:r>
              <a:rPr lang="zh-TW" altLang="zh-TW" sz="2400" dirty="0" smtClean="0"/>
              <a:t>：</a:t>
            </a:r>
            <a:r>
              <a:rPr lang="en-US" altLang="zh-TW" sz="2400" dirty="0" smtClean="0"/>
              <a:t>(</a:t>
            </a:r>
            <a:r>
              <a:rPr lang="en-US" altLang="zh-TW" sz="2400" dirty="0"/>
              <a:t>1</a:t>
            </a:r>
            <a:r>
              <a:rPr lang="en-US" altLang="zh-TW" sz="2400" dirty="0" smtClean="0"/>
              <a:t>)</a:t>
            </a:r>
            <a:r>
              <a:rPr lang="zh-TW" altLang="zh-TW" sz="2400" dirty="0"/>
              <a:t>特徵光流分析室內定位方法</a:t>
            </a:r>
            <a:r>
              <a:rPr lang="zh-TW" altLang="zh-TW" sz="2400" dirty="0" smtClean="0"/>
              <a:t>，</a:t>
            </a:r>
            <a:r>
              <a:rPr lang="zh-TW" altLang="zh-TW" sz="2400" dirty="0"/>
              <a:t>因為需要先經過角點偵測才進行光流法取得位移變化量與方向，所以</a:t>
            </a:r>
            <a:r>
              <a:rPr lang="zh-TW" altLang="zh-TW" sz="2400" dirty="0">
                <a:solidFill>
                  <a:srgbClr val="FF0000"/>
                </a:solidFill>
              </a:rPr>
              <a:t>執行的時間較長</a:t>
            </a:r>
            <a:r>
              <a:rPr lang="zh-TW" altLang="zh-TW" sz="2400" dirty="0"/>
              <a:t>，且尋找到的自然特徵點的</a:t>
            </a:r>
            <a:r>
              <a:rPr lang="zh-TW" altLang="zh-TW" sz="2400" dirty="0">
                <a:solidFill>
                  <a:srgbClr val="FF0000"/>
                </a:solidFill>
              </a:rPr>
              <a:t>光源變化量不一定適合來做光流法追蹤</a:t>
            </a:r>
            <a:r>
              <a:rPr lang="zh-TW" altLang="zh-TW" sz="2400" dirty="0"/>
              <a:t>，會導致誤差增大</a:t>
            </a:r>
            <a:r>
              <a:rPr lang="zh-TW" altLang="en-US" sz="2400" dirty="0" smtClean="0"/>
              <a:t>。</a:t>
            </a:r>
            <a:endParaRPr lang="en-US" altLang="zh-TW" sz="2400" dirty="0" smtClean="0"/>
          </a:p>
          <a:p>
            <a:pPr marL="266700" lvl="0" indent="0">
              <a:buNone/>
            </a:pPr>
            <a:r>
              <a:rPr lang="en-US" altLang="zh-TW" sz="2400" dirty="0"/>
              <a:t>(2</a:t>
            </a:r>
            <a:r>
              <a:rPr lang="en-US" altLang="zh-TW" sz="2400" dirty="0" smtClean="0"/>
              <a:t>)</a:t>
            </a:r>
            <a:r>
              <a:rPr lang="zh-TW" altLang="en-US" sz="2400" dirty="0" smtClean="0"/>
              <a:t>光流場域分析室內定位方法</a:t>
            </a:r>
            <a:r>
              <a:rPr lang="zh-TW" altLang="zh-TW" sz="2400" dirty="0" smtClean="0"/>
              <a:t>，</a:t>
            </a:r>
            <a:r>
              <a:rPr lang="zh-TW" altLang="zh-TW" sz="2400" dirty="0"/>
              <a:t>需要等速前進才可計算接近時間，因此</a:t>
            </a:r>
            <a:r>
              <a:rPr lang="zh-TW" altLang="zh-TW" sz="2400" dirty="0">
                <a:solidFill>
                  <a:srgbClr val="FF0000"/>
                </a:solidFill>
              </a:rPr>
              <a:t>只適合在機器人</a:t>
            </a:r>
            <a:r>
              <a:rPr lang="zh-TW" altLang="zh-TW" sz="2400" dirty="0"/>
              <a:t>上，而本論文採用穿戴式裝置供予人類使用，並無法</a:t>
            </a:r>
            <a:r>
              <a:rPr lang="zh-TW" altLang="en-US" sz="2400" dirty="0"/>
              <a:t>像</a:t>
            </a:r>
            <a:r>
              <a:rPr lang="zh-TW" altLang="zh-TW" sz="2400" dirty="0"/>
              <a:t>機器人一樣有等速前進的情況，</a:t>
            </a:r>
            <a:r>
              <a:rPr lang="zh-TW" altLang="en-US" sz="2400" dirty="0"/>
              <a:t>再者</a:t>
            </a:r>
            <a:r>
              <a:rPr lang="zh-TW" altLang="zh-TW" sz="2400" dirty="0"/>
              <a:t>行走時的晃動會造成無法估測光流源擴散中心點的所在位置，因此無法計算出位移變化量與方向，更別說是判斷位置。</a:t>
            </a:r>
          </a:p>
          <a:p>
            <a:pPr marL="0" lvl="0" indent="0" algn="just" hangingPunct="0">
              <a:buNone/>
            </a:pPr>
            <a:endParaRPr lang="zh-TW" altLang="zh-TW" sz="2400" dirty="0"/>
          </a:p>
          <a:p>
            <a:pPr marL="0" indent="0">
              <a:buNone/>
            </a:pPr>
            <a:endParaRPr lang="zh-TW" altLang="zh-TW" sz="2400" dirty="0"/>
          </a:p>
        </p:txBody>
      </p:sp>
    </p:spTree>
    <p:extLst>
      <p:ext uri="{BB962C8B-B14F-4D97-AF65-F5344CB8AC3E}">
        <p14:creationId xmlns:p14="http://schemas.microsoft.com/office/powerpoint/2010/main" val="31902054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tabLst>
                <a:tab pos="0" algn="l"/>
              </a:tabLst>
            </a:pPr>
            <a:r>
              <a:rPr lang="en-US" altLang="zh-TW" sz="3200" b="1" dirty="0"/>
              <a:t>2</a:t>
            </a:r>
            <a:r>
              <a:rPr lang="en-US" altLang="zh-TW" sz="3200" b="1" dirty="0" smtClean="0"/>
              <a:t>. Conventional methods (10/26)</a:t>
            </a:r>
            <a:endParaRPr lang="en-US" altLang="zh-TW" sz="3200" b="1" dirty="0"/>
          </a:p>
        </p:txBody>
      </p:sp>
      <p:pic>
        <p:nvPicPr>
          <p:cNvPr id="5" name="內容版面配置區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644" y="1447928"/>
            <a:ext cx="9014528" cy="4572546"/>
          </a:xfrm>
          <a:prstGeom prst="rect">
            <a:avLst/>
          </a:prstGeom>
        </p:spPr>
      </p:pic>
      <p:sp>
        <p:nvSpPr>
          <p:cNvPr id="7" name="流程圖: 程序 6"/>
          <p:cNvSpPr/>
          <p:nvPr/>
        </p:nvSpPr>
        <p:spPr>
          <a:xfrm>
            <a:off x="5476959" y="1423926"/>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直線圖說文字 2 5"/>
          <p:cNvSpPr/>
          <p:nvPr/>
        </p:nvSpPr>
        <p:spPr>
          <a:xfrm>
            <a:off x="1845119" y="3685036"/>
            <a:ext cx="3362173" cy="1121633"/>
          </a:xfrm>
          <a:prstGeom prst="borderCallout2">
            <a:avLst>
              <a:gd name="adj1" fmla="val 58843"/>
              <a:gd name="adj2" fmla="val 103101"/>
              <a:gd name="adj3" fmla="val 26123"/>
              <a:gd name="adj4" fmla="val 126998"/>
              <a:gd name="adj5" fmla="val -169560"/>
              <a:gd name="adj6" fmla="val 133952"/>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dirty="0">
                <a:latin typeface="標楷體" panose="03000509000000000000" pitchFamily="65" charset="-120"/>
                <a:ea typeface="標楷體" panose="03000509000000000000" pitchFamily="65" charset="-120"/>
              </a:rPr>
              <a:t>「相鄰矩陣節點路徑規劃方法」</a:t>
            </a:r>
            <a:endParaRPr lang="en-US"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「相鄰串列節點路徑規劃方法」</a:t>
            </a:r>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664272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(11/26)</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lvl="0" algn="just" hangingPunct="0">
              <a:buFont typeface="Wingdings" panose="05000000000000000000" pitchFamily="2" charset="2"/>
              <a:buChar char="Ø"/>
            </a:pPr>
            <a:r>
              <a:rPr lang="zh-TW" altLang="zh-TW" sz="2400" b="1" dirty="0"/>
              <a:t>路徑</a:t>
            </a:r>
            <a:r>
              <a:rPr lang="zh-TW" altLang="zh-TW" sz="2400" b="1" dirty="0" smtClean="0"/>
              <a:t>規劃</a:t>
            </a:r>
            <a:r>
              <a:rPr lang="zh-TW" altLang="en-US" sz="2400" b="1" dirty="0" smtClean="0"/>
              <a:t>階段</a:t>
            </a:r>
            <a:endParaRPr lang="en-US" altLang="zh-TW" sz="2400" b="1" dirty="0" smtClean="0"/>
          </a:p>
          <a:p>
            <a:pPr marL="0" lvl="0" indent="0" algn="just" hangingPunct="0">
              <a:buNone/>
            </a:pPr>
            <a:r>
              <a:rPr lang="zh-TW" altLang="zh-TW" sz="2400" dirty="0"/>
              <a:t>常見的傳統路徑規劃方法，不外乎二種方法</a:t>
            </a:r>
            <a:r>
              <a:rPr lang="zh-TW" altLang="zh-TW" sz="2400" dirty="0" smtClean="0"/>
              <a:t>。</a:t>
            </a:r>
            <a:endParaRPr lang="en-US" altLang="zh-TW" sz="2400" dirty="0" smtClean="0"/>
          </a:p>
          <a:p>
            <a:pPr marL="0" lvl="0" indent="0" algn="just" hangingPunct="0">
              <a:buNone/>
            </a:pPr>
            <a:r>
              <a:rPr lang="en-US" altLang="zh-TW" sz="2400" dirty="0" smtClean="0"/>
              <a:t>(1)</a:t>
            </a:r>
            <a:r>
              <a:rPr lang="zh-TW" altLang="zh-TW" sz="2400" dirty="0" smtClean="0"/>
              <a:t>相鄰</a:t>
            </a:r>
            <a:r>
              <a:rPr lang="zh-TW" altLang="zh-TW" sz="2400" dirty="0"/>
              <a:t>矩陣</a:t>
            </a:r>
            <a:r>
              <a:rPr lang="zh-TW" altLang="zh-TW" sz="2400" dirty="0" smtClean="0"/>
              <a:t>節點</a:t>
            </a:r>
            <a:r>
              <a:rPr lang="en-US" altLang="zh-TW" sz="2400" dirty="0" smtClean="0"/>
              <a:t>(Adjacent Matrix Node)</a:t>
            </a:r>
            <a:r>
              <a:rPr lang="zh-TW" altLang="zh-TW" sz="2400" dirty="0" smtClean="0"/>
              <a:t>路徑</a:t>
            </a:r>
            <a:r>
              <a:rPr lang="zh-TW" altLang="zh-TW" sz="2400" dirty="0"/>
              <a:t>規劃</a:t>
            </a:r>
            <a:r>
              <a:rPr lang="zh-TW" altLang="zh-TW" sz="2400" dirty="0" smtClean="0"/>
              <a:t>方法</a:t>
            </a:r>
            <a:r>
              <a:rPr lang="zh-TW" altLang="en-US" sz="2400" dirty="0" smtClean="0"/>
              <a:t>：此方法</a:t>
            </a:r>
            <a:r>
              <a:rPr lang="zh-TW" altLang="zh-TW" sz="2400" dirty="0" smtClean="0"/>
              <a:t>比較</a:t>
            </a:r>
            <a:r>
              <a:rPr lang="zh-TW" altLang="zh-TW" sz="2400" dirty="0"/>
              <a:t>完整清楚，但是在節點地圖的架構比較</a:t>
            </a:r>
            <a:r>
              <a:rPr lang="zh-TW" altLang="zh-TW" sz="2400" dirty="0">
                <a:solidFill>
                  <a:srgbClr val="FF0000"/>
                </a:solidFill>
              </a:rPr>
              <a:t>複雜或龐大</a:t>
            </a:r>
            <a:r>
              <a:rPr lang="zh-TW" altLang="zh-TW" sz="2400" dirty="0"/>
              <a:t>時，相鄰矩陣的資料量也會隨之</a:t>
            </a:r>
            <a:r>
              <a:rPr lang="zh-TW" altLang="zh-TW" sz="2400" dirty="0">
                <a:solidFill>
                  <a:srgbClr val="FF0000"/>
                </a:solidFill>
              </a:rPr>
              <a:t>暴</a:t>
            </a:r>
            <a:r>
              <a:rPr lang="zh-TW" altLang="zh-TW" sz="2400" dirty="0" smtClean="0">
                <a:solidFill>
                  <a:srgbClr val="FF0000"/>
                </a:solidFill>
              </a:rPr>
              <a:t>增</a:t>
            </a:r>
            <a:r>
              <a:rPr lang="en-US" altLang="zh-TW" sz="2400" dirty="0" smtClean="0"/>
              <a:t>[28]-[30]</a:t>
            </a:r>
            <a:r>
              <a:rPr lang="zh-TW" altLang="en-US" sz="2400" dirty="0" smtClean="0"/>
              <a:t>。</a:t>
            </a:r>
            <a:endParaRPr lang="zh-TW" altLang="zh-TW" sz="2400" b="1" dirty="0"/>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327" y="3611618"/>
            <a:ext cx="3418378" cy="2311752"/>
          </a:xfrm>
          <a:prstGeom prst="rect">
            <a:avLst/>
          </a:prstGeom>
        </p:spPr>
      </p:pic>
      <p:pic>
        <p:nvPicPr>
          <p:cNvPr id="5" name="圖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8267" y="3389931"/>
            <a:ext cx="2961265" cy="2596904"/>
          </a:xfrm>
          <a:prstGeom prst="rect">
            <a:avLst/>
          </a:prstGeom>
        </p:spPr>
      </p:pic>
      <p:sp>
        <p:nvSpPr>
          <p:cNvPr id="6" name="向右箭號 5"/>
          <p:cNvSpPr/>
          <p:nvPr/>
        </p:nvSpPr>
        <p:spPr>
          <a:xfrm>
            <a:off x="4202705" y="4248318"/>
            <a:ext cx="1173345" cy="6149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72944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(12/26)</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marL="0" indent="0" algn="just" hangingPunct="0">
              <a:buNone/>
            </a:pPr>
            <a:r>
              <a:rPr lang="en-US" altLang="zh-TW" sz="2400" dirty="0" smtClean="0"/>
              <a:t>(2)</a:t>
            </a:r>
            <a:r>
              <a:rPr lang="zh-TW" altLang="zh-TW" sz="2400" dirty="0" smtClean="0"/>
              <a:t>相鄰</a:t>
            </a:r>
            <a:r>
              <a:rPr lang="zh-TW" altLang="zh-TW" sz="2400" dirty="0"/>
              <a:t>串列</a:t>
            </a:r>
            <a:r>
              <a:rPr lang="zh-TW" altLang="zh-TW" sz="2400" dirty="0" smtClean="0"/>
              <a:t>節點</a:t>
            </a:r>
            <a:r>
              <a:rPr lang="en-US" altLang="zh-TW" sz="2400" dirty="0" smtClean="0"/>
              <a:t>(Adjacent List Node)</a:t>
            </a:r>
            <a:r>
              <a:rPr lang="zh-TW" altLang="zh-TW" sz="2400" dirty="0" smtClean="0"/>
              <a:t>路徑</a:t>
            </a:r>
            <a:r>
              <a:rPr lang="zh-TW" altLang="zh-TW" sz="2400" dirty="0"/>
              <a:t>規劃</a:t>
            </a:r>
            <a:r>
              <a:rPr lang="zh-TW" altLang="zh-TW" sz="2400" dirty="0" smtClean="0"/>
              <a:t>方法</a:t>
            </a:r>
            <a:r>
              <a:rPr lang="zh-TW" altLang="en-US" sz="2400" dirty="0" smtClean="0"/>
              <a:t>：</a:t>
            </a:r>
            <a:r>
              <a:rPr lang="zh-TW" altLang="zh-TW" sz="2400" dirty="0" smtClean="0"/>
              <a:t>只有</a:t>
            </a:r>
            <a:r>
              <a:rPr lang="zh-TW" altLang="zh-TW" sz="2400" dirty="0"/>
              <a:t>儲存節點相連接的</a:t>
            </a:r>
            <a:r>
              <a:rPr lang="zh-TW" altLang="zh-TW" sz="2400" dirty="0">
                <a:solidFill>
                  <a:srgbClr val="FF0000"/>
                </a:solidFill>
              </a:rPr>
              <a:t>節點編號、與該節點的距離以及下一資料串的記憶體位</a:t>
            </a:r>
            <a:r>
              <a:rPr lang="zh-TW" altLang="zh-TW" sz="2400" dirty="0" smtClean="0">
                <a:solidFill>
                  <a:srgbClr val="FF0000"/>
                </a:solidFill>
              </a:rPr>
              <a:t>址</a:t>
            </a:r>
            <a:r>
              <a:rPr lang="en-US" altLang="zh-TW" sz="2400" dirty="0" smtClean="0"/>
              <a:t>[31],[32]</a:t>
            </a:r>
            <a:r>
              <a:rPr lang="en-US" altLang="zh-TW" sz="2400" dirty="0" smtClean="0">
                <a:solidFill>
                  <a:srgbClr val="FF0000"/>
                </a:solidFill>
              </a:rPr>
              <a:t> </a:t>
            </a:r>
            <a:r>
              <a:rPr lang="zh-TW" altLang="zh-TW" sz="2400" dirty="0" smtClean="0"/>
              <a:t>。</a:t>
            </a:r>
            <a:endParaRPr lang="zh-TW" altLang="zh-TW" sz="2400" dirty="0"/>
          </a:p>
        </p:txBody>
      </p:sp>
      <p:pic>
        <p:nvPicPr>
          <p:cNvPr id="5" name="圖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0850" y="3181455"/>
            <a:ext cx="3017396" cy="2287476"/>
          </a:xfrm>
          <a:prstGeom prst="rect">
            <a:avLst/>
          </a:prstGeom>
        </p:spPr>
      </p:pic>
      <p:pic>
        <p:nvPicPr>
          <p:cNvPr id="6" name="圖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61853" y="3181455"/>
            <a:ext cx="4734539" cy="2101357"/>
          </a:xfrm>
          <a:prstGeom prst="rect">
            <a:avLst/>
          </a:prstGeom>
        </p:spPr>
      </p:pic>
      <p:sp>
        <p:nvSpPr>
          <p:cNvPr id="7" name="向右箭號 6"/>
          <p:cNvSpPr/>
          <p:nvPr/>
        </p:nvSpPr>
        <p:spPr>
          <a:xfrm>
            <a:off x="3267572" y="3924637"/>
            <a:ext cx="713710" cy="6149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4207858" y="3099250"/>
            <a:ext cx="339866" cy="2183562"/>
          </a:xfrm>
          <a:prstGeom prst="rect">
            <a:avLst/>
          </a:prstGeom>
          <a:noFill/>
          <a:ln w="762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4418077" y="3099250"/>
            <a:ext cx="339866" cy="2183562"/>
          </a:xfrm>
          <a:prstGeom prst="rect">
            <a:avLst/>
          </a:prstGeom>
          <a:noFill/>
          <a:ln w="762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4651569" y="3097902"/>
            <a:ext cx="648713" cy="2183562"/>
          </a:xfrm>
          <a:prstGeom prst="rect">
            <a:avLst/>
          </a:prstGeom>
          <a:noFill/>
          <a:ln w="762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2607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(13/26)</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buFont typeface="Wingdings" panose="05000000000000000000" pitchFamily="2" charset="2"/>
              <a:buChar char="Ø"/>
            </a:pPr>
            <a:r>
              <a:rPr lang="zh-TW" altLang="zh-TW" sz="2400" b="1" dirty="0"/>
              <a:t>優點</a:t>
            </a:r>
            <a:r>
              <a:rPr lang="zh-TW" altLang="zh-TW" sz="2400" dirty="0" smtClean="0"/>
              <a:t>：</a:t>
            </a:r>
            <a:r>
              <a:rPr lang="zh-TW" altLang="zh-TW" sz="2400" dirty="0"/>
              <a:t>相較於傳統的「相鄰矩陣節點路徑規劃方法」，「相鄰串列節點路徑規劃方法」可以大幅度地</a:t>
            </a:r>
            <a:r>
              <a:rPr lang="zh-TW" altLang="zh-TW" sz="2400" dirty="0">
                <a:solidFill>
                  <a:srgbClr val="FF0000"/>
                </a:solidFill>
              </a:rPr>
              <a:t>簡化節點地圖表示法的資料量</a:t>
            </a:r>
            <a:r>
              <a:rPr lang="zh-TW" altLang="zh-TW" sz="2400" dirty="0"/>
              <a:t>。</a:t>
            </a:r>
          </a:p>
          <a:p>
            <a:pPr eaLnBrk="0" hangingPunct="0">
              <a:buFont typeface="Wingdings" panose="05000000000000000000" pitchFamily="2" charset="2"/>
              <a:buChar char="Ø"/>
            </a:pPr>
            <a:r>
              <a:rPr lang="zh-TW" altLang="zh-TW" sz="2400" b="1" dirty="0" smtClean="0"/>
              <a:t>缺點</a:t>
            </a:r>
            <a:r>
              <a:rPr lang="zh-TW" altLang="zh-TW" sz="2400" dirty="0" smtClean="0"/>
              <a:t>：</a:t>
            </a:r>
            <a:r>
              <a:rPr lang="zh-TW" altLang="zh-TW" sz="2400" dirty="0"/>
              <a:t>雖然「相鄰串列節點路徑規劃方法」可以大幅度地簡化節點地圖表示法的資料量，但節點與距離必須是成對儲存，還要校對記憶體位址</a:t>
            </a:r>
            <a:r>
              <a:rPr lang="zh-TW" altLang="zh-TW" sz="2400" dirty="0" smtClean="0"/>
              <a:t>，</a:t>
            </a:r>
            <a:r>
              <a:rPr lang="zh-TW" altLang="en-US" sz="2400" dirty="0" smtClean="0">
                <a:solidFill>
                  <a:srgbClr val="FF0000"/>
                </a:solidFill>
              </a:rPr>
              <a:t>需另外計算</a:t>
            </a:r>
            <a:r>
              <a:rPr lang="zh-TW" altLang="zh-TW" sz="2400" dirty="0" smtClean="0">
                <a:solidFill>
                  <a:srgbClr val="FF0000"/>
                </a:solidFill>
              </a:rPr>
              <a:t>距離</a:t>
            </a:r>
            <a:r>
              <a:rPr lang="zh-TW" altLang="zh-TW" sz="2400" dirty="0">
                <a:solidFill>
                  <a:srgbClr val="FF0000"/>
                </a:solidFill>
              </a:rPr>
              <a:t>儲存資料</a:t>
            </a:r>
            <a:r>
              <a:rPr lang="zh-TW" altLang="zh-TW" sz="2400" dirty="0"/>
              <a:t>，</a:t>
            </a:r>
            <a:r>
              <a:rPr lang="zh-TW" altLang="zh-TW" sz="2400" dirty="0" smtClean="0"/>
              <a:t>且資料</a:t>
            </a:r>
            <a:r>
              <a:rPr lang="zh-TW" altLang="zh-TW" sz="2400" dirty="0"/>
              <a:t>需要進行更新時</a:t>
            </a:r>
            <a:r>
              <a:rPr lang="zh-TW" altLang="zh-TW" sz="2400" dirty="0" smtClean="0"/>
              <a:t>，必須注意</a:t>
            </a:r>
            <a:r>
              <a:rPr lang="zh-TW" altLang="zh-TW" sz="2400" dirty="0"/>
              <a:t>記憶體的定址，資料依舊難以直接進行比對，便利性大打折扣。</a:t>
            </a:r>
          </a:p>
        </p:txBody>
      </p:sp>
    </p:spTree>
    <p:extLst>
      <p:ext uri="{BB962C8B-B14F-4D97-AF65-F5344CB8AC3E}">
        <p14:creationId xmlns:p14="http://schemas.microsoft.com/office/powerpoint/2010/main" val="37298490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tabLst>
                <a:tab pos="0" algn="l"/>
              </a:tabLst>
            </a:pPr>
            <a:r>
              <a:rPr lang="en-US" altLang="zh-TW" sz="3200" b="1" dirty="0"/>
              <a:t>2</a:t>
            </a:r>
            <a:r>
              <a:rPr lang="en-US" altLang="zh-TW" sz="3200" b="1" dirty="0" smtClean="0"/>
              <a:t>. Conventional methods (14/26)</a:t>
            </a:r>
            <a:endParaRPr lang="en-US" altLang="zh-TW" sz="3200" b="1" dirty="0"/>
          </a:p>
        </p:txBody>
      </p:sp>
      <p:pic>
        <p:nvPicPr>
          <p:cNvPr id="5" name="內容版面配置區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644" y="1447928"/>
            <a:ext cx="9014528" cy="4572546"/>
          </a:xfrm>
          <a:prstGeom prst="rect">
            <a:avLst/>
          </a:prstGeom>
        </p:spPr>
      </p:pic>
      <p:sp>
        <p:nvSpPr>
          <p:cNvPr id="10" name="流程圖: 程序 9"/>
          <p:cNvSpPr/>
          <p:nvPr/>
        </p:nvSpPr>
        <p:spPr>
          <a:xfrm>
            <a:off x="6857998" y="5704886"/>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直線圖說文字 2 5"/>
          <p:cNvSpPr/>
          <p:nvPr/>
        </p:nvSpPr>
        <p:spPr>
          <a:xfrm>
            <a:off x="1932783" y="2773491"/>
            <a:ext cx="3362173" cy="998910"/>
          </a:xfrm>
          <a:prstGeom prst="borderCallout2">
            <a:avLst>
              <a:gd name="adj1" fmla="val 58843"/>
              <a:gd name="adj2" fmla="val 103101"/>
              <a:gd name="adj3" fmla="val 105483"/>
              <a:gd name="adj4" fmla="val 119537"/>
              <a:gd name="adj5" fmla="val 315442"/>
              <a:gd name="adj6" fmla="val 145023"/>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dirty="0">
                <a:latin typeface="標楷體" panose="03000509000000000000" pitchFamily="65" charset="-120"/>
                <a:ea typeface="標楷體" panose="03000509000000000000" pitchFamily="65" charset="-120"/>
              </a:rPr>
              <a:t>「邊緣點邊緣線影像對位方法」</a:t>
            </a:r>
            <a:endParaRPr lang="en-US"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「全景影像分割影像對位方法」</a:t>
            </a:r>
          </a:p>
        </p:txBody>
      </p:sp>
    </p:spTree>
    <p:extLst>
      <p:ext uri="{BB962C8B-B14F-4D97-AF65-F5344CB8AC3E}">
        <p14:creationId xmlns:p14="http://schemas.microsoft.com/office/powerpoint/2010/main" val="1020987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(15/26)</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buFont typeface="Wingdings" panose="05000000000000000000" pitchFamily="2" charset="2"/>
              <a:buChar char="Ø"/>
            </a:pPr>
            <a:r>
              <a:rPr lang="zh-TW" altLang="en-US" sz="2400" b="1" dirty="0" smtClean="0"/>
              <a:t>影像對位階段</a:t>
            </a:r>
            <a:endParaRPr lang="en-US" altLang="zh-TW" sz="2400" b="1" dirty="0" smtClean="0"/>
          </a:p>
          <a:p>
            <a:pPr marL="0" indent="0">
              <a:buNone/>
            </a:pPr>
            <a:r>
              <a:rPr lang="zh-TW" altLang="zh-TW" sz="2400" dirty="0"/>
              <a:t>傳統擴增實境影像對位方法不外乎</a:t>
            </a:r>
            <a:r>
              <a:rPr lang="zh-TW" altLang="zh-TW" sz="2400" dirty="0">
                <a:solidFill>
                  <a:srgbClr val="FF0000"/>
                </a:solidFill>
              </a:rPr>
              <a:t>使用標記或尋找該場景自然特徵</a:t>
            </a:r>
            <a:r>
              <a:rPr lang="zh-TW" altLang="zh-TW" sz="2400" dirty="0"/>
              <a:t>等方法，再透過投影轉換映射矩陣來變形旋轉虛擬貼圖物件，以便精準地結合到真實世界中的地板平面</a:t>
            </a:r>
            <a:r>
              <a:rPr lang="zh-TW" altLang="zh-TW" sz="2400" dirty="0" smtClean="0"/>
              <a:t>上</a:t>
            </a:r>
            <a:r>
              <a:rPr lang="zh-TW" altLang="zh-TW" sz="2400" dirty="0"/>
              <a:t>，以完成影像對位的步驟</a:t>
            </a:r>
            <a:r>
              <a:rPr lang="zh-TW" altLang="zh-TW" sz="2400" dirty="0" smtClean="0"/>
              <a:t>。</a:t>
            </a:r>
            <a:endParaRPr lang="zh-TW" altLang="zh-TW" sz="2400" dirty="0"/>
          </a:p>
          <a:p>
            <a:pPr marL="0" indent="0">
              <a:buNone/>
            </a:pPr>
            <a:endParaRPr lang="zh-TW" altLang="zh-TW" sz="2400" b="1" dirty="0"/>
          </a:p>
        </p:txBody>
      </p:sp>
      <p:pic>
        <p:nvPicPr>
          <p:cNvPr id="4" name="圖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57523" y="3152924"/>
            <a:ext cx="2220125" cy="2859457"/>
          </a:xfrm>
          <a:prstGeom prst="rect">
            <a:avLst/>
          </a:prstGeom>
        </p:spPr>
      </p:pic>
      <p:pic>
        <p:nvPicPr>
          <p:cNvPr id="5" name="圖片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13806" y="3357563"/>
            <a:ext cx="2913132" cy="2493221"/>
          </a:xfrm>
          <a:prstGeom prst="rect">
            <a:avLst/>
          </a:prstGeom>
        </p:spPr>
      </p:pic>
      <p:sp>
        <p:nvSpPr>
          <p:cNvPr id="6" name="矩形 5"/>
          <p:cNvSpPr/>
          <p:nvPr/>
        </p:nvSpPr>
        <p:spPr>
          <a:xfrm>
            <a:off x="3139710" y="4135030"/>
            <a:ext cx="1213805" cy="134327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447211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(16/26)</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marL="0" indent="0" algn="just">
              <a:buNone/>
            </a:pPr>
            <a:r>
              <a:rPr lang="zh-TW" altLang="zh-TW" sz="2400" dirty="0" smtClean="0"/>
              <a:t>但</a:t>
            </a:r>
            <a:r>
              <a:rPr lang="zh-TW" altLang="zh-TW" sz="2400" dirty="0"/>
              <a:t>有別於</a:t>
            </a:r>
            <a:r>
              <a:rPr lang="zh-TW" altLang="zh-TW" sz="2400" dirty="0">
                <a:solidFill>
                  <a:srgbClr val="FF0000"/>
                </a:solidFill>
              </a:rPr>
              <a:t>使用場景的不同</a:t>
            </a:r>
            <a:r>
              <a:rPr lang="zh-TW" altLang="zh-TW" sz="2400" dirty="0"/>
              <a:t>，在導航場景中無法偵測到有效的自然特徵點來進行影像對位，因此大都著重於</a:t>
            </a:r>
            <a:r>
              <a:rPr lang="zh-TW" altLang="zh-TW" sz="2400" dirty="0">
                <a:solidFill>
                  <a:srgbClr val="FF0000"/>
                </a:solidFill>
              </a:rPr>
              <a:t>地板區域的</a:t>
            </a:r>
            <a:r>
              <a:rPr lang="zh-TW" altLang="zh-TW" sz="2400" dirty="0" smtClean="0">
                <a:solidFill>
                  <a:srgbClr val="FF0000"/>
                </a:solidFill>
              </a:rPr>
              <a:t>偵測</a:t>
            </a:r>
            <a:r>
              <a:rPr lang="zh-TW" altLang="zh-TW" sz="2400" dirty="0" smtClean="0"/>
              <a:t>，</a:t>
            </a:r>
            <a:r>
              <a:rPr lang="zh-TW" altLang="zh-TW" sz="2400" dirty="0"/>
              <a:t>傳統常見的方法</a:t>
            </a:r>
            <a:r>
              <a:rPr lang="zh-TW" altLang="zh-TW" sz="2400" dirty="0" smtClean="0"/>
              <a:t>有</a:t>
            </a:r>
            <a:r>
              <a:rPr lang="zh-TW" altLang="en-US" sz="2400" dirty="0" smtClean="0"/>
              <a:t>：</a:t>
            </a:r>
            <a:endParaRPr lang="en-US" altLang="zh-TW" sz="2400" dirty="0" smtClean="0"/>
          </a:p>
          <a:p>
            <a:pPr marL="0" indent="0" algn="just">
              <a:buNone/>
            </a:pPr>
            <a:r>
              <a:rPr lang="en-US" altLang="zh-TW" sz="2400" dirty="0" smtClean="0"/>
              <a:t>(1)</a:t>
            </a:r>
            <a:r>
              <a:rPr lang="zh-TW" altLang="zh-TW" sz="2400" dirty="0"/>
              <a:t>邊緣點邊緣</a:t>
            </a:r>
            <a:r>
              <a:rPr lang="zh-TW" altLang="zh-TW" sz="2400" dirty="0" smtClean="0"/>
              <a:t>線</a:t>
            </a:r>
            <a:r>
              <a:rPr lang="en-US" altLang="zh-TW" sz="2400" dirty="0" smtClean="0"/>
              <a:t>(End Dot </a:t>
            </a:r>
            <a:r>
              <a:rPr lang="en-US" altLang="zh-TW" sz="2400" dirty="0" err="1" smtClean="0"/>
              <a:t>EdgeLine</a:t>
            </a:r>
            <a:r>
              <a:rPr lang="en-US" altLang="zh-TW" sz="2400" dirty="0" smtClean="0"/>
              <a:t>)</a:t>
            </a:r>
            <a:r>
              <a:rPr lang="zh-TW" altLang="zh-TW" sz="2400" dirty="0" smtClean="0"/>
              <a:t>影像</a:t>
            </a:r>
            <a:r>
              <a:rPr lang="zh-TW" altLang="zh-TW" sz="2400" dirty="0"/>
              <a:t>對位</a:t>
            </a:r>
            <a:r>
              <a:rPr lang="zh-TW" altLang="zh-TW" sz="2400" dirty="0" smtClean="0"/>
              <a:t>方法</a:t>
            </a:r>
            <a:r>
              <a:rPr lang="en-US" altLang="zh-TW" sz="2400" dirty="0"/>
              <a:t>[33],[34</a:t>
            </a:r>
            <a:r>
              <a:rPr lang="en-US" altLang="zh-TW" sz="2400" dirty="0" smtClean="0"/>
              <a:t>]</a:t>
            </a:r>
            <a:r>
              <a:rPr lang="zh-TW" altLang="en-US" sz="2400" dirty="0" smtClean="0"/>
              <a:t>：</a:t>
            </a:r>
            <a:r>
              <a:rPr lang="zh-TW" altLang="zh-TW" sz="2400" dirty="0" smtClean="0"/>
              <a:t>此</a:t>
            </a:r>
            <a:r>
              <a:rPr lang="zh-TW" altLang="zh-TW" sz="2400" dirty="0"/>
              <a:t>方法主要尋找畫面中強烈的</a:t>
            </a:r>
            <a:r>
              <a:rPr lang="zh-TW" altLang="zh-TW" sz="2400" dirty="0">
                <a:solidFill>
                  <a:srgbClr val="FF0000"/>
                </a:solidFill>
              </a:rPr>
              <a:t>垂直與水平邊緣線段的</a:t>
            </a:r>
            <a:r>
              <a:rPr lang="zh-TW" altLang="zh-TW" sz="2400" dirty="0" smtClean="0">
                <a:solidFill>
                  <a:srgbClr val="FF0000"/>
                </a:solidFill>
              </a:rPr>
              <a:t>端點</a:t>
            </a:r>
            <a:r>
              <a:rPr lang="zh-TW" altLang="zh-TW" sz="2400" dirty="0" smtClean="0"/>
              <a:t>，</a:t>
            </a:r>
            <a:r>
              <a:rPr lang="zh-TW" altLang="zh-TW" sz="2400" dirty="0"/>
              <a:t>再將端點連線構成地板區域的邊界來尋找地板區域</a:t>
            </a:r>
            <a:r>
              <a:rPr lang="zh-TW" altLang="zh-TW" sz="2400" dirty="0" smtClean="0"/>
              <a:t>。</a:t>
            </a:r>
            <a:endParaRPr lang="zh-TW" altLang="zh-TW" sz="2400" dirty="0"/>
          </a:p>
        </p:txBody>
      </p:sp>
      <p:pic>
        <p:nvPicPr>
          <p:cNvPr id="4" name="內容版面配置區 1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24784" y="3616506"/>
            <a:ext cx="6040394" cy="2565807"/>
          </a:xfrm>
          <a:prstGeom prst="rect">
            <a:avLst/>
          </a:prstGeom>
        </p:spPr>
      </p:pic>
      <p:pic>
        <p:nvPicPr>
          <p:cNvPr id="5" name="圖片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3615742"/>
            <a:ext cx="1836892" cy="25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6076" y="3616507"/>
            <a:ext cx="1898426" cy="253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93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2"/>
          <p:cNvSpPr txBox="1">
            <a:spLocks/>
          </p:cNvSpPr>
          <p:nvPr/>
        </p:nvSpPr>
        <p:spPr>
          <a:xfrm>
            <a:off x="258945" y="1447928"/>
            <a:ext cx="8618018" cy="4685835"/>
          </a:xfrm>
          <a:prstGeom prst="rect">
            <a:avLst/>
          </a:prstGeom>
          <a:solidFill>
            <a:schemeClr val="bg1">
              <a:alpha val="74000"/>
            </a:schemeClr>
          </a:solidFill>
          <a:effectLst>
            <a:softEdge rad="635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400" dirty="0" smtClean="0"/>
              <a:t>(2)</a:t>
            </a:r>
            <a:r>
              <a:rPr lang="zh-TW" altLang="zh-TW" sz="2400" dirty="0"/>
              <a:t>全景影像</a:t>
            </a:r>
            <a:r>
              <a:rPr lang="zh-TW" altLang="zh-TW" sz="2400" dirty="0" smtClean="0"/>
              <a:t>分割</a:t>
            </a:r>
            <a:r>
              <a:rPr lang="en-US" altLang="zh-TW" sz="2400" dirty="0" smtClean="0"/>
              <a:t>(Panoramic Image Segmentation)</a:t>
            </a:r>
            <a:r>
              <a:rPr lang="zh-TW" altLang="zh-TW" sz="2400" dirty="0" smtClean="0"/>
              <a:t>影像</a:t>
            </a:r>
            <a:r>
              <a:rPr lang="zh-TW" altLang="zh-TW" sz="2400" dirty="0"/>
              <a:t>對位</a:t>
            </a:r>
            <a:r>
              <a:rPr lang="zh-TW" altLang="zh-TW" sz="2400" dirty="0" smtClean="0"/>
              <a:t>方法</a:t>
            </a:r>
            <a:r>
              <a:rPr lang="en-US" altLang="zh-TW" sz="2400" dirty="0" smtClean="0"/>
              <a:t>[35]</a:t>
            </a:r>
            <a:r>
              <a:rPr lang="zh-TW" altLang="en-US" sz="2400" dirty="0" smtClean="0"/>
              <a:t>：</a:t>
            </a:r>
            <a:r>
              <a:rPr lang="zh-TW" altLang="zh-TW" sz="2400" dirty="0" smtClean="0"/>
              <a:t>使用</a:t>
            </a:r>
            <a:r>
              <a:rPr lang="zh-TW" altLang="zh-TW" sz="2400" dirty="0">
                <a:solidFill>
                  <a:srgbClr val="FF0000"/>
                </a:solidFill>
              </a:rPr>
              <a:t>全景相機</a:t>
            </a:r>
            <a:r>
              <a:rPr lang="zh-TW" altLang="zh-TW" sz="2400" dirty="0"/>
              <a:t>取得</a:t>
            </a:r>
            <a:r>
              <a:rPr lang="en-US" altLang="zh-TW" sz="2400" dirty="0"/>
              <a:t>360</a:t>
            </a:r>
            <a:r>
              <a:rPr lang="zh-TW" altLang="zh-TW" sz="2400" dirty="0"/>
              <a:t>度的周圍影像，並利用周圍影像來判別地板區域，利用三種直方圖模型做反投射，並將三個反投射做組合找出其地板</a:t>
            </a:r>
            <a:r>
              <a:rPr lang="zh-TW" altLang="zh-TW" sz="2400" dirty="0" smtClean="0"/>
              <a:t>區域</a:t>
            </a:r>
            <a:r>
              <a:rPr lang="zh-TW" altLang="en-US" sz="2400" dirty="0"/>
              <a:t>。</a:t>
            </a:r>
            <a:endParaRPr lang="zh-TW" altLang="zh-TW" sz="2400" b="1" dirty="0"/>
          </a:p>
        </p:txBody>
      </p:sp>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(17/26)</a:t>
            </a:r>
            <a:endParaRPr lang="en-US" altLang="zh-TW" sz="3200" b="1" dirty="0"/>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9452" y="2785269"/>
            <a:ext cx="6327972" cy="3406585"/>
          </a:xfrm>
          <a:prstGeom prst="rect">
            <a:avLst/>
          </a:prstGeom>
        </p:spPr>
      </p:pic>
    </p:spTree>
    <p:extLst>
      <p:ext uri="{BB962C8B-B14F-4D97-AF65-F5344CB8AC3E}">
        <p14:creationId xmlns:p14="http://schemas.microsoft.com/office/powerpoint/2010/main" val="39947871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2"/>
          <p:cNvSpPr txBox="1">
            <a:spLocks/>
          </p:cNvSpPr>
          <p:nvPr/>
        </p:nvSpPr>
        <p:spPr>
          <a:xfrm>
            <a:off x="258945" y="1447928"/>
            <a:ext cx="8618018" cy="4685835"/>
          </a:xfrm>
          <a:prstGeom prst="rect">
            <a:avLst/>
          </a:prstGeom>
          <a:solidFill>
            <a:schemeClr val="bg1">
              <a:alpha val="74000"/>
            </a:schemeClr>
          </a:solidFill>
          <a:effectLst>
            <a:softEdge rad="635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hangingPunct="0">
              <a:buFont typeface="Wingdings" panose="05000000000000000000" pitchFamily="2" charset="2"/>
              <a:buChar char="Ø"/>
            </a:pPr>
            <a:r>
              <a:rPr lang="zh-TW" altLang="zh-TW" sz="2400" b="1" dirty="0"/>
              <a:t>優點</a:t>
            </a:r>
            <a:r>
              <a:rPr lang="zh-TW" altLang="zh-TW" sz="2400" dirty="0"/>
              <a:t>：相較於使用標記或尋找該場景自然特徵等方法來進行影像對位，改為</a:t>
            </a:r>
            <a:r>
              <a:rPr lang="zh-TW" altLang="zh-TW" sz="2400" dirty="0">
                <a:solidFill>
                  <a:srgbClr val="FF0000"/>
                </a:solidFill>
              </a:rPr>
              <a:t>偵測地板區域</a:t>
            </a:r>
            <a:r>
              <a:rPr lang="zh-TW" altLang="zh-TW" sz="2400" dirty="0"/>
              <a:t>能使擴增實境導航系統更有效地進行影像對位。</a:t>
            </a:r>
          </a:p>
          <a:p>
            <a:pPr algn="just" hangingPunct="0">
              <a:buFont typeface="Wingdings" panose="05000000000000000000" pitchFamily="2" charset="2"/>
              <a:buChar char="Ø"/>
            </a:pPr>
            <a:r>
              <a:rPr lang="zh-TW" altLang="zh-TW" sz="2400" b="1" dirty="0"/>
              <a:t>缺點</a:t>
            </a:r>
            <a:r>
              <a:rPr lang="zh-TW" altLang="zh-TW" sz="2400" dirty="0"/>
              <a:t>：但傳統</a:t>
            </a:r>
            <a:r>
              <a:rPr lang="zh-TW" altLang="zh-TW" sz="2400" dirty="0" smtClean="0"/>
              <a:t>的</a:t>
            </a:r>
            <a:r>
              <a:rPr lang="zh-TW" altLang="zh-TW" sz="2400" dirty="0"/>
              <a:t>「邊緣點邊緣線影像對位方法</a:t>
            </a:r>
            <a:r>
              <a:rPr lang="zh-TW" altLang="zh-TW" sz="2400" dirty="0" smtClean="0"/>
              <a:t>」</a:t>
            </a:r>
            <a:r>
              <a:rPr lang="zh-TW" altLang="zh-TW" sz="2400" dirty="0"/>
              <a:t>，使用在過於複雜的場景時，會尋找到太多的特徵點，使得</a:t>
            </a:r>
            <a:r>
              <a:rPr lang="zh-TW" altLang="zh-TW" sz="2400" dirty="0">
                <a:solidFill>
                  <a:srgbClr val="FF0000"/>
                </a:solidFill>
              </a:rPr>
              <a:t>垂直與水平線段過多</a:t>
            </a:r>
            <a:r>
              <a:rPr lang="zh-TW" altLang="zh-TW" sz="2400" dirty="0"/>
              <a:t>，在</a:t>
            </a:r>
            <a:r>
              <a:rPr lang="zh-TW" altLang="zh-TW" sz="2400" dirty="0">
                <a:solidFill>
                  <a:srgbClr val="FF0000"/>
                </a:solidFill>
              </a:rPr>
              <a:t>過濾時常有誤判</a:t>
            </a:r>
            <a:r>
              <a:rPr lang="zh-TW" altLang="zh-TW" sz="2400" dirty="0"/>
              <a:t>的情形，導致地板區域不符合實際場景的狀況發生</a:t>
            </a:r>
            <a:r>
              <a:rPr lang="zh-TW" altLang="zh-TW" sz="2400" dirty="0" smtClean="0"/>
              <a:t>。</a:t>
            </a:r>
          </a:p>
          <a:p>
            <a:pPr marL="266700" indent="0" algn="just" hangingPunct="0">
              <a:buNone/>
            </a:pPr>
            <a:r>
              <a:rPr lang="zh-TW" altLang="zh-TW" sz="2400" dirty="0" smtClean="0"/>
              <a:t>而另一種</a:t>
            </a:r>
            <a:r>
              <a:rPr lang="zh-TW" altLang="zh-TW" sz="2400" dirty="0"/>
              <a:t>「全景影像分割影像對位方法</a:t>
            </a:r>
            <a:r>
              <a:rPr lang="zh-TW" altLang="zh-TW" sz="2400" dirty="0" smtClean="0"/>
              <a:t>」，由於本論文所使用的平台上並</a:t>
            </a:r>
            <a:r>
              <a:rPr lang="zh-TW" altLang="zh-TW" sz="2400" dirty="0" smtClean="0">
                <a:solidFill>
                  <a:srgbClr val="FF0000"/>
                </a:solidFill>
              </a:rPr>
              <a:t>未支援全景相機</a:t>
            </a:r>
            <a:r>
              <a:rPr lang="zh-TW" altLang="zh-TW" sz="2400" dirty="0" smtClean="0"/>
              <a:t>，因此無法使用此方法進行實作。</a:t>
            </a:r>
            <a:endParaRPr lang="zh-TW" altLang="zh-TW" sz="2400" dirty="0"/>
          </a:p>
        </p:txBody>
      </p:sp>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(18/26)</a:t>
            </a:r>
            <a:endParaRPr lang="en-US" altLang="zh-TW" sz="3200" b="1" dirty="0"/>
          </a:p>
        </p:txBody>
      </p:sp>
      <p:pic>
        <p:nvPicPr>
          <p:cNvPr id="3" name="圖片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99092" y="2471843"/>
            <a:ext cx="2686557" cy="3582076"/>
          </a:xfrm>
          <a:prstGeom prst="rect">
            <a:avLst/>
          </a:prstGeom>
        </p:spPr>
      </p:pic>
    </p:spTree>
    <p:extLst>
      <p:ext uri="{BB962C8B-B14F-4D97-AF65-F5344CB8AC3E}">
        <p14:creationId xmlns:p14="http://schemas.microsoft.com/office/powerpoint/2010/main" val="16058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1</a:t>
            </a:r>
            <a:r>
              <a:rPr lang="en-US" altLang="zh-TW" sz="3200" b="1" dirty="0" smtClean="0"/>
              <a:t>. Introduction (1/9)</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latinLnBrk="1">
              <a:buFont typeface="Wingdings" panose="05000000000000000000" pitchFamily="2" charset="2"/>
              <a:buChar char="Ø"/>
            </a:pPr>
            <a:r>
              <a:rPr lang="zh-TW" altLang="en-US" sz="2400" b="1" dirty="0"/>
              <a:t>研究動機</a:t>
            </a:r>
            <a:endParaRPr lang="en-US" altLang="zh-TW" sz="2400" b="1" dirty="0"/>
          </a:p>
          <a:p>
            <a:pPr marL="0" indent="0" latinLnBrk="1">
              <a:buNone/>
            </a:pPr>
            <a:r>
              <a:rPr lang="zh-TW" altLang="zh-TW" sz="2400" dirty="0"/>
              <a:t>自古以來，「</a:t>
            </a:r>
            <a:r>
              <a:rPr lang="zh-TW" altLang="zh-TW" sz="2400" dirty="0">
                <a:solidFill>
                  <a:srgbClr val="FF0000"/>
                </a:solidFill>
              </a:rPr>
              <a:t>指引道路</a:t>
            </a:r>
            <a:r>
              <a:rPr lang="zh-TW" altLang="zh-TW" sz="2400" dirty="0"/>
              <a:t>」就是人類生活最基本的需求。例如：軒轅黃帝乘</a:t>
            </a:r>
            <a:r>
              <a:rPr lang="zh-TW" altLang="zh-TW" sz="2400" dirty="0">
                <a:solidFill>
                  <a:srgbClr val="FF0000"/>
                </a:solidFill>
              </a:rPr>
              <a:t>司南車</a:t>
            </a:r>
            <a:r>
              <a:rPr lang="zh-TW" altLang="zh-TW" sz="2400" dirty="0"/>
              <a:t>破蚩尤迷霧陣、鄭和以天文定位</a:t>
            </a:r>
            <a:r>
              <a:rPr lang="zh-TW" altLang="zh-TW" sz="2400" dirty="0">
                <a:solidFill>
                  <a:srgbClr val="FF0000"/>
                </a:solidFill>
              </a:rPr>
              <a:t>牽星術</a:t>
            </a:r>
            <a:r>
              <a:rPr lang="zh-TW" altLang="zh-TW" sz="2400" dirty="0"/>
              <a:t>來下西洋、古維京海盜用</a:t>
            </a:r>
            <a:r>
              <a:rPr lang="zh-TW" altLang="zh-TW" sz="2400" dirty="0">
                <a:solidFill>
                  <a:srgbClr val="FF0000"/>
                </a:solidFill>
              </a:rPr>
              <a:t>太陽石</a:t>
            </a:r>
            <a:r>
              <a:rPr lang="zh-TW" altLang="zh-TW" sz="2400" dirty="0"/>
              <a:t>做航海定位、英國史前人類用</a:t>
            </a:r>
            <a:r>
              <a:rPr lang="zh-TW" altLang="zh-TW" sz="2400" dirty="0">
                <a:solidFill>
                  <a:srgbClr val="FF0000"/>
                </a:solidFill>
              </a:rPr>
              <a:t>石頭山</a:t>
            </a:r>
            <a:r>
              <a:rPr lang="zh-TW" altLang="zh-TW" sz="2400" dirty="0"/>
              <a:t>標記來導航</a:t>
            </a:r>
            <a:r>
              <a:rPr lang="zh-TW" altLang="zh-TW" sz="2400" dirty="0" smtClean="0"/>
              <a:t>等</a:t>
            </a:r>
            <a:r>
              <a:rPr lang="en-US" altLang="zh-TW" sz="2400" dirty="0"/>
              <a:t>[1]-[3</a:t>
            </a:r>
            <a:r>
              <a:rPr lang="en-US" altLang="zh-TW" sz="2400" dirty="0" smtClean="0"/>
              <a:t>]</a:t>
            </a:r>
            <a:r>
              <a:rPr lang="zh-TW" altLang="zh-TW" sz="2400" dirty="0" smtClean="0"/>
              <a:t>。</a:t>
            </a:r>
            <a:endParaRPr lang="zh-TW" altLang="en-US" sz="2400" dirty="0"/>
          </a:p>
        </p:txBody>
      </p:sp>
      <p:pic>
        <p:nvPicPr>
          <p:cNvPr id="5" name="圖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44071" y="3577235"/>
            <a:ext cx="2822448" cy="1975104"/>
          </a:xfrm>
          <a:prstGeom prst="rect">
            <a:avLst/>
          </a:prstGeom>
        </p:spPr>
      </p:pic>
      <p:pic>
        <p:nvPicPr>
          <p:cNvPr id="8" name="圖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7926" y="3357563"/>
            <a:ext cx="2455933" cy="2455933"/>
          </a:xfrm>
          <a:prstGeom prst="rect">
            <a:avLst/>
          </a:prstGeom>
        </p:spPr>
      </p:pic>
      <p:pic>
        <p:nvPicPr>
          <p:cNvPr id="7" name="圖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2976" y="3577235"/>
            <a:ext cx="3511735" cy="1975104"/>
          </a:xfrm>
          <a:prstGeom prst="rect">
            <a:avLst/>
          </a:prstGeom>
        </p:spPr>
      </p:pic>
      <p:pic>
        <p:nvPicPr>
          <p:cNvPr id="6" name="圖片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2388" y="3577235"/>
            <a:ext cx="3515016" cy="1975104"/>
          </a:xfrm>
          <a:prstGeom prst="rect">
            <a:avLst/>
          </a:prstGeom>
        </p:spPr>
      </p:pic>
    </p:spTree>
    <p:extLst>
      <p:ext uri="{BB962C8B-B14F-4D97-AF65-F5344CB8AC3E}">
        <p14:creationId xmlns:p14="http://schemas.microsoft.com/office/powerpoint/2010/main" val="320368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tabLst>
                <a:tab pos="0" algn="l"/>
              </a:tabLst>
            </a:pPr>
            <a:r>
              <a:rPr lang="en-US" altLang="zh-TW" sz="3200" b="1" dirty="0"/>
              <a:t>2</a:t>
            </a:r>
            <a:r>
              <a:rPr lang="en-US" altLang="zh-TW" sz="3200" b="1" dirty="0" smtClean="0"/>
              <a:t>. Conventional methods (19/26)</a:t>
            </a:r>
            <a:endParaRPr lang="en-US" altLang="zh-TW" sz="3200" b="1" dirty="0"/>
          </a:p>
        </p:txBody>
      </p:sp>
      <p:pic>
        <p:nvPicPr>
          <p:cNvPr id="5" name="內容版面配置區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644" y="1447928"/>
            <a:ext cx="9014528" cy="4572546"/>
          </a:xfrm>
          <a:prstGeom prst="rect">
            <a:avLst/>
          </a:prstGeom>
        </p:spPr>
      </p:pic>
      <p:sp>
        <p:nvSpPr>
          <p:cNvPr id="8" name="流程圖: 程序 7"/>
          <p:cNvSpPr/>
          <p:nvPr/>
        </p:nvSpPr>
        <p:spPr>
          <a:xfrm>
            <a:off x="4214601" y="5704886"/>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直線圖說文字 2 5"/>
          <p:cNvSpPr/>
          <p:nvPr/>
        </p:nvSpPr>
        <p:spPr>
          <a:xfrm>
            <a:off x="183554" y="2484255"/>
            <a:ext cx="3498322" cy="1243504"/>
          </a:xfrm>
          <a:prstGeom prst="borderCallout2">
            <a:avLst>
              <a:gd name="adj1" fmla="val 58843"/>
              <a:gd name="adj2" fmla="val 103101"/>
              <a:gd name="adj3" fmla="val 83697"/>
              <a:gd name="adj4" fmla="val 132946"/>
              <a:gd name="adj5" fmla="val 254249"/>
              <a:gd name="adj6" fmla="val 140434"/>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dirty="0">
                <a:latin typeface="標楷體" panose="03000509000000000000" pitchFamily="65" charset="-120"/>
                <a:ea typeface="標楷體" panose="03000509000000000000" pitchFamily="65" charset="-120"/>
              </a:rPr>
              <a:t>「特殊標記</a:t>
            </a:r>
            <a:r>
              <a:rPr lang="zh-TW" altLang="zh-TW" dirty="0" smtClean="0">
                <a:latin typeface="標楷體" panose="03000509000000000000" pitchFamily="65" charset="-120"/>
                <a:ea typeface="標楷體" panose="03000509000000000000" pitchFamily="65" charset="-120"/>
              </a:rPr>
              <a:t>追蹤視角</a:t>
            </a:r>
            <a:r>
              <a:rPr lang="zh-TW" altLang="zh-TW" dirty="0">
                <a:latin typeface="標楷體" panose="03000509000000000000" pitchFamily="65" charset="-120"/>
                <a:ea typeface="標楷體" panose="03000509000000000000" pitchFamily="65" charset="-120"/>
              </a:rPr>
              <a:t>估測方法」</a:t>
            </a:r>
            <a:endParaRPr lang="en-US"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「自然特徵追蹤視角估測方法」</a:t>
            </a:r>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8255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(20/26)</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buFont typeface="Wingdings" panose="05000000000000000000" pitchFamily="2" charset="2"/>
              <a:buChar char="Ø"/>
            </a:pPr>
            <a:r>
              <a:rPr lang="zh-TW" altLang="en-US" sz="2400" b="1" dirty="0" smtClean="0"/>
              <a:t>視角估測階段</a:t>
            </a:r>
            <a:endParaRPr lang="en-US" altLang="zh-TW" sz="2400" b="1" dirty="0" smtClean="0"/>
          </a:p>
          <a:p>
            <a:pPr marL="0" indent="0" algn="just">
              <a:buNone/>
            </a:pPr>
            <a:r>
              <a:rPr lang="zh-TW" altLang="zh-TW" sz="2400" dirty="0"/>
              <a:t>有了影像對位方法所給予的初始虛擬貼圖物件之影像對位結果後，再來是要進行目前穿戴式裝置的視角估測，而擴增實境的視角估測不外乎</a:t>
            </a:r>
            <a:r>
              <a:rPr lang="zh-TW" altLang="zh-TW" sz="2400" dirty="0">
                <a:solidFill>
                  <a:srgbClr val="FF0000"/>
                </a:solidFill>
              </a:rPr>
              <a:t>旋轉、位移及縮放</a:t>
            </a:r>
            <a:r>
              <a:rPr lang="zh-TW" altLang="zh-TW" sz="2400" dirty="0"/>
              <a:t>等視角變動量，傳統擴增實境導航</a:t>
            </a:r>
            <a:r>
              <a:rPr lang="zh-TW" altLang="zh-TW" sz="2400" dirty="0" smtClean="0"/>
              <a:t>系統</a:t>
            </a:r>
            <a:r>
              <a:rPr lang="zh-TW" altLang="zh-TW" sz="2400" dirty="0"/>
              <a:t>不論是「特殊標記</a:t>
            </a:r>
            <a:r>
              <a:rPr lang="zh-TW" altLang="zh-TW" sz="2400" dirty="0" smtClean="0"/>
              <a:t>追蹤</a:t>
            </a:r>
            <a:r>
              <a:rPr lang="en-US" altLang="zh-TW" sz="2400" dirty="0" smtClean="0"/>
              <a:t>(Specific Marker Tracking)</a:t>
            </a:r>
            <a:r>
              <a:rPr lang="zh-TW" altLang="zh-TW" sz="2400" dirty="0" smtClean="0"/>
              <a:t>視角</a:t>
            </a:r>
            <a:r>
              <a:rPr lang="zh-TW" altLang="zh-TW" sz="2400" dirty="0"/>
              <a:t>估測方法」</a:t>
            </a:r>
            <a:r>
              <a:rPr lang="en-US" altLang="zh-TW" sz="2400" dirty="0"/>
              <a:t>[36],[37]</a:t>
            </a:r>
            <a:r>
              <a:rPr lang="zh-TW" altLang="zh-TW" sz="2400" dirty="0"/>
              <a:t>或「自然特徵</a:t>
            </a:r>
            <a:r>
              <a:rPr lang="zh-TW" altLang="zh-TW" sz="2400" dirty="0" smtClean="0"/>
              <a:t>追蹤</a:t>
            </a:r>
            <a:r>
              <a:rPr lang="en-US" altLang="zh-TW" sz="2400" dirty="0" smtClean="0"/>
              <a:t>(Nature Feature Tracking)</a:t>
            </a:r>
            <a:r>
              <a:rPr lang="zh-TW" altLang="zh-TW" sz="2400" dirty="0" smtClean="0"/>
              <a:t>視角</a:t>
            </a:r>
            <a:r>
              <a:rPr lang="zh-TW" altLang="zh-TW" sz="2400" dirty="0"/>
              <a:t>估測方法」都是使用角點偵測</a:t>
            </a:r>
            <a:r>
              <a:rPr lang="zh-TW" altLang="zh-TW" sz="2400" dirty="0" smtClean="0"/>
              <a:t>方法</a:t>
            </a:r>
            <a:r>
              <a:rPr lang="zh-TW" altLang="en-US" sz="2400" dirty="0" smtClean="0"/>
              <a:t>，</a:t>
            </a:r>
            <a:r>
              <a:rPr lang="zh-TW" altLang="zh-TW" sz="2400" dirty="0" smtClean="0"/>
              <a:t>分別</a:t>
            </a:r>
            <a:r>
              <a:rPr lang="zh-TW" altLang="zh-TW" sz="2400" dirty="0"/>
              <a:t>地來追蹤事先建置的特殊標記或不需事先建置的自然特徵，例如：地平線或牆腳線</a:t>
            </a:r>
            <a:r>
              <a:rPr lang="zh-TW" altLang="zh-TW" sz="2400" dirty="0" smtClean="0"/>
              <a:t>，</a:t>
            </a:r>
            <a:r>
              <a:rPr lang="zh-TW" altLang="zh-TW" sz="2400" dirty="0"/>
              <a:t>再</a:t>
            </a:r>
            <a:r>
              <a:rPr lang="zh-TW" altLang="en-US" sz="2400" dirty="0"/>
              <a:t>視需求</a:t>
            </a:r>
            <a:r>
              <a:rPr lang="zh-TW" altLang="zh-TW" sz="2400" dirty="0"/>
              <a:t>搭配外部的</a:t>
            </a:r>
            <a:r>
              <a:rPr lang="zh-TW" altLang="zh-TW" sz="2400" dirty="0">
                <a:solidFill>
                  <a:srgbClr val="FF0000"/>
                </a:solidFill>
              </a:rPr>
              <a:t>無線感測辨識基礎設施或穿戴式裝置的慣性量測模組</a:t>
            </a:r>
            <a:r>
              <a:rPr lang="zh-TW" altLang="zh-TW" sz="2400" dirty="0"/>
              <a:t>等</a:t>
            </a:r>
            <a:r>
              <a:rPr lang="en-US" altLang="zh-TW" sz="2400" dirty="0"/>
              <a:t>[38]-[41]</a:t>
            </a:r>
            <a:r>
              <a:rPr lang="zh-TW" altLang="zh-TW" sz="2400" dirty="0"/>
              <a:t>輔助資訊來幫助系統估測旋轉、位移及縮放等視角變動量</a:t>
            </a:r>
            <a:r>
              <a:rPr lang="zh-TW" altLang="zh-TW" sz="2400" dirty="0" smtClean="0"/>
              <a:t>。</a:t>
            </a:r>
            <a:endParaRPr lang="zh-TW" altLang="zh-TW" sz="2400" b="1" dirty="0"/>
          </a:p>
        </p:txBody>
      </p:sp>
      <p:pic>
        <p:nvPicPr>
          <p:cNvPr id="10" name="圖片 9"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872" y="2446281"/>
            <a:ext cx="3081267" cy="2207677"/>
          </a:xfrm>
          <a:prstGeom prst="rect">
            <a:avLst/>
          </a:prstGeom>
        </p:spPr>
      </p:pic>
      <p:pic>
        <p:nvPicPr>
          <p:cNvPr id="11" name="圖片 10" hidden="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49620" y="2446281"/>
            <a:ext cx="1714074" cy="2207677"/>
          </a:xfrm>
          <a:prstGeom prst="rect">
            <a:avLst/>
          </a:prstGeom>
        </p:spPr>
      </p:pic>
      <p:pic>
        <p:nvPicPr>
          <p:cNvPr id="12" name="圖片 11" hidden="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19024" y="2446280"/>
            <a:ext cx="2554035" cy="2207677"/>
          </a:xfrm>
          <a:prstGeom prst="rect">
            <a:avLst/>
          </a:prstGeom>
        </p:spPr>
      </p:pic>
    </p:spTree>
    <p:extLst>
      <p:ext uri="{BB962C8B-B14F-4D97-AF65-F5344CB8AC3E}">
        <p14:creationId xmlns:p14="http://schemas.microsoft.com/office/powerpoint/2010/main" val="368364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nodeType="clickEffect">
                                  <p:stCondLst>
                                    <p:cond delay="0"/>
                                  </p:stCondLst>
                                  <p:childTnLst>
                                    <p:animEffect transition="out" filter="wipe(down)">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22" presetClass="exit" presetSubtype="4" fill="hold" nodeType="withEffect">
                                  <p:stCondLst>
                                    <p:cond delay="0"/>
                                  </p:stCondLst>
                                  <p:childTnLst>
                                    <p:animEffect transition="out" filter="wipe(down)">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(21/26)</a:t>
            </a:r>
            <a:endParaRPr lang="en-US" altLang="zh-TW" sz="3200" b="1" dirty="0"/>
          </a:p>
        </p:txBody>
      </p:sp>
      <p:sp>
        <p:nvSpPr>
          <p:cNvPr id="10" name="內容版面配置區 2"/>
          <p:cNvSpPr txBox="1">
            <a:spLocks/>
          </p:cNvSpPr>
          <p:nvPr/>
        </p:nvSpPr>
        <p:spPr>
          <a:xfrm>
            <a:off x="258945" y="1447928"/>
            <a:ext cx="8618018" cy="4685835"/>
          </a:xfrm>
          <a:prstGeom prst="rect">
            <a:avLst/>
          </a:prstGeom>
          <a:solidFill>
            <a:schemeClr val="bg1">
              <a:alpha val="74000"/>
            </a:schemeClr>
          </a:solidFill>
          <a:effectLst>
            <a:softEdge rad="635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zh-TW" altLang="zh-TW" sz="2400" b="1" dirty="0"/>
              <a:t>優點</a:t>
            </a:r>
            <a:r>
              <a:rPr lang="zh-TW" altLang="zh-TW" sz="2400" dirty="0" smtClean="0"/>
              <a:t>：</a:t>
            </a:r>
            <a:r>
              <a:rPr lang="zh-TW" altLang="zh-TW" sz="2400" dirty="0"/>
              <a:t>使用角點偵測尋找自然特徵點的方法，也就是「自然特徵追蹤視角估測方法」，可以去除傳統特殊標記在擴增實境導航上的限制，使擴增實境導航能夠</a:t>
            </a:r>
            <a:r>
              <a:rPr lang="zh-TW" altLang="zh-TW" sz="2400" dirty="0">
                <a:solidFill>
                  <a:srgbClr val="FF0000"/>
                </a:solidFill>
              </a:rPr>
              <a:t>更自然</a:t>
            </a:r>
            <a:r>
              <a:rPr lang="zh-TW" altLang="zh-TW" sz="2400" dirty="0"/>
              <a:t>，</a:t>
            </a:r>
            <a:r>
              <a:rPr lang="zh-TW" altLang="zh-TW" sz="2400" dirty="0">
                <a:solidFill>
                  <a:srgbClr val="FF0000"/>
                </a:solidFill>
              </a:rPr>
              <a:t>不需在現實場景中建置任何特殊標記</a:t>
            </a:r>
            <a:r>
              <a:rPr lang="zh-TW" altLang="zh-TW" sz="2400" dirty="0"/>
              <a:t>，也不會造成特殊標記在真實場景中格格不入的感覺。</a:t>
            </a:r>
          </a:p>
          <a:p>
            <a:pPr>
              <a:buFont typeface="Wingdings" panose="05000000000000000000" pitchFamily="2" charset="2"/>
              <a:buChar char="Ø"/>
            </a:pPr>
            <a:r>
              <a:rPr lang="zh-TW" altLang="zh-TW" sz="2400" b="1" dirty="0" smtClean="0"/>
              <a:t>缺點</a:t>
            </a:r>
            <a:r>
              <a:rPr lang="zh-TW" altLang="zh-TW" sz="2400" dirty="0" smtClean="0"/>
              <a:t>：</a:t>
            </a:r>
            <a:r>
              <a:rPr lang="zh-TW" altLang="zh-TW" sz="2400" dirty="0"/>
              <a:t>而不論</a:t>
            </a:r>
            <a:r>
              <a:rPr lang="zh-TW" altLang="zh-TW" sz="2400" dirty="0" smtClean="0"/>
              <a:t>「</a:t>
            </a:r>
            <a:r>
              <a:rPr lang="zh-TW" altLang="en-US" sz="2400" dirty="0" smtClean="0"/>
              <a:t>特殊標記追蹤視角估測方法</a:t>
            </a:r>
            <a:r>
              <a:rPr lang="zh-TW" altLang="zh-TW" sz="2400" dirty="0" smtClean="0"/>
              <a:t>」</a:t>
            </a:r>
            <a:r>
              <a:rPr lang="zh-TW" altLang="zh-TW" sz="2400" dirty="0"/>
              <a:t>還是「自然特徵追蹤視角估測方法」，都是使用角點偵測方法，分別地來</a:t>
            </a:r>
            <a:r>
              <a:rPr lang="zh-TW" altLang="zh-TW" sz="2400" dirty="0">
                <a:solidFill>
                  <a:srgbClr val="FF0000"/>
                </a:solidFill>
              </a:rPr>
              <a:t>追蹤事先建置的特殊標記</a:t>
            </a:r>
            <a:r>
              <a:rPr lang="zh-TW" altLang="zh-TW" sz="2400" dirty="0" smtClean="0">
                <a:solidFill>
                  <a:srgbClr val="FF0000"/>
                </a:solidFill>
              </a:rPr>
              <a:t>或</a:t>
            </a:r>
            <a:r>
              <a:rPr lang="zh-TW" altLang="en-US" sz="2400" dirty="0" smtClean="0">
                <a:solidFill>
                  <a:srgbClr val="FF0000"/>
                </a:solidFill>
              </a:rPr>
              <a:t>追</a:t>
            </a:r>
            <a:r>
              <a:rPr lang="zh-TW" altLang="en-US" sz="2400" dirty="0">
                <a:solidFill>
                  <a:srgbClr val="FF0000"/>
                </a:solidFill>
              </a:rPr>
              <a:t>蹤</a:t>
            </a:r>
            <a:r>
              <a:rPr lang="zh-TW" altLang="zh-TW" sz="2400" dirty="0" smtClean="0">
                <a:solidFill>
                  <a:srgbClr val="FF0000"/>
                </a:solidFill>
              </a:rPr>
              <a:t>不</a:t>
            </a:r>
            <a:r>
              <a:rPr lang="zh-TW" altLang="zh-TW" sz="2400" dirty="0">
                <a:solidFill>
                  <a:srgbClr val="FF0000"/>
                </a:solidFill>
              </a:rPr>
              <a:t>需事先建置的自然特徵</a:t>
            </a:r>
            <a:r>
              <a:rPr lang="zh-TW" altLang="zh-TW" sz="2400" dirty="0"/>
              <a:t>，再視需求搭配無線感測辨識基礎設施，</a:t>
            </a:r>
            <a:r>
              <a:rPr lang="zh-TW" altLang="zh-TW" sz="2400" dirty="0">
                <a:solidFill>
                  <a:srgbClr val="FF0000"/>
                </a:solidFill>
              </a:rPr>
              <a:t>便利性較低且成本較高</a:t>
            </a:r>
            <a:r>
              <a:rPr lang="zh-TW" altLang="zh-TW" sz="2400" dirty="0"/>
              <a:t>。</a:t>
            </a:r>
          </a:p>
        </p:txBody>
      </p:sp>
    </p:spTree>
    <p:extLst>
      <p:ext uri="{BB962C8B-B14F-4D97-AF65-F5344CB8AC3E}">
        <p14:creationId xmlns:p14="http://schemas.microsoft.com/office/powerpoint/2010/main" val="28109365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tabLst>
                <a:tab pos="0" algn="l"/>
              </a:tabLst>
            </a:pPr>
            <a:r>
              <a:rPr lang="en-US" altLang="zh-TW" sz="3200" b="1" dirty="0"/>
              <a:t>2</a:t>
            </a:r>
            <a:r>
              <a:rPr lang="en-US" altLang="zh-TW" sz="3200" b="1" dirty="0" smtClean="0"/>
              <a:t>. Conventional methods (22/26)</a:t>
            </a:r>
            <a:endParaRPr lang="en-US" altLang="zh-TW" sz="3200" b="1" dirty="0"/>
          </a:p>
        </p:txBody>
      </p:sp>
      <p:pic>
        <p:nvPicPr>
          <p:cNvPr id="5" name="內容版面配置區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644" y="1447928"/>
            <a:ext cx="9014528" cy="4572546"/>
          </a:xfrm>
          <a:prstGeom prst="rect">
            <a:avLst/>
          </a:prstGeom>
        </p:spPr>
      </p:pic>
      <p:sp>
        <p:nvSpPr>
          <p:cNvPr id="9" name="流程圖: 程序 8"/>
          <p:cNvSpPr/>
          <p:nvPr/>
        </p:nvSpPr>
        <p:spPr>
          <a:xfrm>
            <a:off x="1584690" y="5704886"/>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直線圖說文字 2 5"/>
          <p:cNvSpPr/>
          <p:nvPr/>
        </p:nvSpPr>
        <p:spPr>
          <a:xfrm>
            <a:off x="2731196" y="2557083"/>
            <a:ext cx="3354015" cy="1192968"/>
          </a:xfrm>
          <a:prstGeom prst="borderCallout2">
            <a:avLst>
              <a:gd name="adj1" fmla="val 108708"/>
              <a:gd name="adj2" fmla="val 29453"/>
              <a:gd name="adj3" fmla="val 207744"/>
              <a:gd name="adj4" fmla="val 31889"/>
              <a:gd name="adj5" fmla="val 282494"/>
              <a:gd name="adj6" fmla="val 21017"/>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dirty="0">
                <a:latin typeface="標楷體" panose="03000509000000000000" pitchFamily="65" charset="-120"/>
                <a:ea typeface="標楷體" panose="03000509000000000000" pitchFamily="65" charset="-120"/>
              </a:rPr>
              <a:t>「齊次單應矩陣投影轉換方法」</a:t>
            </a:r>
            <a:endParaRPr lang="en-US"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「分解單應矩陣投影轉換方法」</a:t>
            </a:r>
          </a:p>
        </p:txBody>
      </p:sp>
    </p:spTree>
    <p:extLst>
      <p:ext uri="{BB962C8B-B14F-4D97-AF65-F5344CB8AC3E}">
        <p14:creationId xmlns:p14="http://schemas.microsoft.com/office/powerpoint/2010/main" val="10386928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(23/26)</a:t>
            </a:r>
            <a:endParaRPr lang="en-US" altLang="zh-TW" sz="3200" b="1" dirty="0"/>
          </a:p>
        </p:txBody>
      </p:sp>
      <mc:AlternateContent xmlns:mc="http://schemas.openxmlformats.org/markup-compatibility/2006" xmlns:a14="http://schemas.microsoft.com/office/drawing/2010/main">
        <mc:Choice Requires="a14">
          <p:sp>
            <p:nvSpPr>
              <p:cNvPr id="6"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lnSpcReduction="10000"/>
              </a:bodyPr>
              <a:lstStyle/>
              <a:p>
                <a:pPr algn="just" hangingPunct="0">
                  <a:buFont typeface="Wingdings" panose="05000000000000000000" pitchFamily="2" charset="2"/>
                  <a:buChar char="Ø"/>
                </a:pPr>
                <a:r>
                  <a:rPr lang="zh-TW" altLang="en-US" sz="2400" b="1" dirty="0"/>
                  <a:t>影像重繪階段</a:t>
                </a:r>
                <a:endParaRPr lang="en-US" altLang="zh-TW" sz="2400" b="1" dirty="0"/>
              </a:p>
              <a:p>
                <a:pPr marL="0" indent="0" algn="just" hangingPunct="0">
                  <a:buNone/>
                </a:pPr>
                <a:r>
                  <a:rPr lang="zh-TW" altLang="zh-TW" sz="2400" dirty="0"/>
                  <a:t>當取得穿戴式裝置的旋轉、位移及縮放等視角變動量後</a:t>
                </a:r>
                <a:r>
                  <a:rPr lang="zh-TW" altLang="zh-TW" sz="2400" dirty="0" smtClean="0"/>
                  <a:t>，</a:t>
                </a:r>
                <a:r>
                  <a:rPr lang="zh-TW" altLang="en-US" sz="2400" dirty="0" smtClean="0"/>
                  <a:t>使</a:t>
                </a:r>
                <a:r>
                  <a:rPr lang="zh-TW" altLang="en-US" sz="2400" dirty="0"/>
                  <a:t>用</a:t>
                </a:r>
                <a:r>
                  <a:rPr lang="zh-TW" altLang="zh-TW" sz="2400" dirty="0" smtClean="0"/>
                  <a:t>「</a:t>
                </a:r>
                <a:r>
                  <a:rPr lang="zh-TW" altLang="zh-TW" sz="2400" dirty="0"/>
                  <a:t>齊次單應</a:t>
                </a:r>
                <a:r>
                  <a:rPr lang="zh-TW" altLang="zh-TW" sz="2400" dirty="0" smtClean="0"/>
                  <a:t>矩陣</a:t>
                </a:r>
                <a:r>
                  <a:rPr lang="en-US" altLang="zh-TW" sz="2400" dirty="0" smtClean="0"/>
                  <a:t>(Homogeneous </a:t>
                </a:r>
                <a:r>
                  <a:rPr lang="en-US" altLang="zh-TW" sz="2400" dirty="0" err="1" smtClean="0"/>
                  <a:t>Homography</a:t>
                </a:r>
                <a:r>
                  <a:rPr lang="en-US" altLang="zh-TW" sz="2400" dirty="0"/>
                  <a:t> </a:t>
                </a:r>
                <a:r>
                  <a:rPr lang="en-US" altLang="zh-TW" sz="2400" dirty="0" smtClean="0"/>
                  <a:t>Matrix)</a:t>
                </a:r>
                <a:r>
                  <a:rPr lang="zh-TW" altLang="zh-TW" sz="2400" dirty="0" smtClean="0"/>
                  <a:t>投影</a:t>
                </a:r>
                <a:r>
                  <a:rPr lang="zh-TW" altLang="zh-TW" sz="2400" dirty="0"/>
                  <a:t>轉換方法</a:t>
                </a:r>
                <a:r>
                  <a:rPr lang="zh-TW" altLang="zh-TW" sz="2400" dirty="0" smtClean="0"/>
                  <a:t>」</a:t>
                </a:r>
                <a:r>
                  <a:rPr lang="zh-TW" altLang="en-US" sz="2400" dirty="0" smtClean="0"/>
                  <a:t>或</a:t>
                </a:r>
                <a:r>
                  <a:rPr lang="zh-TW" altLang="zh-TW" sz="2400" dirty="0" smtClean="0"/>
                  <a:t>「</a:t>
                </a:r>
                <a:r>
                  <a:rPr lang="zh-TW" altLang="zh-TW" sz="2400" dirty="0"/>
                  <a:t>分解單應</a:t>
                </a:r>
                <a:r>
                  <a:rPr lang="zh-TW" altLang="zh-TW" sz="2400" dirty="0" smtClean="0"/>
                  <a:t>矩陣</a:t>
                </a:r>
                <a:r>
                  <a:rPr lang="en-US" altLang="zh-TW" sz="2400" dirty="0" smtClean="0"/>
                  <a:t>(Decomposed </a:t>
                </a:r>
                <a:r>
                  <a:rPr lang="en-US" altLang="zh-TW" sz="2400" dirty="0" err="1" smtClean="0"/>
                  <a:t>Homography</a:t>
                </a:r>
                <a:r>
                  <a:rPr lang="en-US" altLang="zh-TW" sz="2400" dirty="0"/>
                  <a:t> </a:t>
                </a:r>
                <a:r>
                  <a:rPr lang="en-US" altLang="zh-TW" sz="2400" dirty="0" smtClean="0"/>
                  <a:t>Matrix)</a:t>
                </a:r>
                <a:r>
                  <a:rPr lang="zh-TW" altLang="zh-TW" sz="2400" dirty="0" smtClean="0"/>
                  <a:t>投影</a:t>
                </a:r>
                <a:r>
                  <a:rPr lang="zh-TW" altLang="zh-TW" sz="2400" dirty="0"/>
                  <a:t>轉換方法」 </a:t>
                </a:r>
                <a:r>
                  <a:rPr lang="en-US" altLang="zh-TW" sz="2400" dirty="0" smtClean="0"/>
                  <a:t>[42],[43]</a:t>
                </a:r>
                <a:r>
                  <a:rPr lang="zh-TW" altLang="zh-TW" sz="2400" dirty="0"/>
                  <a:t>。</a:t>
                </a:r>
                <a:endParaRPr lang="en-US" altLang="zh-TW" sz="2400" dirty="0"/>
              </a:p>
              <a:p>
                <a:pPr marL="0" indent="0">
                  <a:buNone/>
                </a:pPr>
                <a:r>
                  <a:rPr lang="en-US" altLang="zh-TW" sz="1800" i="1" dirty="0"/>
                  <a:t>M =</a:t>
                </a:r>
                <a14:m>
                  <m:oMath xmlns:m="http://schemas.openxmlformats.org/officeDocument/2006/math">
                    <m:d>
                      <m:dPr>
                        <m:begChr m:val="["/>
                        <m:endChr m:val="]"/>
                        <m:ctrlPr>
                          <a:rPr lang="zh-TW" altLang="zh-TW" sz="1800" i="1">
                            <a:latin typeface="Cambria Math"/>
                          </a:rPr>
                        </m:ctrlPr>
                      </m:dPr>
                      <m:e>
                        <m:m>
                          <m:mPr>
                            <m:mcs>
                              <m:mc>
                                <m:mcPr>
                                  <m:count m:val="2"/>
                                  <m:mcJc m:val="center"/>
                                </m:mcPr>
                              </m:mc>
                            </m:mcs>
                            <m:ctrlPr>
                              <a:rPr lang="zh-TW" altLang="zh-TW" sz="1800" i="1">
                                <a:latin typeface="Cambria Math"/>
                              </a:rPr>
                            </m:ctrlPr>
                          </m:mPr>
                          <m:mr>
                            <m:e>
                              <m:m>
                                <m:mPr>
                                  <m:mcs>
                                    <m:mc>
                                      <m:mcPr>
                                        <m:count m:val="2"/>
                                        <m:mcJc m:val="center"/>
                                      </m:mcPr>
                                    </m:mc>
                                  </m:mcs>
                                  <m:ctrlPr>
                                    <a:rPr lang="zh-TW" altLang="zh-TW" sz="1800" i="1">
                                      <a:latin typeface="Cambria Math"/>
                                    </a:rPr>
                                  </m:ctrlPr>
                                </m:mPr>
                                <m:mr>
                                  <m:e>
                                    <m:sSub>
                                      <m:sSubPr>
                                        <m:ctrlPr>
                                          <a:rPr lang="zh-TW" altLang="zh-TW" sz="1800" i="1">
                                            <a:latin typeface="Cambria Math"/>
                                          </a:rPr>
                                        </m:ctrlPr>
                                      </m:sSubPr>
                                      <m:e>
                                        <m:r>
                                          <a:rPr lang="en-US" altLang="zh-TW" sz="1800" i="1">
                                            <a:latin typeface="Cambria Math" panose="02040503050406030204" pitchFamily="18" charset="0"/>
                                          </a:rPr>
                                          <m:t>𝑀</m:t>
                                        </m:r>
                                      </m:e>
                                      <m:sub>
                                        <m:r>
                                          <a:rPr lang="en-US" altLang="zh-TW" sz="1800" i="1">
                                            <a:latin typeface="Cambria Math" panose="02040503050406030204" pitchFamily="18" charset="0"/>
                                          </a:rPr>
                                          <m:t>11</m:t>
                                        </m:r>
                                      </m:sub>
                                    </m:sSub>
                                  </m:e>
                                  <m:e>
                                    <m:sSub>
                                      <m:sSubPr>
                                        <m:ctrlPr>
                                          <a:rPr lang="zh-TW" altLang="zh-TW" sz="1800" i="1">
                                            <a:latin typeface="Cambria Math"/>
                                          </a:rPr>
                                        </m:ctrlPr>
                                      </m:sSubPr>
                                      <m:e>
                                        <m:r>
                                          <a:rPr lang="en-US" altLang="zh-TW" sz="1800" i="1">
                                            <a:latin typeface="Cambria Math" panose="02040503050406030204" pitchFamily="18" charset="0"/>
                                          </a:rPr>
                                          <m:t>𝑀</m:t>
                                        </m:r>
                                      </m:e>
                                      <m:sub>
                                        <m:r>
                                          <a:rPr lang="en-US" altLang="zh-TW" sz="1800" i="1">
                                            <a:latin typeface="Cambria Math" panose="02040503050406030204" pitchFamily="18" charset="0"/>
                                          </a:rPr>
                                          <m:t>12</m:t>
                                        </m:r>
                                      </m:sub>
                                    </m:sSub>
                                  </m:e>
                                </m:mr>
                                <m:mr>
                                  <m:e>
                                    <m:sSub>
                                      <m:sSubPr>
                                        <m:ctrlPr>
                                          <a:rPr lang="zh-TW" altLang="zh-TW" sz="1800" i="1">
                                            <a:latin typeface="Cambria Math"/>
                                          </a:rPr>
                                        </m:ctrlPr>
                                      </m:sSubPr>
                                      <m:e>
                                        <m:r>
                                          <a:rPr lang="en-US" altLang="zh-TW" sz="1800" i="1">
                                            <a:latin typeface="Cambria Math" panose="02040503050406030204" pitchFamily="18" charset="0"/>
                                          </a:rPr>
                                          <m:t>𝑀</m:t>
                                        </m:r>
                                      </m:e>
                                      <m:sub>
                                        <m:r>
                                          <a:rPr lang="en-US" altLang="zh-TW" sz="1800" i="1">
                                            <a:latin typeface="Cambria Math" panose="02040503050406030204" pitchFamily="18" charset="0"/>
                                          </a:rPr>
                                          <m:t>21</m:t>
                                        </m:r>
                                      </m:sub>
                                    </m:sSub>
                                  </m:e>
                                  <m:e>
                                    <m:sSub>
                                      <m:sSubPr>
                                        <m:ctrlPr>
                                          <a:rPr lang="zh-TW" altLang="zh-TW" sz="1800" i="1">
                                            <a:latin typeface="Cambria Math"/>
                                          </a:rPr>
                                        </m:ctrlPr>
                                      </m:sSubPr>
                                      <m:e>
                                        <m:r>
                                          <a:rPr lang="en-US" altLang="zh-TW" sz="1800" i="1">
                                            <a:latin typeface="Cambria Math" panose="02040503050406030204" pitchFamily="18" charset="0"/>
                                          </a:rPr>
                                          <m:t>𝑀</m:t>
                                        </m:r>
                                      </m:e>
                                      <m:sub>
                                        <m:r>
                                          <a:rPr lang="en-US" altLang="zh-TW" sz="1800" i="1">
                                            <a:latin typeface="Cambria Math" panose="02040503050406030204" pitchFamily="18" charset="0"/>
                                          </a:rPr>
                                          <m:t>22</m:t>
                                        </m:r>
                                      </m:sub>
                                    </m:sSub>
                                  </m:e>
                                </m:mr>
                              </m:m>
                            </m:e>
                            <m:e>
                              <m:m>
                                <m:mPr>
                                  <m:mcs>
                                    <m:mc>
                                      <m:mcPr>
                                        <m:count m:val="1"/>
                                        <m:mcJc m:val="center"/>
                                      </m:mcPr>
                                    </m:mc>
                                  </m:mcs>
                                  <m:ctrlPr>
                                    <a:rPr lang="zh-TW" altLang="zh-TW" sz="1800" i="1">
                                      <a:latin typeface="Cambria Math"/>
                                    </a:rPr>
                                  </m:ctrlPr>
                                </m:mPr>
                                <m:mr>
                                  <m:e>
                                    <m:sSub>
                                      <m:sSubPr>
                                        <m:ctrlPr>
                                          <a:rPr lang="zh-TW" altLang="zh-TW" sz="1800" i="1">
                                            <a:latin typeface="Cambria Math"/>
                                          </a:rPr>
                                        </m:ctrlPr>
                                      </m:sSubPr>
                                      <m:e>
                                        <m:r>
                                          <a:rPr lang="en-US" altLang="zh-TW" sz="1800" i="1">
                                            <a:latin typeface="Cambria Math" panose="02040503050406030204" pitchFamily="18" charset="0"/>
                                          </a:rPr>
                                          <m:t>𝑀</m:t>
                                        </m:r>
                                      </m:e>
                                      <m:sub>
                                        <m:r>
                                          <a:rPr lang="en-US" altLang="zh-TW" sz="1800" i="1">
                                            <a:latin typeface="Cambria Math" panose="02040503050406030204" pitchFamily="18" charset="0"/>
                                          </a:rPr>
                                          <m:t>13</m:t>
                                        </m:r>
                                      </m:sub>
                                    </m:sSub>
                                  </m:e>
                                </m:mr>
                                <m:mr>
                                  <m:e>
                                    <m:sSub>
                                      <m:sSubPr>
                                        <m:ctrlPr>
                                          <a:rPr lang="zh-TW" altLang="zh-TW" sz="1800" i="1">
                                            <a:latin typeface="Cambria Math"/>
                                          </a:rPr>
                                        </m:ctrlPr>
                                      </m:sSubPr>
                                      <m:e>
                                        <m:r>
                                          <a:rPr lang="en-US" altLang="zh-TW" sz="1800" i="1">
                                            <a:latin typeface="Cambria Math" panose="02040503050406030204" pitchFamily="18" charset="0"/>
                                          </a:rPr>
                                          <m:t>𝑀</m:t>
                                        </m:r>
                                      </m:e>
                                      <m:sub>
                                        <m:r>
                                          <a:rPr lang="en-US" altLang="zh-TW" sz="1800" i="1">
                                            <a:latin typeface="Cambria Math" panose="02040503050406030204" pitchFamily="18" charset="0"/>
                                          </a:rPr>
                                          <m:t>23</m:t>
                                        </m:r>
                                      </m:sub>
                                    </m:sSub>
                                  </m:e>
                                </m:mr>
                              </m:m>
                            </m:e>
                          </m:mr>
                          <m:mr>
                            <m:e>
                              <m:m>
                                <m:mPr>
                                  <m:mcs>
                                    <m:mc>
                                      <m:mcPr>
                                        <m:count m:val="2"/>
                                        <m:mcJc m:val="center"/>
                                      </m:mcPr>
                                    </m:mc>
                                  </m:mcs>
                                  <m:ctrlPr>
                                    <a:rPr lang="zh-TW" altLang="zh-TW" sz="1800" i="1">
                                      <a:latin typeface="Cambria Math"/>
                                    </a:rPr>
                                  </m:ctrlPr>
                                </m:mPr>
                                <m:mr>
                                  <m:e>
                                    <m:sSub>
                                      <m:sSubPr>
                                        <m:ctrlPr>
                                          <a:rPr lang="zh-TW" altLang="zh-TW" sz="1800" i="1">
                                            <a:latin typeface="Cambria Math"/>
                                          </a:rPr>
                                        </m:ctrlPr>
                                      </m:sSubPr>
                                      <m:e>
                                        <m:r>
                                          <a:rPr lang="en-US" altLang="zh-TW" sz="1800" i="1">
                                            <a:latin typeface="Cambria Math" panose="02040503050406030204" pitchFamily="18" charset="0"/>
                                          </a:rPr>
                                          <m:t>𝑀</m:t>
                                        </m:r>
                                      </m:e>
                                      <m:sub>
                                        <m:r>
                                          <a:rPr lang="en-US" altLang="zh-TW" sz="1800" i="1">
                                            <a:latin typeface="Cambria Math" panose="02040503050406030204" pitchFamily="18" charset="0"/>
                                          </a:rPr>
                                          <m:t>31</m:t>
                                        </m:r>
                                      </m:sub>
                                    </m:sSub>
                                  </m:e>
                                  <m:e>
                                    <m:sSub>
                                      <m:sSubPr>
                                        <m:ctrlPr>
                                          <a:rPr lang="zh-TW" altLang="zh-TW" sz="1800" i="1">
                                            <a:latin typeface="Cambria Math"/>
                                          </a:rPr>
                                        </m:ctrlPr>
                                      </m:sSubPr>
                                      <m:e>
                                        <m:r>
                                          <a:rPr lang="en-US" altLang="zh-TW" sz="1800" i="1">
                                            <a:latin typeface="Cambria Math" panose="02040503050406030204" pitchFamily="18" charset="0"/>
                                          </a:rPr>
                                          <m:t>𝑀</m:t>
                                        </m:r>
                                      </m:e>
                                      <m:sub>
                                        <m:r>
                                          <a:rPr lang="en-US" altLang="zh-TW" sz="1800" i="1">
                                            <a:latin typeface="Cambria Math" panose="02040503050406030204" pitchFamily="18" charset="0"/>
                                          </a:rPr>
                                          <m:t>32</m:t>
                                        </m:r>
                                      </m:sub>
                                    </m:sSub>
                                  </m:e>
                                </m:mr>
                              </m:m>
                            </m:e>
                            <m:e>
                              <m:sSub>
                                <m:sSubPr>
                                  <m:ctrlPr>
                                    <a:rPr lang="zh-TW" altLang="zh-TW" sz="1800" i="1">
                                      <a:latin typeface="Cambria Math"/>
                                    </a:rPr>
                                  </m:ctrlPr>
                                </m:sSubPr>
                                <m:e>
                                  <m:r>
                                    <a:rPr lang="en-US" altLang="zh-TW" sz="1800" i="1">
                                      <a:latin typeface="Cambria Math" panose="02040503050406030204" pitchFamily="18" charset="0"/>
                                    </a:rPr>
                                    <m:t>𝑀</m:t>
                                  </m:r>
                                </m:e>
                                <m:sub>
                                  <m:r>
                                    <a:rPr lang="en-US" altLang="zh-TW" sz="1800" i="1">
                                      <a:latin typeface="Cambria Math" panose="02040503050406030204" pitchFamily="18" charset="0"/>
                                    </a:rPr>
                                    <m:t>33</m:t>
                                  </m:r>
                                </m:sub>
                              </m:sSub>
                            </m:e>
                          </m:mr>
                        </m:m>
                      </m:e>
                    </m:d>
                  </m:oMath>
                </a14:m>
                <a:endParaRPr lang="en-US" altLang="zh-TW" sz="1800" dirty="0"/>
              </a:p>
              <a:p>
                <a:pPr marL="0" indent="0">
                  <a:buNone/>
                </a:pPr>
                <a:endParaRPr lang="en-US" altLang="zh-TW" sz="1800" dirty="0"/>
              </a:p>
              <a:p>
                <a:pPr marL="0" indent="0">
                  <a:buNone/>
                </a:pPr>
                <a:r>
                  <a:rPr lang="en-US" altLang="zh-TW" sz="1800" dirty="0"/>
                  <a:t>=</a:t>
                </a:r>
                <a:r>
                  <a:rPr lang="zh-TW" altLang="zh-TW" sz="1800" i="1" dirty="0"/>
                  <a:t> </a:t>
                </a:r>
                <a:r>
                  <a:rPr lang="en-US" altLang="zh-TW" sz="1800" i="1" dirty="0"/>
                  <a:t>T</a:t>
                </a:r>
                <a:r>
                  <a:rPr lang="zh-TW" altLang="zh-TW" sz="1800" dirty="0"/>
                  <a:t>‧</a:t>
                </a:r>
                <a:r>
                  <a:rPr lang="en-US" altLang="zh-TW" sz="1800" i="1" dirty="0"/>
                  <a:t>R</a:t>
                </a:r>
                <a:r>
                  <a:rPr lang="zh-TW" altLang="zh-TW" sz="1800" dirty="0"/>
                  <a:t>‧</a:t>
                </a:r>
                <a:r>
                  <a:rPr lang="en-US" altLang="zh-TW" sz="1800" dirty="0"/>
                  <a:t>S</a:t>
                </a:r>
              </a:p>
              <a:p>
                <a:pPr marL="0" indent="0">
                  <a:buNone/>
                </a:pPr>
                <a:endParaRPr lang="en-US" altLang="zh-TW" sz="1800" dirty="0"/>
              </a:p>
              <a:p>
                <a:pPr marL="0" indent="0">
                  <a:buNone/>
                </a:pPr>
                <a14:m>
                  <m:oMathPara xmlns:m="http://schemas.openxmlformats.org/officeDocument/2006/math">
                    <m:oMathParaPr>
                      <m:jc m:val="left"/>
                    </m:oMathParaPr>
                    <m:oMath xmlns:m="http://schemas.openxmlformats.org/officeDocument/2006/math">
                      <m:r>
                        <a:rPr lang="en-US" altLang="zh-TW" sz="1800">
                          <a:latin typeface="Cambria Math" panose="02040503050406030204" pitchFamily="18" charset="0"/>
                        </a:rPr>
                        <m:t>=</m:t>
                      </m:r>
                      <m:r>
                        <a:rPr lang="en-US" altLang="zh-TW" sz="1800" i="1">
                          <a:latin typeface="Cambria Math" panose="02040503050406030204" pitchFamily="18" charset="0"/>
                        </a:rPr>
                        <m:t>&gt;</m:t>
                      </m:r>
                      <m:d>
                        <m:dPr>
                          <m:begChr m:val="["/>
                          <m:endChr m:val="]"/>
                          <m:ctrlPr>
                            <a:rPr lang="zh-TW" altLang="zh-TW" sz="1800" i="1">
                              <a:latin typeface="Cambria Math"/>
                            </a:rPr>
                          </m:ctrlPr>
                        </m:dPr>
                        <m:e>
                          <m:m>
                            <m:mPr>
                              <m:mcs>
                                <m:mc>
                                  <m:mcPr>
                                    <m:count m:val="2"/>
                                    <m:mcJc m:val="center"/>
                                  </m:mcPr>
                                </m:mc>
                              </m:mcs>
                              <m:ctrlPr>
                                <a:rPr lang="zh-TW" altLang="zh-TW" sz="1800" i="1">
                                  <a:latin typeface="Cambria Math"/>
                                </a:rPr>
                              </m:ctrlPr>
                            </m:mPr>
                            <m:mr>
                              <m:e>
                                <m:m>
                                  <m:mPr>
                                    <m:mcs>
                                      <m:mc>
                                        <m:mcPr>
                                          <m:count m:val="2"/>
                                          <m:mcJc m:val="center"/>
                                        </m:mcPr>
                                      </m:mc>
                                    </m:mcs>
                                    <m:ctrlPr>
                                      <a:rPr lang="zh-TW" altLang="zh-TW" sz="1800" i="1">
                                        <a:latin typeface="Cambria Math"/>
                                      </a:rPr>
                                    </m:ctrlPr>
                                  </m:mPr>
                                  <m:mr>
                                    <m:e>
                                      <m:r>
                                        <a:rPr lang="en-US" altLang="zh-TW" sz="1800" i="1">
                                          <a:latin typeface="Cambria Math" panose="02040503050406030204" pitchFamily="18" charset="0"/>
                                        </a:rPr>
                                        <m:t>1</m:t>
                                      </m:r>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r>
                                        <a:rPr lang="en-US" altLang="zh-TW" sz="1800" i="1">
                                          <a:latin typeface="Cambria Math" panose="02040503050406030204" pitchFamily="18" charset="0"/>
                                        </a:rPr>
                                        <m:t>1</m:t>
                                      </m:r>
                                    </m:e>
                                  </m:mr>
                                </m:m>
                              </m:e>
                              <m:e>
                                <m:m>
                                  <m:mPr>
                                    <m:mcs>
                                      <m:mc>
                                        <m:mcPr>
                                          <m:count m:val="2"/>
                                          <m:mcJc m:val="center"/>
                                        </m:mcPr>
                                      </m:mc>
                                    </m:mcs>
                                    <m:ctrlPr>
                                      <a:rPr lang="zh-TW" altLang="zh-TW" sz="1800" i="1">
                                        <a:latin typeface="Cambria Math"/>
                                      </a:rPr>
                                    </m:ctrlPr>
                                  </m:mPr>
                                  <m:mr>
                                    <m:e>
                                      <m:r>
                                        <a:rPr lang="en-US" altLang="zh-TW" sz="1800" i="1">
                                          <a:latin typeface="Cambria Math" panose="02040503050406030204" pitchFamily="18" charset="0"/>
                                        </a:rPr>
                                        <m:t>0</m:t>
                                      </m:r>
                                    </m:e>
                                    <m:e>
                                      <m:sSub>
                                        <m:sSubPr>
                                          <m:ctrlPr>
                                            <a:rPr lang="zh-TW" altLang="zh-TW" sz="1800" i="1">
                                              <a:latin typeface="Cambria Math"/>
                                            </a:rPr>
                                          </m:ctrlPr>
                                        </m:sSubPr>
                                        <m:e>
                                          <m:r>
                                            <a:rPr lang="en-US" altLang="zh-TW" sz="1800" i="1">
                                              <a:latin typeface="Cambria Math" panose="02040503050406030204" pitchFamily="18" charset="0"/>
                                            </a:rPr>
                                            <m:t>𝑇</m:t>
                                          </m:r>
                                        </m:e>
                                        <m:sub>
                                          <m:r>
                                            <a:rPr lang="en-US" altLang="zh-TW" sz="1800" i="1">
                                              <a:latin typeface="Cambria Math" panose="02040503050406030204" pitchFamily="18" charset="0"/>
                                            </a:rPr>
                                            <m:t>𝑥</m:t>
                                          </m:r>
                                        </m:sub>
                                      </m:sSub>
                                    </m:e>
                                  </m:mr>
                                  <m:mr>
                                    <m:e>
                                      <m:r>
                                        <a:rPr lang="en-US" altLang="zh-TW" sz="1800" i="1">
                                          <a:latin typeface="Cambria Math" panose="02040503050406030204" pitchFamily="18" charset="0"/>
                                        </a:rPr>
                                        <m:t>0</m:t>
                                      </m:r>
                                    </m:e>
                                    <m:e>
                                      <m:sSub>
                                        <m:sSubPr>
                                          <m:ctrlPr>
                                            <a:rPr lang="zh-TW" altLang="zh-TW" sz="1800" i="1">
                                              <a:latin typeface="Cambria Math"/>
                                            </a:rPr>
                                          </m:ctrlPr>
                                        </m:sSubPr>
                                        <m:e>
                                          <m:r>
                                            <a:rPr lang="en-US" altLang="zh-TW" sz="1800" i="1">
                                              <a:latin typeface="Cambria Math" panose="02040503050406030204" pitchFamily="18" charset="0"/>
                                            </a:rPr>
                                            <m:t>𝑇</m:t>
                                          </m:r>
                                        </m:e>
                                        <m:sub>
                                          <m:r>
                                            <a:rPr lang="en-US" altLang="zh-TW" sz="1800" i="1">
                                              <a:latin typeface="Cambria Math" panose="02040503050406030204" pitchFamily="18" charset="0"/>
                                            </a:rPr>
                                            <m:t>𝑦</m:t>
                                          </m:r>
                                        </m:sub>
                                      </m:sSub>
                                    </m:e>
                                  </m:mr>
                                </m:m>
                              </m:e>
                            </m:mr>
                            <m:mr>
                              <m:e>
                                <m:m>
                                  <m:mPr>
                                    <m:mcs>
                                      <m:mc>
                                        <m:mcPr>
                                          <m:count m:val="2"/>
                                          <m:mcJc m:val="center"/>
                                        </m:mcPr>
                                      </m:mc>
                                    </m:mcs>
                                    <m:ctrlPr>
                                      <a:rPr lang="zh-TW" altLang="zh-TW" sz="1800" i="1">
                                        <a:latin typeface="Cambria Math"/>
                                      </a:rPr>
                                    </m:ctrlPr>
                                  </m:mPr>
                                  <m:mr>
                                    <m:e>
                                      <m:r>
                                        <a:rPr lang="en-US" altLang="zh-TW" sz="1800" i="1">
                                          <a:latin typeface="Cambria Math" panose="02040503050406030204" pitchFamily="18" charset="0"/>
                                        </a:rPr>
                                        <m:t>0</m:t>
                                      </m:r>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r>
                                        <a:rPr lang="en-US" altLang="zh-TW" sz="1800" i="1">
                                          <a:latin typeface="Cambria Math" panose="02040503050406030204" pitchFamily="18" charset="0"/>
                                        </a:rPr>
                                        <m:t>0</m:t>
                                      </m:r>
                                    </m:e>
                                  </m:mr>
                                </m:m>
                              </m:e>
                              <m:e>
                                <m:m>
                                  <m:mPr>
                                    <m:mcs>
                                      <m:mc>
                                        <m:mcPr>
                                          <m:count m:val="2"/>
                                          <m:mcJc m:val="center"/>
                                        </m:mcPr>
                                      </m:mc>
                                    </m:mcs>
                                    <m:ctrlPr>
                                      <a:rPr lang="zh-TW" altLang="zh-TW" sz="1800" i="1">
                                        <a:latin typeface="Cambria Math"/>
                                      </a:rPr>
                                    </m:ctrlPr>
                                  </m:mPr>
                                  <m:mr>
                                    <m:e>
                                      <m:r>
                                        <a:rPr lang="en-US" altLang="zh-TW" sz="1800" i="1">
                                          <a:latin typeface="Cambria Math" panose="02040503050406030204" pitchFamily="18" charset="0"/>
                                        </a:rPr>
                                        <m:t>1</m:t>
                                      </m:r>
                                    </m:e>
                                    <m:e>
                                      <m:sSub>
                                        <m:sSubPr>
                                          <m:ctrlPr>
                                            <a:rPr lang="zh-TW" altLang="zh-TW" sz="1800" i="1">
                                              <a:latin typeface="Cambria Math"/>
                                            </a:rPr>
                                          </m:ctrlPr>
                                        </m:sSubPr>
                                        <m:e>
                                          <m:r>
                                            <a:rPr lang="en-US" altLang="zh-TW" sz="1800" i="1">
                                              <a:latin typeface="Cambria Math" panose="02040503050406030204" pitchFamily="18" charset="0"/>
                                            </a:rPr>
                                            <m:t>𝑇</m:t>
                                          </m:r>
                                        </m:e>
                                        <m:sub>
                                          <m:r>
                                            <a:rPr lang="en-US" altLang="zh-TW" sz="1800" i="1">
                                              <a:latin typeface="Cambria Math" panose="02040503050406030204" pitchFamily="18" charset="0"/>
                                            </a:rPr>
                                            <m:t>𝑧</m:t>
                                          </m:r>
                                        </m:sub>
                                      </m:sSub>
                                    </m:e>
                                  </m:mr>
                                  <m:mr>
                                    <m:e>
                                      <m:r>
                                        <a:rPr lang="en-US" altLang="zh-TW" sz="1800" i="1">
                                          <a:latin typeface="Cambria Math" panose="02040503050406030204" pitchFamily="18" charset="0"/>
                                        </a:rPr>
                                        <m:t>0</m:t>
                                      </m:r>
                                    </m:e>
                                    <m:e>
                                      <m:r>
                                        <a:rPr lang="en-US" altLang="zh-TW" sz="1800" i="1">
                                          <a:latin typeface="Cambria Math" panose="02040503050406030204" pitchFamily="18" charset="0"/>
                                        </a:rPr>
                                        <m:t>1</m:t>
                                      </m:r>
                                    </m:e>
                                  </m:mr>
                                </m:m>
                              </m:e>
                            </m:mr>
                          </m:m>
                        </m:e>
                      </m:d>
                      <m:r>
                        <a:rPr lang="zh-TW" altLang="zh-TW" sz="1800">
                          <a:latin typeface="Cambria Math" panose="02040503050406030204" pitchFamily="18" charset="0"/>
                        </a:rPr>
                        <m:t>‧</m:t>
                      </m:r>
                      <m:d>
                        <m:dPr>
                          <m:begChr m:val="["/>
                          <m:endChr m:val="]"/>
                          <m:ctrlPr>
                            <a:rPr lang="zh-TW" altLang="zh-TW" sz="1800" i="1">
                              <a:latin typeface="Cambria Math"/>
                            </a:rPr>
                          </m:ctrlPr>
                        </m:dPr>
                        <m:e>
                          <m:m>
                            <m:mPr>
                              <m:mcs>
                                <m:mc>
                                  <m:mcPr>
                                    <m:count m:val="2"/>
                                    <m:mcJc m:val="center"/>
                                  </m:mcPr>
                                </m:mc>
                              </m:mcs>
                              <m:ctrlPr>
                                <a:rPr lang="zh-TW" altLang="zh-TW" sz="1800" i="1">
                                  <a:latin typeface="Cambria Math"/>
                                </a:rPr>
                              </m:ctrlPr>
                            </m:mPr>
                            <m:mr>
                              <m:e>
                                <m:m>
                                  <m:mPr>
                                    <m:mcs>
                                      <m:mc>
                                        <m:mcPr>
                                          <m:count m:val="2"/>
                                          <m:mcJc m:val="center"/>
                                        </m:mcPr>
                                      </m:mc>
                                    </m:mcs>
                                    <m:ctrlPr>
                                      <a:rPr lang="zh-TW" altLang="zh-TW" sz="1800" i="1">
                                        <a:latin typeface="Cambria Math"/>
                                      </a:rPr>
                                    </m:ctrlPr>
                                  </m:mPr>
                                  <m:mr>
                                    <m:e>
                                      <m:sSub>
                                        <m:sSubPr>
                                          <m:ctrlPr>
                                            <a:rPr lang="zh-TW" altLang="zh-TW" sz="1800" i="1">
                                              <a:latin typeface="Cambria Math"/>
                                            </a:rPr>
                                          </m:ctrlPr>
                                        </m:sSubPr>
                                        <m:e>
                                          <m:r>
                                            <a:rPr lang="en-US" altLang="zh-TW" sz="1800" i="1">
                                              <a:latin typeface="Cambria Math" panose="02040503050406030204" pitchFamily="18" charset="0"/>
                                            </a:rPr>
                                            <m:t>𝑅</m:t>
                                          </m:r>
                                        </m:e>
                                        <m:sub>
                                          <m:r>
                                            <a:rPr lang="en-US" altLang="zh-TW" sz="1800" i="1">
                                              <a:latin typeface="Cambria Math" panose="02040503050406030204" pitchFamily="18" charset="0"/>
                                            </a:rPr>
                                            <m:t>11</m:t>
                                          </m:r>
                                        </m:sub>
                                      </m:sSub>
                                    </m:e>
                                    <m:e>
                                      <m:sSub>
                                        <m:sSubPr>
                                          <m:ctrlPr>
                                            <a:rPr lang="zh-TW" altLang="zh-TW" sz="1800" i="1">
                                              <a:latin typeface="Cambria Math"/>
                                            </a:rPr>
                                          </m:ctrlPr>
                                        </m:sSubPr>
                                        <m:e>
                                          <m:r>
                                            <a:rPr lang="en-US" altLang="zh-TW" sz="1800" i="1">
                                              <a:latin typeface="Cambria Math" panose="02040503050406030204" pitchFamily="18" charset="0"/>
                                            </a:rPr>
                                            <m:t>𝑅</m:t>
                                          </m:r>
                                        </m:e>
                                        <m:sub>
                                          <m:r>
                                            <a:rPr lang="en-US" altLang="zh-TW" sz="1800" i="1">
                                              <a:latin typeface="Cambria Math" panose="02040503050406030204" pitchFamily="18" charset="0"/>
                                            </a:rPr>
                                            <m:t>12</m:t>
                                          </m:r>
                                        </m:sub>
                                      </m:sSub>
                                    </m:e>
                                  </m:mr>
                                  <m:mr>
                                    <m:e>
                                      <m:sSub>
                                        <m:sSubPr>
                                          <m:ctrlPr>
                                            <a:rPr lang="zh-TW" altLang="zh-TW" sz="1800" i="1">
                                              <a:latin typeface="Cambria Math"/>
                                            </a:rPr>
                                          </m:ctrlPr>
                                        </m:sSubPr>
                                        <m:e>
                                          <m:r>
                                            <a:rPr lang="en-US" altLang="zh-TW" sz="1800" i="1">
                                              <a:latin typeface="Cambria Math" panose="02040503050406030204" pitchFamily="18" charset="0"/>
                                            </a:rPr>
                                            <m:t>𝑅</m:t>
                                          </m:r>
                                        </m:e>
                                        <m:sub>
                                          <m:r>
                                            <a:rPr lang="en-US" altLang="zh-TW" sz="1800" i="1">
                                              <a:latin typeface="Cambria Math" panose="02040503050406030204" pitchFamily="18" charset="0"/>
                                            </a:rPr>
                                            <m:t>21</m:t>
                                          </m:r>
                                        </m:sub>
                                      </m:sSub>
                                    </m:e>
                                    <m:e>
                                      <m:sSub>
                                        <m:sSubPr>
                                          <m:ctrlPr>
                                            <a:rPr lang="zh-TW" altLang="zh-TW" sz="1800" i="1">
                                              <a:latin typeface="Cambria Math"/>
                                            </a:rPr>
                                          </m:ctrlPr>
                                        </m:sSubPr>
                                        <m:e>
                                          <m:r>
                                            <a:rPr lang="en-US" altLang="zh-TW" sz="1800" i="1">
                                              <a:latin typeface="Cambria Math" panose="02040503050406030204" pitchFamily="18" charset="0"/>
                                            </a:rPr>
                                            <m:t>𝑅</m:t>
                                          </m:r>
                                        </m:e>
                                        <m:sub>
                                          <m:r>
                                            <a:rPr lang="en-US" altLang="zh-TW" sz="1800" i="1">
                                              <a:latin typeface="Cambria Math" panose="02040503050406030204" pitchFamily="18" charset="0"/>
                                            </a:rPr>
                                            <m:t>22</m:t>
                                          </m:r>
                                        </m:sub>
                                      </m:sSub>
                                    </m:e>
                                  </m:mr>
                                </m:m>
                              </m:e>
                              <m:e>
                                <m:m>
                                  <m:mPr>
                                    <m:mcs>
                                      <m:mc>
                                        <m:mcPr>
                                          <m:count m:val="2"/>
                                          <m:mcJc m:val="center"/>
                                        </m:mcPr>
                                      </m:mc>
                                    </m:mcs>
                                    <m:ctrlPr>
                                      <a:rPr lang="zh-TW" altLang="zh-TW" sz="1800" i="1">
                                        <a:latin typeface="Cambria Math"/>
                                      </a:rPr>
                                    </m:ctrlPr>
                                  </m:mPr>
                                  <m:mr>
                                    <m:e>
                                      <m:sSub>
                                        <m:sSubPr>
                                          <m:ctrlPr>
                                            <a:rPr lang="zh-TW" altLang="zh-TW" sz="1800" i="1">
                                              <a:latin typeface="Cambria Math"/>
                                            </a:rPr>
                                          </m:ctrlPr>
                                        </m:sSubPr>
                                        <m:e>
                                          <m:r>
                                            <a:rPr lang="en-US" altLang="zh-TW" sz="1800" i="1">
                                              <a:latin typeface="Cambria Math" panose="02040503050406030204" pitchFamily="18" charset="0"/>
                                            </a:rPr>
                                            <m:t>𝑅</m:t>
                                          </m:r>
                                        </m:e>
                                        <m:sub>
                                          <m:r>
                                            <a:rPr lang="en-US" altLang="zh-TW" sz="1800" i="1">
                                              <a:latin typeface="Cambria Math" panose="02040503050406030204" pitchFamily="18" charset="0"/>
                                            </a:rPr>
                                            <m:t>13</m:t>
                                          </m:r>
                                        </m:sub>
                                      </m:sSub>
                                    </m:e>
                                    <m:e>
                                      <m:r>
                                        <a:rPr lang="en-US" altLang="zh-TW" sz="1800" i="1">
                                          <a:latin typeface="Cambria Math" panose="02040503050406030204" pitchFamily="18" charset="0"/>
                                        </a:rPr>
                                        <m:t>0</m:t>
                                      </m:r>
                                    </m:e>
                                  </m:mr>
                                  <m:mr>
                                    <m:e>
                                      <m:sSub>
                                        <m:sSubPr>
                                          <m:ctrlPr>
                                            <a:rPr lang="zh-TW" altLang="zh-TW" sz="1800" i="1">
                                              <a:latin typeface="Cambria Math"/>
                                            </a:rPr>
                                          </m:ctrlPr>
                                        </m:sSubPr>
                                        <m:e>
                                          <m:r>
                                            <a:rPr lang="en-US" altLang="zh-TW" sz="1800" i="1">
                                              <a:latin typeface="Cambria Math" panose="02040503050406030204" pitchFamily="18" charset="0"/>
                                            </a:rPr>
                                            <m:t>𝑅</m:t>
                                          </m:r>
                                        </m:e>
                                        <m:sub>
                                          <m:r>
                                            <a:rPr lang="en-US" altLang="zh-TW" sz="1800" i="1">
                                              <a:latin typeface="Cambria Math" panose="02040503050406030204" pitchFamily="18" charset="0"/>
                                            </a:rPr>
                                            <m:t>23</m:t>
                                          </m:r>
                                        </m:sub>
                                      </m:sSub>
                                    </m:e>
                                    <m:e>
                                      <m:r>
                                        <a:rPr lang="en-US" altLang="zh-TW" sz="1800" i="1">
                                          <a:latin typeface="Cambria Math" panose="02040503050406030204" pitchFamily="18" charset="0"/>
                                        </a:rPr>
                                        <m:t>0</m:t>
                                      </m:r>
                                    </m:e>
                                  </m:mr>
                                </m:m>
                              </m:e>
                            </m:mr>
                            <m:mr>
                              <m:e>
                                <m:m>
                                  <m:mPr>
                                    <m:mcs>
                                      <m:mc>
                                        <m:mcPr>
                                          <m:count m:val="2"/>
                                          <m:mcJc m:val="center"/>
                                        </m:mcPr>
                                      </m:mc>
                                    </m:mcs>
                                    <m:ctrlPr>
                                      <a:rPr lang="zh-TW" altLang="zh-TW" sz="1800" i="1">
                                        <a:latin typeface="Cambria Math"/>
                                      </a:rPr>
                                    </m:ctrlPr>
                                  </m:mPr>
                                  <m:mr>
                                    <m:e>
                                      <m:sSub>
                                        <m:sSubPr>
                                          <m:ctrlPr>
                                            <a:rPr lang="zh-TW" altLang="zh-TW" sz="1800" i="1">
                                              <a:latin typeface="Cambria Math"/>
                                            </a:rPr>
                                          </m:ctrlPr>
                                        </m:sSubPr>
                                        <m:e>
                                          <m:r>
                                            <a:rPr lang="en-US" altLang="zh-TW" sz="1800" i="1">
                                              <a:latin typeface="Cambria Math" panose="02040503050406030204" pitchFamily="18" charset="0"/>
                                            </a:rPr>
                                            <m:t>𝑅</m:t>
                                          </m:r>
                                        </m:e>
                                        <m:sub>
                                          <m:r>
                                            <a:rPr lang="en-US" altLang="zh-TW" sz="1800" i="1">
                                              <a:latin typeface="Cambria Math" panose="02040503050406030204" pitchFamily="18" charset="0"/>
                                            </a:rPr>
                                            <m:t>31</m:t>
                                          </m:r>
                                        </m:sub>
                                      </m:sSub>
                                    </m:e>
                                    <m:e>
                                      <m:sSub>
                                        <m:sSubPr>
                                          <m:ctrlPr>
                                            <a:rPr lang="zh-TW" altLang="zh-TW" sz="1800" i="1">
                                              <a:latin typeface="Cambria Math"/>
                                            </a:rPr>
                                          </m:ctrlPr>
                                        </m:sSubPr>
                                        <m:e>
                                          <m:r>
                                            <a:rPr lang="en-US" altLang="zh-TW" sz="1800" i="1">
                                              <a:latin typeface="Cambria Math" panose="02040503050406030204" pitchFamily="18" charset="0"/>
                                            </a:rPr>
                                            <m:t>𝑅</m:t>
                                          </m:r>
                                        </m:e>
                                        <m:sub>
                                          <m:r>
                                            <a:rPr lang="en-US" altLang="zh-TW" sz="1800" i="1">
                                              <a:latin typeface="Cambria Math" panose="02040503050406030204" pitchFamily="18" charset="0"/>
                                            </a:rPr>
                                            <m:t>32</m:t>
                                          </m:r>
                                        </m:sub>
                                      </m:sSub>
                                    </m:e>
                                  </m:mr>
                                  <m:mr>
                                    <m:e>
                                      <m:r>
                                        <a:rPr lang="en-US" altLang="zh-TW" sz="1800" i="1">
                                          <a:latin typeface="Cambria Math" panose="02040503050406030204" pitchFamily="18" charset="0"/>
                                        </a:rPr>
                                        <m:t>0</m:t>
                                      </m:r>
                                    </m:e>
                                    <m:e>
                                      <m:r>
                                        <a:rPr lang="en-US" altLang="zh-TW" sz="1800" i="1">
                                          <a:latin typeface="Cambria Math" panose="02040503050406030204" pitchFamily="18" charset="0"/>
                                        </a:rPr>
                                        <m:t>0</m:t>
                                      </m:r>
                                    </m:e>
                                  </m:mr>
                                </m:m>
                              </m:e>
                              <m:e>
                                <m:m>
                                  <m:mPr>
                                    <m:mcs>
                                      <m:mc>
                                        <m:mcPr>
                                          <m:count m:val="2"/>
                                          <m:mcJc m:val="center"/>
                                        </m:mcPr>
                                      </m:mc>
                                    </m:mcs>
                                    <m:ctrlPr>
                                      <a:rPr lang="zh-TW" altLang="zh-TW" sz="1800" i="1">
                                        <a:latin typeface="Cambria Math"/>
                                      </a:rPr>
                                    </m:ctrlPr>
                                  </m:mPr>
                                  <m:mr>
                                    <m:e>
                                      <m:sSub>
                                        <m:sSubPr>
                                          <m:ctrlPr>
                                            <a:rPr lang="zh-TW" altLang="zh-TW" sz="1800" i="1">
                                              <a:latin typeface="Cambria Math"/>
                                            </a:rPr>
                                          </m:ctrlPr>
                                        </m:sSubPr>
                                        <m:e>
                                          <m:r>
                                            <a:rPr lang="en-US" altLang="zh-TW" sz="1800" i="1">
                                              <a:latin typeface="Cambria Math" panose="02040503050406030204" pitchFamily="18" charset="0"/>
                                            </a:rPr>
                                            <m:t>𝑅</m:t>
                                          </m:r>
                                        </m:e>
                                        <m:sub>
                                          <m:r>
                                            <a:rPr lang="en-US" altLang="zh-TW" sz="1800" i="1">
                                              <a:latin typeface="Cambria Math" panose="02040503050406030204" pitchFamily="18" charset="0"/>
                                            </a:rPr>
                                            <m:t>33</m:t>
                                          </m:r>
                                        </m:sub>
                                      </m:sSub>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r>
                                        <a:rPr lang="en-US" altLang="zh-TW" sz="1800" i="1">
                                          <a:latin typeface="Cambria Math" panose="02040503050406030204" pitchFamily="18" charset="0"/>
                                        </a:rPr>
                                        <m:t>1</m:t>
                                      </m:r>
                                    </m:e>
                                  </m:mr>
                                </m:m>
                              </m:e>
                            </m:mr>
                          </m:m>
                        </m:e>
                      </m:d>
                      <m:r>
                        <a:rPr lang="zh-TW" altLang="zh-TW" sz="1800">
                          <a:latin typeface="Cambria Math" panose="02040503050406030204" pitchFamily="18" charset="0"/>
                        </a:rPr>
                        <m:t>‧</m:t>
                      </m:r>
                      <m:d>
                        <m:dPr>
                          <m:begChr m:val="["/>
                          <m:endChr m:val="]"/>
                          <m:ctrlPr>
                            <a:rPr lang="zh-TW" altLang="zh-TW" sz="1800" i="1">
                              <a:latin typeface="Cambria Math"/>
                            </a:rPr>
                          </m:ctrlPr>
                        </m:dPr>
                        <m:e>
                          <m:m>
                            <m:mPr>
                              <m:mcs>
                                <m:mc>
                                  <m:mcPr>
                                    <m:count m:val="2"/>
                                    <m:mcJc m:val="center"/>
                                  </m:mcPr>
                                </m:mc>
                              </m:mcs>
                              <m:ctrlPr>
                                <a:rPr lang="zh-TW" altLang="zh-TW" sz="1800" i="1">
                                  <a:latin typeface="Cambria Math"/>
                                </a:rPr>
                              </m:ctrlPr>
                            </m:mPr>
                            <m:mr>
                              <m:e>
                                <m:m>
                                  <m:mPr>
                                    <m:mcs>
                                      <m:mc>
                                        <m:mcPr>
                                          <m:count m:val="2"/>
                                          <m:mcJc m:val="center"/>
                                        </m:mcPr>
                                      </m:mc>
                                    </m:mcs>
                                    <m:ctrlPr>
                                      <a:rPr lang="zh-TW" altLang="zh-TW" sz="1800" i="1">
                                        <a:latin typeface="Cambria Math"/>
                                      </a:rPr>
                                    </m:ctrlPr>
                                  </m:mPr>
                                  <m:mr>
                                    <m:e>
                                      <m:sSub>
                                        <m:sSubPr>
                                          <m:ctrlPr>
                                            <a:rPr lang="zh-TW" altLang="zh-TW" sz="1800" i="1">
                                              <a:latin typeface="Cambria Math"/>
                                            </a:rPr>
                                          </m:ctrlPr>
                                        </m:sSubPr>
                                        <m:e>
                                          <m:r>
                                            <a:rPr lang="en-US" altLang="zh-TW" sz="1800" i="1">
                                              <a:latin typeface="Cambria Math" panose="02040503050406030204" pitchFamily="18" charset="0"/>
                                            </a:rPr>
                                            <m:t>𝑆</m:t>
                                          </m:r>
                                        </m:e>
                                        <m:sub>
                                          <m:r>
                                            <a:rPr lang="en-US" altLang="zh-TW" sz="1800" i="1">
                                              <a:latin typeface="Cambria Math" panose="02040503050406030204" pitchFamily="18" charset="0"/>
                                            </a:rPr>
                                            <m:t>𝑥</m:t>
                                          </m:r>
                                        </m:sub>
                                      </m:sSub>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sSub>
                                        <m:sSubPr>
                                          <m:ctrlPr>
                                            <a:rPr lang="zh-TW" altLang="zh-TW" sz="1800" i="1">
                                              <a:latin typeface="Cambria Math"/>
                                            </a:rPr>
                                          </m:ctrlPr>
                                        </m:sSubPr>
                                        <m:e>
                                          <m:r>
                                            <a:rPr lang="en-US" altLang="zh-TW" sz="1800" i="1">
                                              <a:latin typeface="Cambria Math" panose="02040503050406030204" pitchFamily="18" charset="0"/>
                                            </a:rPr>
                                            <m:t>𝑆</m:t>
                                          </m:r>
                                        </m:e>
                                        <m:sub>
                                          <m:r>
                                            <a:rPr lang="en-US" altLang="zh-TW" sz="1800" i="1">
                                              <a:latin typeface="Cambria Math" panose="02040503050406030204" pitchFamily="18" charset="0"/>
                                            </a:rPr>
                                            <m:t>𝑦</m:t>
                                          </m:r>
                                        </m:sub>
                                      </m:sSub>
                                    </m:e>
                                  </m:mr>
                                </m:m>
                              </m:e>
                              <m:e>
                                <m:m>
                                  <m:mPr>
                                    <m:mcs>
                                      <m:mc>
                                        <m:mcPr>
                                          <m:count m:val="2"/>
                                          <m:mcJc m:val="center"/>
                                        </m:mcPr>
                                      </m:mc>
                                    </m:mcs>
                                    <m:ctrlPr>
                                      <a:rPr lang="zh-TW" altLang="zh-TW" sz="1800" i="1">
                                        <a:latin typeface="Cambria Math"/>
                                      </a:rPr>
                                    </m:ctrlPr>
                                  </m:mPr>
                                  <m:mr>
                                    <m:e>
                                      <m:r>
                                        <a:rPr lang="en-US" altLang="zh-TW" sz="1800" i="1">
                                          <a:latin typeface="Cambria Math" panose="02040503050406030204" pitchFamily="18" charset="0"/>
                                        </a:rPr>
                                        <m:t>0</m:t>
                                      </m:r>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r>
                                        <a:rPr lang="en-US" altLang="zh-TW" sz="1800" i="1">
                                          <a:latin typeface="Cambria Math" panose="02040503050406030204" pitchFamily="18" charset="0"/>
                                        </a:rPr>
                                        <m:t>0</m:t>
                                      </m:r>
                                    </m:e>
                                  </m:mr>
                                </m:m>
                              </m:e>
                            </m:mr>
                            <m:mr>
                              <m:e>
                                <m:m>
                                  <m:mPr>
                                    <m:mcs>
                                      <m:mc>
                                        <m:mcPr>
                                          <m:count m:val="2"/>
                                          <m:mcJc m:val="center"/>
                                        </m:mcPr>
                                      </m:mc>
                                    </m:mcs>
                                    <m:ctrlPr>
                                      <a:rPr lang="zh-TW" altLang="zh-TW" sz="1800" i="1">
                                        <a:latin typeface="Cambria Math"/>
                                      </a:rPr>
                                    </m:ctrlPr>
                                  </m:mPr>
                                  <m:mr>
                                    <m:e>
                                      <m:r>
                                        <a:rPr lang="en-US" altLang="zh-TW" sz="1800" i="1">
                                          <a:latin typeface="Cambria Math" panose="02040503050406030204" pitchFamily="18" charset="0"/>
                                        </a:rPr>
                                        <m:t>0</m:t>
                                      </m:r>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r>
                                        <a:rPr lang="en-US" altLang="zh-TW" sz="1800" i="1">
                                          <a:latin typeface="Cambria Math" panose="02040503050406030204" pitchFamily="18" charset="0"/>
                                        </a:rPr>
                                        <m:t>0</m:t>
                                      </m:r>
                                    </m:e>
                                  </m:mr>
                                </m:m>
                              </m:e>
                              <m:e>
                                <m:m>
                                  <m:mPr>
                                    <m:mcs>
                                      <m:mc>
                                        <m:mcPr>
                                          <m:count m:val="2"/>
                                          <m:mcJc m:val="center"/>
                                        </m:mcPr>
                                      </m:mc>
                                    </m:mcs>
                                    <m:ctrlPr>
                                      <a:rPr lang="zh-TW" altLang="zh-TW" sz="1800" i="1">
                                        <a:latin typeface="Cambria Math"/>
                                      </a:rPr>
                                    </m:ctrlPr>
                                  </m:mPr>
                                  <m:mr>
                                    <m:e>
                                      <m:sSub>
                                        <m:sSubPr>
                                          <m:ctrlPr>
                                            <a:rPr lang="zh-TW" altLang="zh-TW" sz="1800" i="1">
                                              <a:latin typeface="Cambria Math"/>
                                            </a:rPr>
                                          </m:ctrlPr>
                                        </m:sSubPr>
                                        <m:e>
                                          <m:r>
                                            <a:rPr lang="en-US" altLang="zh-TW" sz="1800" i="1">
                                              <a:latin typeface="Cambria Math" panose="02040503050406030204" pitchFamily="18" charset="0"/>
                                            </a:rPr>
                                            <m:t>𝑆</m:t>
                                          </m:r>
                                        </m:e>
                                        <m:sub>
                                          <m:r>
                                            <a:rPr lang="en-US" altLang="zh-TW" sz="1800" i="1">
                                              <a:latin typeface="Cambria Math" panose="02040503050406030204" pitchFamily="18" charset="0"/>
                                            </a:rPr>
                                            <m:t>𝑧</m:t>
                                          </m:r>
                                        </m:sub>
                                      </m:sSub>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r>
                                        <a:rPr lang="en-US" altLang="zh-TW" sz="1800" i="1">
                                          <a:latin typeface="Cambria Math" panose="02040503050406030204" pitchFamily="18" charset="0"/>
                                        </a:rPr>
                                        <m:t>1</m:t>
                                      </m:r>
                                    </m:e>
                                  </m:mr>
                                </m:m>
                              </m:e>
                            </m:mr>
                          </m:m>
                        </m:e>
                      </m:d>
                    </m:oMath>
                  </m:oMathPara>
                </a14:m>
                <a:endParaRPr lang="zh-TW" altLang="zh-TW" sz="1800" dirty="0"/>
              </a:p>
            </p:txBody>
          </p:sp>
        </mc:Choice>
        <mc:Fallback xmlns="">
          <p:sp>
            <p:nvSpPr>
              <p:cNvPr id="6" name="內容版面配置區 2"/>
              <p:cNvSpPr>
                <a:spLocks noGrp="1" noRot="1" noChangeAspect="1" noMove="1" noResize="1" noEditPoints="1" noAdjustHandles="1" noChangeArrowheads="1" noChangeShapeType="1" noTextEdit="1"/>
              </p:cNvSpPr>
              <p:nvPr>
                <p:ph idx="1"/>
              </p:nvPr>
            </p:nvSpPr>
            <p:spPr>
              <a:xfrm>
                <a:off x="258945" y="1447928"/>
                <a:ext cx="8618018" cy="4685835"/>
              </a:xfrm>
              <a:blipFill rotWithShape="0">
                <a:blip r:embed="rId2"/>
                <a:stretch>
                  <a:fillRect l="-1061" t="-2604" r="-1132"/>
                </a:stretch>
              </a:blipFill>
              <a:effectLst>
                <a:softEdge rad="63500"/>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3406747" y="3068501"/>
                <a:ext cx="5138443" cy="1780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4813" indent="-404813"/>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a:t>
                </a:r>
                <a:r>
                  <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：位移矩陣，</a:t>
                </a:r>
                <a:r>
                  <a:rPr lang="zh-TW"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14:m>
                  <m:oMath xmlns:m="http://schemas.openxmlformats.org/officeDocument/2006/math">
                    <m:sSub>
                      <m:sSubPr>
                        <m:ctrlPr>
                          <a:rPr lang="zh-TW" altLang="zh-TW" sz="2000" i="1">
                            <a:solidFill>
                              <a:schemeClr val="tx1"/>
                            </a:solidFill>
                            <a:latin typeface="Cambria Math"/>
                          </a:rPr>
                        </m:ctrlPr>
                      </m:sSubPr>
                      <m:e>
                        <m:r>
                          <a:rPr lang="en-US" altLang="zh-TW" sz="2000" i="1">
                            <a:solidFill>
                              <a:schemeClr val="tx1"/>
                            </a:solidFill>
                            <a:latin typeface="Cambria Math" panose="02040503050406030204" pitchFamily="18" charset="0"/>
                          </a:rPr>
                          <m:t>𝑇</m:t>
                        </m:r>
                      </m:e>
                      <m:sub>
                        <m:r>
                          <a:rPr lang="en-US" altLang="zh-TW" sz="2000" i="1">
                            <a:solidFill>
                              <a:schemeClr val="tx1"/>
                            </a:solidFill>
                            <a:latin typeface="Cambria Math" panose="02040503050406030204" pitchFamily="18" charset="0"/>
                          </a:rPr>
                          <m:t>𝑥</m:t>
                        </m:r>
                      </m:sub>
                    </m:sSub>
                    <m:r>
                      <a:rPr lang="zh-TW" altLang="zh-TW" sz="2000" i="1">
                        <a:solidFill>
                          <a:schemeClr val="tx1"/>
                        </a:solidFill>
                        <a:latin typeface="Cambria Math" panose="02040503050406030204" pitchFamily="18" charset="0"/>
                      </a:rPr>
                      <m:t>、</m:t>
                    </m:r>
                    <m:sSub>
                      <m:sSubPr>
                        <m:ctrlPr>
                          <a:rPr lang="zh-TW" altLang="zh-TW" sz="2000" i="1">
                            <a:solidFill>
                              <a:schemeClr val="tx1"/>
                            </a:solidFill>
                            <a:latin typeface="Cambria Math"/>
                          </a:rPr>
                        </m:ctrlPr>
                      </m:sSubPr>
                      <m:e>
                        <m:r>
                          <a:rPr lang="en-US" altLang="zh-TW" sz="2000" i="1">
                            <a:solidFill>
                              <a:schemeClr val="tx1"/>
                            </a:solidFill>
                            <a:latin typeface="Cambria Math" panose="02040503050406030204" pitchFamily="18" charset="0"/>
                          </a:rPr>
                          <m:t>𝑇</m:t>
                        </m:r>
                      </m:e>
                      <m:sub>
                        <m:r>
                          <a:rPr lang="en-US" altLang="zh-TW" sz="2000" i="1">
                            <a:solidFill>
                              <a:schemeClr val="tx1"/>
                            </a:solidFill>
                            <a:latin typeface="Cambria Math" panose="02040503050406030204" pitchFamily="18" charset="0"/>
                          </a:rPr>
                          <m:t>𝑦</m:t>
                        </m:r>
                      </m:sub>
                    </m:sSub>
                    <m:r>
                      <a:rPr lang="zh-TW" altLang="zh-TW" sz="2000" i="1">
                        <a:solidFill>
                          <a:schemeClr val="tx1"/>
                        </a:solidFill>
                        <a:latin typeface="Cambria Math" panose="02040503050406030204" pitchFamily="18" charset="0"/>
                      </a:rPr>
                      <m:t>、</m:t>
                    </m:r>
                    <m:sSub>
                      <m:sSubPr>
                        <m:ctrlPr>
                          <a:rPr lang="zh-TW" altLang="zh-TW" sz="2000" i="1">
                            <a:solidFill>
                              <a:schemeClr val="tx1"/>
                            </a:solidFill>
                            <a:latin typeface="Cambria Math"/>
                          </a:rPr>
                        </m:ctrlPr>
                      </m:sSubPr>
                      <m:e>
                        <m:r>
                          <a:rPr lang="en-US" altLang="zh-TW" sz="2000" i="1">
                            <a:solidFill>
                              <a:schemeClr val="tx1"/>
                            </a:solidFill>
                            <a:latin typeface="Cambria Math" panose="02040503050406030204" pitchFamily="18" charset="0"/>
                          </a:rPr>
                          <m:t>𝑇</m:t>
                        </m:r>
                      </m:e>
                      <m:sub>
                        <m:r>
                          <a:rPr lang="en-US" altLang="zh-TW" sz="2000" i="1">
                            <a:solidFill>
                              <a:schemeClr val="tx1"/>
                            </a:solidFill>
                            <a:latin typeface="Cambria Math" panose="02040503050406030204" pitchFamily="18" charset="0"/>
                          </a:rPr>
                          <m:t>𝑧</m:t>
                        </m:r>
                      </m:sub>
                    </m:sSub>
                  </m:oMath>
                </a14:m>
                <a:r>
                  <a:rPr lang="zh-TW"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為視角估測所得之</a:t>
                </a: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X</a:t>
                </a:r>
                <a:r>
                  <a:rPr lang="zh-TW"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Y</a:t>
                </a:r>
                <a:r>
                  <a:rPr lang="zh-TW"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Z</a:t>
                </a:r>
                <a:r>
                  <a:rPr lang="zh-TW"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三軸位移</a:t>
                </a:r>
                <a:r>
                  <a:rPr lang="zh-TW" altLang="zh-TW"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量</a:t>
                </a:r>
                <a:endParaRPr lang="en-US" altLang="zh-TW"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a:t>
                </a:r>
                <a:r>
                  <a:rPr lang="zh-TW" altLang="en-US"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：旋轉矩陣</a:t>
                </a:r>
                <a:endParaRPr lang="en-US" altLang="zh-TW"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404813" indent="-404813"/>
                <a:r>
                  <a:rPr lang="en-US" altLang="zh-TW"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S</a:t>
                </a:r>
                <a:r>
                  <a:rPr lang="zh-TW" altLang="en-US"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：縮放矩陣，</a:t>
                </a:r>
                <a14:m>
                  <m:oMath xmlns:m="http://schemas.openxmlformats.org/officeDocument/2006/math">
                    <m:sSub>
                      <m:sSubPr>
                        <m:ctrlPr>
                          <a:rPr lang="zh-TW" altLang="zh-TW" sz="2000" i="1">
                            <a:solidFill>
                              <a:schemeClr val="tx1"/>
                            </a:solidFill>
                            <a:latin typeface="Cambria Math"/>
                          </a:rPr>
                        </m:ctrlPr>
                      </m:sSubPr>
                      <m:e>
                        <m:r>
                          <a:rPr lang="en-US" altLang="zh-TW" sz="2000" i="1">
                            <a:solidFill>
                              <a:schemeClr val="tx1"/>
                            </a:solidFill>
                            <a:latin typeface="Cambria Math" panose="02040503050406030204" pitchFamily="18" charset="0"/>
                          </a:rPr>
                          <m:t>𝑆</m:t>
                        </m:r>
                      </m:e>
                      <m:sub>
                        <m:r>
                          <a:rPr lang="en-US" altLang="zh-TW" sz="2000" i="1">
                            <a:solidFill>
                              <a:schemeClr val="tx1"/>
                            </a:solidFill>
                            <a:latin typeface="Cambria Math" panose="02040503050406030204" pitchFamily="18" charset="0"/>
                          </a:rPr>
                          <m:t>𝑥</m:t>
                        </m:r>
                      </m:sub>
                    </m:sSub>
                    <m:r>
                      <a:rPr lang="zh-TW" altLang="zh-TW" sz="2000" i="1">
                        <a:solidFill>
                          <a:schemeClr val="tx1"/>
                        </a:solidFill>
                        <a:latin typeface="Cambria Math" panose="02040503050406030204" pitchFamily="18" charset="0"/>
                      </a:rPr>
                      <m:t>、</m:t>
                    </m:r>
                    <m:sSub>
                      <m:sSubPr>
                        <m:ctrlPr>
                          <a:rPr lang="zh-TW" altLang="zh-TW" sz="2000" i="1">
                            <a:solidFill>
                              <a:schemeClr val="tx1"/>
                            </a:solidFill>
                            <a:latin typeface="Cambria Math"/>
                          </a:rPr>
                        </m:ctrlPr>
                      </m:sSubPr>
                      <m:e>
                        <m:r>
                          <a:rPr lang="en-US" altLang="zh-TW" sz="2000" i="1">
                            <a:solidFill>
                              <a:schemeClr val="tx1"/>
                            </a:solidFill>
                            <a:latin typeface="Cambria Math" panose="02040503050406030204" pitchFamily="18" charset="0"/>
                          </a:rPr>
                          <m:t>𝑆</m:t>
                        </m:r>
                      </m:e>
                      <m:sub>
                        <m:r>
                          <a:rPr lang="en-US" altLang="zh-TW" sz="2000" i="1">
                            <a:solidFill>
                              <a:schemeClr val="tx1"/>
                            </a:solidFill>
                            <a:latin typeface="Cambria Math" panose="02040503050406030204" pitchFamily="18" charset="0"/>
                          </a:rPr>
                          <m:t>𝑧</m:t>
                        </m:r>
                      </m:sub>
                    </m:sSub>
                    <m:r>
                      <a:rPr lang="zh-TW" altLang="zh-TW" sz="2000" i="1">
                        <a:solidFill>
                          <a:schemeClr val="tx1"/>
                        </a:solidFill>
                        <a:latin typeface="Cambria Math" panose="02040503050406030204" pitchFamily="18" charset="0"/>
                      </a:rPr>
                      <m:t>、</m:t>
                    </m:r>
                    <m:sSub>
                      <m:sSubPr>
                        <m:ctrlPr>
                          <a:rPr lang="zh-TW" altLang="zh-TW" sz="2000" i="1">
                            <a:solidFill>
                              <a:schemeClr val="tx1"/>
                            </a:solidFill>
                            <a:latin typeface="Cambria Math"/>
                          </a:rPr>
                        </m:ctrlPr>
                      </m:sSubPr>
                      <m:e>
                        <m:r>
                          <a:rPr lang="en-US" altLang="zh-TW" sz="2000" i="1">
                            <a:solidFill>
                              <a:schemeClr val="tx1"/>
                            </a:solidFill>
                            <a:latin typeface="Cambria Math" panose="02040503050406030204" pitchFamily="18" charset="0"/>
                          </a:rPr>
                          <m:t>𝑆</m:t>
                        </m:r>
                      </m:e>
                      <m:sub>
                        <m:r>
                          <a:rPr lang="en-US" altLang="zh-TW" sz="2000" i="1">
                            <a:solidFill>
                              <a:schemeClr val="tx1"/>
                            </a:solidFill>
                            <a:latin typeface="Cambria Math" panose="02040503050406030204" pitchFamily="18" charset="0"/>
                          </a:rPr>
                          <m:t>𝑧</m:t>
                        </m:r>
                      </m:sub>
                    </m:sSub>
                  </m:oMath>
                </a14:m>
                <a:r>
                  <a:rPr lang="zh-TW"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為視角估測所得之</a:t>
                </a: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X</a:t>
                </a:r>
                <a:r>
                  <a:rPr lang="zh-TW"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Y</a:t>
                </a:r>
                <a:r>
                  <a:rPr lang="zh-TW"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Z</a:t>
                </a:r>
                <a:r>
                  <a:rPr lang="zh-TW"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三軸縮放</a:t>
                </a:r>
                <a:r>
                  <a:rPr lang="zh-TW" altLang="zh-TW"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量</a:t>
                </a:r>
                <a:endPar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3406747" y="3068501"/>
                <a:ext cx="5138443" cy="1780248"/>
              </a:xfrm>
              <a:prstGeom prst="rect">
                <a:avLst/>
              </a:prstGeom>
              <a:blipFill rotWithShape="0">
                <a:blip r:embed="rId3"/>
                <a:stretch>
                  <a:fillRect l="-1305" r="-1068" b="-2397"/>
                </a:stretch>
              </a:blipFill>
              <a:ln>
                <a:noFill/>
              </a:ln>
            </p:spPr>
            <p:txBody>
              <a:bodyPr/>
              <a:lstStyle/>
              <a:p>
                <a:r>
                  <a:rPr lang="zh-TW" altLang="en-US">
                    <a:noFill/>
                  </a:rPr>
                  <a:t> </a:t>
                </a:r>
              </a:p>
            </p:txBody>
          </p:sp>
        </mc:Fallback>
      </mc:AlternateContent>
    </p:spTree>
    <p:extLst>
      <p:ext uri="{BB962C8B-B14F-4D97-AF65-F5344CB8AC3E}">
        <p14:creationId xmlns:p14="http://schemas.microsoft.com/office/powerpoint/2010/main" val="33734132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(24/26)</a:t>
            </a:r>
            <a:endParaRPr lang="en-US" altLang="zh-TW" sz="3200" b="1" dirty="0"/>
          </a:p>
        </p:txBody>
      </p:sp>
      <p:sp>
        <p:nvSpPr>
          <p:cNvPr id="10" name="內容版面配置區 2"/>
          <p:cNvSpPr txBox="1">
            <a:spLocks/>
          </p:cNvSpPr>
          <p:nvPr/>
        </p:nvSpPr>
        <p:spPr>
          <a:xfrm>
            <a:off x="258945" y="1447928"/>
            <a:ext cx="8739398" cy="4685835"/>
          </a:xfrm>
          <a:prstGeom prst="rect">
            <a:avLst/>
          </a:prstGeom>
          <a:solidFill>
            <a:schemeClr val="bg1">
              <a:alpha val="74000"/>
            </a:schemeClr>
          </a:solidFill>
          <a:effectLst>
            <a:softEdge rad="635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hangingPunct="0">
              <a:buNone/>
            </a:pPr>
            <a:r>
              <a:rPr lang="zh-TW" altLang="zh-TW" sz="2400" dirty="0" smtClean="0"/>
              <a:t>矩陣</a:t>
            </a:r>
            <a:r>
              <a:rPr lang="zh-TW" altLang="zh-TW" sz="2400" dirty="0"/>
              <a:t>分解出來的對角矩陣不但作為矩陣的特徵性質分析，還可以</a:t>
            </a:r>
            <a:r>
              <a:rPr lang="zh-TW" altLang="zh-TW" sz="2400" dirty="0">
                <a:solidFill>
                  <a:srgbClr val="FF0000"/>
                </a:solidFill>
              </a:rPr>
              <a:t>簡化行列式值的計算、逆矩陣的計算及聯立方程式求解的計算</a:t>
            </a:r>
            <a:r>
              <a:rPr lang="zh-TW" altLang="zh-TW" sz="2400" dirty="0" smtClean="0"/>
              <a:t>等</a:t>
            </a:r>
            <a:r>
              <a:rPr lang="zh-TW" altLang="en-US" sz="2400" dirty="0" smtClean="0"/>
              <a:t>。</a:t>
            </a:r>
            <a:endParaRPr lang="zh-TW" altLang="zh-TW" sz="2400" dirty="0"/>
          </a:p>
          <a:p>
            <a:pPr marL="0" indent="0" algn="just" hangingPunct="0">
              <a:buNone/>
            </a:pPr>
            <a:r>
              <a:rPr lang="zh-TW" altLang="zh-TW" sz="2400" dirty="0"/>
              <a:t>尤其是在進行單應矩陣投影轉換領域中，單應矩陣分解</a:t>
            </a:r>
            <a:r>
              <a:rPr lang="en-US" altLang="zh-TW" sz="2400" dirty="0"/>
              <a:t>(</a:t>
            </a:r>
            <a:r>
              <a:rPr lang="en-US" altLang="zh-TW" sz="2400" dirty="0" err="1"/>
              <a:t>Homography</a:t>
            </a:r>
            <a:r>
              <a:rPr lang="en-US" altLang="zh-TW" sz="2400" dirty="0"/>
              <a:t> Decomposition)[44],[45]</a:t>
            </a:r>
            <a:r>
              <a:rPr lang="zh-TW" altLang="zh-TW" sz="2400" dirty="0"/>
              <a:t>更是一個關鍵且常用的技巧。單應矩陣分解不但可以分解出透視投影轉換過程中經常使用的旋轉、位移及縮放矩陣，還可以</a:t>
            </a:r>
            <a:r>
              <a:rPr lang="zh-TW" altLang="zh-TW" sz="2400" dirty="0">
                <a:solidFill>
                  <a:srgbClr val="FF0000"/>
                </a:solidFill>
              </a:rPr>
              <a:t>簡化透視投影轉換過程中的運算複雜度</a:t>
            </a:r>
            <a:r>
              <a:rPr lang="zh-TW" altLang="zh-TW" sz="2400" dirty="0"/>
              <a:t>。</a:t>
            </a:r>
          </a:p>
        </p:txBody>
      </p:sp>
    </p:spTree>
    <p:extLst>
      <p:ext uri="{BB962C8B-B14F-4D97-AF65-F5344CB8AC3E}">
        <p14:creationId xmlns:p14="http://schemas.microsoft.com/office/powerpoint/2010/main" val="32671626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(25/26)</a:t>
            </a:r>
            <a:endParaRPr lang="en-US" altLang="zh-TW" sz="3200" b="1" dirty="0"/>
          </a:p>
        </p:txBody>
      </p:sp>
      <mc:AlternateContent xmlns:mc="http://schemas.openxmlformats.org/markup-compatibility/2006" xmlns:a14="http://schemas.microsoft.com/office/drawing/2010/main">
        <mc:Choice Requires="a14">
          <p:sp>
            <p:nvSpPr>
              <p:cNvPr id="4" name="內容版面配置區 2"/>
              <p:cNvSpPr txBox="1">
                <a:spLocks/>
              </p:cNvSpPr>
              <p:nvPr/>
            </p:nvSpPr>
            <p:spPr>
              <a:xfrm>
                <a:off x="258945" y="1447928"/>
                <a:ext cx="8618018" cy="4685835"/>
              </a:xfrm>
              <a:prstGeom prst="rect">
                <a:avLst/>
              </a:prstGeom>
              <a:solidFill>
                <a:schemeClr val="bg1">
                  <a:alpha val="74000"/>
                </a:schemeClr>
              </a:solidFill>
              <a:effectLst>
                <a:softEdge rad="6350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hangingPunct="0">
                  <a:buNone/>
                </a:pPr>
                <a:r>
                  <a:rPr lang="zh-TW" altLang="zh-TW" sz="2400" dirty="0"/>
                  <a:t>而旋轉矩陣又可分為</a:t>
                </a:r>
                <a:r>
                  <a:rPr lang="en-US" altLang="zh-TW" sz="2400" dirty="0"/>
                  <a:t>X</a:t>
                </a:r>
                <a:r>
                  <a:rPr lang="zh-TW" altLang="zh-TW" sz="2400" dirty="0"/>
                  <a:t>、</a:t>
                </a:r>
                <a:r>
                  <a:rPr lang="en-US" altLang="zh-TW" sz="2400" dirty="0"/>
                  <a:t>Y</a:t>
                </a:r>
                <a:r>
                  <a:rPr lang="zh-TW" altLang="zh-TW" sz="2400" dirty="0"/>
                  <a:t>、</a:t>
                </a:r>
                <a:r>
                  <a:rPr lang="en-US" altLang="zh-TW" sz="2400" dirty="0"/>
                  <a:t>Z</a:t>
                </a:r>
                <a:r>
                  <a:rPr lang="zh-TW" altLang="zh-TW" sz="2400" dirty="0"/>
                  <a:t>三軸來分別表示</a:t>
                </a:r>
                <a:r>
                  <a:rPr lang="zh-TW" altLang="zh-TW" sz="2400" dirty="0" smtClean="0"/>
                  <a:t>，其中</a:t>
                </a:r>
                <a14:m>
                  <m:oMath xmlns:m="http://schemas.openxmlformats.org/officeDocument/2006/math">
                    <m:r>
                      <a:rPr lang="en-US" altLang="zh-TW" sz="2400" i="1">
                        <a:latin typeface="Cambria Math" panose="02040503050406030204" pitchFamily="18" charset="0"/>
                      </a:rPr>
                      <m:t>∅ </m:t>
                    </m:r>
                  </m:oMath>
                </a14:m>
                <a:r>
                  <a:rPr lang="zh-TW" altLang="zh-TW" sz="2400" dirty="0"/>
                  <a:t>、</a:t>
                </a:r>
                <a14:m>
                  <m:oMath xmlns:m="http://schemas.openxmlformats.org/officeDocument/2006/math">
                    <m:r>
                      <a:rPr lang="en-US" altLang="zh-TW" sz="2400" i="1">
                        <a:latin typeface="Cambria Math" panose="02040503050406030204" pitchFamily="18" charset="0"/>
                      </a:rPr>
                      <m:t>𝜃</m:t>
                    </m:r>
                  </m:oMath>
                </a14:m>
                <a:r>
                  <a:rPr lang="zh-TW" altLang="zh-TW" sz="2400" dirty="0"/>
                  <a:t>、</a:t>
                </a:r>
                <a14:m>
                  <m:oMath xmlns:m="http://schemas.openxmlformats.org/officeDocument/2006/math">
                    <m:r>
                      <a:rPr lang="en-US" altLang="zh-TW" sz="2400" i="1">
                        <a:latin typeface="Cambria Math" panose="02040503050406030204" pitchFamily="18" charset="0"/>
                      </a:rPr>
                      <m:t>𝜑</m:t>
                    </m:r>
                  </m:oMath>
                </a14:m>
                <a:r>
                  <a:rPr lang="zh-TW" altLang="zh-TW" sz="2400" dirty="0"/>
                  <a:t>，分別帶入由</a:t>
                </a:r>
                <a:r>
                  <a:rPr lang="zh-TW" altLang="zh-TW" sz="2400" dirty="0">
                    <a:solidFill>
                      <a:srgbClr val="FF0000"/>
                    </a:solidFill>
                  </a:rPr>
                  <a:t>視角估測所得之</a:t>
                </a:r>
                <a:r>
                  <a:rPr lang="en-US" altLang="zh-TW" sz="2400" dirty="0">
                    <a:solidFill>
                      <a:srgbClr val="FF0000"/>
                    </a:solidFill>
                  </a:rPr>
                  <a:t>Pitch</a:t>
                </a:r>
                <a:r>
                  <a:rPr lang="zh-TW" altLang="zh-TW" sz="2400" dirty="0">
                    <a:solidFill>
                      <a:srgbClr val="FF0000"/>
                    </a:solidFill>
                  </a:rPr>
                  <a:t>、</a:t>
                </a:r>
                <a:r>
                  <a:rPr lang="en-US" altLang="zh-TW" sz="2400" dirty="0">
                    <a:solidFill>
                      <a:srgbClr val="FF0000"/>
                    </a:solidFill>
                  </a:rPr>
                  <a:t>Roll</a:t>
                </a:r>
                <a:r>
                  <a:rPr lang="zh-TW" altLang="zh-TW" sz="2400" dirty="0">
                    <a:solidFill>
                      <a:srgbClr val="FF0000"/>
                    </a:solidFill>
                  </a:rPr>
                  <a:t>、</a:t>
                </a:r>
                <a:r>
                  <a:rPr lang="en-US" altLang="zh-TW" sz="2400" dirty="0">
                    <a:solidFill>
                      <a:srgbClr val="FF0000"/>
                    </a:solidFill>
                  </a:rPr>
                  <a:t>Yaw</a:t>
                </a:r>
                <a:r>
                  <a:rPr lang="zh-TW" altLang="zh-TW" sz="2400" dirty="0"/>
                  <a:t>，來變形旋轉、位移及縮放虛擬貼圖物件，即可將三維虛擬導航指引物件精準地貼圖到真實世界中的地板平面，以完成影像重繪階段的工作。</a:t>
                </a:r>
              </a:p>
            </p:txBody>
          </p:sp>
        </mc:Choice>
        <mc:Fallback xmlns="">
          <p:sp>
            <p:nvSpPr>
              <p:cNvPr id="4" name="內容版面配置區 2"/>
              <p:cNvSpPr txBox="1">
                <a:spLocks noRot="1" noChangeAspect="1" noMove="1" noResize="1" noEditPoints="1" noAdjustHandles="1" noChangeArrowheads="1" noChangeShapeType="1" noTextEdit="1"/>
              </p:cNvSpPr>
              <p:nvPr/>
            </p:nvSpPr>
            <p:spPr>
              <a:xfrm>
                <a:off x="258945" y="1447928"/>
                <a:ext cx="8618018" cy="4685835"/>
              </a:xfrm>
              <a:prstGeom prst="rect">
                <a:avLst/>
              </a:prstGeom>
              <a:blipFill rotWithShape="0">
                <a:blip r:embed="rId2"/>
                <a:stretch>
                  <a:fillRect l="-1061" t="-1823" r="-1132"/>
                </a:stretch>
              </a:blipFill>
              <a:effectLst>
                <a:softEdge rad="63500"/>
              </a:effectLst>
            </p:spPr>
            <p:txBody>
              <a:bodyPr/>
              <a:lstStyle/>
              <a:p>
                <a:r>
                  <a:rPr lang="zh-TW" altLang="en-US">
                    <a:noFill/>
                  </a:rPr>
                  <a:t> </a:t>
                </a:r>
              </a:p>
            </p:txBody>
          </p:sp>
        </mc:Fallback>
      </mc:AlternateContent>
      <p:pic>
        <p:nvPicPr>
          <p:cNvPr id="5" name="圖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012" y="3265694"/>
            <a:ext cx="8331951" cy="2417196"/>
          </a:xfrm>
          <a:prstGeom prst="rect">
            <a:avLst/>
          </a:prstGeom>
        </p:spPr>
      </p:pic>
    </p:spTree>
    <p:extLst>
      <p:ext uri="{BB962C8B-B14F-4D97-AF65-F5344CB8AC3E}">
        <p14:creationId xmlns:p14="http://schemas.microsoft.com/office/powerpoint/2010/main" val="6014835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2. Conventional </a:t>
            </a:r>
            <a:r>
              <a:rPr lang="en-US" altLang="zh-TW" sz="3200" b="1" dirty="0" smtClean="0"/>
              <a:t>methods (26/26)</a:t>
            </a:r>
            <a:endParaRPr lang="en-US" altLang="zh-TW" sz="3200" b="1" dirty="0"/>
          </a:p>
        </p:txBody>
      </p:sp>
      <p:sp>
        <p:nvSpPr>
          <p:cNvPr id="4" name="內容版面配置區 2"/>
          <p:cNvSpPr txBox="1">
            <a:spLocks/>
          </p:cNvSpPr>
          <p:nvPr/>
        </p:nvSpPr>
        <p:spPr>
          <a:xfrm>
            <a:off x="258945" y="1447928"/>
            <a:ext cx="8618018" cy="4685835"/>
          </a:xfrm>
          <a:prstGeom prst="rect">
            <a:avLst/>
          </a:prstGeom>
          <a:solidFill>
            <a:schemeClr val="bg1">
              <a:alpha val="74000"/>
            </a:schemeClr>
          </a:solidFill>
          <a:effectLst>
            <a:softEdge rad="6350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zh-TW" sz="2400" dirty="0" smtClean="0"/>
              <a:t>最後再將所得之</a:t>
            </a:r>
            <a:r>
              <a:rPr lang="zh-TW" altLang="zh-TW" sz="2400" dirty="0" smtClean="0">
                <a:solidFill>
                  <a:srgbClr val="FF0000"/>
                </a:solidFill>
              </a:rPr>
              <a:t>投影轉換映射矩陣與舊座標點相乘</a:t>
            </a:r>
            <a:r>
              <a:rPr lang="zh-TW" altLang="zh-TW" sz="2400" dirty="0" smtClean="0"/>
              <a:t>得到轉換後的新座標點</a:t>
            </a:r>
            <a:r>
              <a:rPr lang="zh-TW" altLang="en-US" sz="2400" dirty="0" smtClean="0"/>
              <a:t>。</a:t>
            </a:r>
            <a:endParaRPr lang="en-US" altLang="zh-TW" sz="2400" dirty="0" smtClean="0"/>
          </a:p>
          <a:p>
            <a:pPr marL="0" indent="0">
              <a:buNone/>
            </a:pPr>
            <a:endParaRPr lang="en-US" altLang="zh-TW" sz="2400" dirty="0"/>
          </a:p>
          <a:p>
            <a:pPr marL="0" indent="0">
              <a:buNone/>
            </a:pPr>
            <a:endParaRPr lang="en-US" altLang="zh-TW" sz="2400" dirty="0" smtClean="0"/>
          </a:p>
          <a:p>
            <a:pPr marL="0" indent="0">
              <a:buNone/>
            </a:pPr>
            <a:endParaRPr lang="en-US" altLang="zh-TW" sz="2400" dirty="0"/>
          </a:p>
          <a:p>
            <a:pPr marL="0" indent="0" hangingPunct="0">
              <a:buNone/>
            </a:pPr>
            <a:r>
              <a:rPr lang="zh-TW" altLang="zh-TW" sz="2400" b="1" dirty="0"/>
              <a:t>優點</a:t>
            </a:r>
            <a:r>
              <a:rPr lang="zh-TW" altLang="zh-TW" sz="2400" dirty="0" smtClean="0"/>
              <a:t>：</a:t>
            </a:r>
            <a:r>
              <a:rPr lang="zh-TW" altLang="zh-TW" sz="2400" dirty="0"/>
              <a:t>使用「分解單應矩陣投影轉換方法」</a:t>
            </a:r>
            <a:r>
              <a:rPr lang="zh-TW" altLang="zh-TW" sz="2400" dirty="0" smtClean="0"/>
              <a:t>，</a:t>
            </a:r>
            <a:r>
              <a:rPr lang="zh-TW" altLang="zh-TW" sz="2400" dirty="0"/>
              <a:t>能夠</a:t>
            </a:r>
            <a:r>
              <a:rPr lang="zh-TW" altLang="zh-TW" sz="2400" dirty="0">
                <a:solidFill>
                  <a:srgbClr val="FF0000"/>
                </a:solidFill>
              </a:rPr>
              <a:t>明確且快速地計算旋轉、位移及縮放</a:t>
            </a:r>
            <a:r>
              <a:rPr lang="zh-TW" altLang="zh-TW" sz="2400" dirty="0"/>
              <a:t>等轉換，來求出新的座標點。</a:t>
            </a:r>
          </a:p>
          <a:p>
            <a:pPr marL="0" indent="0" hangingPunct="0">
              <a:buNone/>
            </a:pPr>
            <a:r>
              <a:rPr lang="zh-TW" altLang="zh-TW" sz="2400" b="1" dirty="0"/>
              <a:t>缺點</a:t>
            </a:r>
            <a:r>
              <a:rPr lang="zh-TW" altLang="zh-TW" sz="2400" dirty="0"/>
              <a:t>：在轉換座標的過程中，旋轉矩陣會使用到</a:t>
            </a:r>
            <a:r>
              <a:rPr lang="zh-TW" altLang="zh-TW" sz="2400" dirty="0">
                <a:solidFill>
                  <a:srgbClr val="FF0000"/>
                </a:solidFill>
              </a:rPr>
              <a:t>大量的三角函數</a:t>
            </a:r>
            <a:r>
              <a:rPr lang="zh-TW" altLang="zh-TW" sz="2400" dirty="0"/>
              <a:t>運算，這部分相較於位移跟縮放矩陣會更費時。</a:t>
            </a:r>
          </a:p>
          <a:p>
            <a:pPr marL="0" indent="0">
              <a:buNone/>
            </a:pPr>
            <a:endParaRPr lang="zh-TW" altLang="zh-TW" sz="2400" dirty="0"/>
          </a:p>
        </p:txBody>
      </p:sp>
      <p:pic>
        <p:nvPicPr>
          <p:cNvPr id="5" name="圖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6586" y="2327049"/>
            <a:ext cx="8114644" cy="1030514"/>
          </a:xfrm>
          <a:prstGeom prst="rect">
            <a:avLst/>
          </a:prstGeom>
        </p:spPr>
      </p:pic>
    </p:spTree>
    <p:extLst>
      <p:ext uri="{BB962C8B-B14F-4D97-AF65-F5344CB8AC3E}">
        <p14:creationId xmlns:p14="http://schemas.microsoft.com/office/powerpoint/2010/main" val="16092161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r>
              <a:rPr lang="en-US" altLang="zh-TW" sz="3200" b="1" dirty="0"/>
              <a:t>3</a:t>
            </a:r>
            <a:r>
              <a:rPr lang="en-US" altLang="zh-TW" sz="3200" b="1" dirty="0" smtClean="0"/>
              <a:t>. Proposed methods (1/16)</a:t>
            </a:r>
            <a:endParaRPr lang="en-US" altLang="zh-TW" sz="3200" b="1" dirty="0"/>
          </a:p>
        </p:txBody>
      </p:sp>
      <p:pic>
        <p:nvPicPr>
          <p:cNvPr id="7" name="內容版面配置區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644" y="1447927"/>
            <a:ext cx="9031793" cy="4661560"/>
          </a:xfrm>
        </p:spPr>
      </p:pic>
      <p:sp>
        <p:nvSpPr>
          <p:cNvPr id="9" name="流程圖: 程序 8"/>
          <p:cNvSpPr/>
          <p:nvPr/>
        </p:nvSpPr>
        <p:spPr>
          <a:xfrm>
            <a:off x="2128205" y="1447926"/>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流程圖: 程序 10"/>
          <p:cNvSpPr/>
          <p:nvPr/>
        </p:nvSpPr>
        <p:spPr>
          <a:xfrm>
            <a:off x="5412222" y="1447926"/>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流程圖: 程序 11"/>
          <p:cNvSpPr/>
          <p:nvPr/>
        </p:nvSpPr>
        <p:spPr>
          <a:xfrm>
            <a:off x="6907900" y="5793899"/>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流程圖: 程序 12"/>
          <p:cNvSpPr/>
          <p:nvPr/>
        </p:nvSpPr>
        <p:spPr>
          <a:xfrm>
            <a:off x="4175487" y="5793899"/>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流程圖: 程序 13"/>
          <p:cNvSpPr/>
          <p:nvPr/>
        </p:nvSpPr>
        <p:spPr>
          <a:xfrm>
            <a:off x="1534789" y="5793899"/>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直線圖說文字 2 14"/>
          <p:cNvSpPr/>
          <p:nvPr/>
        </p:nvSpPr>
        <p:spPr>
          <a:xfrm>
            <a:off x="4744595" y="4002180"/>
            <a:ext cx="3362173" cy="1121633"/>
          </a:xfrm>
          <a:prstGeom prst="borderCallout2">
            <a:avLst>
              <a:gd name="adj1" fmla="val 52860"/>
              <a:gd name="adj2" fmla="val -4189"/>
              <a:gd name="adj3" fmla="val -26232"/>
              <a:gd name="adj4" fmla="val -27200"/>
              <a:gd name="adj5" fmla="val -192746"/>
              <a:gd name="adj6" fmla="val -31224"/>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TW" dirty="0">
                <a:latin typeface="標楷體" panose="03000509000000000000" pitchFamily="65" charset="-120"/>
                <a:ea typeface="標楷體" panose="03000509000000000000" pitchFamily="65" charset="-120"/>
              </a:rPr>
              <a:t>本論文</a:t>
            </a:r>
            <a:r>
              <a:rPr lang="zh-TW" altLang="en-US" dirty="0">
                <a:latin typeface="標楷體" panose="03000509000000000000" pitchFamily="65" charset="-120"/>
                <a:ea typeface="標楷體" panose="03000509000000000000" pitchFamily="65" charset="-120"/>
              </a:rPr>
              <a:t>提出創新的</a:t>
            </a:r>
            <a:r>
              <a:rPr lang="zh-TW" altLang="zh-TW" dirty="0" smtClean="0">
                <a:latin typeface="標楷體" panose="03000509000000000000" pitchFamily="65" charset="-120"/>
                <a:ea typeface="標楷體" panose="03000509000000000000" pitchFamily="65" charset="-120"/>
              </a:rPr>
              <a:t>「</a:t>
            </a:r>
            <a:r>
              <a:rPr lang="zh-TW" altLang="zh-TW" dirty="0" smtClean="0">
                <a:solidFill>
                  <a:srgbClr val="FF0000"/>
                </a:solidFill>
                <a:latin typeface="標楷體" panose="03000509000000000000" pitchFamily="65" charset="-120"/>
                <a:ea typeface="標楷體" panose="03000509000000000000" pitchFamily="65" charset="-120"/>
              </a:rPr>
              <a:t>光流</a:t>
            </a:r>
            <a:r>
              <a:rPr lang="zh-TW" altLang="en-US" dirty="0" smtClean="0">
                <a:solidFill>
                  <a:srgbClr val="FF0000"/>
                </a:solidFill>
                <a:latin typeface="標楷體" panose="03000509000000000000" pitchFamily="65" charset="-120"/>
                <a:ea typeface="標楷體" panose="03000509000000000000" pitchFamily="65" charset="-120"/>
              </a:rPr>
              <a:t>場景</a:t>
            </a:r>
            <a:r>
              <a:rPr lang="zh-TW" altLang="zh-TW" dirty="0" smtClean="0">
                <a:solidFill>
                  <a:srgbClr val="FF0000"/>
                </a:solidFill>
                <a:latin typeface="標楷體" panose="03000509000000000000" pitchFamily="65" charset="-120"/>
                <a:ea typeface="標楷體" panose="03000509000000000000" pitchFamily="65" charset="-120"/>
              </a:rPr>
              <a:t>分析</a:t>
            </a:r>
            <a:r>
              <a:rPr lang="zh-TW" altLang="zh-TW" dirty="0">
                <a:solidFill>
                  <a:srgbClr val="FF0000"/>
                </a:solidFill>
                <a:latin typeface="標楷體" panose="03000509000000000000" pitchFamily="65" charset="-120"/>
                <a:ea typeface="標楷體" panose="03000509000000000000" pitchFamily="65" charset="-120"/>
              </a:rPr>
              <a:t>室內定位方法</a:t>
            </a:r>
            <a:r>
              <a:rPr lang="zh-TW" altLang="zh-TW" dirty="0">
                <a:latin typeface="標楷體" panose="03000509000000000000" pitchFamily="65" charset="-120"/>
                <a:ea typeface="標楷體" panose="03000509000000000000" pitchFamily="65" charset="-120"/>
              </a:rPr>
              <a:t>」來改進室內定位技術</a:t>
            </a:r>
          </a:p>
        </p:txBody>
      </p:sp>
      <p:sp>
        <p:nvSpPr>
          <p:cNvPr id="16" name="直線圖說文字 2 15"/>
          <p:cNvSpPr/>
          <p:nvPr/>
        </p:nvSpPr>
        <p:spPr>
          <a:xfrm>
            <a:off x="1699392" y="3844188"/>
            <a:ext cx="3362173" cy="1121633"/>
          </a:xfrm>
          <a:prstGeom prst="borderCallout2">
            <a:avLst>
              <a:gd name="adj1" fmla="val 29674"/>
              <a:gd name="adj2" fmla="val 101604"/>
              <a:gd name="adj3" fmla="val -3046"/>
              <a:gd name="adj4" fmla="val 130741"/>
              <a:gd name="adj5" fmla="val -177040"/>
              <a:gd name="adj6" fmla="val 138693"/>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TW" dirty="0">
                <a:latin typeface="標楷體" panose="03000509000000000000" pitchFamily="65" charset="-120"/>
                <a:ea typeface="標楷體" panose="03000509000000000000" pitchFamily="65" charset="-120"/>
              </a:rPr>
              <a:t>本論文</a:t>
            </a:r>
            <a:r>
              <a:rPr lang="zh-TW" altLang="en-US" dirty="0">
                <a:latin typeface="標楷體" panose="03000509000000000000" pitchFamily="65" charset="-120"/>
                <a:ea typeface="標楷體" panose="03000509000000000000" pitchFamily="65" charset="-120"/>
              </a:rPr>
              <a:t>提出創新的</a:t>
            </a:r>
            <a:r>
              <a:rPr lang="zh-TW" altLang="zh-TW" dirty="0">
                <a:latin typeface="標楷體" panose="03000509000000000000" pitchFamily="65" charset="-120"/>
                <a:ea typeface="標楷體" panose="03000509000000000000" pitchFamily="65" charset="-120"/>
              </a:rPr>
              <a:t>「</a:t>
            </a:r>
            <a:r>
              <a:rPr lang="zh-TW" altLang="zh-TW" dirty="0">
                <a:solidFill>
                  <a:srgbClr val="FF0000"/>
                </a:solidFill>
                <a:latin typeface="標楷體" panose="03000509000000000000" pitchFamily="65" charset="-120"/>
                <a:ea typeface="標楷體" panose="03000509000000000000" pitchFamily="65" charset="-120"/>
              </a:rPr>
              <a:t>相鄰串列座標路徑規劃方法</a:t>
            </a:r>
            <a:r>
              <a:rPr lang="zh-TW" altLang="zh-TW" dirty="0">
                <a:latin typeface="標楷體" panose="03000509000000000000" pitchFamily="65" charset="-120"/>
                <a:ea typeface="標楷體" panose="03000509000000000000" pitchFamily="65" charset="-120"/>
              </a:rPr>
              <a:t>」來改進路徑規劃技術</a:t>
            </a:r>
          </a:p>
        </p:txBody>
      </p:sp>
      <p:sp>
        <p:nvSpPr>
          <p:cNvPr id="17" name="直線圖說文字 2 16"/>
          <p:cNvSpPr/>
          <p:nvPr/>
        </p:nvSpPr>
        <p:spPr>
          <a:xfrm>
            <a:off x="3306945" y="3132522"/>
            <a:ext cx="3362173" cy="1121633"/>
          </a:xfrm>
          <a:prstGeom prst="borderCallout2">
            <a:avLst>
              <a:gd name="adj1" fmla="val 29674"/>
              <a:gd name="adj2" fmla="val 101604"/>
              <a:gd name="adj3" fmla="val 52300"/>
              <a:gd name="adj4" fmla="val 124253"/>
              <a:gd name="adj5" fmla="val 234320"/>
              <a:gd name="adj6" fmla="val 129461"/>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TW" dirty="0">
                <a:latin typeface="標楷體" panose="03000509000000000000" pitchFamily="65" charset="-120"/>
                <a:ea typeface="標楷體" panose="03000509000000000000" pitchFamily="65" charset="-120"/>
              </a:rPr>
              <a:t>本論文</a:t>
            </a:r>
            <a:r>
              <a:rPr lang="zh-TW" altLang="en-US" dirty="0">
                <a:latin typeface="標楷體" panose="03000509000000000000" pitchFamily="65" charset="-120"/>
                <a:ea typeface="標楷體" panose="03000509000000000000" pitchFamily="65" charset="-120"/>
              </a:rPr>
              <a:t>提出創新的</a:t>
            </a:r>
            <a:r>
              <a:rPr lang="zh-TW" altLang="zh-TW" dirty="0">
                <a:latin typeface="標楷體" panose="03000509000000000000" pitchFamily="65" charset="-120"/>
                <a:ea typeface="標楷體" panose="03000509000000000000" pitchFamily="65" charset="-120"/>
              </a:rPr>
              <a:t>「</a:t>
            </a:r>
            <a:r>
              <a:rPr lang="zh-TW" altLang="zh-TW" dirty="0">
                <a:solidFill>
                  <a:srgbClr val="FF0000"/>
                </a:solidFill>
                <a:latin typeface="標楷體" panose="03000509000000000000" pitchFamily="65" charset="-120"/>
                <a:ea typeface="標楷體" panose="03000509000000000000" pitchFamily="65" charset="-120"/>
              </a:rPr>
              <a:t>牆腳</a:t>
            </a:r>
            <a:r>
              <a:rPr lang="zh-TW" altLang="zh-TW" dirty="0" smtClean="0">
                <a:solidFill>
                  <a:srgbClr val="FF0000"/>
                </a:solidFill>
                <a:latin typeface="標楷體" panose="03000509000000000000" pitchFamily="65" charset="-120"/>
                <a:ea typeface="標楷體" panose="03000509000000000000" pitchFamily="65" charset="-120"/>
              </a:rPr>
              <a:t>界線</a:t>
            </a:r>
            <a:r>
              <a:rPr lang="zh-TW" altLang="en-US" dirty="0" smtClean="0">
                <a:solidFill>
                  <a:srgbClr val="FF0000"/>
                </a:solidFill>
                <a:latin typeface="標楷體" panose="03000509000000000000" pitchFamily="65" charset="-120"/>
                <a:ea typeface="標楷體" panose="03000509000000000000" pitchFamily="65" charset="-120"/>
              </a:rPr>
              <a:t>偵</a:t>
            </a:r>
            <a:r>
              <a:rPr lang="zh-TW" altLang="en-US" dirty="0">
                <a:solidFill>
                  <a:srgbClr val="FF0000"/>
                </a:solidFill>
                <a:latin typeface="標楷體" panose="03000509000000000000" pitchFamily="65" charset="-120"/>
                <a:ea typeface="標楷體" panose="03000509000000000000" pitchFamily="65" charset="-120"/>
              </a:rPr>
              <a:t>測</a:t>
            </a:r>
            <a:r>
              <a:rPr lang="zh-TW" altLang="zh-TW" dirty="0" smtClean="0">
                <a:solidFill>
                  <a:srgbClr val="FF0000"/>
                </a:solidFill>
                <a:latin typeface="標楷體" panose="03000509000000000000" pitchFamily="65" charset="-120"/>
                <a:ea typeface="標楷體" panose="03000509000000000000" pitchFamily="65" charset="-120"/>
              </a:rPr>
              <a:t>影像</a:t>
            </a:r>
            <a:r>
              <a:rPr lang="zh-TW" altLang="zh-TW" dirty="0">
                <a:solidFill>
                  <a:srgbClr val="FF0000"/>
                </a:solidFill>
                <a:latin typeface="標楷體" panose="03000509000000000000" pitchFamily="65" charset="-120"/>
                <a:ea typeface="標楷體" panose="03000509000000000000" pitchFamily="65" charset="-120"/>
              </a:rPr>
              <a:t>對位方法</a:t>
            </a:r>
            <a:r>
              <a:rPr lang="zh-TW" altLang="zh-TW" dirty="0">
                <a:latin typeface="標楷體" panose="03000509000000000000" pitchFamily="65" charset="-120"/>
                <a:ea typeface="標楷體" panose="03000509000000000000" pitchFamily="65" charset="-120"/>
              </a:rPr>
              <a:t>」來改進影像對位技術</a:t>
            </a:r>
          </a:p>
        </p:txBody>
      </p:sp>
      <p:sp>
        <p:nvSpPr>
          <p:cNvPr id="22" name="直線圖說文字 2 21"/>
          <p:cNvSpPr/>
          <p:nvPr/>
        </p:nvSpPr>
        <p:spPr>
          <a:xfrm>
            <a:off x="739780" y="2657074"/>
            <a:ext cx="3362173" cy="1121633"/>
          </a:xfrm>
          <a:prstGeom prst="borderCallout2">
            <a:avLst>
              <a:gd name="adj1" fmla="val 29674"/>
              <a:gd name="adj2" fmla="val 101604"/>
              <a:gd name="adj3" fmla="val 52300"/>
              <a:gd name="adj4" fmla="val 124253"/>
              <a:gd name="adj5" fmla="val 276204"/>
              <a:gd name="adj6" fmla="val 127964"/>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TW" dirty="0">
                <a:latin typeface="標楷體" panose="03000509000000000000" pitchFamily="65" charset="-120"/>
                <a:ea typeface="標楷體" panose="03000509000000000000" pitchFamily="65" charset="-120"/>
              </a:rPr>
              <a:t>本論文</a:t>
            </a:r>
            <a:r>
              <a:rPr lang="zh-TW" altLang="en-US" dirty="0">
                <a:latin typeface="標楷體" panose="03000509000000000000" pitchFamily="65" charset="-120"/>
                <a:ea typeface="標楷體" panose="03000509000000000000" pitchFamily="65" charset="-120"/>
              </a:rPr>
              <a:t>提出創新的</a:t>
            </a:r>
            <a:r>
              <a:rPr lang="zh-TW" altLang="zh-TW" dirty="0">
                <a:latin typeface="標楷體" panose="03000509000000000000" pitchFamily="65" charset="-120"/>
                <a:ea typeface="標楷體" panose="03000509000000000000" pitchFamily="65" charset="-120"/>
              </a:rPr>
              <a:t>「</a:t>
            </a:r>
            <a:r>
              <a:rPr lang="zh-TW" altLang="zh-TW" dirty="0">
                <a:solidFill>
                  <a:srgbClr val="FF0000"/>
                </a:solidFill>
                <a:latin typeface="標楷體" panose="03000509000000000000" pitchFamily="65" charset="-120"/>
                <a:ea typeface="標楷體" panose="03000509000000000000" pitchFamily="65" charset="-120"/>
              </a:rPr>
              <a:t>慣性光流分析視角估測方法</a:t>
            </a:r>
            <a:r>
              <a:rPr lang="zh-TW" altLang="zh-TW" dirty="0">
                <a:latin typeface="標楷體" panose="03000509000000000000" pitchFamily="65" charset="-120"/>
                <a:ea typeface="標楷體" panose="03000509000000000000" pitchFamily="65" charset="-120"/>
              </a:rPr>
              <a:t>」來改進視角估測技術</a:t>
            </a:r>
          </a:p>
        </p:txBody>
      </p:sp>
      <p:sp>
        <p:nvSpPr>
          <p:cNvPr id="24" name="直線圖說文字 2 23"/>
          <p:cNvSpPr/>
          <p:nvPr/>
        </p:nvSpPr>
        <p:spPr>
          <a:xfrm>
            <a:off x="3419006" y="2657074"/>
            <a:ext cx="3362173" cy="1121633"/>
          </a:xfrm>
          <a:prstGeom prst="borderCallout2">
            <a:avLst>
              <a:gd name="adj1" fmla="val 57347"/>
              <a:gd name="adj2" fmla="val -7432"/>
              <a:gd name="adj3" fmla="val 91194"/>
              <a:gd name="adj4" fmla="val -24455"/>
              <a:gd name="adj5" fmla="val 273960"/>
              <a:gd name="adj6" fmla="val -28976"/>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TW" dirty="0">
                <a:latin typeface="標楷體" panose="03000509000000000000" pitchFamily="65" charset="-120"/>
                <a:ea typeface="標楷體" panose="03000509000000000000" pitchFamily="65" charset="-120"/>
              </a:rPr>
              <a:t>本論文</a:t>
            </a:r>
            <a:r>
              <a:rPr lang="zh-TW" altLang="en-US" dirty="0">
                <a:latin typeface="標楷體" panose="03000509000000000000" pitchFamily="65" charset="-120"/>
                <a:ea typeface="標楷體" panose="03000509000000000000" pitchFamily="65" charset="-120"/>
              </a:rPr>
              <a:t>提出創新的</a:t>
            </a:r>
            <a:r>
              <a:rPr lang="zh-TW" altLang="zh-TW" dirty="0">
                <a:latin typeface="標楷體" panose="03000509000000000000" pitchFamily="65" charset="-120"/>
                <a:ea typeface="標楷體" panose="03000509000000000000" pitchFamily="65" charset="-120"/>
              </a:rPr>
              <a:t>「</a:t>
            </a:r>
            <a:r>
              <a:rPr lang="zh-TW" altLang="zh-TW" dirty="0">
                <a:solidFill>
                  <a:srgbClr val="FF0000"/>
                </a:solidFill>
                <a:latin typeface="標楷體" panose="03000509000000000000" pitchFamily="65" charset="-120"/>
                <a:ea typeface="標楷體" panose="03000509000000000000" pitchFamily="65" charset="-120"/>
              </a:rPr>
              <a:t>小角近似簡化投影轉換方法</a:t>
            </a:r>
            <a:r>
              <a:rPr lang="zh-TW" altLang="zh-TW" dirty="0">
                <a:latin typeface="標楷體" panose="03000509000000000000" pitchFamily="65" charset="-120"/>
                <a:ea typeface="標楷體" panose="03000509000000000000" pitchFamily="65" charset="-120"/>
              </a:rPr>
              <a:t>」來改進投影轉換技術</a:t>
            </a:r>
          </a:p>
        </p:txBody>
      </p:sp>
    </p:spTree>
    <p:extLst>
      <p:ext uri="{BB962C8B-B14F-4D97-AF65-F5344CB8AC3E}">
        <p14:creationId xmlns:p14="http://schemas.microsoft.com/office/powerpoint/2010/main" val="13990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1"/>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6"/>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3"/>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2"/>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par>
                          <p:cTn id="57" fill="hold">
                            <p:stCondLst>
                              <p:cond delay="0"/>
                            </p:stCondLst>
                            <p:childTnLst>
                              <p:par>
                                <p:cTn id="58" presetID="1" presetClass="exit" presetSubtype="0" fill="hold" grpId="1" nodeType="afterEffect">
                                  <p:stCondLst>
                                    <p:cond delay="0"/>
                                  </p:stCondLst>
                                  <p:childTnLst>
                                    <p:set>
                                      <p:cBhvr>
                                        <p:cTn id="59" dur="1" fill="hold">
                                          <p:stCondLst>
                                            <p:cond delay="0"/>
                                          </p:stCondLst>
                                        </p:cTn>
                                        <p:tgtEl>
                                          <p:spTgt spid="24"/>
                                        </p:tgtEl>
                                        <p:attrNameLst>
                                          <p:attrName>style.visibility</p:attrName>
                                        </p:attrNameLst>
                                      </p:cBhvr>
                                      <p:to>
                                        <p:strVal val="hidden"/>
                                      </p:to>
                                    </p:set>
                                  </p:childTnLst>
                                </p:cTn>
                              </p:par>
                            </p:childTnLst>
                          </p:cTn>
                        </p:par>
                        <p:par>
                          <p:cTn id="60" fill="hold">
                            <p:stCondLst>
                              <p:cond delay="0"/>
                            </p:stCondLst>
                            <p:childTnLst>
                              <p:par>
                                <p:cTn id="61" presetID="1" presetClass="entr" presetSubtype="0" fill="hold" grpId="2" nodeType="after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5" grpId="2" animBg="1"/>
      <p:bldP spid="16" grpId="0" animBg="1"/>
      <p:bldP spid="16" grpId="1" animBg="1"/>
      <p:bldP spid="17" grpId="0" animBg="1"/>
      <p:bldP spid="17" grpId="1" animBg="1"/>
      <p:bldP spid="22" grpId="0" animBg="1"/>
      <p:bldP spid="22" grpId="1" animBg="1"/>
      <p:bldP spid="24" grpId="0" animBg="1"/>
      <p:bldP spid="2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3. Proposed </a:t>
            </a:r>
            <a:r>
              <a:rPr lang="en-US" altLang="zh-TW" sz="3200" b="1" dirty="0" smtClean="0"/>
              <a:t>methods (2/16)</a:t>
            </a:r>
            <a:endParaRPr lang="en-US" altLang="zh-TW" sz="3200" b="1" dirty="0"/>
          </a:p>
        </p:txBody>
      </p:sp>
      <p:sp>
        <p:nvSpPr>
          <p:cNvPr id="18"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lvl="0" algn="just" hangingPunct="0">
              <a:buFont typeface="Wingdings" panose="05000000000000000000" pitchFamily="2" charset="2"/>
              <a:buChar char="Ø"/>
            </a:pPr>
            <a:r>
              <a:rPr lang="zh-TW" altLang="en-US" sz="2400" b="1" dirty="0"/>
              <a:t>提出創新的</a:t>
            </a:r>
            <a:r>
              <a:rPr lang="zh-TW" altLang="en-US" sz="2400" b="1" dirty="0" smtClean="0"/>
              <a:t>「</a:t>
            </a:r>
            <a:r>
              <a:rPr lang="zh-TW" altLang="zh-TW" sz="2400" b="1" dirty="0" smtClean="0"/>
              <a:t>光流</a:t>
            </a:r>
            <a:r>
              <a:rPr lang="zh-TW" altLang="en-US" sz="2400" b="1" dirty="0" smtClean="0"/>
              <a:t>場景</a:t>
            </a:r>
            <a:r>
              <a:rPr lang="zh-TW" altLang="zh-TW" sz="2400" b="1" dirty="0" smtClean="0"/>
              <a:t>分析</a:t>
            </a:r>
            <a:r>
              <a:rPr lang="en-US" altLang="zh-TW" sz="2400" b="1" dirty="0" smtClean="0"/>
              <a:t>(Optical Flow Scene)</a:t>
            </a:r>
            <a:r>
              <a:rPr lang="zh-TW" altLang="zh-TW" sz="2400" b="1" dirty="0" smtClean="0"/>
              <a:t>室內</a:t>
            </a:r>
            <a:r>
              <a:rPr lang="zh-TW" altLang="zh-TW" sz="2400" b="1" dirty="0"/>
              <a:t>定位</a:t>
            </a:r>
            <a:r>
              <a:rPr lang="zh-TW" altLang="zh-TW" sz="2400" b="1" dirty="0" smtClean="0"/>
              <a:t>方法</a:t>
            </a:r>
            <a:r>
              <a:rPr lang="zh-TW" altLang="en-US" sz="2400" b="1" dirty="0" smtClean="0"/>
              <a:t>」</a:t>
            </a:r>
            <a:endParaRPr lang="en-US" altLang="zh-TW" sz="2400" b="1" dirty="0" smtClean="0"/>
          </a:p>
          <a:p>
            <a:pPr marL="0" indent="0" algn="just" hangingPunct="0">
              <a:buNone/>
            </a:pPr>
            <a:r>
              <a:rPr lang="zh-TW" altLang="zh-TW" sz="2400" dirty="0"/>
              <a:t>本論文在定位定向階段，使用</a:t>
            </a:r>
            <a:r>
              <a:rPr lang="zh-TW" altLang="zh-TW" sz="2400" dirty="0">
                <a:solidFill>
                  <a:srgbClr val="FF0000"/>
                </a:solidFill>
              </a:rPr>
              <a:t>電子羅盤</a:t>
            </a:r>
            <a:r>
              <a:rPr lang="zh-TW" altLang="zh-TW" sz="2400" dirty="0"/>
              <a:t>估測目前穿戴式裝置方向</a:t>
            </a:r>
            <a:r>
              <a:rPr lang="zh-TW" altLang="zh-TW" sz="2400" dirty="0" smtClean="0"/>
              <a:t>。接著使用自行創新</a:t>
            </a:r>
            <a:r>
              <a:rPr lang="zh-TW" altLang="en-US" sz="2400" dirty="0" smtClean="0"/>
              <a:t>提出</a:t>
            </a:r>
            <a:r>
              <a:rPr lang="zh-TW" altLang="zh-TW" sz="2400" dirty="0" smtClean="0"/>
              <a:t>的「光流</a:t>
            </a:r>
            <a:r>
              <a:rPr lang="zh-TW" altLang="en-US" sz="2400" dirty="0" smtClean="0"/>
              <a:t>場景</a:t>
            </a:r>
            <a:r>
              <a:rPr lang="zh-TW" altLang="zh-TW" sz="2400" dirty="0" smtClean="0"/>
              <a:t>分析</a:t>
            </a:r>
            <a:r>
              <a:rPr lang="zh-TW" altLang="zh-TW" sz="2400" dirty="0"/>
              <a:t>室內定位方法」</a:t>
            </a:r>
            <a:r>
              <a:rPr lang="zh-TW" altLang="zh-TW" sz="2400" dirty="0" smtClean="0"/>
              <a:t>，根據</a:t>
            </a:r>
            <a:r>
              <a:rPr lang="zh-TW" altLang="zh-TW" sz="2400" dirty="0" smtClean="0">
                <a:solidFill>
                  <a:srgbClr val="FF0000"/>
                </a:solidFill>
              </a:rPr>
              <a:t>光</a:t>
            </a:r>
            <a:r>
              <a:rPr lang="zh-TW" altLang="zh-TW" sz="2400" dirty="0">
                <a:solidFill>
                  <a:srgbClr val="FF0000"/>
                </a:solidFill>
              </a:rPr>
              <a:t>流</a:t>
            </a:r>
            <a:r>
              <a:rPr lang="zh-TW" altLang="zh-TW" sz="2400" dirty="0" smtClean="0">
                <a:solidFill>
                  <a:srgbClr val="FF0000"/>
                </a:solidFill>
              </a:rPr>
              <a:t>場</a:t>
            </a:r>
            <a:r>
              <a:rPr lang="zh-TW" altLang="en-US" sz="2400" dirty="0" smtClean="0">
                <a:solidFill>
                  <a:srgbClr val="FF0000"/>
                </a:solidFill>
              </a:rPr>
              <a:t>景</a:t>
            </a:r>
            <a:r>
              <a:rPr lang="zh-TW" altLang="zh-TW" sz="2400" dirty="0" smtClean="0">
                <a:solidFill>
                  <a:srgbClr val="FF0000"/>
                </a:solidFill>
              </a:rPr>
              <a:t>的</a:t>
            </a:r>
            <a:r>
              <a:rPr lang="zh-TW" altLang="zh-TW" sz="2400" dirty="0">
                <a:solidFill>
                  <a:srgbClr val="FF0000"/>
                </a:solidFill>
              </a:rPr>
              <a:t>光流點向量變化</a:t>
            </a:r>
            <a:r>
              <a:rPr lang="zh-TW" altLang="zh-TW" sz="2400" dirty="0"/>
              <a:t>來做位移向量</a:t>
            </a:r>
            <a:r>
              <a:rPr lang="zh-TW" altLang="zh-TW" sz="2400" dirty="0" smtClean="0"/>
              <a:t>估測。</a:t>
            </a:r>
            <a:endParaRPr lang="zh-TW" altLang="zh-TW" sz="2400" dirty="0"/>
          </a:p>
        </p:txBody>
      </p:sp>
      <p:pic>
        <p:nvPicPr>
          <p:cNvPr id="3" name="圖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9653" y="2977767"/>
            <a:ext cx="5340743" cy="3079805"/>
          </a:xfrm>
          <a:prstGeom prst="rect">
            <a:avLst/>
          </a:prstGeom>
        </p:spPr>
      </p:pic>
      <p:pic>
        <p:nvPicPr>
          <p:cNvPr id="4" name="圖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9653" y="2977768"/>
            <a:ext cx="5340743" cy="3079804"/>
          </a:xfrm>
          <a:prstGeom prst="rect">
            <a:avLst/>
          </a:prstGeom>
        </p:spPr>
      </p:pic>
      <p:pic>
        <p:nvPicPr>
          <p:cNvPr id="5" name="圖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9654" y="2977767"/>
            <a:ext cx="5340744" cy="3079805"/>
          </a:xfrm>
          <a:prstGeom prst="rect">
            <a:avLst/>
          </a:prstGeom>
        </p:spPr>
      </p:pic>
      <p:pic>
        <p:nvPicPr>
          <p:cNvPr id="6" name="圖片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9654" y="2977767"/>
            <a:ext cx="5340746" cy="3079806"/>
          </a:xfrm>
          <a:prstGeom prst="rect">
            <a:avLst/>
          </a:prstGeom>
        </p:spPr>
      </p:pic>
      <p:pic>
        <p:nvPicPr>
          <p:cNvPr id="7" name="圖片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79653" y="2977767"/>
            <a:ext cx="5340746" cy="3079806"/>
          </a:xfrm>
          <a:prstGeom prst="rect">
            <a:avLst/>
          </a:prstGeom>
        </p:spPr>
      </p:pic>
      <p:pic>
        <p:nvPicPr>
          <p:cNvPr id="8" name="圖片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79651" y="2977766"/>
            <a:ext cx="5340745" cy="3058066"/>
          </a:xfrm>
          <a:prstGeom prst="rect">
            <a:avLst/>
          </a:prstGeom>
        </p:spPr>
      </p:pic>
    </p:spTree>
    <p:extLst>
      <p:ext uri="{BB962C8B-B14F-4D97-AF65-F5344CB8AC3E}">
        <p14:creationId xmlns:p14="http://schemas.microsoft.com/office/powerpoint/2010/main" val="405425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1</a:t>
            </a:r>
            <a:r>
              <a:rPr lang="en-US" altLang="zh-TW" sz="3200" b="1" dirty="0" smtClean="0"/>
              <a:t>. Introduction (2/9)</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marL="0" indent="0" algn="just">
              <a:buNone/>
            </a:pPr>
            <a:r>
              <a:rPr lang="zh-TW" altLang="zh-TW" sz="2400" dirty="0"/>
              <a:t>時至今日，「位置感知</a:t>
            </a:r>
            <a:r>
              <a:rPr lang="en-US" altLang="zh-TW" sz="2400" dirty="0"/>
              <a:t>(Location Awareness)</a:t>
            </a:r>
            <a:r>
              <a:rPr lang="zh-TW" altLang="zh-TW" sz="2400" dirty="0"/>
              <a:t>」與「目的導航</a:t>
            </a:r>
            <a:r>
              <a:rPr lang="en-US" altLang="zh-TW" sz="2400" dirty="0"/>
              <a:t>(Destination Navigation)</a:t>
            </a:r>
            <a:r>
              <a:rPr lang="zh-TW" altLang="zh-TW" sz="2400" dirty="0"/>
              <a:t>」技術也是各種無所不在</a:t>
            </a:r>
            <a:r>
              <a:rPr lang="en-US" altLang="zh-TW" sz="2400" dirty="0"/>
              <a:t>(ubiquitous)</a:t>
            </a:r>
            <a:r>
              <a:rPr lang="zh-TW" altLang="zh-TW" sz="2400" dirty="0"/>
              <a:t>的穿戴式裝置應用與服務的基礎技術，尤其是室內「</a:t>
            </a:r>
            <a:r>
              <a:rPr lang="zh-TW" altLang="zh-TW" sz="2400" dirty="0">
                <a:solidFill>
                  <a:srgbClr val="FF0000"/>
                </a:solidFill>
              </a:rPr>
              <a:t>位置感知</a:t>
            </a:r>
            <a:r>
              <a:rPr lang="zh-TW" altLang="zh-TW" sz="2400" dirty="0"/>
              <a:t>」與「</a:t>
            </a:r>
            <a:r>
              <a:rPr lang="zh-TW" altLang="zh-TW" sz="2400" dirty="0">
                <a:solidFill>
                  <a:srgbClr val="FF0000"/>
                </a:solidFill>
              </a:rPr>
              <a:t>目的導航</a:t>
            </a:r>
            <a:r>
              <a:rPr lang="zh-TW" altLang="zh-TW" sz="2400" dirty="0"/>
              <a:t>」</a:t>
            </a:r>
            <a:r>
              <a:rPr lang="zh-TW" altLang="zh-TW" sz="2400" dirty="0" smtClean="0"/>
              <a:t>技術</a:t>
            </a:r>
            <a:r>
              <a:rPr lang="en-US" altLang="zh-TW" sz="2400" dirty="0"/>
              <a:t>[4</a:t>
            </a:r>
            <a:r>
              <a:rPr lang="en-US" altLang="zh-TW" sz="2400" dirty="0" smtClean="0"/>
              <a:t>],[</a:t>
            </a:r>
            <a:r>
              <a:rPr lang="en-US" altLang="zh-TW" sz="2400" dirty="0"/>
              <a:t>5</a:t>
            </a:r>
            <a:r>
              <a:rPr lang="en-US" altLang="zh-TW" sz="2400" dirty="0" smtClean="0"/>
              <a:t>]</a:t>
            </a:r>
            <a:r>
              <a:rPr lang="zh-TW" altLang="zh-TW" sz="2400" dirty="0" smtClean="0"/>
              <a:t>。</a:t>
            </a:r>
            <a:endParaRPr lang="zh-TW" altLang="zh-TW" sz="2400" dirty="0"/>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3405" y="2993841"/>
            <a:ext cx="3922620" cy="2816240"/>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97175" y="2994881"/>
            <a:ext cx="4342223" cy="2815200"/>
          </a:xfrm>
          <a:prstGeom prst="rect">
            <a:avLst/>
          </a:prstGeom>
        </p:spPr>
      </p:pic>
    </p:spTree>
    <p:extLst>
      <p:ext uri="{BB962C8B-B14F-4D97-AF65-F5344CB8AC3E}">
        <p14:creationId xmlns:p14="http://schemas.microsoft.com/office/powerpoint/2010/main" val="22602239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3. Proposed </a:t>
            </a:r>
            <a:r>
              <a:rPr lang="en-US" altLang="zh-TW" sz="3200" b="1" dirty="0" smtClean="0"/>
              <a:t>methods (3/16)</a:t>
            </a:r>
            <a:endParaRPr lang="en-US" altLang="zh-TW" sz="3200" b="1" dirty="0"/>
          </a:p>
        </p:txBody>
      </p:sp>
      <mc:AlternateContent xmlns:mc="http://schemas.openxmlformats.org/markup-compatibility/2006" xmlns:a14="http://schemas.microsoft.com/office/drawing/2010/main">
        <mc:Choice Requires="a14">
          <p:sp>
            <p:nvSpPr>
              <p:cNvPr id="18"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marL="0" indent="0">
                  <a:buNone/>
                </a:pPr>
                <a:endParaRPr lang="en-US" altLang="zh-TW" sz="2000"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zh-TW" altLang="zh-TW" sz="2000" i="1">
                              <a:latin typeface="Cambria Math"/>
                            </a:rPr>
                          </m:ctrlPr>
                        </m:sSubPr>
                        <m:e>
                          <m:r>
                            <a:rPr lang="en-US" altLang="zh-TW" sz="2000" i="1">
                              <a:latin typeface="Cambria Math" panose="02040503050406030204" pitchFamily="18" charset="0"/>
                            </a:rPr>
                            <m:t>𝑅</m:t>
                          </m:r>
                        </m:e>
                        <m:sub>
                          <m:r>
                            <a:rPr lang="en-US" altLang="zh-TW" sz="2000" i="1">
                              <a:latin typeface="Cambria Math" panose="02040503050406030204" pitchFamily="18" charset="0"/>
                            </a:rPr>
                            <m:t>𝑟𝑙</m:t>
                          </m:r>
                        </m:sub>
                      </m:sSub>
                      <m:r>
                        <a:rPr lang="en-US" altLang="zh-TW" sz="2000" i="1">
                          <a:latin typeface="Cambria Math" panose="02040503050406030204" pitchFamily="18" charset="0"/>
                        </a:rPr>
                        <m:t>=</m:t>
                      </m:r>
                      <m:f>
                        <m:fPr>
                          <m:ctrlPr>
                            <a:rPr lang="zh-TW" altLang="zh-TW" sz="2000" i="1">
                              <a:latin typeface="Cambria Math"/>
                            </a:rPr>
                          </m:ctrlPr>
                        </m:fPr>
                        <m:num>
                          <m:nary>
                            <m:naryPr>
                              <m:chr m:val="∑"/>
                              <m:ctrlPr>
                                <a:rPr lang="zh-TW" altLang="zh-TW" sz="2000" i="1">
                                  <a:latin typeface="Cambria Math"/>
                                </a:rPr>
                              </m:ctrlPr>
                            </m:naryPr>
                            <m:sub>
                              <m:r>
                                <a:rPr lang="en-US" altLang="zh-TW" sz="2000" i="1">
                                  <a:latin typeface="Cambria Math" panose="02040503050406030204" pitchFamily="18" charset="0"/>
                                </a:rPr>
                                <m:t>𝑖</m:t>
                              </m:r>
                              <m:r>
                                <a:rPr lang="en-US" altLang="zh-TW" sz="2000" i="1">
                                  <a:latin typeface="Cambria Math" panose="02040503050406030204" pitchFamily="18" charset="0"/>
                                </a:rPr>
                                <m:t>=1</m:t>
                              </m:r>
                            </m:sub>
                            <m:sup>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𝑘</m:t>
                              </m:r>
                            </m:sup>
                            <m:e>
                              <m:r>
                                <a:rPr lang="en-US" altLang="zh-TW" sz="2000" i="1">
                                  <a:latin typeface="Cambria Math" panose="02040503050406030204" pitchFamily="18" charset="0"/>
                                </a:rPr>
                                <m:t>(</m:t>
                              </m:r>
                              <m:r>
                                <a:rPr lang="en-US" altLang="zh-TW" sz="2000" i="1">
                                  <a:latin typeface="Cambria Math" panose="02040503050406030204" pitchFamily="18" charset="0"/>
                                </a:rPr>
                                <m:t>𝑃𝑖𝑛</m:t>
                              </m:r>
                              <m:r>
                                <a:rPr lang="en-US" altLang="zh-TW" sz="2000" i="1">
                                  <a:latin typeface="Cambria Math" panose="02040503050406030204" pitchFamily="18" charset="0"/>
                                </a:rPr>
                                <m:t>.</m:t>
                              </m:r>
                              <m:r>
                                <a:rPr lang="en-US" altLang="zh-TW" sz="2000" i="1">
                                  <a:latin typeface="Cambria Math" panose="02040503050406030204" pitchFamily="18" charset="0"/>
                                </a:rPr>
                                <m:t>𝑥</m:t>
                              </m:r>
                              <m:r>
                                <a:rPr lang="en-US" altLang="zh-TW" sz="2000" i="1">
                                  <a:latin typeface="Cambria Math" panose="02040503050406030204" pitchFamily="18" charset="0"/>
                                </a:rPr>
                                <m:t>−</m:t>
                              </m:r>
                              <m:r>
                                <a:rPr lang="en-US" altLang="zh-TW" sz="2000" i="1">
                                  <a:latin typeface="Cambria Math" panose="02040503050406030204" pitchFamily="18" charset="0"/>
                                </a:rPr>
                                <m:t>𝑃𝑖𝑚</m:t>
                              </m:r>
                              <m:r>
                                <a:rPr lang="en-US" altLang="zh-TW" sz="2000" i="1">
                                  <a:latin typeface="Cambria Math" panose="02040503050406030204" pitchFamily="18" charset="0"/>
                                </a:rPr>
                                <m:t>.</m:t>
                              </m:r>
                              <m:r>
                                <a:rPr lang="en-US" altLang="zh-TW" sz="2000" i="1">
                                  <a:latin typeface="Cambria Math" panose="02040503050406030204" pitchFamily="18" charset="0"/>
                                </a:rPr>
                                <m:t>𝑥</m:t>
                              </m:r>
                              <m:r>
                                <a:rPr lang="en-US" altLang="zh-TW" sz="2000" i="1">
                                  <a:latin typeface="Cambria Math" panose="02040503050406030204" pitchFamily="18" charset="0"/>
                                </a:rPr>
                                <m:t>)</m:t>
                              </m:r>
                              <m:r>
                                <a:rPr lang="en-US" altLang="zh-TW" sz="2000" i="1">
                                  <a:latin typeface="Cambria Math" panose="02040503050406030204" pitchFamily="18" charset="0"/>
                                </a:rPr>
                                <m:t>𝑠</m:t>
                              </m:r>
                            </m:e>
                          </m:nary>
                        </m:num>
                        <m:den>
                          <m:r>
                            <a:rPr lang="en-US" altLang="zh-TW" sz="2000" i="1">
                              <a:latin typeface="Cambria Math" panose="02040503050406030204" pitchFamily="18" charset="0"/>
                            </a:rPr>
                            <m:t>𝑘</m:t>
                          </m:r>
                        </m:den>
                      </m:f>
                    </m:oMath>
                  </m:oMathPara>
                </a14:m>
                <a:endParaRPr lang="zh-TW" altLang="zh-TW" sz="2000" dirty="0"/>
              </a:p>
              <a:p>
                <a:pPr marL="0" indent="0">
                  <a:buNone/>
                </a:pPr>
                <a14:m>
                  <m:oMathPara xmlns:m="http://schemas.openxmlformats.org/officeDocument/2006/math">
                    <m:oMathParaPr>
                      <m:jc m:val="centerGroup"/>
                    </m:oMathParaPr>
                    <m:oMath xmlns:m="http://schemas.openxmlformats.org/officeDocument/2006/math">
                      <m:sSub>
                        <m:sSubPr>
                          <m:ctrlPr>
                            <a:rPr lang="zh-TW" altLang="zh-TW" sz="2000" i="1">
                              <a:latin typeface="Cambria Math"/>
                            </a:rPr>
                          </m:ctrlPr>
                        </m:sSubPr>
                        <m:e>
                          <m:r>
                            <a:rPr lang="en-US" altLang="zh-TW" sz="2000" i="1">
                              <a:latin typeface="Cambria Math" panose="02040503050406030204" pitchFamily="18" charset="0"/>
                            </a:rPr>
                            <m:t>𝑅</m:t>
                          </m:r>
                        </m:e>
                        <m:sub>
                          <m:r>
                            <a:rPr lang="en-US" altLang="zh-TW" sz="2000" i="1">
                              <a:latin typeface="Cambria Math" panose="02040503050406030204" pitchFamily="18" charset="0"/>
                            </a:rPr>
                            <m:t>𝑢𝑑</m:t>
                          </m:r>
                        </m:sub>
                      </m:sSub>
                      <m:r>
                        <a:rPr lang="en-US" altLang="zh-TW" sz="2000" i="1">
                          <a:latin typeface="Cambria Math" panose="02040503050406030204" pitchFamily="18" charset="0"/>
                        </a:rPr>
                        <m:t>=</m:t>
                      </m:r>
                      <m:f>
                        <m:fPr>
                          <m:ctrlPr>
                            <a:rPr lang="zh-TW" altLang="zh-TW" sz="2000" i="1">
                              <a:latin typeface="Cambria Math"/>
                            </a:rPr>
                          </m:ctrlPr>
                        </m:fPr>
                        <m:num>
                          <m:nary>
                            <m:naryPr>
                              <m:chr m:val="∑"/>
                              <m:ctrlPr>
                                <a:rPr lang="zh-TW" altLang="zh-TW" sz="2000" i="1">
                                  <a:latin typeface="Cambria Math"/>
                                </a:rPr>
                              </m:ctrlPr>
                            </m:naryPr>
                            <m:sub>
                              <m:r>
                                <a:rPr lang="en-US" altLang="zh-TW" sz="2000" i="1">
                                  <a:latin typeface="Cambria Math" panose="02040503050406030204" pitchFamily="18" charset="0"/>
                                </a:rPr>
                                <m:t>𝑖</m:t>
                              </m:r>
                              <m:r>
                                <a:rPr lang="en-US" altLang="zh-TW" sz="2000" i="1">
                                  <a:latin typeface="Cambria Math" panose="02040503050406030204" pitchFamily="18" charset="0"/>
                                </a:rPr>
                                <m:t>=1</m:t>
                              </m:r>
                            </m:sub>
                            <m:sup>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𝑘</m:t>
                              </m:r>
                            </m:sup>
                            <m:e>
                              <m:r>
                                <a:rPr lang="en-US" altLang="zh-TW" sz="2000" i="1">
                                  <a:latin typeface="Cambria Math" panose="02040503050406030204" pitchFamily="18" charset="0"/>
                                </a:rPr>
                                <m:t>(</m:t>
                              </m:r>
                              <m:r>
                                <a:rPr lang="en-US" altLang="zh-TW" sz="2000" i="1">
                                  <a:latin typeface="Cambria Math" panose="02040503050406030204" pitchFamily="18" charset="0"/>
                                </a:rPr>
                                <m:t>𝑃𝑖𝑛</m:t>
                              </m:r>
                              <m:r>
                                <a:rPr lang="en-US" altLang="zh-TW" sz="2000" i="1">
                                  <a:latin typeface="Cambria Math" panose="02040503050406030204" pitchFamily="18" charset="0"/>
                                </a:rPr>
                                <m:t>.</m:t>
                              </m:r>
                              <m:r>
                                <a:rPr lang="en-US" altLang="zh-TW" sz="2000" i="1">
                                  <a:latin typeface="Cambria Math" panose="02040503050406030204" pitchFamily="18" charset="0"/>
                                </a:rPr>
                                <m:t>𝑦</m:t>
                              </m:r>
                              <m:r>
                                <a:rPr lang="en-US" altLang="zh-TW" sz="2000" i="1">
                                  <a:latin typeface="Cambria Math" panose="02040503050406030204" pitchFamily="18" charset="0"/>
                                </a:rPr>
                                <m:t>−</m:t>
                              </m:r>
                              <m:r>
                                <a:rPr lang="en-US" altLang="zh-TW" sz="2000" i="1">
                                  <a:latin typeface="Cambria Math" panose="02040503050406030204" pitchFamily="18" charset="0"/>
                                </a:rPr>
                                <m:t>𝑃𝑖𝑚</m:t>
                              </m:r>
                              <m:r>
                                <a:rPr lang="en-US" altLang="zh-TW" sz="2000" i="1">
                                  <a:latin typeface="Cambria Math" panose="02040503050406030204" pitchFamily="18" charset="0"/>
                                </a:rPr>
                                <m:t>.</m:t>
                              </m:r>
                              <m:r>
                                <a:rPr lang="en-US" altLang="zh-TW" sz="2000" i="1">
                                  <a:latin typeface="Cambria Math" panose="02040503050406030204" pitchFamily="18" charset="0"/>
                                </a:rPr>
                                <m:t>𝑦</m:t>
                              </m:r>
                              <m:r>
                                <a:rPr lang="en-US" altLang="zh-TW" sz="2000" i="1">
                                  <a:latin typeface="Cambria Math" panose="02040503050406030204" pitchFamily="18" charset="0"/>
                                </a:rPr>
                                <m:t>)</m:t>
                              </m:r>
                              <m:r>
                                <a:rPr lang="en-US" altLang="zh-TW" sz="2000" i="1">
                                  <a:latin typeface="Cambria Math" panose="02040503050406030204" pitchFamily="18" charset="0"/>
                                </a:rPr>
                                <m:t>𝑠</m:t>
                              </m:r>
                            </m:e>
                          </m:nary>
                        </m:num>
                        <m:den>
                          <m:r>
                            <a:rPr lang="en-US" altLang="zh-TW" sz="2000" i="1">
                              <a:latin typeface="Cambria Math" panose="02040503050406030204" pitchFamily="18" charset="0"/>
                            </a:rPr>
                            <m:t>𝑘</m:t>
                          </m:r>
                        </m:den>
                      </m:f>
                    </m:oMath>
                  </m:oMathPara>
                </a14:m>
                <a:endParaRPr lang="en-US" altLang="zh-TW" sz="2400" i="1" dirty="0"/>
              </a:p>
              <a:p>
                <a:pPr marL="0" indent="0">
                  <a:buNone/>
                </a:pPr>
                <a:endParaRPr lang="en-US" altLang="zh-TW" sz="2000" i="1" dirty="0" smtClean="0">
                  <a:latin typeface="Cambria Math" panose="02040503050406030204" pitchFamily="18" charset="0"/>
                </a:endParaRPr>
              </a:p>
              <a:p>
                <a:pPr marL="0" indent="0">
                  <a:buNone/>
                </a:pPr>
                <a14:m>
                  <m:oMath xmlns:m="http://schemas.openxmlformats.org/officeDocument/2006/math">
                    <m:sSub>
                      <m:sSubPr>
                        <m:ctrlPr>
                          <a:rPr lang="zh-TW" altLang="zh-TW" sz="2000" i="1">
                            <a:latin typeface="Cambria Math"/>
                          </a:rPr>
                        </m:ctrlPr>
                      </m:sSubPr>
                      <m:e>
                        <m:r>
                          <a:rPr lang="en-US" altLang="zh-TW" sz="2000" i="1">
                            <a:latin typeface="Cambria Math" panose="02040503050406030204" pitchFamily="18" charset="0"/>
                          </a:rPr>
                          <m:t>𝑅</m:t>
                        </m:r>
                      </m:e>
                      <m:sub>
                        <m:r>
                          <a:rPr lang="en-US" altLang="zh-TW" sz="2000" b="0" i="1" smtClean="0">
                            <a:latin typeface="Cambria Math" panose="02040503050406030204" pitchFamily="18" charset="0"/>
                          </a:rPr>
                          <m:t>𝑟𝑙</m:t>
                        </m:r>
                      </m:sub>
                    </m:sSub>
                  </m:oMath>
                </a14:m>
                <a:r>
                  <a:rPr lang="zh-TW" altLang="zh-TW" sz="2000" dirty="0"/>
                  <a:t>：世界座標中的左右位移量</a:t>
                </a:r>
              </a:p>
              <a:p>
                <a:pPr marL="0" indent="0">
                  <a:buNone/>
                </a:pPr>
                <a14:m>
                  <m:oMath xmlns:m="http://schemas.openxmlformats.org/officeDocument/2006/math">
                    <m:sSub>
                      <m:sSubPr>
                        <m:ctrlPr>
                          <a:rPr lang="zh-TW" altLang="zh-TW" sz="2000" i="1">
                            <a:latin typeface="Cambria Math"/>
                          </a:rPr>
                        </m:ctrlPr>
                      </m:sSubPr>
                      <m:e>
                        <m:r>
                          <a:rPr lang="en-US" altLang="zh-TW" sz="2000" i="1">
                            <a:latin typeface="Cambria Math" panose="02040503050406030204" pitchFamily="18" charset="0"/>
                          </a:rPr>
                          <m:t>𝑅</m:t>
                        </m:r>
                      </m:e>
                      <m:sub>
                        <m:r>
                          <a:rPr lang="en-US" altLang="zh-TW" sz="2000" b="0" i="1" smtClean="0">
                            <a:latin typeface="Cambria Math" panose="02040503050406030204" pitchFamily="18" charset="0"/>
                          </a:rPr>
                          <m:t>𝑢𝑑</m:t>
                        </m:r>
                      </m:sub>
                    </m:sSub>
                  </m:oMath>
                </a14:m>
                <a:r>
                  <a:rPr lang="zh-TW" altLang="zh-TW" sz="2000" dirty="0"/>
                  <a:t>：世界座標中的上下位移量</a:t>
                </a:r>
              </a:p>
              <a:p>
                <a:pPr marL="0" indent="0">
                  <a:buNone/>
                </a:pPr>
                <a14:m>
                  <m:oMath xmlns:m="http://schemas.openxmlformats.org/officeDocument/2006/math">
                    <m:r>
                      <a:rPr lang="en-US" altLang="zh-TW" sz="2000" i="1">
                        <a:latin typeface="Cambria Math" panose="02040503050406030204" pitchFamily="18" charset="0"/>
                      </a:rPr>
                      <m:t>𝑠</m:t>
                    </m:r>
                  </m:oMath>
                </a14:m>
                <a:r>
                  <a:rPr lang="zh-TW" altLang="zh-TW" sz="2000" dirty="0"/>
                  <a:t>：世界座標與物件座標的</a:t>
                </a:r>
                <a:r>
                  <a:rPr lang="zh-TW" altLang="zh-TW" sz="2000" dirty="0" smtClean="0"/>
                  <a:t>轉換</a:t>
                </a:r>
                <a:r>
                  <a:rPr lang="zh-TW" altLang="en-US" sz="2000" dirty="0" smtClean="0"/>
                  <a:t>係</a:t>
                </a:r>
                <a:r>
                  <a:rPr lang="zh-TW" altLang="zh-TW" sz="2000" dirty="0" smtClean="0"/>
                  <a:t>數</a:t>
                </a:r>
                <a:endParaRPr lang="zh-TW" altLang="zh-TW" sz="2000" dirty="0"/>
              </a:p>
              <a:p>
                <a:pPr marL="0" indent="0">
                  <a:buNone/>
                </a:pPr>
                <a:r>
                  <a:rPr lang="en-US" altLang="zh-TW" sz="2000" i="1" dirty="0"/>
                  <a:t>k</a:t>
                </a:r>
                <a:r>
                  <a:rPr lang="zh-TW" altLang="zh-TW" sz="2000" dirty="0" smtClean="0"/>
                  <a:t>：光</a:t>
                </a:r>
                <a:r>
                  <a:rPr lang="zh-TW" altLang="zh-TW" sz="2000" dirty="0"/>
                  <a:t>流</a:t>
                </a:r>
                <a:r>
                  <a:rPr lang="zh-TW" altLang="zh-TW" sz="2000" dirty="0" smtClean="0"/>
                  <a:t>場</a:t>
                </a:r>
                <a:r>
                  <a:rPr lang="zh-TW" altLang="en-US" sz="2000" dirty="0" smtClean="0"/>
                  <a:t>景</a:t>
                </a:r>
                <a:r>
                  <a:rPr lang="zh-TW" altLang="zh-TW" sz="2000" dirty="0" smtClean="0"/>
                  <a:t>分析</a:t>
                </a:r>
                <a:r>
                  <a:rPr lang="zh-TW" altLang="zh-TW" sz="2000" dirty="0"/>
                  <a:t>取樣點的總個數</a:t>
                </a:r>
              </a:p>
              <a:p>
                <a:pPr marL="0" indent="0">
                  <a:buNone/>
                </a:pPr>
                <a:r>
                  <a:rPr lang="en-US" altLang="zh-TW" sz="2000" i="1" dirty="0" err="1"/>
                  <a:t>Pim.x</a:t>
                </a:r>
                <a:r>
                  <a:rPr lang="zh-TW" altLang="zh-TW" sz="2000" i="1" dirty="0"/>
                  <a:t>、</a:t>
                </a:r>
                <a:r>
                  <a:rPr lang="en-US" altLang="zh-TW" sz="2000" i="1" dirty="0" err="1"/>
                  <a:t>Pim.y</a:t>
                </a:r>
                <a:r>
                  <a:rPr lang="zh-TW" altLang="zh-TW" sz="2000" dirty="0"/>
                  <a:t>：前一張影像第</a:t>
                </a:r>
                <a:r>
                  <a:rPr lang="en-US" altLang="zh-TW" sz="2000" dirty="0" err="1"/>
                  <a:t>i</a:t>
                </a:r>
                <a:r>
                  <a:rPr lang="zh-TW" altLang="zh-TW" sz="2000" dirty="0"/>
                  <a:t>個點的</a:t>
                </a:r>
                <a:r>
                  <a:rPr lang="en-US" altLang="zh-TW" sz="2000" dirty="0"/>
                  <a:t>x</a:t>
                </a:r>
                <a:r>
                  <a:rPr lang="zh-TW" altLang="zh-TW" sz="2000" dirty="0"/>
                  <a:t>、</a:t>
                </a:r>
                <a:r>
                  <a:rPr lang="en-US" altLang="zh-TW" sz="2000" dirty="0"/>
                  <a:t>y</a:t>
                </a:r>
                <a:r>
                  <a:rPr lang="zh-TW" altLang="zh-TW" sz="2000" dirty="0"/>
                  <a:t>值</a:t>
                </a:r>
              </a:p>
              <a:p>
                <a:pPr marL="0" indent="0">
                  <a:buNone/>
                </a:pPr>
                <a:r>
                  <a:rPr lang="en-US" altLang="zh-TW" sz="2000" i="1" dirty="0" err="1"/>
                  <a:t>Pin.x</a:t>
                </a:r>
                <a:r>
                  <a:rPr lang="zh-TW" altLang="zh-TW" sz="2000" i="1" dirty="0"/>
                  <a:t>、</a:t>
                </a:r>
                <a:r>
                  <a:rPr lang="en-US" altLang="zh-TW" sz="2000" i="1" dirty="0" err="1"/>
                  <a:t>Pin.y</a:t>
                </a:r>
                <a:r>
                  <a:rPr lang="zh-TW" altLang="zh-TW" sz="2000" dirty="0"/>
                  <a:t>：後一張影像第</a:t>
                </a:r>
                <a:r>
                  <a:rPr lang="en-US" altLang="zh-TW" sz="2000" dirty="0" err="1"/>
                  <a:t>i</a:t>
                </a:r>
                <a:r>
                  <a:rPr lang="zh-TW" altLang="zh-TW" sz="2000" dirty="0"/>
                  <a:t>個點的</a:t>
                </a:r>
                <a:r>
                  <a:rPr lang="en-US" altLang="zh-TW" sz="2000" dirty="0"/>
                  <a:t>x</a:t>
                </a:r>
                <a:r>
                  <a:rPr lang="zh-TW" altLang="zh-TW" sz="2000" dirty="0"/>
                  <a:t>、</a:t>
                </a:r>
                <a:r>
                  <a:rPr lang="en-US" altLang="zh-TW" sz="2000" dirty="0"/>
                  <a:t>y</a:t>
                </a:r>
                <a:r>
                  <a:rPr lang="zh-TW" altLang="zh-TW" sz="2000" dirty="0" smtClean="0"/>
                  <a:t>值</a:t>
                </a:r>
                <a:endParaRPr lang="zh-TW" altLang="zh-TW" sz="2000" b="1" dirty="0"/>
              </a:p>
            </p:txBody>
          </p:sp>
        </mc:Choice>
        <mc:Fallback xmlns="">
          <p:sp>
            <p:nvSpPr>
              <p:cNvPr id="18" name="內容版面配置區 2"/>
              <p:cNvSpPr>
                <a:spLocks noGrp="1" noRot="1" noChangeAspect="1" noMove="1" noResize="1" noEditPoints="1" noAdjustHandles="1" noChangeArrowheads="1" noChangeShapeType="1" noTextEdit="1"/>
              </p:cNvSpPr>
              <p:nvPr>
                <p:ph idx="1"/>
              </p:nvPr>
            </p:nvSpPr>
            <p:spPr>
              <a:xfrm>
                <a:off x="258945" y="1447928"/>
                <a:ext cx="8618018" cy="4685835"/>
              </a:xfrm>
              <a:blipFill rotWithShape="0">
                <a:blip r:embed="rId2"/>
                <a:stretch>
                  <a:fillRect l="-707"/>
                </a:stretch>
              </a:blipFill>
              <a:effectLst>
                <a:softEdge rad="63500"/>
              </a:effectLst>
            </p:spPr>
            <p:txBody>
              <a:bodyPr/>
              <a:lstStyle/>
              <a:p>
                <a:r>
                  <a:rPr lang="zh-TW" altLang="en-US">
                    <a:noFill/>
                  </a:rPr>
                  <a:t> </a:t>
                </a:r>
              </a:p>
            </p:txBody>
          </p:sp>
        </mc:Fallback>
      </mc:AlternateContent>
    </p:spTree>
    <p:extLst>
      <p:ext uri="{BB962C8B-B14F-4D97-AF65-F5344CB8AC3E}">
        <p14:creationId xmlns:p14="http://schemas.microsoft.com/office/powerpoint/2010/main" val="30072307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918" y="1434518"/>
            <a:ext cx="8439150" cy="4823669"/>
          </a:xfrm>
          <a:prstGeom prst="rect">
            <a:avLst/>
          </a:prstGeom>
        </p:spPr>
      </p:pic>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3. Proposed </a:t>
            </a:r>
            <a:r>
              <a:rPr lang="en-US" altLang="zh-TW" sz="3200" b="1" dirty="0" smtClean="0"/>
              <a:t>methods (4/16)</a:t>
            </a:r>
            <a:endParaRPr lang="en-US" altLang="zh-TW" sz="3200" b="1" dirty="0"/>
          </a:p>
        </p:txBody>
      </p:sp>
      <p:pic>
        <p:nvPicPr>
          <p:cNvPr id="9" name="圖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918" y="1463182"/>
            <a:ext cx="8439150" cy="4795005"/>
          </a:xfrm>
          <a:prstGeom prst="rect">
            <a:avLst/>
          </a:prstGeom>
        </p:spPr>
      </p:pic>
      <p:sp>
        <p:nvSpPr>
          <p:cNvPr id="8" name="橢圓 7"/>
          <p:cNvSpPr/>
          <p:nvPr/>
        </p:nvSpPr>
        <p:spPr>
          <a:xfrm>
            <a:off x="6319882" y="4038519"/>
            <a:ext cx="291312" cy="2670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 name="直線單箭頭接點 11"/>
          <p:cNvCxnSpPr>
            <a:stCxn id="8" idx="2"/>
            <a:endCxn id="16" idx="6"/>
          </p:cNvCxnSpPr>
          <p:nvPr/>
        </p:nvCxnSpPr>
        <p:spPr>
          <a:xfrm flipH="1" flipV="1">
            <a:off x="3889389" y="4171741"/>
            <a:ext cx="2430493" cy="2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橢圓 15"/>
          <p:cNvSpPr/>
          <p:nvPr/>
        </p:nvSpPr>
        <p:spPr>
          <a:xfrm>
            <a:off x="3598077" y="4038222"/>
            <a:ext cx="291312" cy="2670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Rectangle 2"/>
          <p:cNvSpPr>
            <a:spLocks noChangeArrowheads="1"/>
          </p:cNvSpPr>
          <p:nvPr/>
        </p:nvSpPr>
        <p:spPr bwMode="auto">
          <a:xfrm>
            <a:off x="293615" y="1619074"/>
            <a:ext cx="104291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1" name="Rectangle 4"/>
          <p:cNvSpPr>
            <a:spLocks noChangeArrowheads="1"/>
          </p:cNvSpPr>
          <p:nvPr/>
        </p:nvSpPr>
        <p:spPr bwMode="auto">
          <a:xfrm>
            <a:off x="4706194" y="19269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3" name="物件 12"/>
          <p:cNvGraphicFramePr>
            <a:graphicFrameLocks noChangeAspect="1"/>
          </p:cNvGraphicFramePr>
          <p:nvPr>
            <p:extLst>
              <p:ext uri="{D42A27DB-BD31-4B8C-83A1-F6EECF244321}">
                <p14:modId xmlns:p14="http://schemas.microsoft.com/office/powerpoint/2010/main" val="1112745488"/>
              </p:ext>
            </p:extLst>
          </p:nvPr>
        </p:nvGraphicFramePr>
        <p:xfrm>
          <a:off x="292540" y="740757"/>
          <a:ext cx="3004913" cy="721179"/>
        </p:xfrm>
        <a:graphic>
          <a:graphicData uri="http://schemas.openxmlformats.org/presentationml/2006/ole">
            <mc:AlternateContent xmlns:mc="http://schemas.openxmlformats.org/markup-compatibility/2006">
              <mc:Choice xmlns:v="urn:schemas-microsoft-com:vml" Requires="v">
                <p:oleObj spid="_x0000_s3084" name="方程式" r:id="rId5" imgW="1854200" imgH="431800" progId="Equation.3">
                  <p:embed/>
                </p:oleObj>
              </mc:Choice>
              <mc:Fallback>
                <p:oleObj name="方程式" r:id="rId5" imgW="1854200" imgH="4318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540" y="740757"/>
                        <a:ext cx="3004913" cy="721179"/>
                      </a:xfrm>
                      <a:prstGeom prst="rect">
                        <a:avLst/>
                      </a:prstGeom>
                      <a:solidFill>
                        <a:srgbClr val="FFCCFF"/>
                      </a:solidFill>
                    </p:spPr>
                  </p:pic>
                </p:oleObj>
              </mc:Fallback>
            </mc:AlternateContent>
          </a:graphicData>
        </a:graphic>
      </p:graphicFrame>
      <p:sp>
        <p:nvSpPr>
          <p:cNvPr id="14"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5" name="物件 14"/>
          <p:cNvGraphicFramePr>
            <a:graphicFrameLocks noChangeAspect="1"/>
          </p:cNvGraphicFramePr>
          <p:nvPr>
            <p:extLst>
              <p:ext uri="{D42A27DB-BD31-4B8C-83A1-F6EECF244321}">
                <p14:modId xmlns:p14="http://schemas.microsoft.com/office/powerpoint/2010/main" val="3631750301"/>
              </p:ext>
            </p:extLst>
          </p:nvPr>
        </p:nvGraphicFramePr>
        <p:xfrm>
          <a:off x="292540" y="757023"/>
          <a:ext cx="2847932" cy="720167"/>
        </p:xfrm>
        <a:graphic>
          <a:graphicData uri="http://schemas.openxmlformats.org/presentationml/2006/ole">
            <mc:AlternateContent xmlns:mc="http://schemas.openxmlformats.org/markup-compatibility/2006">
              <mc:Choice xmlns:v="urn:schemas-microsoft-com:vml" Requires="v">
                <p:oleObj spid="_x0000_s3085" name="方程式" r:id="rId7" imgW="1612900" imgH="393700" progId="Equation.3">
                  <p:embed/>
                </p:oleObj>
              </mc:Choice>
              <mc:Fallback>
                <p:oleObj name="方程式" r:id="rId7" imgW="1612900" imgH="3937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540" y="757023"/>
                        <a:ext cx="2847932" cy="720167"/>
                      </a:xfrm>
                      <a:prstGeom prst="rect">
                        <a:avLst/>
                      </a:prstGeom>
                      <a:solidFill>
                        <a:srgbClr val="FFCCFF"/>
                      </a:solidFill>
                    </p:spPr>
                  </p:pic>
                </p:oleObj>
              </mc:Fallback>
            </mc:AlternateContent>
          </a:graphicData>
        </a:graphic>
      </p:graphicFrame>
      <p:sp>
        <p:nvSpPr>
          <p:cNvPr id="1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8" name="物件 17"/>
          <p:cNvGraphicFramePr>
            <a:graphicFrameLocks noChangeAspect="1"/>
          </p:cNvGraphicFramePr>
          <p:nvPr>
            <p:extLst>
              <p:ext uri="{D42A27DB-BD31-4B8C-83A1-F6EECF244321}">
                <p14:modId xmlns:p14="http://schemas.microsoft.com/office/powerpoint/2010/main" val="2178924041"/>
              </p:ext>
            </p:extLst>
          </p:nvPr>
        </p:nvGraphicFramePr>
        <p:xfrm>
          <a:off x="292540" y="785146"/>
          <a:ext cx="6711761" cy="711180"/>
        </p:xfrm>
        <a:graphic>
          <a:graphicData uri="http://schemas.openxmlformats.org/presentationml/2006/ole">
            <mc:AlternateContent xmlns:mc="http://schemas.openxmlformats.org/markup-compatibility/2006">
              <mc:Choice xmlns:v="urn:schemas-microsoft-com:vml" Requires="v">
                <p:oleObj spid="_x0000_s3086" name="方程式" r:id="rId9" imgW="4279900" imgH="431800" progId="Equation.3">
                  <p:embed/>
                </p:oleObj>
              </mc:Choice>
              <mc:Fallback>
                <p:oleObj name="方程式" r:id="rId9" imgW="4279900" imgH="4318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540" y="785146"/>
                        <a:ext cx="6711761" cy="711180"/>
                      </a:xfrm>
                      <a:prstGeom prst="rect">
                        <a:avLst/>
                      </a:prstGeom>
                      <a:solidFill>
                        <a:srgbClr val="FFCCFF"/>
                      </a:solidFill>
                    </p:spPr>
                  </p:pic>
                </p:oleObj>
              </mc:Fallback>
            </mc:AlternateContent>
          </a:graphicData>
        </a:graphic>
      </p:graphicFrame>
    </p:spTree>
    <p:extLst>
      <p:ext uri="{BB962C8B-B14F-4D97-AF65-F5344CB8AC3E}">
        <p14:creationId xmlns:p14="http://schemas.microsoft.com/office/powerpoint/2010/main" val="409030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3. Proposed </a:t>
            </a:r>
            <a:r>
              <a:rPr lang="en-US" altLang="zh-TW" sz="3200" b="1" dirty="0" smtClean="0"/>
              <a:t>methods (5/16)</a:t>
            </a:r>
            <a:endParaRPr lang="en-US" altLang="zh-TW" sz="3200" b="1" dirty="0"/>
          </a:p>
        </p:txBody>
      </p:sp>
      <p:pic>
        <p:nvPicPr>
          <p:cNvPr id="4" name="內容版面配置區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07608" y="1447928"/>
            <a:ext cx="5512599" cy="4686300"/>
          </a:xfrm>
          <a:solidFill>
            <a:schemeClr val="bg1">
              <a:alpha val="74000"/>
            </a:schemeClr>
          </a:solidFill>
          <a:effectLst>
            <a:softEdge rad="63500"/>
          </a:effectLst>
        </p:spPr>
      </p:pic>
    </p:spTree>
    <p:extLst>
      <p:ext uri="{BB962C8B-B14F-4D97-AF65-F5344CB8AC3E}">
        <p14:creationId xmlns:p14="http://schemas.microsoft.com/office/powerpoint/2010/main" val="23799667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r>
              <a:rPr lang="en-US" altLang="zh-TW" sz="3200" b="1" dirty="0"/>
              <a:t>3. Proposed </a:t>
            </a:r>
            <a:r>
              <a:rPr lang="en-US" altLang="zh-TW" sz="3200" b="1" dirty="0" smtClean="0"/>
              <a:t>methods (6/16)</a:t>
            </a:r>
            <a:endParaRPr lang="en-US" altLang="zh-TW" sz="3200" b="1" dirty="0"/>
          </a:p>
        </p:txBody>
      </p:sp>
      <p:pic>
        <p:nvPicPr>
          <p:cNvPr id="7" name="內容版面配置區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643" y="1447927"/>
            <a:ext cx="9031793" cy="4661560"/>
          </a:xfrm>
        </p:spPr>
      </p:pic>
      <p:sp>
        <p:nvSpPr>
          <p:cNvPr id="11" name="流程圖: 程序 10"/>
          <p:cNvSpPr/>
          <p:nvPr/>
        </p:nvSpPr>
        <p:spPr>
          <a:xfrm>
            <a:off x="5412222" y="1447926"/>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直線圖說文字 2 7"/>
          <p:cNvSpPr/>
          <p:nvPr/>
        </p:nvSpPr>
        <p:spPr>
          <a:xfrm>
            <a:off x="1699392" y="3844188"/>
            <a:ext cx="3362173" cy="1121633"/>
          </a:xfrm>
          <a:prstGeom prst="borderCallout2">
            <a:avLst>
              <a:gd name="adj1" fmla="val 29674"/>
              <a:gd name="adj2" fmla="val 101604"/>
              <a:gd name="adj3" fmla="val -3046"/>
              <a:gd name="adj4" fmla="val 130741"/>
              <a:gd name="adj5" fmla="val -177040"/>
              <a:gd name="adj6" fmla="val 138693"/>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TW" dirty="0">
                <a:latin typeface="標楷體" panose="03000509000000000000" pitchFamily="65" charset="-120"/>
                <a:ea typeface="標楷體" panose="03000509000000000000" pitchFamily="65" charset="-120"/>
              </a:rPr>
              <a:t>本論文</a:t>
            </a:r>
            <a:r>
              <a:rPr lang="zh-TW" altLang="en-US" dirty="0">
                <a:latin typeface="標楷體" panose="03000509000000000000" pitchFamily="65" charset="-120"/>
                <a:ea typeface="標楷體" panose="03000509000000000000" pitchFamily="65" charset="-120"/>
              </a:rPr>
              <a:t>提出創新的</a:t>
            </a:r>
            <a:r>
              <a:rPr lang="zh-TW" altLang="zh-TW" dirty="0">
                <a:latin typeface="標楷體" panose="03000509000000000000" pitchFamily="65" charset="-120"/>
                <a:ea typeface="標楷體" panose="03000509000000000000" pitchFamily="65" charset="-120"/>
              </a:rPr>
              <a:t>「</a:t>
            </a:r>
            <a:r>
              <a:rPr lang="zh-TW" altLang="zh-TW" dirty="0">
                <a:solidFill>
                  <a:srgbClr val="FF0000"/>
                </a:solidFill>
                <a:latin typeface="標楷體" panose="03000509000000000000" pitchFamily="65" charset="-120"/>
                <a:ea typeface="標楷體" panose="03000509000000000000" pitchFamily="65" charset="-120"/>
              </a:rPr>
              <a:t>相鄰串列座標路徑規劃方法</a:t>
            </a:r>
            <a:r>
              <a:rPr lang="zh-TW" altLang="zh-TW" dirty="0">
                <a:latin typeface="標楷體" panose="03000509000000000000" pitchFamily="65" charset="-120"/>
                <a:ea typeface="標楷體" panose="03000509000000000000" pitchFamily="65" charset="-120"/>
              </a:rPr>
              <a:t>」來改進路徑規劃技術</a:t>
            </a:r>
          </a:p>
        </p:txBody>
      </p:sp>
    </p:spTree>
    <p:extLst>
      <p:ext uri="{BB962C8B-B14F-4D97-AF65-F5344CB8AC3E}">
        <p14:creationId xmlns:p14="http://schemas.microsoft.com/office/powerpoint/2010/main" val="27331973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3. Proposed </a:t>
            </a:r>
            <a:r>
              <a:rPr lang="en-US" altLang="zh-TW" sz="3200" b="1" dirty="0" smtClean="0"/>
              <a:t>methods (7/16)</a:t>
            </a:r>
            <a:endParaRPr lang="en-US" altLang="zh-TW" sz="3200" b="1" dirty="0"/>
          </a:p>
        </p:txBody>
      </p:sp>
      <p:sp>
        <p:nvSpPr>
          <p:cNvPr id="5"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buFont typeface="Wingdings" panose="05000000000000000000" pitchFamily="2" charset="2"/>
              <a:buChar char="Ø"/>
            </a:pPr>
            <a:r>
              <a:rPr lang="zh-TW" altLang="en-US" sz="2400" b="1" dirty="0"/>
              <a:t>提出</a:t>
            </a:r>
            <a:r>
              <a:rPr lang="zh-TW" altLang="en-US" sz="2400" b="1" dirty="0" smtClean="0"/>
              <a:t>創新的「</a:t>
            </a:r>
            <a:r>
              <a:rPr lang="zh-TW" altLang="zh-TW" sz="2400" b="1" dirty="0" smtClean="0"/>
              <a:t>相鄰</a:t>
            </a:r>
            <a:r>
              <a:rPr lang="zh-TW" altLang="zh-TW" sz="2400" b="1" dirty="0"/>
              <a:t>串列</a:t>
            </a:r>
            <a:r>
              <a:rPr lang="zh-TW" altLang="zh-TW" sz="2400" b="1" dirty="0" smtClean="0"/>
              <a:t>座標</a:t>
            </a:r>
            <a:r>
              <a:rPr lang="en-US" altLang="zh-TW" sz="2400" b="1" dirty="0"/>
              <a:t>(</a:t>
            </a:r>
            <a:r>
              <a:rPr lang="en-US" altLang="zh-TW" sz="2400" b="1" dirty="0" smtClean="0"/>
              <a:t>Adjacent List Coordinate</a:t>
            </a:r>
            <a:r>
              <a:rPr lang="en-US" altLang="zh-TW" sz="2400" b="1" dirty="0"/>
              <a:t>)</a:t>
            </a:r>
            <a:r>
              <a:rPr lang="zh-TW" altLang="zh-TW" sz="2400" b="1" dirty="0" smtClean="0"/>
              <a:t>路徑</a:t>
            </a:r>
            <a:r>
              <a:rPr lang="zh-TW" altLang="zh-TW" sz="2400" b="1" dirty="0"/>
              <a:t>規劃</a:t>
            </a:r>
            <a:r>
              <a:rPr lang="zh-TW" altLang="zh-TW" sz="2400" b="1" dirty="0" smtClean="0"/>
              <a:t>方法</a:t>
            </a:r>
            <a:r>
              <a:rPr lang="zh-TW" altLang="en-US" sz="2400" b="1" dirty="0" smtClean="0"/>
              <a:t>」</a:t>
            </a:r>
            <a:endParaRPr lang="zh-TW" altLang="zh-TW" sz="2400" b="1" dirty="0"/>
          </a:p>
          <a:p>
            <a:pPr marL="0" indent="0">
              <a:buNone/>
            </a:pPr>
            <a:r>
              <a:rPr lang="zh-TW" altLang="zh-TW" sz="2400" dirty="0"/>
              <a:t>本論文在路徑規劃階段</a:t>
            </a:r>
            <a:r>
              <a:rPr lang="zh-TW" altLang="zh-TW" sz="2400" dirty="0" smtClean="0"/>
              <a:t>，</a:t>
            </a:r>
            <a:r>
              <a:rPr lang="zh-TW" altLang="zh-TW" sz="2400" dirty="0"/>
              <a:t>自行提出創新的</a:t>
            </a:r>
            <a:r>
              <a:rPr lang="zh-TW" altLang="zh-TW" sz="2400" dirty="0">
                <a:solidFill>
                  <a:srgbClr val="FF0000"/>
                </a:solidFill>
              </a:rPr>
              <a:t>基於迪科斯徹演算法</a:t>
            </a:r>
            <a:r>
              <a:rPr lang="en-US" altLang="zh-TW" sz="2400" dirty="0"/>
              <a:t>(</a:t>
            </a:r>
            <a:r>
              <a:rPr lang="en-US" altLang="zh-TW" sz="2400" dirty="0" err="1" smtClean="0"/>
              <a:t>Dijkstra</a:t>
            </a:r>
            <a:r>
              <a:rPr lang="en-US" altLang="zh-TW" sz="2400" dirty="0" err="1" smtClean="0">
                <a:latin typeface="Calibri" panose="020F0502020204030204" pitchFamily="34" charset="0"/>
                <a:ea typeface="+mn-ea"/>
              </a:rPr>
              <a:t>’</a:t>
            </a:r>
            <a:r>
              <a:rPr lang="en-US" altLang="zh-TW" sz="2400" dirty="0" err="1" smtClean="0"/>
              <a:t>s</a:t>
            </a:r>
            <a:r>
              <a:rPr lang="zh-TW" altLang="en-US" sz="2400" dirty="0" smtClean="0"/>
              <a:t> </a:t>
            </a:r>
            <a:r>
              <a:rPr lang="en-US" altLang="zh-TW" sz="2400" dirty="0" smtClean="0"/>
              <a:t>Algorithm</a:t>
            </a:r>
            <a:r>
              <a:rPr lang="en-US" altLang="zh-TW" sz="2400" dirty="0"/>
              <a:t>)</a:t>
            </a:r>
            <a:r>
              <a:rPr lang="zh-TW" altLang="zh-TW" sz="2400" dirty="0"/>
              <a:t>的「相鄰串列</a:t>
            </a:r>
            <a:r>
              <a:rPr lang="zh-TW" altLang="zh-TW" sz="2400" dirty="0" smtClean="0"/>
              <a:t>座標路徑</a:t>
            </a:r>
            <a:r>
              <a:rPr lang="zh-TW" altLang="zh-TW" sz="2400" dirty="0"/>
              <a:t>規劃方法</a:t>
            </a:r>
            <a:r>
              <a:rPr lang="zh-TW" altLang="zh-TW" sz="2400" dirty="0" smtClean="0"/>
              <a:t>」</a:t>
            </a:r>
            <a:r>
              <a:rPr lang="zh-TW" altLang="zh-TW" sz="2400" dirty="0"/>
              <a:t>來規劃使用者欲前往之目的地的最佳</a:t>
            </a:r>
            <a:r>
              <a:rPr lang="zh-TW" altLang="zh-TW" sz="2400" dirty="0" smtClean="0"/>
              <a:t>路徑，</a:t>
            </a:r>
            <a:r>
              <a:rPr lang="zh-TW" altLang="zh-TW" sz="2400" dirty="0"/>
              <a:t>完成最佳路徑規劃</a:t>
            </a:r>
            <a:r>
              <a:rPr lang="zh-TW" altLang="en-US" sz="2400" dirty="0" smtClean="0"/>
              <a:t>。</a:t>
            </a:r>
            <a:endParaRPr lang="en-US" altLang="zh-TW" sz="2400" dirty="0" smtClean="0"/>
          </a:p>
          <a:p>
            <a:pPr marL="0" indent="0">
              <a:buNone/>
            </a:pPr>
            <a:endParaRPr lang="zh-TW" altLang="zh-TW" sz="2400" b="1" dirty="0"/>
          </a:p>
        </p:txBody>
      </p:sp>
      <p:pic>
        <p:nvPicPr>
          <p:cNvPr id="6" name="圖片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2786" y="3265283"/>
            <a:ext cx="3840380" cy="2911377"/>
          </a:xfrm>
          <a:prstGeom prst="rect">
            <a:avLst/>
          </a:prstGeom>
        </p:spPr>
      </p:pic>
      <p:pic>
        <p:nvPicPr>
          <p:cNvPr id="7" name="圖片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26376" y="3265283"/>
            <a:ext cx="2447377" cy="3034831"/>
          </a:xfrm>
          <a:prstGeom prst="rect">
            <a:avLst/>
          </a:prstGeom>
        </p:spPr>
      </p:pic>
      <p:sp>
        <p:nvSpPr>
          <p:cNvPr id="8" name="向右箭號 7"/>
          <p:cNvSpPr/>
          <p:nvPr/>
        </p:nvSpPr>
        <p:spPr>
          <a:xfrm>
            <a:off x="4452249" y="4015968"/>
            <a:ext cx="713710" cy="6149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957562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3. Proposed </a:t>
            </a:r>
            <a:r>
              <a:rPr lang="en-US" altLang="zh-TW" sz="3200" b="1" dirty="0" smtClean="0"/>
              <a:t>methods (8/16)</a:t>
            </a:r>
            <a:endParaRPr lang="en-US" altLang="zh-TW" sz="3200" b="1" dirty="0"/>
          </a:p>
        </p:txBody>
      </p:sp>
      <p:pic>
        <p:nvPicPr>
          <p:cNvPr id="4" name="內容版面配置區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711411" y="1258147"/>
            <a:ext cx="7864054" cy="4897842"/>
          </a:xfrm>
        </p:spPr>
      </p:pic>
    </p:spTree>
    <p:extLst>
      <p:ext uri="{BB962C8B-B14F-4D97-AF65-F5344CB8AC3E}">
        <p14:creationId xmlns:p14="http://schemas.microsoft.com/office/powerpoint/2010/main" val="20457144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r>
              <a:rPr lang="en-US" altLang="zh-TW" sz="3200" b="1" dirty="0"/>
              <a:t>3. Proposed </a:t>
            </a:r>
            <a:r>
              <a:rPr lang="en-US" altLang="zh-TW" sz="3200" b="1" dirty="0" smtClean="0"/>
              <a:t>methods (9/16)</a:t>
            </a:r>
            <a:endParaRPr lang="en-US" altLang="zh-TW" sz="3200" b="1" dirty="0"/>
          </a:p>
        </p:txBody>
      </p:sp>
      <p:pic>
        <p:nvPicPr>
          <p:cNvPr id="7" name="內容版面配置區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643" y="1447927"/>
            <a:ext cx="9031793" cy="4661560"/>
          </a:xfrm>
        </p:spPr>
      </p:pic>
      <p:sp>
        <p:nvSpPr>
          <p:cNvPr id="6" name="流程圖: 程序 5"/>
          <p:cNvSpPr/>
          <p:nvPr/>
        </p:nvSpPr>
        <p:spPr>
          <a:xfrm>
            <a:off x="6836420" y="5769623"/>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直線圖說文字 2 7"/>
          <p:cNvSpPr/>
          <p:nvPr/>
        </p:nvSpPr>
        <p:spPr>
          <a:xfrm>
            <a:off x="3306945" y="3132522"/>
            <a:ext cx="3362173" cy="1121633"/>
          </a:xfrm>
          <a:prstGeom prst="borderCallout2">
            <a:avLst>
              <a:gd name="adj1" fmla="val 29674"/>
              <a:gd name="adj2" fmla="val 101604"/>
              <a:gd name="adj3" fmla="val 52300"/>
              <a:gd name="adj4" fmla="val 124253"/>
              <a:gd name="adj5" fmla="val 234320"/>
              <a:gd name="adj6" fmla="val 129461"/>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TW" dirty="0">
                <a:latin typeface="標楷體" panose="03000509000000000000" pitchFamily="65" charset="-120"/>
                <a:ea typeface="標楷體" panose="03000509000000000000" pitchFamily="65" charset="-120"/>
              </a:rPr>
              <a:t>本論文</a:t>
            </a:r>
            <a:r>
              <a:rPr lang="zh-TW" altLang="en-US" dirty="0">
                <a:latin typeface="標楷體" panose="03000509000000000000" pitchFamily="65" charset="-120"/>
                <a:ea typeface="標楷體" panose="03000509000000000000" pitchFamily="65" charset="-120"/>
              </a:rPr>
              <a:t>提出創新的</a:t>
            </a:r>
            <a:r>
              <a:rPr lang="zh-TW" altLang="zh-TW" dirty="0">
                <a:latin typeface="標楷體" panose="03000509000000000000" pitchFamily="65" charset="-120"/>
                <a:ea typeface="標楷體" panose="03000509000000000000" pitchFamily="65" charset="-120"/>
              </a:rPr>
              <a:t>「</a:t>
            </a:r>
            <a:r>
              <a:rPr lang="zh-TW" altLang="zh-TW" dirty="0">
                <a:solidFill>
                  <a:srgbClr val="FF0000"/>
                </a:solidFill>
                <a:latin typeface="標楷體" panose="03000509000000000000" pitchFamily="65" charset="-120"/>
                <a:ea typeface="標楷體" panose="03000509000000000000" pitchFamily="65" charset="-120"/>
              </a:rPr>
              <a:t>牆腳</a:t>
            </a:r>
            <a:r>
              <a:rPr lang="zh-TW" altLang="zh-TW" dirty="0" smtClean="0">
                <a:solidFill>
                  <a:srgbClr val="FF0000"/>
                </a:solidFill>
                <a:latin typeface="標楷體" panose="03000509000000000000" pitchFamily="65" charset="-120"/>
                <a:ea typeface="標楷體" panose="03000509000000000000" pitchFamily="65" charset="-120"/>
              </a:rPr>
              <a:t>界線</a:t>
            </a:r>
            <a:r>
              <a:rPr lang="zh-TW" altLang="en-US" dirty="0" smtClean="0">
                <a:solidFill>
                  <a:srgbClr val="FF0000"/>
                </a:solidFill>
                <a:latin typeface="標楷體" panose="03000509000000000000" pitchFamily="65" charset="-120"/>
                <a:ea typeface="標楷體" panose="03000509000000000000" pitchFamily="65" charset="-120"/>
              </a:rPr>
              <a:t>偵</a:t>
            </a:r>
            <a:r>
              <a:rPr lang="zh-TW" altLang="en-US" dirty="0">
                <a:solidFill>
                  <a:srgbClr val="FF0000"/>
                </a:solidFill>
                <a:latin typeface="標楷體" panose="03000509000000000000" pitchFamily="65" charset="-120"/>
                <a:ea typeface="標楷體" panose="03000509000000000000" pitchFamily="65" charset="-120"/>
              </a:rPr>
              <a:t>測</a:t>
            </a:r>
            <a:r>
              <a:rPr lang="zh-TW" altLang="zh-TW" dirty="0" smtClean="0">
                <a:solidFill>
                  <a:srgbClr val="FF0000"/>
                </a:solidFill>
                <a:latin typeface="標楷體" panose="03000509000000000000" pitchFamily="65" charset="-120"/>
                <a:ea typeface="標楷體" panose="03000509000000000000" pitchFamily="65" charset="-120"/>
              </a:rPr>
              <a:t>影像</a:t>
            </a:r>
            <a:r>
              <a:rPr lang="zh-TW" altLang="zh-TW" dirty="0">
                <a:solidFill>
                  <a:srgbClr val="FF0000"/>
                </a:solidFill>
                <a:latin typeface="標楷體" panose="03000509000000000000" pitchFamily="65" charset="-120"/>
                <a:ea typeface="標楷體" panose="03000509000000000000" pitchFamily="65" charset="-120"/>
              </a:rPr>
              <a:t>對位方法</a:t>
            </a:r>
            <a:r>
              <a:rPr lang="zh-TW" altLang="zh-TW" dirty="0">
                <a:latin typeface="標楷體" panose="03000509000000000000" pitchFamily="65" charset="-120"/>
                <a:ea typeface="標楷體" panose="03000509000000000000" pitchFamily="65" charset="-120"/>
              </a:rPr>
              <a:t>」來改進影像對位技術</a:t>
            </a:r>
          </a:p>
        </p:txBody>
      </p:sp>
    </p:spTree>
    <p:extLst>
      <p:ext uri="{BB962C8B-B14F-4D97-AF65-F5344CB8AC3E}">
        <p14:creationId xmlns:p14="http://schemas.microsoft.com/office/powerpoint/2010/main" val="33325731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3. Proposed </a:t>
            </a:r>
            <a:r>
              <a:rPr lang="en-US" altLang="zh-TW" sz="3200" b="1" dirty="0" smtClean="0"/>
              <a:t>methods (10/16)</a:t>
            </a:r>
            <a:endParaRPr lang="en-US" altLang="zh-TW" sz="3200" b="1" dirty="0"/>
          </a:p>
        </p:txBody>
      </p:sp>
      <p:sp>
        <p:nvSpPr>
          <p:cNvPr id="6"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buFont typeface="Wingdings" panose="05000000000000000000" pitchFamily="2" charset="2"/>
              <a:buChar char="Ø"/>
            </a:pPr>
            <a:r>
              <a:rPr lang="zh-TW" altLang="en-US" sz="2400" b="1" dirty="0"/>
              <a:t>提出</a:t>
            </a:r>
            <a:r>
              <a:rPr lang="zh-TW" altLang="en-US" sz="2400" b="1" dirty="0" smtClean="0"/>
              <a:t>創新的</a:t>
            </a:r>
            <a:r>
              <a:rPr lang="zh-TW" altLang="en-US" sz="2400" b="1" dirty="0"/>
              <a:t>「</a:t>
            </a:r>
            <a:r>
              <a:rPr lang="zh-TW" altLang="zh-TW" sz="2400" b="1" dirty="0" smtClean="0"/>
              <a:t>牆腳界線</a:t>
            </a:r>
            <a:r>
              <a:rPr lang="zh-TW" altLang="en-US" sz="2400" b="1" dirty="0" smtClean="0"/>
              <a:t>偵測</a:t>
            </a:r>
            <a:r>
              <a:rPr lang="en-US" altLang="zh-TW" sz="2400" b="1" dirty="0"/>
              <a:t>(</a:t>
            </a:r>
            <a:r>
              <a:rPr lang="en-US" altLang="zh-TW" sz="2400" b="1" dirty="0" smtClean="0"/>
              <a:t>Wall Floor Boundary)</a:t>
            </a:r>
            <a:r>
              <a:rPr lang="zh-TW" altLang="zh-TW" sz="2400" b="1" dirty="0" smtClean="0"/>
              <a:t>影像</a:t>
            </a:r>
            <a:r>
              <a:rPr lang="zh-TW" altLang="zh-TW" sz="2400" b="1" dirty="0"/>
              <a:t>對位</a:t>
            </a:r>
            <a:r>
              <a:rPr lang="zh-TW" altLang="zh-TW" sz="2400" b="1" dirty="0" smtClean="0"/>
              <a:t>方法</a:t>
            </a:r>
            <a:r>
              <a:rPr lang="zh-TW" altLang="en-US" sz="2400" b="1" dirty="0" smtClean="0"/>
              <a:t>」</a:t>
            </a:r>
            <a:endParaRPr lang="zh-TW" altLang="zh-TW" sz="2400" b="1" dirty="0"/>
          </a:p>
          <a:p>
            <a:pPr marL="0" indent="0">
              <a:buNone/>
            </a:pPr>
            <a:r>
              <a:rPr lang="zh-TW" altLang="zh-TW" sz="2400" dirty="0"/>
              <a:t>本論文在影像對位階段，</a:t>
            </a:r>
            <a:r>
              <a:rPr lang="zh-TW" altLang="zh-TW" sz="2400" dirty="0" smtClean="0"/>
              <a:t>自</a:t>
            </a:r>
            <a:r>
              <a:rPr lang="zh-TW" altLang="en-US" sz="2400" dirty="0" smtClean="0"/>
              <a:t>行提出創新的</a:t>
            </a:r>
            <a:r>
              <a:rPr lang="zh-TW" altLang="zh-TW" sz="2400" dirty="0" smtClean="0"/>
              <a:t>「</a:t>
            </a:r>
            <a:r>
              <a:rPr lang="zh-TW" altLang="zh-TW" sz="2400" dirty="0"/>
              <a:t>牆腳</a:t>
            </a:r>
            <a:r>
              <a:rPr lang="zh-TW" altLang="zh-TW" sz="2400" dirty="0" smtClean="0"/>
              <a:t>界線</a:t>
            </a:r>
            <a:r>
              <a:rPr lang="zh-TW" altLang="en-US" sz="2400" dirty="0" smtClean="0"/>
              <a:t>偵測</a:t>
            </a:r>
            <a:r>
              <a:rPr lang="zh-TW" altLang="zh-TW" sz="2400" dirty="0" smtClean="0"/>
              <a:t>影像</a:t>
            </a:r>
            <a:r>
              <a:rPr lang="zh-TW" altLang="zh-TW" sz="2400" dirty="0"/>
              <a:t>對位方法」來提高無需基礎設施擴增實境導航路徑顯示的虛實結合度。</a:t>
            </a:r>
            <a:endParaRPr lang="zh-TW" altLang="zh-TW" sz="2400" b="1" dirty="0"/>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3763" y="2940350"/>
            <a:ext cx="5420290" cy="3099407"/>
          </a:xfrm>
          <a:prstGeom prst="rect">
            <a:avLst/>
          </a:prstGeom>
        </p:spPr>
      </p:pic>
      <p:pic>
        <p:nvPicPr>
          <p:cNvPr id="13" name="圖片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754" y="1531656"/>
            <a:ext cx="8471685" cy="4546832"/>
          </a:xfrm>
          <a:prstGeom prst="rect">
            <a:avLst/>
          </a:prstGeom>
        </p:spPr>
      </p:pic>
      <p:sp>
        <p:nvSpPr>
          <p:cNvPr id="7" name="矩形 6"/>
          <p:cNvSpPr/>
          <p:nvPr/>
        </p:nvSpPr>
        <p:spPr>
          <a:xfrm>
            <a:off x="1626499" y="1384759"/>
            <a:ext cx="6336064" cy="23735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圖說文字 9"/>
          <p:cNvSpPr/>
          <p:nvPr/>
        </p:nvSpPr>
        <p:spPr>
          <a:xfrm>
            <a:off x="1207059" y="4182931"/>
            <a:ext cx="5930116" cy="1513861"/>
          </a:xfrm>
          <a:prstGeom prst="wedgeRoundRectCallout">
            <a:avLst>
              <a:gd name="adj1" fmla="val -66"/>
              <a:gd name="adj2" fmla="val -825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一開始先把輸入影像轉成灰階影像，利用</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Wiener</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err="1" smtClean="0">
                <a:latin typeface="Times New Roman" panose="02020603050405020304" pitchFamily="18" charset="0"/>
                <a:ea typeface="標楷體" panose="03000509000000000000" pitchFamily="65" charset="-120"/>
                <a:cs typeface="Times New Roman" panose="02020603050405020304" pitchFamily="18" charset="0"/>
              </a:rPr>
              <a:t>Deconvolution</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邊緣強化需要的線段，再使用</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Canny</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演算法來進行尋找邊緣的動作。</a:t>
            </a:r>
          </a:p>
        </p:txBody>
      </p:sp>
      <p:sp>
        <p:nvSpPr>
          <p:cNvPr id="11" name="矩形 10"/>
          <p:cNvSpPr/>
          <p:nvPr/>
        </p:nvSpPr>
        <p:spPr>
          <a:xfrm>
            <a:off x="1529395" y="3739640"/>
            <a:ext cx="6178268" cy="23735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2" name="圓角矩形圖說文字 11"/>
          <p:cNvSpPr/>
          <p:nvPr/>
        </p:nvSpPr>
        <p:spPr>
          <a:xfrm>
            <a:off x="1529395" y="1929079"/>
            <a:ext cx="5930116" cy="1513861"/>
          </a:xfrm>
          <a:prstGeom prst="wedgeRoundRectCallout">
            <a:avLst>
              <a:gd name="adj1" fmla="val 14125"/>
              <a:gd name="adj2" fmla="val 676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利用</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Hough Transform</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找出較為強烈的</a:t>
            </a:r>
            <a:r>
              <a:rPr lang="zh-TW" altLang="zh-TW" sz="2000" dirty="0" smtClean="0">
                <a:latin typeface="Times New Roman" panose="02020603050405020304" pitchFamily="18" charset="0"/>
                <a:ea typeface="標楷體" panose="03000509000000000000" pitchFamily="65" charset="-120"/>
                <a:cs typeface="Times New Roman" panose="02020603050405020304" pitchFamily="18" charset="0"/>
              </a:rPr>
              <a:t>直線</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endParaRPr>
          </a:p>
          <a:p>
            <a:pPr lvl="0"/>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並過濾掉錯誤的線段。</a:t>
            </a:r>
            <a:endParaRPr lang="zh-TW"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圖片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92" y="1205712"/>
            <a:ext cx="9144000" cy="5107423"/>
          </a:xfrm>
          <a:prstGeom prst="rect">
            <a:avLst/>
          </a:prstGeom>
        </p:spPr>
      </p:pic>
    </p:spTree>
    <p:extLst>
      <p:ext uri="{BB962C8B-B14F-4D97-AF65-F5344CB8AC3E}">
        <p14:creationId xmlns:p14="http://schemas.microsoft.com/office/powerpoint/2010/main" val="382361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r>
              <a:rPr lang="en-US" altLang="zh-TW" sz="3200" b="1" dirty="0"/>
              <a:t>3. Proposed </a:t>
            </a:r>
            <a:r>
              <a:rPr lang="en-US" altLang="zh-TW" sz="3200" b="1" dirty="0" smtClean="0"/>
              <a:t>methods (11/16)</a:t>
            </a:r>
            <a:endParaRPr lang="en-US" altLang="zh-TW" sz="3200" b="1" dirty="0"/>
          </a:p>
        </p:txBody>
      </p:sp>
      <p:pic>
        <p:nvPicPr>
          <p:cNvPr id="7" name="內容版面配置區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643" y="1447927"/>
            <a:ext cx="9031793" cy="4661560"/>
          </a:xfrm>
        </p:spPr>
      </p:pic>
      <p:sp>
        <p:nvSpPr>
          <p:cNvPr id="13" name="流程圖: 程序 12"/>
          <p:cNvSpPr/>
          <p:nvPr/>
        </p:nvSpPr>
        <p:spPr>
          <a:xfrm>
            <a:off x="4175487" y="5793899"/>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直線圖說文字 2 7"/>
          <p:cNvSpPr/>
          <p:nvPr/>
        </p:nvSpPr>
        <p:spPr>
          <a:xfrm>
            <a:off x="739780" y="2657074"/>
            <a:ext cx="3362173" cy="1121633"/>
          </a:xfrm>
          <a:prstGeom prst="borderCallout2">
            <a:avLst>
              <a:gd name="adj1" fmla="val 29674"/>
              <a:gd name="adj2" fmla="val 101604"/>
              <a:gd name="adj3" fmla="val 52300"/>
              <a:gd name="adj4" fmla="val 124253"/>
              <a:gd name="adj5" fmla="val 276204"/>
              <a:gd name="adj6" fmla="val 127964"/>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TW" dirty="0">
                <a:latin typeface="標楷體" panose="03000509000000000000" pitchFamily="65" charset="-120"/>
                <a:ea typeface="標楷體" panose="03000509000000000000" pitchFamily="65" charset="-120"/>
              </a:rPr>
              <a:t>本論文</a:t>
            </a:r>
            <a:r>
              <a:rPr lang="zh-TW" altLang="en-US" dirty="0">
                <a:latin typeface="標楷體" panose="03000509000000000000" pitchFamily="65" charset="-120"/>
                <a:ea typeface="標楷體" panose="03000509000000000000" pitchFamily="65" charset="-120"/>
              </a:rPr>
              <a:t>提出創新的</a:t>
            </a:r>
            <a:r>
              <a:rPr lang="zh-TW" altLang="zh-TW" dirty="0">
                <a:latin typeface="標楷體" panose="03000509000000000000" pitchFamily="65" charset="-120"/>
                <a:ea typeface="標楷體" panose="03000509000000000000" pitchFamily="65" charset="-120"/>
              </a:rPr>
              <a:t>「</a:t>
            </a:r>
            <a:r>
              <a:rPr lang="zh-TW" altLang="zh-TW" dirty="0">
                <a:solidFill>
                  <a:srgbClr val="FF0000"/>
                </a:solidFill>
                <a:latin typeface="標楷體" panose="03000509000000000000" pitchFamily="65" charset="-120"/>
                <a:ea typeface="標楷體" panose="03000509000000000000" pitchFamily="65" charset="-120"/>
              </a:rPr>
              <a:t>慣性光流分析視角估測方法</a:t>
            </a:r>
            <a:r>
              <a:rPr lang="zh-TW" altLang="zh-TW" dirty="0">
                <a:latin typeface="標楷體" panose="03000509000000000000" pitchFamily="65" charset="-120"/>
                <a:ea typeface="標楷體" panose="03000509000000000000" pitchFamily="65" charset="-120"/>
              </a:rPr>
              <a:t>」來改進視角估測技術</a:t>
            </a:r>
          </a:p>
        </p:txBody>
      </p:sp>
    </p:spTree>
    <p:extLst>
      <p:ext uri="{BB962C8B-B14F-4D97-AF65-F5344CB8AC3E}">
        <p14:creationId xmlns:p14="http://schemas.microsoft.com/office/powerpoint/2010/main" val="41353330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3. Proposed </a:t>
            </a:r>
            <a:r>
              <a:rPr lang="en-US" altLang="zh-TW" sz="3200" b="1" dirty="0" smtClean="0"/>
              <a:t>methods (12/16)</a:t>
            </a:r>
            <a:endParaRPr lang="en-US" altLang="zh-TW" sz="3200" b="1" dirty="0"/>
          </a:p>
        </p:txBody>
      </p:sp>
      <p:sp>
        <p:nvSpPr>
          <p:cNvPr id="6"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lgn="just">
              <a:buFont typeface="Wingdings" panose="05000000000000000000" pitchFamily="2" charset="2"/>
              <a:buChar char="Ø"/>
            </a:pPr>
            <a:r>
              <a:rPr lang="zh-TW" altLang="en-US" sz="2400" b="1" dirty="0"/>
              <a:t>提出</a:t>
            </a:r>
            <a:r>
              <a:rPr lang="zh-TW" altLang="en-US" sz="2400" b="1" dirty="0" smtClean="0"/>
              <a:t>創新的</a:t>
            </a:r>
            <a:r>
              <a:rPr lang="zh-TW" altLang="en-US" sz="2400" b="1" dirty="0"/>
              <a:t>「</a:t>
            </a:r>
            <a:r>
              <a:rPr lang="zh-TW" altLang="zh-TW" sz="2400" b="1" dirty="0" smtClean="0"/>
              <a:t>慣性</a:t>
            </a:r>
            <a:r>
              <a:rPr lang="zh-TW" altLang="zh-TW" sz="2400" b="1" dirty="0"/>
              <a:t>光流</a:t>
            </a:r>
            <a:r>
              <a:rPr lang="zh-TW" altLang="zh-TW" sz="2400" b="1" dirty="0" smtClean="0"/>
              <a:t>分析</a:t>
            </a:r>
            <a:r>
              <a:rPr lang="en-US" altLang="zh-TW" sz="2400" b="1" dirty="0" smtClean="0"/>
              <a:t>(Optical Flow Inertial)</a:t>
            </a:r>
            <a:r>
              <a:rPr lang="zh-TW" altLang="zh-TW" sz="2400" b="1" dirty="0" smtClean="0"/>
              <a:t>視角</a:t>
            </a:r>
            <a:r>
              <a:rPr lang="zh-TW" altLang="zh-TW" sz="2400" b="1" dirty="0"/>
              <a:t>估測</a:t>
            </a:r>
            <a:r>
              <a:rPr lang="zh-TW" altLang="zh-TW" sz="2400" b="1" dirty="0" smtClean="0"/>
              <a:t>方法</a:t>
            </a:r>
            <a:r>
              <a:rPr lang="zh-TW" altLang="en-US" sz="2400" b="1" dirty="0" smtClean="0"/>
              <a:t>」</a:t>
            </a:r>
            <a:endParaRPr lang="en-US" altLang="zh-TW" sz="2400" b="1" dirty="0" smtClean="0"/>
          </a:p>
          <a:p>
            <a:pPr marL="0" indent="0" algn="just">
              <a:buNone/>
            </a:pPr>
            <a:r>
              <a:rPr lang="zh-TW" altLang="zh-TW" sz="2400" dirty="0" smtClean="0"/>
              <a:t>本論文在視角估測階段，不需任何外部基礎設施輔助，</a:t>
            </a:r>
            <a:r>
              <a:rPr lang="zh-TW" altLang="zh-TW" sz="2400" dirty="0"/>
              <a:t>自行提出</a:t>
            </a:r>
            <a:r>
              <a:rPr lang="zh-TW" altLang="zh-TW" sz="2400" dirty="0" smtClean="0"/>
              <a:t>創新</a:t>
            </a:r>
            <a:r>
              <a:rPr lang="zh-TW" altLang="en-US" sz="2400" dirty="0" smtClean="0"/>
              <a:t>的</a:t>
            </a:r>
            <a:r>
              <a:rPr lang="zh-TW" altLang="zh-TW" sz="2400" dirty="0" smtClean="0"/>
              <a:t>「慣性光流分析視角估測方法」來估測目前穿戴式裝置的</a:t>
            </a:r>
            <a:r>
              <a:rPr lang="zh-TW" altLang="zh-TW" sz="2400" dirty="0" smtClean="0">
                <a:solidFill>
                  <a:srgbClr val="FF0000"/>
                </a:solidFill>
              </a:rPr>
              <a:t>旋轉、位移及縮放</a:t>
            </a:r>
            <a:r>
              <a:rPr lang="zh-TW" altLang="zh-TW" sz="2400" dirty="0" smtClean="0"/>
              <a:t>等視角變動量資訊。</a:t>
            </a:r>
            <a:endParaRPr lang="en-US" altLang="zh-TW" sz="2400" dirty="0" smtClean="0"/>
          </a:p>
          <a:p>
            <a:pPr marL="0" indent="0" algn="just">
              <a:buNone/>
            </a:pPr>
            <a:r>
              <a:rPr lang="zh-TW" altLang="zh-TW" sz="2400" dirty="0"/>
              <a:t>本論文採用目前漸漸成為穿戴式裝置必備的陀螺儀、三軸加速度計、地磁感測器等</a:t>
            </a:r>
            <a:r>
              <a:rPr lang="zh-TW" altLang="zh-TW" sz="2400" dirty="0">
                <a:solidFill>
                  <a:srgbClr val="FF0000"/>
                </a:solidFill>
              </a:rPr>
              <a:t>慣性量測模組</a:t>
            </a:r>
            <a:r>
              <a:rPr lang="en-US" altLang="zh-TW" sz="2400" dirty="0"/>
              <a:t>(Initial Measurement Unit, IMU)</a:t>
            </a:r>
            <a:r>
              <a:rPr lang="zh-TW" altLang="en-US" sz="2400" dirty="0"/>
              <a:t>來進行旋轉變動量的估測。</a:t>
            </a:r>
            <a:endParaRPr lang="zh-TW" altLang="zh-TW" sz="2400" b="1" dirty="0"/>
          </a:p>
          <a:p>
            <a:pPr marL="0" indent="0" algn="just">
              <a:buNone/>
            </a:pPr>
            <a:endParaRPr lang="zh-TW" altLang="zh-TW" sz="2400" dirty="0" smtClean="0"/>
          </a:p>
        </p:txBody>
      </p:sp>
      <p:pic>
        <p:nvPicPr>
          <p:cNvPr id="4" name="圖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59895" y="4038755"/>
            <a:ext cx="2910982" cy="1987794"/>
          </a:xfrm>
          <a:prstGeom prst="rect">
            <a:avLst/>
          </a:prstGeom>
        </p:spPr>
      </p:pic>
    </p:spTree>
    <p:extLst>
      <p:ext uri="{BB962C8B-B14F-4D97-AF65-F5344CB8AC3E}">
        <p14:creationId xmlns:p14="http://schemas.microsoft.com/office/powerpoint/2010/main" val="4164333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1</a:t>
            </a:r>
            <a:r>
              <a:rPr lang="en-US" altLang="zh-TW" sz="3200" b="1" dirty="0" smtClean="0"/>
              <a:t>. Introduction (3/9)</a:t>
            </a:r>
            <a:endParaRPr lang="en-US" altLang="zh-TW" sz="3200" b="1" dirty="0"/>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5586" y="1216324"/>
            <a:ext cx="6356643" cy="4941931"/>
          </a:xfrm>
          <a:prstGeom prst="rect">
            <a:avLst/>
          </a:prstGeom>
        </p:spPr>
      </p:pic>
    </p:spTree>
    <p:extLst>
      <p:ext uri="{BB962C8B-B14F-4D97-AF65-F5344CB8AC3E}">
        <p14:creationId xmlns:p14="http://schemas.microsoft.com/office/powerpoint/2010/main" val="36231617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3. Proposed </a:t>
            </a:r>
            <a:r>
              <a:rPr lang="en-US" altLang="zh-TW" sz="3200" b="1" dirty="0" smtClean="0"/>
              <a:t>methods (13/16)</a:t>
            </a:r>
            <a:endParaRPr lang="en-US" altLang="zh-TW" sz="3200" b="1" dirty="0"/>
          </a:p>
        </p:txBody>
      </p:sp>
      <p:sp>
        <p:nvSpPr>
          <p:cNvPr id="6"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marL="0" indent="0">
              <a:buNone/>
            </a:pPr>
            <a:r>
              <a:rPr lang="zh-TW" altLang="zh-TW" sz="2400" dirty="0"/>
              <a:t>至於前後左右上下橫移的視角估測，則是可以沿用本論文在定位定向階段自行提出創新</a:t>
            </a:r>
            <a:r>
              <a:rPr lang="zh-TW" altLang="en-US" sz="2400" dirty="0"/>
              <a:t>的</a:t>
            </a:r>
            <a:r>
              <a:rPr lang="zh-TW" altLang="zh-TW" sz="2400" dirty="0" smtClean="0"/>
              <a:t>「</a:t>
            </a:r>
            <a:r>
              <a:rPr lang="zh-TW" altLang="zh-TW" sz="2400" dirty="0" smtClean="0">
                <a:solidFill>
                  <a:srgbClr val="FF0000"/>
                </a:solidFill>
              </a:rPr>
              <a:t>光流</a:t>
            </a:r>
            <a:r>
              <a:rPr lang="zh-TW" altLang="en-US" sz="2400" dirty="0" smtClean="0">
                <a:solidFill>
                  <a:srgbClr val="FF0000"/>
                </a:solidFill>
              </a:rPr>
              <a:t>場景</a:t>
            </a:r>
            <a:r>
              <a:rPr lang="zh-TW" altLang="zh-TW" sz="2400" dirty="0" smtClean="0">
                <a:solidFill>
                  <a:srgbClr val="FF0000"/>
                </a:solidFill>
              </a:rPr>
              <a:t>分析</a:t>
            </a:r>
            <a:r>
              <a:rPr lang="zh-TW" altLang="zh-TW" sz="2400" dirty="0">
                <a:solidFill>
                  <a:srgbClr val="FF0000"/>
                </a:solidFill>
              </a:rPr>
              <a:t>室內定位方法</a:t>
            </a:r>
            <a:r>
              <a:rPr lang="zh-TW" altLang="zh-TW" sz="2400" dirty="0"/>
              <a:t>」，即可準確地</a:t>
            </a:r>
            <a:r>
              <a:rPr lang="zh-TW" altLang="zh-TW" sz="2400" dirty="0" smtClean="0"/>
              <a:t>估算</a:t>
            </a:r>
            <a:r>
              <a:rPr lang="zh-TW" altLang="en-US" sz="2400" dirty="0" smtClean="0"/>
              <a:t>。</a:t>
            </a:r>
            <a:endParaRPr lang="zh-TW" altLang="zh-TW" sz="2400" b="1" dirty="0"/>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19095"/>
            <a:ext cx="9144000" cy="5143500"/>
          </a:xfrm>
          <a:prstGeom prst="rect">
            <a:avLst/>
          </a:prstGeom>
        </p:spPr>
      </p:pic>
      <p:pic>
        <p:nvPicPr>
          <p:cNvPr id="5" name="圖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19095"/>
            <a:ext cx="9144000" cy="5143500"/>
          </a:xfrm>
          <a:prstGeom prst="rect">
            <a:avLst/>
          </a:prstGeom>
        </p:spPr>
      </p:pic>
      <p:pic>
        <p:nvPicPr>
          <p:cNvPr id="7" name="圖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92" y="1219095"/>
            <a:ext cx="9144000" cy="5143500"/>
          </a:xfrm>
          <a:prstGeom prst="rect">
            <a:avLst/>
          </a:prstGeom>
        </p:spPr>
      </p:pic>
      <p:pic>
        <p:nvPicPr>
          <p:cNvPr id="8" name="圖片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92" y="1219095"/>
            <a:ext cx="9144000" cy="5143500"/>
          </a:xfrm>
          <a:prstGeom prst="rect">
            <a:avLst/>
          </a:prstGeom>
        </p:spPr>
      </p:pic>
      <p:pic>
        <p:nvPicPr>
          <p:cNvPr id="9" name="圖片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219095"/>
            <a:ext cx="9144000" cy="5143500"/>
          </a:xfrm>
          <a:prstGeom prst="rect">
            <a:avLst/>
          </a:prstGeom>
        </p:spPr>
      </p:pic>
      <p:pic>
        <p:nvPicPr>
          <p:cNvPr id="10" name="圖片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92" y="1219095"/>
            <a:ext cx="9144000" cy="5143500"/>
          </a:xfrm>
          <a:prstGeom prst="rect">
            <a:avLst/>
          </a:prstGeom>
        </p:spPr>
      </p:pic>
    </p:spTree>
    <p:extLst>
      <p:ext uri="{BB962C8B-B14F-4D97-AF65-F5344CB8AC3E}">
        <p14:creationId xmlns:p14="http://schemas.microsoft.com/office/powerpoint/2010/main" val="25919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r>
              <a:rPr lang="en-US" altLang="zh-TW" sz="3200" b="1" dirty="0"/>
              <a:t>3. Proposed </a:t>
            </a:r>
            <a:r>
              <a:rPr lang="en-US" altLang="zh-TW" sz="3200" b="1" dirty="0" smtClean="0"/>
              <a:t>methods (14/16)</a:t>
            </a:r>
            <a:endParaRPr lang="en-US" altLang="zh-TW" sz="3200" b="1" dirty="0"/>
          </a:p>
        </p:txBody>
      </p:sp>
      <p:pic>
        <p:nvPicPr>
          <p:cNvPr id="7" name="內容版面配置區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643" y="1447927"/>
            <a:ext cx="9031793" cy="4661560"/>
          </a:xfrm>
        </p:spPr>
      </p:pic>
      <p:sp>
        <p:nvSpPr>
          <p:cNvPr id="14" name="流程圖: 程序 13"/>
          <p:cNvSpPr/>
          <p:nvPr/>
        </p:nvSpPr>
        <p:spPr>
          <a:xfrm>
            <a:off x="1534789" y="5793899"/>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直線圖說文字 2 7"/>
          <p:cNvSpPr/>
          <p:nvPr/>
        </p:nvSpPr>
        <p:spPr>
          <a:xfrm>
            <a:off x="3419006" y="2657074"/>
            <a:ext cx="3362173" cy="1121633"/>
          </a:xfrm>
          <a:prstGeom prst="borderCallout2">
            <a:avLst>
              <a:gd name="adj1" fmla="val 57347"/>
              <a:gd name="adj2" fmla="val -7432"/>
              <a:gd name="adj3" fmla="val 91194"/>
              <a:gd name="adj4" fmla="val -24455"/>
              <a:gd name="adj5" fmla="val 273960"/>
              <a:gd name="adj6" fmla="val -28976"/>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TW" dirty="0">
                <a:latin typeface="標楷體" panose="03000509000000000000" pitchFamily="65" charset="-120"/>
                <a:ea typeface="標楷體" panose="03000509000000000000" pitchFamily="65" charset="-120"/>
              </a:rPr>
              <a:t>本論文</a:t>
            </a:r>
            <a:r>
              <a:rPr lang="zh-TW" altLang="en-US" dirty="0">
                <a:latin typeface="標楷體" panose="03000509000000000000" pitchFamily="65" charset="-120"/>
                <a:ea typeface="標楷體" panose="03000509000000000000" pitchFamily="65" charset="-120"/>
              </a:rPr>
              <a:t>提出創新的</a:t>
            </a:r>
            <a:r>
              <a:rPr lang="zh-TW" altLang="zh-TW" dirty="0">
                <a:latin typeface="標楷體" panose="03000509000000000000" pitchFamily="65" charset="-120"/>
                <a:ea typeface="標楷體" panose="03000509000000000000" pitchFamily="65" charset="-120"/>
              </a:rPr>
              <a:t>「</a:t>
            </a:r>
            <a:r>
              <a:rPr lang="zh-TW" altLang="zh-TW" dirty="0">
                <a:solidFill>
                  <a:srgbClr val="FF0000"/>
                </a:solidFill>
                <a:latin typeface="標楷體" panose="03000509000000000000" pitchFamily="65" charset="-120"/>
                <a:ea typeface="標楷體" panose="03000509000000000000" pitchFamily="65" charset="-120"/>
              </a:rPr>
              <a:t>小角近似簡化投影轉換方法</a:t>
            </a:r>
            <a:r>
              <a:rPr lang="zh-TW" altLang="zh-TW" dirty="0">
                <a:latin typeface="標楷體" panose="03000509000000000000" pitchFamily="65" charset="-120"/>
                <a:ea typeface="標楷體" panose="03000509000000000000" pitchFamily="65" charset="-120"/>
              </a:rPr>
              <a:t>」來改進投影轉換技術</a:t>
            </a:r>
          </a:p>
        </p:txBody>
      </p:sp>
    </p:spTree>
    <p:extLst>
      <p:ext uri="{BB962C8B-B14F-4D97-AF65-F5344CB8AC3E}">
        <p14:creationId xmlns:p14="http://schemas.microsoft.com/office/powerpoint/2010/main" val="18077332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3. Proposed </a:t>
            </a:r>
            <a:r>
              <a:rPr lang="en-US" altLang="zh-TW" sz="3200" b="1" dirty="0" smtClean="0"/>
              <a:t>methods (15/16)</a:t>
            </a:r>
            <a:endParaRPr lang="en-US" altLang="zh-TW" sz="3200" b="1" dirty="0"/>
          </a:p>
        </p:txBody>
      </p:sp>
      <p:sp>
        <p:nvSpPr>
          <p:cNvPr id="6"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buFont typeface="Wingdings" panose="05000000000000000000" pitchFamily="2" charset="2"/>
              <a:buChar char="Ø"/>
            </a:pPr>
            <a:r>
              <a:rPr lang="zh-TW" altLang="en-US" sz="2400" b="1" dirty="0"/>
              <a:t>提出</a:t>
            </a:r>
            <a:r>
              <a:rPr lang="zh-TW" altLang="en-US" sz="2400" b="1" dirty="0" smtClean="0"/>
              <a:t>創新的</a:t>
            </a:r>
            <a:r>
              <a:rPr lang="zh-TW" altLang="en-US" sz="2400" b="1" dirty="0"/>
              <a:t>「</a:t>
            </a:r>
            <a:r>
              <a:rPr lang="zh-TW" altLang="zh-TW" sz="2400" b="1" dirty="0" smtClean="0"/>
              <a:t>小角</a:t>
            </a:r>
            <a:r>
              <a:rPr lang="zh-TW" altLang="zh-TW" sz="2400" b="1" dirty="0"/>
              <a:t>近似</a:t>
            </a:r>
            <a:r>
              <a:rPr lang="zh-TW" altLang="zh-TW" sz="2400" b="1" dirty="0" smtClean="0"/>
              <a:t>簡化</a:t>
            </a:r>
            <a:r>
              <a:rPr lang="en-US" altLang="zh-TW" sz="2400" b="1" dirty="0" smtClean="0"/>
              <a:t>(Small Angle Approximation)</a:t>
            </a:r>
            <a:r>
              <a:rPr lang="zh-TW" altLang="zh-TW" sz="2400" b="1" dirty="0" smtClean="0"/>
              <a:t>投影</a:t>
            </a:r>
            <a:r>
              <a:rPr lang="zh-TW" altLang="zh-TW" sz="2400" b="1" dirty="0"/>
              <a:t>轉換</a:t>
            </a:r>
            <a:r>
              <a:rPr lang="zh-TW" altLang="zh-TW" sz="2400" b="1" dirty="0" smtClean="0"/>
              <a:t>方法</a:t>
            </a:r>
            <a:r>
              <a:rPr lang="zh-TW" altLang="en-US" sz="2400" b="1" dirty="0" smtClean="0"/>
              <a:t>」</a:t>
            </a:r>
            <a:endParaRPr lang="en-US" altLang="zh-TW" sz="2400" b="1" dirty="0" smtClean="0"/>
          </a:p>
          <a:p>
            <a:pPr marL="0" indent="0">
              <a:buNone/>
            </a:pPr>
            <a:r>
              <a:rPr lang="zh-TW" altLang="zh-TW" sz="2400" dirty="0" smtClean="0"/>
              <a:t>在</a:t>
            </a:r>
            <a:r>
              <a:rPr lang="zh-TW" altLang="zh-TW" sz="2400" dirty="0"/>
              <a:t>影像對位階段與影像重繪階段都需要反覆地計算透視投影轉換映射矩陣，其中旋轉矩陣會使用到</a:t>
            </a:r>
            <a:r>
              <a:rPr lang="zh-TW" altLang="zh-TW" sz="2400" dirty="0">
                <a:solidFill>
                  <a:srgbClr val="FF0000"/>
                </a:solidFill>
              </a:rPr>
              <a:t>大量的三角函數</a:t>
            </a:r>
            <a:r>
              <a:rPr lang="zh-TW" altLang="zh-TW" sz="2400" dirty="0" smtClean="0">
                <a:solidFill>
                  <a:srgbClr val="FF0000"/>
                </a:solidFill>
              </a:rPr>
              <a:t>運算</a:t>
            </a:r>
            <a:r>
              <a:rPr lang="zh-TW" altLang="zh-TW" sz="2400" dirty="0" smtClean="0"/>
              <a:t>。</a:t>
            </a:r>
            <a:endParaRPr lang="zh-TW" altLang="zh-TW" sz="2400" dirty="0"/>
          </a:p>
          <a:p>
            <a:pPr marL="0" indent="0">
              <a:buNone/>
            </a:pPr>
            <a:r>
              <a:rPr lang="zh-TW" altLang="zh-TW" sz="2400" dirty="0"/>
              <a:t>而本論文自行提出</a:t>
            </a:r>
            <a:r>
              <a:rPr lang="zh-TW" altLang="zh-TW" sz="2400" dirty="0" smtClean="0"/>
              <a:t>創新</a:t>
            </a:r>
            <a:r>
              <a:rPr lang="zh-TW" altLang="en-US" sz="2400" dirty="0" smtClean="0"/>
              <a:t>的</a:t>
            </a:r>
            <a:r>
              <a:rPr lang="zh-TW" altLang="zh-TW" sz="2400" dirty="0" smtClean="0"/>
              <a:t>「</a:t>
            </a:r>
            <a:r>
              <a:rPr lang="zh-TW" altLang="zh-TW" sz="2400" dirty="0"/>
              <a:t>小角近似簡化投影轉換方法」來進一步</a:t>
            </a:r>
            <a:r>
              <a:rPr lang="zh-TW" altLang="zh-TW" sz="2400" dirty="0">
                <a:solidFill>
                  <a:srgbClr val="FF0000"/>
                </a:solidFill>
              </a:rPr>
              <a:t>精簡</a:t>
            </a:r>
            <a:r>
              <a:rPr lang="zh-TW" altLang="zh-TW" sz="2400" dirty="0"/>
              <a:t>投影轉換的旋轉矩陣的三角函數運算</a:t>
            </a:r>
            <a:r>
              <a:rPr lang="zh-TW" altLang="zh-TW" sz="2400" dirty="0" smtClean="0"/>
              <a:t>時間。</a:t>
            </a:r>
            <a:endParaRPr lang="en-US" altLang="zh-TW" sz="2400" dirty="0" smtClean="0"/>
          </a:p>
          <a:p>
            <a:pPr marL="0" indent="0">
              <a:buNone/>
            </a:pPr>
            <a:endParaRPr lang="en-US" altLang="zh-TW" sz="2400" dirty="0"/>
          </a:p>
          <a:p>
            <a:pPr marL="0" indent="0">
              <a:buNone/>
            </a:pPr>
            <a:endParaRPr lang="en-US" altLang="zh-TW" sz="2400" dirty="0" smtClean="0"/>
          </a:p>
          <a:p>
            <a:pPr marL="0" indent="0">
              <a:buNone/>
            </a:pPr>
            <a:r>
              <a:rPr lang="zh-TW" altLang="en-US" sz="2400" dirty="0" smtClean="0"/>
              <a:t>將</a:t>
            </a:r>
            <a:r>
              <a:rPr lang="en-US" altLang="zh-TW" sz="2400" dirty="0" smtClean="0"/>
              <a:t>sin</a:t>
            </a:r>
            <a:r>
              <a:rPr lang="el-GR" altLang="zh-TW" sz="2400" dirty="0" smtClean="0"/>
              <a:t>θ</a:t>
            </a:r>
            <a:r>
              <a:rPr lang="en-US" altLang="zh-TW" sz="2400" dirty="0" smtClean="0"/>
              <a:t>=</a:t>
            </a:r>
            <a:r>
              <a:rPr lang="el-GR" altLang="zh-TW" sz="2400" dirty="0" smtClean="0"/>
              <a:t>θ</a:t>
            </a:r>
            <a:r>
              <a:rPr lang="zh-TW" altLang="en-US" sz="2400" dirty="0" smtClean="0"/>
              <a:t>，</a:t>
            </a:r>
            <a:r>
              <a:rPr lang="en-US" altLang="zh-TW" sz="2400" dirty="0" smtClean="0"/>
              <a:t>cos</a:t>
            </a:r>
            <a:r>
              <a:rPr lang="el-GR" altLang="zh-TW" sz="2400" dirty="0" smtClean="0"/>
              <a:t>θ</a:t>
            </a:r>
            <a:r>
              <a:rPr lang="en-US" altLang="zh-TW" sz="2400" dirty="0" smtClean="0"/>
              <a:t>=(1-</a:t>
            </a:r>
            <a:r>
              <a:rPr lang="el-GR" altLang="zh-TW" sz="2400" dirty="0"/>
              <a:t> </a:t>
            </a:r>
            <a:r>
              <a:rPr lang="el-GR" altLang="zh-TW" sz="2400" dirty="0" smtClean="0"/>
              <a:t>θ</a:t>
            </a:r>
            <a:r>
              <a:rPr lang="en-US" altLang="zh-TW" sz="2400" dirty="0" smtClean="0"/>
              <a:t>*</a:t>
            </a:r>
            <a:r>
              <a:rPr lang="el-GR" altLang="zh-TW" sz="2400" dirty="0"/>
              <a:t> </a:t>
            </a:r>
            <a:r>
              <a:rPr lang="el-GR" altLang="zh-TW" sz="2400" dirty="0" smtClean="0"/>
              <a:t>θ</a:t>
            </a:r>
            <a:r>
              <a:rPr lang="en-US" altLang="zh-TW" sz="2400" dirty="0" smtClean="0"/>
              <a:t>*0.5)</a:t>
            </a:r>
            <a:r>
              <a:rPr lang="zh-TW" altLang="en-US" sz="2400" dirty="0" smtClean="0"/>
              <a:t>代入旋轉矩陣，可得</a:t>
            </a:r>
            <a:endParaRPr lang="en-US" altLang="zh-TW" sz="2400" dirty="0" smtClean="0"/>
          </a:p>
          <a:p>
            <a:pPr marL="0" indent="0">
              <a:buNone/>
            </a:pPr>
            <a:endParaRPr lang="zh-TW" altLang="zh-TW" sz="2400" dirty="0"/>
          </a:p>
          <a:p>
            <a:pPr marL="0" indent="0">
              <a:buNone/>
            </a:pPr>
            <a:endParaRPr lang="zh-TW" altLang="zh-TW" sz="2400" b="1" dirty="0"/>
          </a:p>
        </p:txBody>
      </p:sp>
      <p:pic>
        <p:nvPicPr>
          <p:cNvPr id="5" name="圖片 4"/>
          <p:cNvPicPr>
            <a:picLocks noChangeAspect="1"/>
          </p:cNvPicPr>
          <p:nvPr/>
        </p:nvPicPr>
        <p:blipFill rotWithShape="1">
          <a:blip r:embed="rId2" cstate="email">
            <a:extLst>
              <a:ext uri="{28A0092B-C50C-407E-A947-70E740481C1C}">
                <a14:useLocalDpi xmlns:a14="http://schemas.microsoft.com/office/drawing/2010/main"/>
              </a:ext>
            </a:extLst>
          </a:blip>
          <a:srcRect r="2421"/>
          <a:stretch/>
        </p:blipFill>
        <p:spPr>
          <a:xfrm>
            <a:off x="398090" y="4985534"/>
            <a:ext cx="8339728" cy="1138575"/>
          </a:xfrm>
          <a:prstGeom prst="rect">
            <a:avLst/>
          </a:prstGeom>
        </p:spPr>
      </p:pic>
      <p:pic>
        <p:nvPicPr>
          <p:cNvPr id="7" name="圖片 6"/>
          <p:cNvPicPr>
            <a:picLocks noChangeAspect="1"/>
          </p:cNvPicPr>
          <p:nvPr/>
        </p:nvPicPr>
        <p:blipFill rotWithShape="1">
          <a:blip r:embed="rId3" cstate="email">
            <a:extLst>
              <a:ext uri="{28A0092B-C50C-407E-A947-70E740481C1C}">
                <a14:useLocalDpi xmlns:a14="http://schemas.microsoft.com/office/drawing/2010/main"/>
              </a:ext>
            </a:extLst>
          </a:blip>
          <a:srcRect l="2651" t="63750" r="-96" b="670"/>
          <a:stretch/>
        </p:blipFill>
        <p:spPr>
          <a:xfrm>
            <a:off x="504362" y="3757969"/>
            <a:ext cx="8119092" cy="860036"/>
          </a:xfrm>
          <a:prstGeom prst="rect">
            <a:avLst/>
          </a:prstGeom>
        </p:spPr>
      </p:pic>
    </p:spTree>
    <p:extLst>
      <p:ext uri="{BB962C8B-B14F-4D97-AF65-F5344CB8AC3E}">
        <p14:creationId xmlns:p14="http://schemas.microsoft.com/office/powerpoint/2010/main" val="36570247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3. Proposed </a:t>
            </a:r>
            <a:r>
              <a:rPr lang="en-US" altLang="zh-TW" sz="3200" b="1" dirty="0" smtClean="0"/>
              <a:t>methods (16/16)</a:t>
            </a:r>
            <a:endParaRPr lang="en-US" altLang="zh-TW" sz="3200" b="1" dirty="0"/>
          </a:p>
        </p:txBody>
      </p:sp>
      <mc:AlternateContent xmlns:mc="http://schemas.openxmlformats.org/markup-compatibility/2006" xmlns:a14="http://schemas.microsoft.com/office/drawing/2010/main">
        <mc:Choice Requires="a14">
          <p:graphicFrame>
            <p:nvGraphicFramePr>
              <p:cNvPr id="3" name="表格 2"/>
              <p:cNvGraphicFramePr>
                <a:graphicFrameLocks noGrp="1"/>
              </p:cNvGraphicFramePr>
              <p:nvPr>
                <p:extLst>
                  <p:ext uri="{D42A27DB-BD31-4B8C-83A1-F6EECF244321}">
                    <p14:modId xmlns:p14="http://schemas.microsoft.com/office/powerpoint/2010/main" val="524433327"/>
                  </p:ext>
                </p:extLst>
              </p:nvPr>
            </p:nvGraphicFramePr>
            <p:xfrm>
              <a:off x="56644" y="1375413"/>
              <a:ext cx="9014528" cy="4393117"/>
            </p:xfrm>
            <a:graphic>
              <a:graphicData uri="http://schemas.openxmlformats.org/drawingml/2006/table">
                <a:tbl>
                  <a:tblPr firstRow="1" firstCol="1" bandRow="1">
                    <a:tableStyleId>{5C22544A-7EE6-4342-B048-85BDC9FD1C3A}</a:tableStyleId>
                  </a:tblPr>
                  <a:tblGrid>
                    <a:gridCol w="1107922"/>
                    <a:gridCol w="836762"/>
                    <a:gridCol w="903369"/>
                    <a:gridCol w="949351"/>
                    <a:gridCol w="949351"/>
                    <a:gridCol w="1645159"/>
                    <a:gridCol w="1169253"/>
                    <a:gridCol w="1453361"/>
                  </a:tblGrid>
                  <a:tr h="410254">
                    <a:tc gridSpan="8">
                      <a:txBody>
                        <a:bodyPr/>
                        <a:lstStyle/>
                        <a:p>
                          <a:pPr algn="ctr"/>
                          <a:r>
                            <a:rPr lang="zh-TW" altLang="zh-TW" sz="2000" b="1" kern="1200" dirty="0" smtClean="0">
                              <a:solidFill>
                                <a:schemeClr val="lt1"/>
                              </a:solidFill>
                              <a:effectLst/>
                              <a:latin typeface="Times New Roman" panose="02020603050405020304" pitchFamily="18" charset="0"/>
                              <a:ea typeface="標楷體" panose="03000509000000000000" pitchFamily="65" charset="-120"/>
                              <a:cs typeface="Times New Roman" panose="02020603050405020304" pitchFamily="18" charset="0"/>
                            </a:rPr>
                            <a:t>小角近似簡化投影轉換方法之誤差比較表</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rgbClr val="0000FF"/>
                        </a:solidFill>
                      </a:tcPr>
                    </a:tc>
                    <a:tc hMerge="1">
                      <a:txBody>
                        <a:bodyPr/>
                        <a:lstStyle/>
                        <a:p>
                          <a:pPr algn="ctr"/>
                          <a:endParaRPr lang="zh-TW" sz="1200" kern="100" dirty="0">
                            <a:effectLst/>
                            <a:latin typeface="Calibri" panose="020F0502020204030204" pitchFamily="34" charset="0"/>
                            <a:ea typeface="新細明體" panose="02020500000000000000" pitchFamily="18" charset="-120"/>
                            <a:cs typeface="新細明體" panose="02020500000000000000" pitchFamily="18" charset="-120"/>
                          </a:endParaRPr>
                        </a:p>
                      </a:txBody>
                      <a:tcPr marL="68580" marR="68580" marT="0" marB="0" anchor="ctr"/>
                    </a:tc>
                    <a:tc hMerge="1">
                      <a:txBody>
                        <a:bodyPr/>
                        <a:lstStyle/>
                        <a:p>
                          <a:pPr algn="ctr"/>
                          <a:endParaRPr lang="zh-TW" sz="1200" kern="100" dirty="0">
                            <a:effectLst/>
                            <a:latin typeface="Calibri" panose="020F0502020204030204" pitchFamily="34" charset="0"/>
                            <a:ea typeface="新細明體" panose="02020500000000000000" pitchFamily="18" charset="-120"/>
                            <a:cs typeface="新細明體" panose="02020500000000000000" pitchFamily="18" charset="-120"/>
                          </a:endParaRPr>
                        </a:p>
                      </a:txBody>
                      <a:tcPr marL="68580" marR="68580" marT="0" marB="0" anchor="ctr"/>
                    </a:tc>
                    <a:tc hMerge="1">
                      <a:txBody>
                        <a:bodyPr/>
                        <a:lstStyle/>
                        <a:p>
                          <a:pPr algn="ctr"/>
                          <a:endParaRPr lang="zh-TW" sz="1200" kern="100" dirty="0">
                            <a:effectLst/>
                            <a:latin typeface="Calibri" panose="020F0502020204030204" pitchFamily="34" charset="0"/>
                            <a:ea typeface="新細明體" panose="02020500000000000000" pitchFamily="18" charset="-120"/>
                            <a:cs typeface="新細明體" panose="02020500000000000000" pitchFamily="18" charset="-120"/>
                          </a:endParaRPr>
                        </a:p>
                      </a:txBody>
                      <a:tcPr marL="68580" marR="68580" marT="0" marB="0" anchor="ctr"/>
                    </a:tc>
                    <a:tc hMerge="1">
                      <a:txBody>
                        <a:bodyPr/>
                        <a:lstStyle/>
                        <a:p>
                          <a:pPr algn="ctr">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hMerge="1">
                      <a:txBody>
                        <a:bodyPr/>
                        <a:lstStyle/>
                        <a:p>
                          <a:pPr algn="ctr">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hMerge="1">
                      <a:txBody>
                        <a:bodyPr/>
                        <a:lstStyle/>
                        <a:p>
                          <a:pPr algn="ctr">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hMerge="1">
                      <a:txBody>
                        <a:bodyPr/>
                        <a:lstStyle/>
                        <a:p>
                          <a:pPr algn="ctr">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000665">
                    <a:tc>
                      <a:txBody>
                        <a:bodyPr/>
                        <a:lstStyle/>
                        <a:p>
                          <a:pPr algn="ctr"/>
                          <a: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Angle</a:t>
                          </a:r>
                          <a:b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br>
                          <a: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Degrees</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b="1" kern="100" dirty="0" smtClean="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Sin(</a:t>
                          </a:r>
                          <a14:m>
                            <m:oMath xmlns:m="http://schemas.openxmlformats.org/officeDocument/2006/math">
                              <m:r>
                                <a:rPr lang="en-US" sz="2000" b="1" i="1" kern="100">
                                  <a:solidFill>
                                    <a:schemeClr val="bg1"/>
                                  </a:solidFill>
                                  <a:effectLst/>
                                  <a:latin typeface="Cambria Math" panose="02040503050406030204" pitchFamily="18" charset="0"/>
                                </a:rPr>
                                <m:t>𝛉</m:t>
                              </m:r>
                            </m:oMath>
                          </a14:m>
                          <a:r>
                            <a:rPr lang="en-US"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chemeClr val="accent1"/>
                        </a:solidFill>
                      </a:tcPr>
                    </a:tc>
                    <a:tc>
                      <a:txBody>
                        <a:bodyPr/>
                        <a:lstStyle/>
                        <a:p>
                          <a:pPr algn="ctr"/>
                          <a14:m>
                            <m:oMathPara xmlns:m="http://schemas.openxmlformats.org/officeDocument/2006/math">
                              <m:oMathParaPr>
                                <m:jc m:val="centerGroup"/>
                              </m:oMathParaPr>
                              <m:oMath xmlns:m="http://schemas.openxmlformats.org/officeDocument/2006/math">
                                <m:r>
                                  <a:rPr lang="en-US" sz="2000" b="1" i="1" kern="100" smtClean="0">
                                    <a:solidFill>
                                      <a:schemeClr val="bg1"/>
                                    </a:solidFill>
                                    <a:effectLst/>
                                    <a:latin typeface="Cambria Math" panose="02040503050406030204" pitchFamily="18" charset="0"/>
                                  </a:rPr>
                                  <m:t>𝛉</m:t>
                                </m:r>
                              </m:oMath>
                            </m:oMathPara>
                          </a14:m>
                          <a:endPar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chemeClr val="accent1"/>
                        </a:solidFill>
                      </a:tcPr>
                    </a:tc>
                    <a:tc>
                      <a:txBody>
                        <a:bodyPr/>
                        <a:lstStyle/>
                        <a:p>
                          <a:pPr algn="ct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error</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chemeClr val="accent1"/>
                        </a:solidFill>
                      </a:tcPr>
                    </a:tc>
                    <a:tc>
                      <a:txBody>
                        <a:bodyPr/>
                        <a:lstStyle/>
                        <a:p>
                          <a:pPr algn="ctr">
                            <a:spcAft>
                              <a:spcPts val="0"/>
                            </a:spcAft>
                          </a:pPr>
                          <a:r>
                            <a:rPr lang="en-US" sz="2000" b="1" kern="100" dirty="0" smtClean="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Cos(</a:t>
                          </a:r>
                          <a14:m>
                            <m:oMath xmlns:m="http://schemas.openxmlformats.org/officeDocument/2006/math">
                              <m:r>
                                <m:rPr>
                                  <m:nor/>
                                </m:rPr>
                                <a:rPr lang="el-GR" altLang="zh-TW" sz="2000" b="1" dirty="0" smtClean="0">
                                  <a:solidFill>
                                    <a:schemeClr val="bg1"/>
                                  </a:solidFill>
                                  <a:latin typeface="Times New Roman" panose="02020603050405020304" pitchFamily="18" charset="0"/>
                                  <a:cs typeface="Times New Roman" panose="02020603050405020304" pitchFamily="18" charset="0"/>
                                </a:rPr>
                                <m:t>θ</m:t>
                              </m:r>
                            </m:oMath>
                          </a14:m>
                          <a:r>
                            <a:rPr lang="en-US" sz="2000" b="1" kern="100" dirty="0" smtClean="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chemeClr val="accent1"/>
                        </a:solidFill>
                      </a:tcPr>
                    </a:tc>
                    <a:tc>
                      <a:txBody>
                        <a:bodyPr/>
                        <a:lstStyle/>
                        <a:p>
                          <a:pPr algn="ctr">
                            <a:spcAft>
                              <a:spcPts val="0"/>
                            </a:spcAft>
                          </a:pPr>
                          <a:r>
                            <a:rPr lang="en-US" sz="2000" b="1" kern="100" dirty="0" smtClean="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1-</a:t>
                          </a:r>
                          <a14:m>
                            <m:oMath xmlns:m="http://schemas.openxmlformats.org/officeDocument/2006/math">
                              <m:r>
                                <m:rPr>
                                  <m:nor/>
                                </m:rPr>
                                <a:rPr lang="el-GR" altLang="zh-TW" sz="2000" b="1" dirty="0" smtClean="0">
                                  <a:solidFill>
                                    <a:schemeClr val="bg1"/>
                                  </a:solidFill>
                                  <a:latin typeface="Times New Roman" panose="02020603050405020304" pitchFamily="18" charset="0"/>
                                  <a:cs typeface="Times New Roman" panose="02020603050405020304" pitchFamily="18" charset="0"/>
                                </a:rPr>
                                <m:t>θ</m:t>
                              </m:r>
                            </m:oMath>
                          </a14:m>
                          <a:r>
                            <a:rPr lang="en-US" sz="2000" b="1" kern="100" dirty="0" smtClean="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r>
                                <m:rPr>
                                  <m:nor/>
                                </m:rPr>
                                <a:rPr lang="el-GR" altLang="zh-TW" sz="2000" b="1" dirty="0" smtClean="0">
                                  <a:solidFill>
                                    <a:schemeClr val="bg1"/>
                                  </a:solidFill>
                                  <a:latin typeface="Times New Roman" panose="02020603050405020304" pitchFamily="18" charset="0"/>
                                  <a:cs typeface="Times New Roman" panose="02020603050405020304" pitchFamily="18" charset="0"/>
                                </a:rPr>
                                <m:t>θ</m:t>
                              </m:r>
                            </m:oMath>
                          </a14:m>
                          <a:r>
                            <a:rPr lang="en-US" sz="2000" b="1" kern="100" dirty="0" smtClean="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0.5</a:t>
                          </a:r>
                          <a:endPar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chemeClr val="accent1"/>
                        </a:solidFill>
                      </a:tcPr>
                    </a:tc>
                    <a:tc>
                      <a:txBody>
                        <a:bodyPr/>
                        <a:lstStyle/>
                        <a:p>
                          <a:pPr algn="ctr">
                            <a:spcAft>
                              <a:spcPts val="0"/>
                            </a:spcAft>
                          </a:pPr>
                          <a:r>
                            <a:rPr lang="en-US"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error</a:t>
                          </a:r>
                          <a:br>
                            <a:rPr lang="en-US"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br>
                          <a:r>
                            <a:rPr lang="en-US"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(Cos = 1)</a:t>
                          </a:r>
                          <a:endPar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chemeClr val="accent1"/>
                        </a:solidFill>
                      </a:tcPr>
                    </a:tc>
                    <a:tc>
                      <a:txBody>
                        <a:bodyPr/>
                        <a:lstStyle/>
                        <a:p>
                          <a:pPr algn="ctr">
                            <a:spcAft>
                              <a:spcPts val="0"/>
                            </a:spcAft>
                          </a:pPr>
                          <a:r>
                            <a:rPr lang="en-US" sz="2000" b="1" kern="10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error</a:t>
                          </a:r>
                          <a:br>
                            <a:rPr lang="en-US" sz="2000" b="1" kern="10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br>
                          <a:r>
                            <a:rPr lang="en-US" sz="2000" b="1" kern="10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a:t>
                          </a:r>
                          <a14:m>
                            <m:oMath xmlns:m="http://schemas.openxmlformats.org/officeDocument/2006/math">
                              <m:r>
                                <m:rPr>
                                  <m:nor/>
                                </m:rPr>
                                <a:rPr lang="el-GR" altLang="zh-TW" sz="2000" b="1" dirty="0" smtClean="0">
                                  <a:solidFill>
                                    <a:srgbClr val="FF0000"/>
                                  </a:solidFill>
                                  <a:latin typeface="Times New Roman" panose="02020603050405020304" pitchFamily="18" charset="0"/>
                                  <a:cs typeface="Times New Roman" panose="02020603050405020304" pitchFamily="18" charset="0"/>
                                </a:rPr>
                                <m:t>θ</m:t>
                              </m:r>
                            </m:oMath>
                          </a14:m>
                          <a:r>
                            <a:rPr lang="en-US" sz="2000" b="1" kern="10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r>
                                <m:rPr>
                                  <m:nor/>
                                </m:rPr>
                                <a:rPr lang="el-GR" altLang="zh-TW" sz="2000" b="1" dirty="0" smtClean="0">
                                  <a:solidFill>
                                    <a:srgbClr val="FF0000"/>
                                  </a:solidFill>
                                  <a:latin typeface="Times New Roman" panose="02020603050405020304" pitchFamily="18" charset="0"/>
                                  <a:cs typeface="Times New Roman" panose="02020603050405020304" pitchFamily="18" charset="0"/>
                                </a:rPr>
                                <m:t>θ</m:t>
                              </m:r>
                            </m:oMath>
                          </a14:m>
                          <a:r>
                            <a:rPr lang="en-US" sz="2000" b="1" kern="10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0.5</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chemeClr val="accent1"/>
                        </a:solidFill>
                      </a:tcPr>
                    </a:tc>
                  </a:tr>
                  <a:tr h="497033">
                    <a:tc>
                      <a:txBody>
                        <a:bodyPr/>
                        <a:lstStyle/>
                        <a:p>
                          <a:pPr algn="ctr"/>
                          <a: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1.000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1.000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497033">
                    <a:tc>
                      <a:txBody>
                        <a:bodyPr/>
                        <a:lstStyle/>
                        <a:p>
                          <a:pPr algn="ctr"/>
                          <a: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0.0872</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0.0873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0.1%</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0.9962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0.9962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497033">
                    <a:tc>
                      <a:txBody>
                        <a:bodyPr/>
                        <a:lstStyle/>
                        <a:p>
                          <a:pPr algn="ctr"/>
                          <a: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0.1736</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0.1745</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0.5%</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0.9848</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0.9848</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497033">
                    <a:tc>
                      <a:txBody>
                        <a:bodyPr/>
                        <a:lstStyle/>
                        <a:p>
                          <a:pPr algn="ctr"/>
                          <a: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0.3420</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0.3490</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0.9397</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0.9391</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6.4%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0.1%</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497033">
                    <a:tc>
                      <a:txBody>
                        <a:bodyPr/>
                        <a:lstStyle/>
                        <a:p>
                          <a:pPr algn="ctr"/>
                          <a: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30</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0.5000</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0.5236</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4.7%</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0.8660</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0.8629</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15.5%</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0.4%</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497033">
                    <a:tc>
                      <a:txBody>
                        <a:bodyPr/>
                        <a:lstStyle/>
                        <a:p>
                          <a:pPr algn="ctr"/>
                          <a: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45</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0.7071</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0.7854</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11.1%</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0.7071</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0.6916</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41.4%</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2.2%</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bl>
              </a:graphicData>
            </a:graphic>
          </p:graphicFrame>
        </mc:Choice>
        <mc:Fallback xmlns="">
          <p:graphicFrame>
            <p:nvGraphicFramePr>
              <p:cNvPr id="3" name="表格 2"/>
              <p:cNvGraphicFramePr>
                <a:graphicFrameLocks noGrp="1"/>
              </p:cNvGraphicFramePr>
              <p:nvPr>
                <p:extLst>
                  <p:ext uri="{D42A27DB-BD31-4B8C-83A1-F6EECF244321}">
                    <p14:modId xmlns:p14="http://schemas.microsoft.com/office/powerpoint/2010/main" val="524433327"/>
                  </p:ext>
                </p:extLst>
              </p:nvPr>
            </p:nvGraphicFramePr>
            <p:xfrm>
              <a:off x="56644" y="1375413"/>
              <a:ext cx="9014528" cy="4393117"/>
            </p:xfrm>
            <a:graphic>
              <a:graphicData uri="http://schemas.openxmlformats.org/drawingml/2006/table">
                <a:tbl>
                  <a:tblPr firstRow="1" firstCol="1" bandRow="1">
                    <a:tableStyleId>{5C22544A-7EE6-4342-B048-85BDC9FD1C3A}</a:tableStyleId>
                  </a:tblPr>
                  <a:tblGrid>
                    <a:gridCol w="1107922"/>
                    <a:gridCol w="836762"/>
                    <a:gridCol w="903369"/>
                    <a:gridCol w="949351"/>
                    <a:gridCol w="949351"/>
                    <a:gridCol w="1645159"/>
                    <a:gridCol w="1169253"/>
                    <a:gridCol w="1453361"/>
                  </a:tblGrid>
                  <a:tr h="410254">
                    <a:tc gridSpan="8">
                      <a:txBody>
                        <a:bodyPr/>
                        <a:lstStyle/>
                        <a:p>
                          <a:pPr algn="ctr"/>
                          <a:r>
                            <a:rPr lang="zh-TW" altLang="zh-TW" sz="2000" b="1" kern="1200" dirty="0" smtClean="0">
                              <a:solidFill>
                                <a:schemeClr val="lt1"/>
                              </a:solidFill>
                              <a:effectLst/>
                              <a:latin typeface="Times New Roman" panose="02020603050405020304" pitchFamily="18" charset="0"/>
                              <a:ea typeface="標楷體" panose="03000509000000000000" pitchFamily="65" charset="-120"/>
                              <a:cs typeface="Times New Roman" panose="02020603050405020304" pitchFamily="18" charset="0"/>
                            </a:rPr>
                            <a:t>小角近似簡化投影轉換方法之誤差比較表</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rgbClr val="0000FF"/>
                        </a:solidFill>
                      </a:tcPr>
                    </a:tc>
                    <a:tc hMerge="1">
                      <a:txBody>
                        <a:bodyPr/>
                        <a:lstStyle/>
                        <a:p>
                          <a:pPr algn="ctr"/>
                          <a:endParaRPr lang="zh-TW" sz="1200" kern="100" dirty="0">
                            <a:effectLst/>
                            <a:latin typeface="Calibri" panose="020F0502020204030204" pitchFamily="34" charset="0"/>
                            <a:ea typeface="新細明體" panose="02020500000000000000" pitchFamily="18" charset="-120"/>
                            <a:cs typeface="新細明體" panose="02020500000000000000" pitchFamily="18" charset="-120"/>
                          </a:endParaRPr>
                        </a:p>
                      </a:txBody>
                      <a:tcPr marL="68580" marR="68580" marT="0" marB="0" anchor="ctr"/>
                    </a:tc>
                    <a:tc hMerge="1">
                      <a:txBody>
                        <a:bodyPr/>
                        <a:lstStyle/>
                        <a:p>
                          <a:pPr algn="ctr"/>
                          <a:endParaRPr lang="zh-TW" sz="1200" kern="100" dirty="0">
                            <a:effectLst/>
                            <a:latin typeface="Calibri" panose="020F0502020204030204" pitchFamily="34" charset="0"/>
                            <a:ea typeface="新細明體" panose="02020500000000000000" pitchFamily="18" charset="-120"/>
                            <a:cs typeface="新細明體" panose="02020500000000000000" pitchFamily="18" charset="-120"/>
                          </a:endParaRPr>
                        </a:p>
                      </a:txBody>
                      <a:tcPr marL="68580" marR="68580" marT="0" marB="0" anchor="ctr"/>
                    </a:tc>
                    <a:tc hMerge="1">
                      <a:txBody>
                        <a:bodyPr/>
                        <a:lstStyle/>
                        <a:p>
                          <a:pPr algn="ctr"/>
                          <a:endParaRPr lang="zh-TW" sz="1200" kern="100" dirty="0">
                            <a:effectLst/>
                            <a:latin typeface="Calibri" panose="020F0502020204030204" pitchFamily="34" charset="0"/>
                            <a:ea typeface="新細明體" panose="02020500000000000000" pitchFamily="18" charset="-120"/>
                            <a:cs typeface="新細明體" panose="02020500000000000000" pitchFamily="18" charset="-120"/>
                          </a:endParaRPr>
                        </a:p>
                      </a:txBody>
                      <a:tcPr marL="68580" marR="68580" marT="0" marB="0" anchor="ctr"/>
                    </a:tc>
                    <a:tc hMerge="1">
                      <a:txBody>
                        <a:bodyPr/>
                        <a:lstStyle/>
                        <a:p>
                          <a:pPr algn="ctr">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hMerge="1">
                      <a:txBody>
                        <a:bodyPr/>
                        <a:lstStyle/>
                        <a:p>
                          <a:pPr algn="ctr">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hMerge="1">
                      <a:txBody>
                        <a:bodyPr/>
                        <a:lstStyle/>
                        <a:p>
                          <a:pPr algn="ctr">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hMerge="1">
                      <a:txBody>
                        <a:bodyPr/>
                        <a:lstStyle/>
                        <a:p>
                          <a:pPr algn="ctr">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000665">
                    <a:tc>
                      <a:txBody>
                        <a:bodyPr/>
                        <a:lstStyle/>
                        <a:p>
                          <a:pPr algn="ctr"/>
                          <a: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Angle</a:t>
                          </a:r>
                          <a:b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br>
                          <a: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Degrees</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endParaRPr lang="zh-TW"/>
                        </a:p>
                      </a:txBody>
                      <a:tcPr marL="68580" marR="68580" marT="0" marB="0" anchor="ctr">
                        <a:blipFill rotWithShape="0">
                          <a:blip r:embed="rId2"/>
                          <a:stretch>
                            <a:fillRect l="-133577" t="-43030" r="-850365" b="-302424"/>
                          </a:stretch>
                        </a:blipFill>
                      </a:tcPr>
                    </a:tc>
                    <a:tc>
                      <a:txBody>
                        <a:bodyPr/>
                        <a:lstStyle/>
                        <a:p>
                          <a:endParaRPr lang="zh-TW"/>
                        </a:p>
                      </a:txBody>
                      <a:tcPr marL="68580" marR="68580" marT="0" marB="0" anchor="ctr">
                        <a:blipFill rotWithShape="0">
                          <a:blip r:embed="rId2"/>
                          <a:stretch>
                            <a:fillRect l="-214765" t="-43030" r="-681879" b="-302424"/>
                          </a:stretch>
                        </a:blipFill>
                      </a:tcPr>
                    </a:tc>
                    <a:tc>
                      <a:txBody>
                        <a:bodyPr/>
                        <a:lstStyle/>
                        <a:p>
                          <a:pPr algn="ct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error</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chemeClr val="accent1"/>
                        </a:solidFill>
                      </a:tcPr>
                    </a:tc>
                    <a:tc>
                      <a:txBody>
                        <a:bodyPr/>
                        <a:lstStyle/>
                        <a:p>
                          <a:endParaRPr lang="zh-TW"/>
                        </a:p>
                      </a:txBody>
                      <a:tcPr marL="68580" marR="68580" marT="0" marB="0" anchor="ctr">
                        <a:blipFill rotWithShape="0">
                          <a:blip r:embed="rId2"/>
                          <a:stretch>
                            <a:fillRect l="-400000" t="-43030" r="-451923" b="-302424"/>
                          </a:stretch>
                        </a:blipFill>
                      </a:tcPr>
                    </a:tc>
                    <a:tc>
                      <a:txBody>
                        <a:bodyPr/>
                        <a:lstStyle/>
                        <a:p>
                          <a:endParaRPr lang="zh-TW"/>
                        </a:p>
                      </a:txBody>
                      <a:tcPr marL="68580" marR="68580" marT="0" marB="0" anchor="ctr">
                        <a:blipFill rotWithShape="0">
                          <a:blip r:embed="rId2"/>
                          <a:stretch>
                            <a:fillRect l="-288889" t="-43030" r="-161111" b="-302424"/>
                          </a:stretch>
                        </a:blipFill>
                      </a:tcPr>
                    </a:tc>
                    <a:tc>
                      <a:txBody>
                        <a:bodyPr/>
                        <a:lstStyle/>
                        <a:p>
                          <a:pPr algn="ctr">
                            <a:spcAft>
                              <a:spcPts val="0"/>
                            </a:spcAft>
                          </a:pPr>
                          <a:r>
                            <a:rPr lang="en-US"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error</a:t>
                          </a:r>
                          <a:br>
                            <a:rPr lang="en-US"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br>
                          <a:r>
                            <a:rPr lang="en-US"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(Cos = 1)</a:t>
                          </a:r>
                          <a:endPar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chemeClr val="accent1"/>
                        </a:solidFill>
                      </a:tcPr>
                    </a:tc>
                    <a:tc>
                      <a:txBody>
                        <a:bodyPr/>
                        <a:lstStyle/>
                        <a:p>
                          <a:endParaRPr lang="zh-TW"/>
                        </a:p>
                      </a:txBody>
                      <a:tcPr marL="68580" marR="68580" marT="0" marB="0" anchor="ctr">
                        <a:blipFill rotWithShape="0">
                          <a:blip r:embed="rId2"/>
                          <a:stretch>
                            <a:fillRect l="-519665" t="-43030" r="-1674" b="-302424"/>
                          </a:stretch>
                        </a:blipFill>
                      </a:tcPr>
                    </a:tc>
                  </a:tr>
                  <a:tr h="497033">
                    <a:tc>
                      <a:txBody>
                        <a:bodyPr/>
                        <a:lstStyle/>
                        <a:p>
                          <a:pPr algn="ctr"/>
                          <a: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1.000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1.000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497033">
                    <a:tc>
                      <a:txBody>
                        <a:bodyPr/>
                        <a:lstStyle/>
                        <a:p>
                          <a:pPr algn="ctr"/>
                          <a: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0.0872</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0.0873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0.1%</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0.9962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0.9962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497033">
                    <a:tc>
                      <a:txBody>
                        <a:bodyPr/>
                        <a:lstStyle/>
                        <a:p>
                          <a:pPr algn="ctr"/>
                          <a: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0.1736</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0.1745</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0.5%</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0.9848</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0.9848</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497033">
                    <a:tc>
                      <a:txBody>
                        <a:bodyPr/>
                        <a:lstStyle/>
                        <a:p>
                          <a:pPr algn="ctr"/>
                          <a: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0.3420</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0.3490</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0.9397</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0.9391</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6.4%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0.1%</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497033">
                    <a:tc>
                      <a:txBody>
                        <a:bodyPr/>
                        <a:lstStyle/>
                        <a:p>
                          <a:pPr algn="ctr"/>
                          <a: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30</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0.5000</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0.5236</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4.7%</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0.8660</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0.8629</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15.5%</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0.4%</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497033">
                    <a:tc>
                      <a:txBody>
                        <a:bodyPr/>
                        <a:lstStyle/>
                        <a:p>
                          <a:pPr algn="ctr"/>
                          <a:r>
                            <a:rPr 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45</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0.7071</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0.7854</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11.1%</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0.7071</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0.6916</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41.4%</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2.2%</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bl>
              </a:graphicData>
            </a:graphic>
          </p:graphicFrame>
        </mc:Fallback>
      </mc:AlternateContent>
    </p:spTree>
    <p:extLst>
      <p:ext uri="{BB962C8B-B14F-4D97-AF65-F5344CB8AC3E}">
        <p14:creationId xmlns:p14="http://schemas.microsoft.com/office/powerpoint/2010/main" val="24339158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4</a:t>
            </a:r>
            <a:r>
              <a:rPr lang="en-US" altLang="zh-TW" sz="3200" b="1" dirty="0" smtClean="0"/>
              <a:t>. Experimental results (1/8)</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marL="0" indent="0">
              <a:buNone/>
            </a:pPr>
            <a:r>
              <a:rPr lang="zh-TW" altLang="zh-TW" sz="2400" dirty="0"/>
              <a:t>本章實驗架構可細分為，</a:t>
            </a:r>
            <a:r>
              <a:rPr lang="zh-TW" altLang="zh-TW" sz="2400" dirty="0" smtClean="0"/>
              <a:t>「</a:t>
            </a:r>
            <a:r>
              <a:rPr lang="zh-TW" altLang="zh-TW" sz="2400" dirty="0" smtClean="0">
                <a:solidFill>
                  <a:srgbClr val="FF0000"/>
                </a:solidFill>
              </a:rPr>
              <a:t>光流</a:t>
            </a:r>
            <a:r>
              <a:rPr lang="zh-TW" altLang="en-US" sz="2400" dirty="0" smtClean="0">
                <a:solidFill>
                  <a:srgbClr val="FF0000"/>
                </a:solidFill>
              </a:rPr>
              <a:t>場景</a:t>
            </a:r>
            <a:r>
              <a:rPr lang="zh-TW" altLang="zh-TW" sz="2400" dirty="0" smtClean="0">
                <a:solidFill>
                  <a:srgbClr val="FF0000"/>
                </a:solidFill>
              </a:rPr>
              <a:t>分析</a:t>
            </a:r>
            <a:r>
              <a:rPr lang="zh-TW" altLang="zh-TW" sz="2400" dirty="0">
                <a:solidFill>
                  <a:srgbClr val="FF0000"/>
                </a:solidFill>
              </a:rPr>
              <a:t>室內定位方法</a:t>
            </a:r>
            <a:r>
              <a:rPr lang="zh-TW" altLang="zh-TW" sz="2400" dirty="0"/>
              <a:t>」、「</a:t>
            </a:r>
            <a:r>
              <a:rPr lang="zh-TW" altLang="zh-TW" sz="2400" dirty="0">
                <a:solidFill>
                  <a:srgbClr val="FF0000"/>
                </a:solidFill>
              </a:rPr>
              <a:t>相鄰串列座標路徑規劃方法</a:t>
            </a:r>
            <a:r>
              <a:rPr lang="zh-TW" altLang="zh-TW" sz="2400" dirty="0"/>
              <a:t>」、「</a:t>
            </a:r>
            <a:r>
              <a:rPr lang="zh-TW" altLang="zh-TW" sz="2400" dirty="0">
                <a:solidFill>
                  <a:srgbClr val="FF0000"/>
                </a:solidFill>
              </a:rPr>
              <a:t>牆腳</a:t>
            </a:r>
            <a:r>
              <a:rPr lang="zh-TW" altLang="zh-TW" sz="2400" dirty="0" smtClean="0">
                <a:solidFill>
                  <a:srgbClr val="FF0000"/>
                </a:solidFill>
              </a:rPr>
              <a:t>界線</a:t>
            </a:r>
            <a:r>
              <a:rPr lang="zh-TW" altLang="en-US" sz="2400" dirty="0" smtClean="0">
                <a:solidFill>
                  <a:srgbClr val="FF0000"/>
                </a:solidFill>
              </a:rPr>
              <a:t>偵測</a:t>
            </a:r>
            <a:r>
              <a:rPr lang="zh-TW" altLang="zh-TW" sz="2400" dirty="0" smtClean="0">
                <a:solidFill>
                  <a:srgbClr val="FF0000"/>
                </a:solidFill>
              </a:rPr>
              <a:t>影像</a:t>
            </a:r>
            <a:r>
              <a:rPr lang="zh-TW" altLang="zh-TW" sz="2400" dirty="0">
                <a:solidFill>
                  <a:srgbClr val="FF0000"/>
                </a:solidFill>
              </a:rPr>
              <a:t>對位方法</a:t>
            </a:r>
            <a:r>
              <a:rPr lang="zh-TW" altLang="zh-TW" sz="2400" dirty="0"/>
              <a:t>」、「</a:t>
            </a:r>
            <a:r>
              <a:rPr lang="zh-TW" altLang="zh-TW" sz="2400" dirty="0">
                <a:solidFill>
                  <a:srgbClr val="FF0000"/>
                </a:solidFill>
              </a:rPr>
              <a:t>慣性光流分析視角估測方法</a:t>
            </a:r>
            <a:r>
              <a:rPr lang="zh-TW" altLang="zh-TW" sz="2400" dirty="0"/>
              <a:t>」、「</a:t>
            </a:r>
            <a:r>
              <a:rPr lang="zh-TW" altLang="zh-TW" sz="2400" dirty="0">
                <a:solidFill>
                  <a:srgbClr val="FF0000"/>
                </a:solidFill>
              </a:rPr>
              <a:t>小角近似三角投影轉換方法</a:t>
            </a:r>
            <a:r>
              <a:rPr lang="zh-TW" altLang="zh-TW" sz="2400" dirty="0"/>
              <a:t>」等創新技術與傳統方法之比較結果，以下會根據不同部分進行實驗分析的步驟：</a:t>
            </a:r>
          </a:p>
          <a:p>
            <a:pPr marL="0" lvl="0" indent="0">
              <a:buNone/>
            </a:pPr>
            <a:endParaRPr lang="zh-TW" altLang="zh-TW" sz="2400" dirty="0"/>
          </a:p>
        </p:txBody>
      </p:sp>
    </p:spTree>
    <p:extLst>
      <p:ext uri="{BB962C8B-B14F-4D97-AF65-F5344CB8AC3E}">
        <p14:creationId xmlns:p14="http://schemas.microsoft.com/office/powerpoint/2010/main" val="41900068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buFont typeface="Wingdings" panose="05000000000000000000" pitchFamily="2" charset="2"/>
              <a:buChar char="Ø"/>
            </a:pPr>
            <a:r>
              <a:rPr lang="zh-TW" altLang="zh-TW" sz="2400" b="1" dirty="0" smtClean="0"/>
              <a:t>光流</a:t>
            </a:r>
            <a:r>
              <a:rPr lang="zh-TW" altLang="en-US" sz="2400" b="1" dirty="0" smtClean="0"/>
              <a:t>場景</a:t>
            </a:r>
            <a:r>
              <a:rPr lang="zh-TW" altLang="zh-TW" sz="2400" b="1" dirty="0" smtClean="0"/>
              <a:t>分析</a:t>
            </a:r>
            <a:r>
              <a:rPr lang="zh-TW" altLang="zh-TW" sz="2400" b="1" dirty="0"/>
              <a:t>室內定位方法</a:t>
            </a:r>
          </a:p>
          <a:p>
            <a:pPr marL="0" lvl="0" indent="0">
              <a:buNone/>
            </a:pPr>
            <a:r>
              <a:rPr lang="zh-TW" altLang="zh-TW" sz="2400" dirty="0"/>
              <a:t>本實驗分別在</a:t>
            </a:r>
            <a:r>
              <a:rPr lang="en-US" altLang="zh-TW" sz="2400" dirty="0"/>
              <a:t>Lab</a:t>
            </a:r>
            <a:r>
              <a:rPr lang="zh-TW" altLang="zh-TW" sz="2400" dirty="0" smtClean="0"/>
              <a:t>、</a:t>
            </a:r>
            <a:r>
              <a:rPr lang="en-US" altLang="zh-TW" sz="2400" dirty="0" smtClean="0"/>
              <a:t>Classroom</a:t>
            </a:r>
            <a:r>
              <a:rPr lang="zh-TW" altLang="zh-TW" sz="2400" dirty="0"/>
              <a:t>、</a:t>
            </a:r>
            <a:r>
              <a:rPr lang="en-US" altLang="zh-TW" sz="2400" dirty="0"/>
              <a:t>Corridor</a:t>
            </a:r>
            <a:r>
              <a:rPr lang="zh-TW" altLang="zh-TW" sz="2400" dirty="0"/>
              <a:t>、</a:t>
            </a:r>
            <a:r>
              <a:rPr lang="en-US" altLang="zh-TW" sz="2400" dirty="0" smtClean="0"/>
              <a:t>Lobby</a:t>
            </a:r>
            <a:r>
              <a:rPr lang="zh-TW" altLang="en-US" sz="2400" dirty="0" smtClean="0"/>
              <a:t>、</a:t>
            </a:r>
            <a:r>
              <a:rPr lang="en-US" altLang="zh-TW" sz="2400" dirty="0" smtClean="0"/>
              <a:t>Chamber</a:t>
            </a:r>
            <a:r>
              <a:rPr lang="zh-TW" altLang="zh-TW" sz="2400" dirty="0" smtClean="0"/>
              <a:t>等</a:t>
            </a:r>
            <a:r>
              <a:rPr lang="zh-TW" altLang="zh-TW" sz="2400" dirty="0"/>
              <a:t>場景</a:t>
            </a:r>
            <a:r>
              <a:rPr lang="zh-TW" altLang="zh-TW" sz="2400" dirty="0" smtClean="0"/>
              <a:t>測試</a:t>
            </a:r>
            <a:r>
              <a:rPr lang="en-US" altLang="zh-TW" sz="2400" dirty="0" smtClean="0">
                <a:solidFill>
                  <a:srgbClr val="FF0000"/>
                </a:solidFill>
              </a:rPr>
              <a:t>RFID</a:t>
            </a:r>
            <a:r>
              <a:rPr lang="zh-TW" altLang="en-US" sz="2400" dirty="0" smtClean="0">
                <a:solidFill>
                  <a:srgbClr val="FF0000"/>
                </a:solidFill>
              </a:rPr>
              <a:t>多點定位</a:t>
            </a:r>
            <a:r>
              <a:rPr lang="zh-TW" altLang="en-US" sz="2400" dirty="0">
                <a:solidFill>
                  <a:srgbClr val="FF0000"/>
                </a:solidFill>
              </a:rPr>
              <a:t>方</a:t>
            </a:r>
            <a:r>
              <a:rPr lang="zh-TW" altLang="en-US" sz="2400" dirty="0" smtClean="0">
                <a:solidFill>
                  <a:srgbClr val="FF0000"/>
                </a:solidFill>
              </a:rPr>
              <a:t>法</a:t>
            </a:r>
            <a:r>
              <a:rPr lang="zh-TW" altLang="zh-TW" sz="2400" dirty="0" smtClean="0"/>
              <a:t>、</a:t>
            </a:r>
            <a:r>
              <a:rPr lang="en-US" altLang="zh-TW" sz="2400" dirty="0" smtClean="0">
                <a:solidFill>
                  <a:srgbClr val="FF0000"/>
                </a:solidFill>
              </a:rPr>
              <a:t>Wi-Fi</a:t>
            </a:r>
            <a:r>
              <a:rPr lang="zh-TW" altLang="en-US" sz="2400" dirty="0" smtClean="0">
                <a:solidFill>
                  <a:srgbClr val="FF0000"/>
                </a:solidFill>
              </a:rPr>
              <a:t>近似比對方法</a:t>
            </a:r>
            <a:r>
              <a:rPr lang="zh-TW" altLang="en-US" sz="2400" dirty="0" smtClean="0"/>
              <a:t>、</a:t>
            </a:r>
            <a:r>
              <a:rPr lang="zh-TW" altLang="zh-TW" sz="2400" dirty="0">
                <a:solidFill>
                  <a:srgbClr val="FF0000"/>
                </a:solidFill>
              </a:rPr>
              <a:t>特徵光流分析室內定位方法</a:t>
            </a:r>
            <a:r>
              <a:rPr lang="zh-TW" altLang="zh-TW" sz="2400" dirty="0"/>
              <a:t>與</a:t>
            </a:r>
            <a:r>
              <a:rPr lang="zh-TW" altLang="zh-TW" sz="2400" dirty="0">
                <a:solidFill>
                  <a:srgbClr val="FF0000"/>
                </a:solidFill>
              </a:rPr>
              <a:t>本論文提出</a:t>
            </a:r>
            <a:r>
              <a:rPr lang="zh-TW" altLang="zh-TW" sz="2400" dirty="0" smtClean="0">
                <a:solidFill>
                  <a:srgbClr val="FF0000"/>
                </a:solidFill>
              </a:rPr>
              <a:t>之</a:t>
            </a:r>
            <a:r>
              <a:rPr lang="zh-TW" altLang="en-US" sz="2400" dirty="0">
                <a:solidFill>
                  <a:srgbClr val="FF0000"/>
                </a:solidFill>
              </a:rPr>
              <a:t>「</a:t>
            </a:r>
            <a:r>
              <a:rPr lang="zh-TW" altLang="zh-TW" sz="2400" dirty="0" smtClean="0">
                <a:solidFill>
                  <a:srgbClr val="FF0000"/>
                </a:solidFill>
              </a:rPr>
              <a:t>光流</a:t>
            </a:r>
            <a:r>
              <a:rPr lang="zh-TW" altLang="en-US" sz="2400" dirty="0" smtClean="0">
                <a:solidFill>
                  <a:srgbClr val="FF0000"/>
                </a:solidFill>
              </a:rPr>
              <a:t>場</a:t>
            </a:r>
            <a:r>
              <a:rPr lang="zh-TW" altLang="en-US" sz="2400" dirty="0">
                <a:solidFill>
                  <a:srgbClr val="FF0000"/>
                </a:solidFill>
              </a:rPr>
              <a:t>景</a:t>
            </a:r>
            <a:r>
              <a:rPr lang="zh-TW" altLang="zh-TW" sz="2400" dirty="0" smtClean="0">
                <a:solidFill>
                  <a:srgbClr val="FF0000"/>
                </a:solidFill>
              </a:rPr>
              <a:t>分析</a:t>
            </a:r>
            <a:r>
              <a:rPr lang="zh-TW" altLang="en-US" sz="2400" dirty="0" smtClean="0">
                <a:solidFill>
                  <a:srgbClr val="FF0000"/>
                </a:solidFill>
              </a:rPr>
              <a:t>室內定位方</a:t>
            </a:r>
            <a:r>
              <a:rPr lang="zh-TW" altLang="zh-TW" sz="2400" dirty="0" smtClean="0">
                <a:solidFill>
                  <a:srgbClr val="FF0000"/>
                </a:solidFill>
              </a:rPr>
              <a:t>法</a:t>
            </a:r>
            <a:r>
              <a:rPr lang="zh-TW" altLang="en-US" sz="2400" dirty="0" smtClean="0">
                <a:solidFill>
                  <a:srgbClr val="FF0000"/>
                </a:solidFill>
              </a:rPr>
              <a:t>」</a:t>
            </a:r>
            <a:r>
              <a:rPr lang="zh-TW" altLang="en-US" sz="2400" dirty="0" smtClean="0"/>
              <a:t>，</a:t>
            </a:r>
            <a:r>
              <a:rPr lang="zh-TW" altLang="zh-TW" sz="2400" dirty="0"/>
              <a:t>以固定</a:t>
            </a:r>
            <a:r>
              <a:rPr lang="zh-TW" altLang="zh-TW" sz="2400" dirty="0" smtClean="0"/>
              <a:t>距離</a:t>
            </a:r>
            <a:r>
              <a:rPr lang="zh-TW" altLang="zh-TW" sz="2400" dirty="0"/>
              <a:t>定位做比較</a:t>
            </a:r>
            <a:r>
              <a:rPr lang="zh-TW" altLang="en-US" sz="2400" dirty="0"/>
              <a:t>。</a:t>
            </a:r>
            <a:endParaRPr lang="zh-TW" altLang="zh-TW" sz="2400" dirty="0"/>
          </a:p>
        </p:txBody>
      </p:sp>
      <p:pic>
        <p:nvPicPr>
          <p:cNvPr id="6" name="圖片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4837" y="3437889"/>
            <a:ext cx="4322758" cy="2468625"/>
          </a:xfrm>
          <a:prstGeom prst="rect">
            <a:avLst/>
          </a:prstGeom>
        </p:spPr>
      </p:pic>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4. Experimental </a:t>
            </a:r>
            <a:r>
              <a:rPr lang="en-US" altLang="zh-TW" sz="3200" b="1" dirty="0" smtClean="0"/>
              <a:t>results (2/8)</a:t>
            </a:r>
            <a:endParaRPr lang="en-US" altLang="zh-TW" sz="3200" b="1" dirty="0"/>
          </a:p>
        </p:txBody>
      </p:sp>
      <p:pic>
        <p:nvPicPr>
          <p:cNvPr id="10" name="圖片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5619014" y="3120236"/>
            <a:ext cx="2559812" cy="3103934"/>
          </a:xfrm>
          <a:prstGeom prst="rect">
            <a:avLst/>
          </a:prstGeom>
        </p:spPr>
      </p:pic>
      <p:graphicFrame>
        <p:nvGraphicFramePr>
          <p:cNvPr id="4" name="表格 3"/>
          <p:cNvGraphicFramePr>
            <a:graphicFrameLocks noGrp="1"/>
          </p:cNvGraphicFramePr>
          <p:nvPr>
            <p:extLst>
              <p:ext uri="{D42A27DB-BD31-4B8C-83A1-F6EECF244321}">
                <p14:modId xmlns:p14="http://schemas.microsoft.com/office/powerpoint/2010/main" val="1131341262"/>
              </p:ext>
            </p:extLst>
          </p:nvPr>
        </p:nvGraphicFramePr>
        <p:xfrm>
          <a:off x="-1" y="1411169"/>
          <a:ext cx="9144001" cy="4722594"/>
        </p:xfrm>
        <a:graphic>
          <a:graphicData uri="http://schemas.openxmlformats.org/drawingml/2006/table">
            <a:tbl>
              <a:tblPr firstRow="1" firstCol="1" bandRow="1">
                <a:tableStyleId>{5C22544A-7EE6-4342-B048-85BDC9FD1C3A}</a:tableStyleId>
              </a:tblPr>
              <a:tblGrid>
                <a:gridCol w="1267913"/>
                <a:gridCol w="2087683"/>
                <a:gridCol w="1065402"/>
                <a:gridCol w="1392573"/>
                <a:gridCol w="1702965"/>
                <a:gridCol w="1627465"/>
              </a:tblGrid>
              <a:tr h="431499">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000" dirty="0" smtClean="0">
                          <a:latin typeface="標楷體" panose="03000509000000000000" pitchFamily="65" charset="-120"/>
                          <a:ea typeface="標楷體" panose="03000509000000000000" pitchFamily="65" charset="-120"/>
                        </a:rPr>
                        <a:t>傳統方法與光流</a:t>
                      </a:r>
                      <a:r>
                        <a:rPr lang="zh-TW" altLang="en-US" sz="2000" dirty="0" smtClean="0">
                          <a:latin typeface="標楷體" panose="03000509000000000000" pitchFamily="65" charset="-120"/>
                          <a:ea typeface="標楷體" panose="03000509000000000000" pitchFamily="65" charset="-120"/>
                        </a:rPr>
                        <a:t>場景</a:t>
                      </a:r>
                      <a:r>
                        <a:rPr lang="zh-TW" altLang="zh-TW" sz="2000" dirty="0" smtClean="0">
                          <a:latin typeface="標楷體" panose="03000509000000000000" pitchFamily="65" charset="-120"/>
                          <a:ea typeface="標楷體" panose="03000509000000000000" pitchFamily="65" charset="-120"/>
                        </a:rPr>
                        <a:t>分析室內定位方法</a:t>
                      </a:r>
                      <a:r>
                        <a:rPr lang="zh-TW" altLang="en-US" sz="2000" dirty="0" smtClean="0">
                          <a:latin typeface="標楷體" panose="03000509000000000000" pitchFamily="65" charset="-120"/>
                          <a:ea typeface="標楷體" panose="03000509000000000000" pitchFamily="65" charset="-120"/>
                        </a:rPr>
                        <a:t>之</a:t>
                      </a:r>
                      <a:r>
                        <a:rPr lang="zh-TW" altLang="zh-TW" sz="2000" dirty="0" smtClean="0">
                          <a:latin typeface="標楷體" panose="03000509000000000000" pitchFamily="65" charset="-120"/>
                          <a:ea typeface="標楷體" panose="03000509000000000000" pitchFamily="65" charset="-120"/>
                        </a:rPr>
                        <a:t>固定距離定位比較</a:t>
                      </a:r>
                    </a:p>
                  </a:txBody>
                  <a:tcPr marL="0" marR="0" marT="0" marB="0" anchor="ctr">
                    <a:solidFill>
                      <a:srgbClr val="0000FF"/>
                    </a:solidFill>
                  </a:tcPr>
                </a:tc>
                <a:tc hMerge="1">
                  <a:txBody>
                    <a:bodyPr/>
                    <a:lstStyle/>
                    <a:p>
                      <a:pPr algn="ctr">
                        <a:spcAft>
                          <a:spcPts val="0"/>
                        </a:spcAft>
                      </a:pP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hMerge="1">
                  <a:txBody>
                    <a:bodyPr/>
                    <a:lstStyle/>
                    <a:p>
                      <a:pPr algn="ctr">
                        <a:spcAft>
                          <a:spcPts val="0"/>
                        </a:spcAft>
                      </a:pP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hMerge="1">
                  <a:txBody>
                    <a:bodyPr/>
                    <a:lstStyle/>
                    <a:p>
                      <a:pPr algn="ctr">
                        <a:spcAft>
                          <a:spcPts val="0"/>
                        </a:spcAft>
                      </a:pP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hMerge="1">
                  <a:txBody>
                    <a:bodyPr/>
                    <a:lstStyle/>
                    <a:p>
                      <a:pPr algn="ctr">
                        <a:spcAft>
                          <a:spcPts val="0"/>
                        </a:spcAft>
                      </a:pP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hMerge="1">
                  <a:txBody>
                    <a:bodyPr/>
                    <a:lstStyle/>
                    <a:p>
                      <a:pPr algn="ctr">
                        <a:spcAft>
                          <a:spcPts val="0"/>
                        </a:spcAft>
                      </a:pPr>
                      <a:endParaRPr lang="zh-TW" sz="2000" dirty="0">
                        <a:solidFill>
                          <a:srgbClr val="FF0000"/>
                        </a:solidFill>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r>
              <a:tr h="431499">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 </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dirty="0">
                          <a:solidFill>
                            <a:schemeClr val="bg1"/>
                          </a:solidFill>
                          <a:effectLst/>
                          <a:latin typeface="Times New Roman" panose="02020603050405020304" pitchFamily="18" charset="0"/>
                          <a:cs typeface="Times New Roman" panose="02020603050405020304" pitchFamily="18" charset="0"/>
                        </a:rPr>
                        <a:t> </a:t>
                      </a:r>
                      <a:endParaRPr lang="zh-TW" sz="2000" dirty="0">
                        <a:solidFill>
                          <a:schemeClr val="bg1"/>
                        </a:solidFill>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solidFill>
                      <a:schemeClr val="accent1"/>
                    </a:solidFill>
                  </a:tcPr>
                </a:tc>
                <a:tc>
                  <a:txBody>
                    <a:bodyPr/>
                    <a:lstStyle/>
                    <a:p>
                      <a:pPr algn="ctr">
                        <a:spcAft>
                          <a:spcPts val="0"/>
                        </a:spcAft>
                      </a:pPr>
                      <a:r>
                        <a:rPr lang="en-US" sz="2000" b="1" dirty="0">
                          <a:solidFill>
                            <a:schemeClr val="bg1"/>
                          </a:solidFill>
                          <a:effectLst/>
                          <a:latin typeface="Times New Roman" panose="02020603050405020304" pitchFamily="18" charset="0"/>
                          <a:cs typeface="Times New Roman" panose="02020603050405020304" pitchFamily="18" charset="0"/>
                        </a:rPr>
                        <a:t>RFID</a:t>
                      </a:r>
                      <a:endParaRPr lang="zh-TW" sz="2000" b="1" dirty="0">
                        <a:solidFill>
                          <a:schemeClr val="bg1"/>
                        </a:solidFill>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solidFill>
                      <a:schemeClr val="accent1"/>
                    </a:solidFill>
                  </a:tcPr>
                </a:tc>
                <a:tc>
                  <a:txBody>
                    <a:bodyPr/>
                    <a:lstStyle/>
                    <a:p>
                      <a:pPr algn="ctr">
                        <a:spcAft>
                          <a:spcPts val="0"/>
                        </a:spcAft>
                      </a:pPr>
                      <a:r>
                        <a:rPr lang="en-US" altLang="zh-TW" sz="2000" b="1" dirty="0" smtClean="0">
                          <a:solidFill>
                            <a:schemeClr val="bg1"/>
                          </a:solidFill>
                          <a:effectLst/>
                          <a:latin typeface="Times New Roman" panose="02020603050405020304" pitchFamily="18" charset="0"/>
                          <a:ea typeface="細明體" panose="02020509000000000000" pitchFamily="49" charset="-120"/>
                          <a:cs typeface="Times New Roman" panose="02020603050405020304" pitchFamily="18" charset="0"/>
                        </a:rPr>
                        <a:t>Wi-Fi</a:t>
                      </a:r>
                      <a:endParaRPr lang="zh-TW" sz="2000" b="1" dirty="0">
                        <a:solidFill>
                          <a:schemeClr val="bg1"/>
                        </a:solidFill>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solidFill>
                      <a:schemeClr val="accent1"/>
                    </a:solidFill>
                  </a:tcPr>
                </a:tc>
                <a:tc>
                  <a:txBody>
                    <a:bodyPr/>
                    <a:lstStyle/>
                    <a:p>
                      <a:pPr algn="ctr">
                        <a:spcAft>
                          <a:spcPts val="0"/>
                        </a:spcAft>
                      </a:pPr>
                      <a:r>
                        <a:rPr lang="en-US" sz="2000" b="1" dirty="0" smtClean="0">
                          <a:solidFill>
                            <a:schemeClr val="bg1"/>
                          </a:solidFill>
                          <a:effectLst/>
                          <a:latin typeface="Times New Roman" panose="02020603050405020304" pitchFamily="18" charset="0"/>
                          <a:cs typeface="Times New Roman" panose="02020603050405020304" pitchFamily="18" charset="0"/>
                        </a:rPr>
                        <a:t>Feature-</a:t>
                      </a:r>
                      <a:r>
                        <a:rPr lang="en-US" altLang="zh-TW" sz="2000" b="1" dirty="0" smtClean="0">
                          <a:solidFill>
                            <a:schemeClr val="bg1"/>
                          </a:solidFill>
                          <a:effectLst/>
                          <a:latin typeface="Times New Roman" panose="02020603050405020304" pitchFamily="18" charset="0"/>
                          <a:cs typeface="Times New Roman" panose="02020603050405020304" pitchFamily="18" charset="0"/>
                        </a:rPr>
                        <a:t>Based</a:t>
                      </a:r>
                    </a:p>
                    <a:p>
                      <a:pPr algn="ctr">
                        <a:spcAft>
                          <a:spcPts val="0"/>
                        </a:spcAft>
                      </a:pPr>
                      <a:r>
                        <a:rPr lang="en-US" sz="2000" b="1" dirty="0" smtClean="0">
                          <a:solidFill>
                            <a:schemeClr val="bg1"/>
                          </a:solidFill>
                          <a:effectLst/>
                          <a:latin typeface="Times New Roman" panose="02020603050405020304" pitchFamily="18" charset="0"/>
                          <a:cs typeface="Times New Roman" panose="02020603050405020304" pitchFamily="18" charset="0"/>
                        </a:rPr>
                        <a:t> </a:t>
                      </a:r>
                      <a:r>
                        <a:rPr lang="en-US" sz="2000" b="1" dirty="0">
                          <a:solidFill>
                            <a:schemeClr val="bg1"/>
                          </a:solidFill>
                          <a:effectLst/>
                          <a:latin typeface="Times New Roman" panose="02020603050405020304" pitchFamily="18" charset="0"/>
                          <a:cs typeface="Times New Roman" panose="02020603050405020304" pitchFamily="18" charset="0"/>
                        </a:rPr>
                        <a:t>Optical Flow</a:t>
                      </a:r>
                      <a:endParaRPr lang="zh-TW" sz="2000" b="1" dirty="0">
                        <a:solidFill>
                          <a:schemeClr val="bg1"/>
                        </a:solidFill>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solidFill>
                      <a:schemeClr val="accent1"/>
                    </a:solidFill>
                  </a:tcPr>
                </a:tc>
                <a:tc>
                  <a:txBody>
                    <a:bodyPr/>
                    <a:lstStyle/>
                    <a:p>
                      <a:pPr algn="ctr">
                        <a:spcAft>
                          <a:spcPts val="0"/>
                        </a:spcAft>
                      </a:pPr>
                      <a:r>
                        <a:rPr lang="en-US" sz="2000" b="1" dirty="0" smtClean="0">
                          <a:solidFill>
                            <a:srgbClr val="FF0000"/>
                          </a:solidFill>
                          <a:effectLst/>
                          <a:latin typeface="Times New Roman" panose="02020603050405020304" pitchFamily="18" charset="0"/>
                          <a:cs typeface="Times New Roman" panose="02020603050405020304" pitchFamily="18" charset="0"/>
                        </a:rPr>
                        <a:t>Optical </a:t>
                      </a:r>
                      <a:r>
                        <a:rPr lang="en-US" sz="2000" b="1" dirty="0">
                          <a:solidFill>
                            <a:srgbClr val="FF0000"/>
                          </a:solidFill>
                          <a:effectLst/>
                          <a:latin typeface="Times New Roman" panose="02020603050405020304" pitchFamily="18" charset="0"/>
                          <a:cs typeface="Times New Roman" panose="02020603050405020304" pitchFamily="18" charset="0"/>
                        </a:rPr>
                        <a:t>Flow </a:t>
                      </a:r>
                      <a:r>
                        <a:rPr lang="en-US" sz="2000" b="1" dirty="0" smtClean="0">
                          <a:solidFill>
                            <a:srgbClr val="FF0000"/>
                          </a:solidFill>
                          <a:effectLst/>
                          <a:latin typeface="Times New Roman" panose="02020603050405020304" pitchFamily="18" charset="0"/>
                          <a:cs typeface="Times New Roman" panose="02020603050405020304" pitchFamily="18" charset="0"/>
                        </a:rPr>
                        <a:t>Scene</a:t>
                      </a:r>
                      <a:endParaRPr lang="zh-TW" sz="2000" b="1" dirty="0">
                        <a:solidFill>
                          <a:srgbClr val="FF0000"/>
                        </a:solidFill>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solidFill>
                      <a:schemeClr val="accent1"/>
                    </a:solidFill>
                  </a:tcPr>
                </a:tc>
              </a:tr>
              <a:tr h="215749">
                <a:tc rowSpan="2">
                  <a:txBody>
                    <a:bodyPr/>
                    <a:lstStyle/>
                    <a:p>
                      <a:pPr algn="ctr">
                        <a:spcAft>
                          <a:spcPts val="0"/>
                        </a:spcAft>
                      </a:pPr>
                      <a:r>
                        <a:rPr lang="en-US" sz="2000" dirty="0" smtClean="0">
                          <a:effectLst/>
                          <a:latin typeface="Times New Roman" panose="02020603050405020304" pitchFamily="18" charset="0"/>
                          <a:cs typeface="Times New Roman" panose="02020603050405020304" pitchFamily="18" charset="0"/>
                        </a:rPr>
                        <a:t>Lab</a:t>
                      </a:r>
                    </a:p>
                    <a:p>
                      <a:pPr algn="ctr">
                        <a:spcAft>
                          <a:spcPts val="0"/>
                        </a:spcAft>
                      </a:pPr>
                      <a:r>
                        <a:rPr lang="en-US" sz="2000" dirty="0" smtClean="0">
                          <a:effectLst/>
                          <a:latin typeface="Times New Roman" panose="02020603050405020304" pitchFamily="18" charset="0"/>
                          <a:cs typeface="Times New Roman" panose="02020603050405020304" pitchFamily="18" charset="0"/>
                        </a:rPr>
                        <a:t>(</a:t>
                      </a:r>
                      <a:r>
                        <a:rPr lang="en-US" sz="2000" dirty="0">
                          <a:effectLst/>
                          <a:latin typeface="Times New Roman" panose="02020603050405020304" pitchFamily="18" charset="0"/>
                          <a:cs typeface="Times New Roman" panose="02020603050405020304" pitchFamily="18" charset="0"/>
                        </a:rPr>
                        <a:t>11m)</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Execution time</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0.52 sec</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marL="0" algn="ctr" defTabSz="914400" rtl="0" eaLnBrk="1" latinLnBrk="0" hangingPunct="1">
                        <a:spcAft>
                          <a:spcPts val="0"/>
                        </a:spcAft>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0.372 sec</a:t>
                      </a:r>
                      <a:endParaRPr lang="zh-TW"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0.209566 sec</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b="1" dirty="0">
                          <a:solidFill>
                            <a:srgbClr val="FF0000"/>
                          </a:solidFill>
                          <a:effectLst/>
                          <a:latin typeface="Times New Roman" panose="02020603050405020304" pitchFamily="18" charset="0"/>
                          <a:cs typeface="Times New Roman" panose="02020603050405020304" pitchFamily="18" charset="0"/>
                        </a:rPr>
                        <a:t>0.124590 sec</a:t>
                      </a:r>
                      <a:endParaRPr lang="zh-TW" sz="2000" b="1" dirty="0">
                        <a:solidFill>
                          <a:srgbClr val="FF0000"/>
                        </a:solidFill>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r>
              <a:tr h="431499">
                <a:tc vMerge="1">
                  <a:txBody>
                    <a:bodyPr/>
                    <a:lstStyle/>
                    <a:p>
                      <a:endParaRPr lang="zh-TW" altLang="en-US"/>
                    </a:p>
                  </a:txBody>
                  <a:tcP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Localization error</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0.97 m</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marL="0" algn="ctr" defTabSz="914400" rtl="0" eaLnBrk="1" latinLnBrk="0" hangingPunct="1">
                        <a:spcAft>
                          <a:spcPts val="0"/>
                        </a:spcAft>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0.71m</a:t>
                      </a:r>
                      <a:endParaRPr lang="zh-TW"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0.773 m</a:t>
                      </a:r>
                      <a:endParaRPr lang="zh-TW"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algn="ctr">
                        <a:spcAft>
                          <a:spcPts val="0"/>
                        </a:spcAft>
                      </a:pPr>
                      <a:r>
                        <a:rPr lang="en-US" sz="2000" b="1" dirty="0">
                          <a:solidFill>
                            <a:srgbClr val="FF0000"/>
                          </a:solidFill>
                          <a:effectLst/>
                          <a:latin typeface="Times New Roman" panose="02020603050405020304" pitchFamily="18" charset="0"/>
                          <a:cs typeface="Times New Roman" panose="02020603050405020304" pitchFamily="18" charset="0"/>
                        </a:rPr>
                        <a:t>0.463 m</a:t>
                      </a:r>
                      <a:endParaRPr lang="zh-TW" sz="2000" b="1" dirty="0">
                        <a:solidFill>
                          <a:srgbClr val="FF0000"/>
                        </a:solidFill>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r>
              <a:tr h="215749">
                <a:tc rowSpan="2">
                  <a:txBody>
                    <a:bodyPr/>
                    <a:lstStyle/>
                    <a:p>
                      <a:pPr algn="ctr">
                        <a:spcAft>
                          <a:spcPts val="0"/>
                        </a:spcAft>
                      </a:pPr>
                      <a:r>
                        <a:rPr lang="en-US" altLang="zh-TW" sz="2000" dirty="0" smtClean="0">
                          <a:effectLst/>
                          <a:latin typeface="Times New Roman" panose="02020603050405020304" pitchFamily="18" charset="0"/>
                          <a:cs typeface="Times New Roman" panose="02020603050405020304" pitchFamily="18" charset="0"/>
                        </a:rPr>
                        <a:t>Class</a:t>
                      </a:r>
                      <a:r>
                        <a:rPr lang="en-US" sz="2000" dirty="0" smtClean="0">
                          <a:effectLst/>
                          <a:latin typeface="Times New Roman" panose="02020603050405020304" pitchFamily="18" charset="0"/>
                          <a:cs typeface="Times New Roman" panose="02020603050405020304" pitchFamily="18" charset="0"/>
                        </a:rPr>
                        <a:t>room </a:t>
                      </a:r>
                      <a:r>
                        <a:rPr lang="en-US" sz="2000" dirty="0">
                          <a:effectLst/>
                          <a:latin typeface="Times New Roman" panose="02020603050405020304" pitchFamily="18" charset="0"/>
                          <a:cs typeface="Times New Roman" panose="02020603050405020304" pitchFamily="18" charset="0"/>
                        </a:rPr>
                        <a:t>(14m)</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Execution time</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0.42 sec</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marL="0" algn="ctr" defTabSz="914400" rtl="0" eaLnBrk="1" latinLnBrk="0" hangingPunct="1">
                        <a:spcAft>
                          <a:spcPts val="0"/>
                        </a:spcAft>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0.331 sec</a:t>
                      </a:r>
                      <a:endParaRPr lang="zh-TW"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0.208271 sec</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b="1" dirty="0">
                          <a:solidFill>
                            <a:srgbClr val="FF0000"/>
                          </a:solidFill>
                          <a:effectLst/>
                          <a:latin typeface="Times New Roman" panose="02020603050405020304" pitchFamily="18" charset="0"/>
                          <a:cs typeface="Times New Roman" panose="02020603050405020304" pitchFamily="18" charset="0"/>
                        </a:rPr>
                        <a:t>0.117875 sec</a:t>
                      </a:r>
                      <a:endParaRPr lang="zh-TW" sz="2000" b="1" dirty="0">
                        <a:solidFill>
                          <a:srgbClr val="FF0000"/>
                        </a:solidFill>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r>
              <a:tr h="431499">
                <a:tc vMerge="1">
                  <a:txBody>
                    <a:bodyPr/>
                    <a:lstStyle/>
                    <a:p>
                      <a:endParaRPr lang="zh-TW" altLang="en-US"/>
                    </a:p>
                  </a:txBody>
                  <a:tcP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Localization error</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0.83 m</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marL="0" algn="ctr" defTabSz="914400" rtl="0" eaLnBrk="1" latinLnBrk="0" hangingPunct="1">
                        <a:spcAft>
                          <a:spcPts val="0"/>
                        </a:spcAft>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0.656 m</a:t>
                      </a:r>
                      <a:endParaRPr lang="zh-TW"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0.727 m</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b="1" dirty="0">
                          <a:solidFill>
                            <a:srgbClr val="FF0000"/>
                          </a:solidFill>
                          <a:effectLst/>
                          <a:latin typeface="Times New Roman" panose="02020603050405020304" pitchFamily="18" charset="0"/>
                          <a:cs typeface="Times New Roman" panose="02020603050405020304" pitchFamily="18" charset="0"/>
                        </a:rPr>
                        <a:t>0.511 m</a:t>
                      </a:r>
                      <a:endParaRPr lang="zh-TW" sz="2000" b="1" dirty="0">
                        <a:solidFill>
                          <a:srgbClr val="FF0000"/>
                        </a:solidFill>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r>
              <a:tr h="215749">
                <a:tc rowSpan="2">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Corridor (14m)</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Execution time</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0.48 sec</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marL="0" algn="ctr" defTabSz="914400" rtl="0" eaLnBrk="1" latinLnBrk="0" hangingPunct="1">
                        <a:spcAft>
                          <a:spcPts val="0"/>
                        </a:spcAft>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0.371 sec</a:t>
                      </a:r>
                      <a:endParaRPr lang="zh-TW"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0.198783 sec</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b="1" dirty="0">
                          <a:solidFill>
                            <a:srgbClr val="FF0000"/>
                          </a:solidFill>
                          <a:effectLst/>
                          <a:latin typeface="Times New Roman" panose="02020603050405020304" pitchFamily="18" charset="0"/>
                          <a:cs typeface="Times New Roman" panose="02020603050405020304" pitchFamily="18" charset="0"/>
                        </a:rPr>
                        <a:t>0.112693 sec</a:t>
                      </a:r>
                      <a:endParaRPr lang="zh-TW" sz="2000" b="1" dirty="0">
                        <a:solidFill>
                          <a:srgbClr val="FF0000"/>
                        </a:solidFill>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r>
              <a:tr h="431499">
                <a:tc vMerge="1">
                  <a:txBody>
                    <a:bodyPr/>
                    <a:lstStyle/>
                    <a:p>
                      <a:endParaRPr lang="zh-TW" altLang="en-US"/>
                    </a:p>
                  </a:txBody>
                  <a:tcP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Localization error</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0.53 m</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marL="0" algn="ctr" defTabSz="914400" rtl="0" eaLnBrk="1" latinLnBrk="0" hangingPunct="1">
                        <a:spcAft>
                          <a:spcPts val="0"/>
                        </a:spcAft>
                      </a:pPr>
                      <a:r>
                        <a:rPr lang="en-US" altLang="zh-TW" sz="2000" kern="1200" dirty="0" smtClean="0">
                          <a:solidFill>
                            <a:schemeClr val="dk1"/>
                          </a:solidFill>
                          <a:effectLst/>
                          <a:latin typeface="Times New Roman" panose="02020603050405020304" pitchFamily="18" charset="0"/>
                          <a:ea typeface="+mn-ea"/>
                          <a:cs typeface="Times New Roman" panose="02020603050405020304" pitchFamily="18" charset="0"/>
                        </a:rPr>
                        <a:t>0.698 m</a:t>
                      </a:r>
                      <a:endParaRPr lang="zh-TW"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spcAft>
                          <a:spcPts val="0"/>
                        </a:spcAft>
                      </a:pPr>
                      <a:r>
                        <a:rPr lang="en-US" altLang="zh-TW" sz="2000" kern="1200" dirty="0" smtClean="0">
                          <a:solidFill>
                            <a:schemeClr val="dk1"/>
                          </a:solidFill>
                          <a:effectLst/>
                          <a:latin typeface="Times New Roman" panose="02020603050405020304" pitchFamily="18" charset="0"/>
                          <a:ea typeface="+mn-ea"/>
                          <a:cs typeface="Times New Roman" panose="02020603050405020304" pitchFamily="18" charset="0"/>
                        </a:rPr>
                        <a:t>0.7213345 m</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b="1" dirty="0">
                          <a:solidFill>
                            <a:srgbClr val="FF0000"/>
                          </a:solidFill>
                          <a:effectLst/>
                          <a:latin typeface="Times New Roman" panose="02020603050405020304" pitchFamily="18" charset="0"/>
                          <a:cs typeface="Times New Roman" panose="02020603050405020304" pitchFamily="18" charset="0"/>
                        </a:rPr>
                        <a:t>0.52675 m</a:t>
                      </a:r>
                      <a:endParaRPr lang="zh-TW" sz="2000" b="1" dirty="0">
                        <a:solidFill>
                          <a:srgbClr val="FF0000"/>
                        </a:solidFill>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r>
              <a:tr h="215749">
                <a:tc rowSpan="2">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Lobby </a:t>
                      </a:r>
                      <a:endParaRPr lang="en-US" sz="2000" dirty="0" smtClean="0">
                        <a:effectLst/>
                        <a:latin typeface="Times New Roman" panose="02020603050405020304" pitchFamily="18" charset="0"/>
                        <a:cs typeface="Times New Roman" panose="02020603050405020304" pitchFamily="18" charset="0"/>
                      </a:endParaRPr>
                    </a:p>
                    <a:p>
                      <a:pPr algn="ctr">
                        <a:spcAft>
                          <a:spcPts val="0"/>
                        </a:spcAft>
                      </a:pPr>
                      <a:r>
                        <a:rPr lang="en-US" sz="2000" dirty="0" smtClean="0">
                          <a:effectLst/>
                          <a:latin typeface="Times New Roman" panose="02020603050405020304" pitchFamily="18" charset="0"/>
                          <a:cs typeface="Times New Roman" panose="02020603050405020304" pitchFamily="18" charset="0"/>
                        </a:rPr>
                        <a:t>(</a:t>
                      </a:r>
                      <a:r>
                        <a:rPr lang="en-US" sz="2000" dirty="0">
                          <a:effectLst/>
                          <a:latin typeface="Times New Roman" panose="02020603050405020304" pitchFamily="18" charset="0"/>
                          <a:cs typeface="Times New Roman" panose="02020603050405020304" pitchFamily="18" charset="0"/>
                        </a:rPr>
                        <a:t>21m)</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Execution time</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0.45 sec</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marL="0" algn="ctr" defTabSz="914400" rtl="0" eaLnBrk="1" latinLnBrk="0" hangingPunct="1">
                        <a:spcAft>
                          <a:spcPts val="0"/>
                        </a:spcAft>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0.312 sec</a:t>
                      </a:r>
                      <a:endParaRPr lang="zh-TW"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0.203564 sec</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b="1" dirty="0">
                          <a:solidFill>
                            <a:srgbClr val="FF0000"/>
                          </a:solidFill>
                          <a:effectLst/>
                          <a:latin typeface="Times New Roman" panose="02020603050405020304" pitchFamily="18" charset="0"/>
                          <a:cs typeface="Times New Roman" panose="02020603050405020304" pitchFamily="18" charset="0"/>
                        </a:rPr>
                        <a:t>0.113698 sec</a:t>
                      </a:r>
                      <a:endParaRPr lang="zh-TW" sz="2000" b="1" dirty="0">
                        <a:solidFill>
                          <a:srgbClr val="FF0000"/>
                        </a:solidFill>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r>
              <a:tr h="431499">
                <a:tc vMerge="1">
                  <a:txBody>
                    <a:bodyPr/>
                    <a:lstStyle/>
                    <a:p>
                      <a:endParaRPr lang="zh-TW" altLang="en-US"/>
                    </a:p>
                  </a:txBody>
                  <a:tcP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Localization error</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0.48 m</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marL="0" algn="ctr" defTabSz="914400" rtl="0" eaLnBrk="1" latinLnBrk="0" hangingPunct="1">
                        <a:spcAft>
                          <a:spcPts val="0"/>
                        </a:spcAft>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0.643 m</a:t>
                      </a:r>
                      <a:endParaRPr lang="zh-TW"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0.876953 m</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b="1" dirty="0">
                          <a:solidFill>
                            <a:srgbClr val="FF0000"/>
                          </a:solidFill>
                          <a:effectLst/>
                          <a:latin typeface="Times New Roman" panose="02020603050405020304" pitchFamily="18" charset="0"/>
                          <a:cs typeface="Times New Roman" panose="02020603050405020304" pitchFamily="18" charset="0"/>
                        </a:rPr>
                        <a:t>0.44173 m</a:t>
                      </a:r>
                      <a:endParaRPr lang="zh-TW" sz="2000" b="1" dirty="0">
                        <a:solidFill>
                          <a:srgbClr val="FF0000"/>
                        </a:solidFill>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r>
              <a:tr h="215749">
                <a:tc rowSpan="2">
                  <a:txBody>
                    <a:bodyPr/>
                    <a:lstStyle/>
                    <a:p>
                      <a:pPr algn="ctr">
                        <a:spcAft>
                          <a:spcPts val="0"/>
                        </a:spcAft>
                      </a:pPr>
                      <a:r>
                        <a:rPr lang="en-US" altLang="zh-TW" sz="2000" dirty="0" smtClean="0">
                          <a:effectLst/>
                          <a:latin typeface="Times New Roman" panose="02020603050405020304" pitchFamily="18" charset="0"/>
                          <a:ea typeface="細明體" panose="02020509000000000000" pitchFamily="49" charset="-120"/>
                          <a:cs typeface="Times New Roman" panose="02020603050405020304" pitchFamily="18" charset="0"/>
                        </a:rPr>
                        <a:t>Chamber</a:t>
                      </a:r>
                    </a:p>
                    <a:p>
                      <a:pPr algn="ctr">
                        <a:spcAft>
                          <a:spcPts val="0"/>
                        </a:spcAft>
                      </a:pPr>
                      <a:r>
                        <a:rPr lang="en-US" altLang="zh-TW" sz="2000" dirty="0" smtClean="0">
                          <a:effectLst/>
                          <a:latin typeface="Times New Roman" panose="02020603050405020304" pitchFamily="18" charset="0"/>
                          <a:ea typeface="細明體" panose="02020509000000000000" pitchFamily="49" charset="-120"/>
                          <a:cs typeface="Times New Roman" panose="02020603050405020304" pitchFamily="18" charset="0"/>
                        </a:rPr>
                        <a:t>(10m)</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Execution time</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marL="0" algn="ctr" defTabSz="914400" rtl="0" eaLnBrk="1" latinLnBrk="0" hangingPunct="1">
                        <a:spcAft>
                          <a:spcPts val="0"/>
                        </a:spcAft>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0.4 sec</a:t>
                      </a:r>
                      <a:endParaRPr lang="zh-TW"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0.283 sec</a:t>
                      </a:r>
                      <a:endParaRPr lang="zh-TW"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n-US" altLang="zh-TW" sz="2000" kern="1200" dirty="0" smtClean="0">
                          <a:solidFill>
                            <a:schemeClr val="dk1"/>
                          </a:solidFill>
                          <a:effectLst/>
                          <a:latin typeface="Times New Roman" panose="02020603050405020304" pitchFamily="18" charset="0"/>
                          <a:ea typeface="+mn-ea"/>
                          <a:cs typeface="Times New Roman" panose="02020603050405020304" pitchFamily="18" charset="0"/>
                        </a:rPr>
                        <a:t>0.202542 sec</a:t>
                      </a:r>
                      <a:endParaRPr lang="zh-TW"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n-US" sz="2000" b="1" kern="1200" dirty="0">
                          <a:solidFill>
                            <a:srgbClr val="FF0000"/>
                          </a:solidFill>
                          <a:effectLst/>
                          <a:latin typeface="Times New Roman" panose="02020603050405020304" pitchFamily="18" charset="0"/>
                          <a:ea typeface="+mn-ea"/>
                          <a:cs typeface="Times New Roman" panose="02020603050405020304" pitchFamily="18" charset="0"/>
                        </a:rPr>
                        <a:t>0.113698 sec</a:t>
                      </a:r>
                      <a:endParaRPr lang="zh-TW" sz="2000" b="1" kern="1200" dirty="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0" marB="0" anchor="ctr"/>
                </a:tc>
              </a:tr>
              <a:tr h="431499">
                <a:tc vMerge="1">
                  <a:txBody>
                    <a:bodyPr/>
                    <a:lstStyle/>
                    <a:p>
                      <a:pPr algn="ctr">
                        <a:spcAft>
                          <a:spcPts val="0"/>
                        </a:spcAft>
                      </a:pP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algn="ctr">
                        <a:spcAft>
                          <a:spcPts val="0"/>
                        </a:spcAft>
                      </a:pPr>
                      <a:r>
                        <a:rPr lang="en-US" sz="2000" dirty="0">
                          <a:effectLst/>
                          <a:latin typeface="Times New Roman" panose="02020603050405020304" pitchFamily="18" charset="0"/>
                          <a:cs typeface="Times New Roman" panose="02020603050405020304" pitchFamily="18" charset="0"/>
                        </a:rPr>
                        <a:t>Localization error</a:t>
                      </a:r>
                      <a:endParaRPr lang="zh-TW" sz="2000" dirty="0">
                        <a:effectLst/>
                        <a:latin typeface="Times New Roman" panose="02020603050405020304" pitchFamily="18" charset="0"/>
                        <a:ea typeface="細明體" panose="02020509000000000000" pitchFamily="49" charset="-120"/>
                        <a:cs typeface="Times New Roman" panose="02020603050405020304" pitchFamily="18" charset="0"/>
                      </a:endParaRPr>
                    </a:p>
                  </a:txBody>
                  <a:tcPr marL="0" marR="0" marT="0" marB="0" anchor="ctr"/>
                </a:tc>
                <a:tc>
                  <a:txBody>
                    <a:bodyPr/>
                    <a:lstStyle/>
                    <a:p>
                      <a:pPr marL="0" algn="ctr" defTabSz="914400" rtl="0" eaLnBrk="1" latinLnBrk="0" hangingPunct="1">
                        <a:spcAft>
                          <a:spcPts val="0"/>
                        </a:spcAft>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0.37 m</a:t>
                      </a:r>
                      <a:endParaRPr lang="zh-TW"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0.303 m</a:t>
                      </a:r>
                      <a:endParaRPr lang="zh-TW"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0.53124 m</a:t>
                      </a:r>
                      <a:endParaRPr lang="zh-TW"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n-US" sz="2000" b="1" kern="1200" dirty="0">
                          <a:solidFill>
                            <a:srgbClr val="FF0000"/>
                          </a:solidFill>
                          <a:effectLst/>
                          <a:latin typeface="Times New Roman" panose="02020603050405020304" pitchFamily="18" charset="0"/>
                          <a:ea typeface="+mn-ea"/>
                          <a:cs typeface="Times New Roman" panose="02020603050405020304" pitchFamily="18" charset="0"/>
                        </a:rPr>
                        <a:t>0.3786 m</a:t>
                      </a:r>
                      <a:endParaRPr lang="zh-TW" sz="2000" b="1" kern="1200" dirty="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0" marB="0" anchor="ctr"/>
                </a:tc>
              </a:tr>
            </a:tbl>
          </a:graphicData>
        </a:graphic>
      </p:graphicFrame>
      <p:sp>
        <p:nvSpPr>
          <p:cNvPr id="5" name="矩形 4"/>
          <p:cNvSpPr/>
          <p:nvPr/>
        </p:nvSpPr>
        <p:spPr>
          <a:xfrm>
            <a:off x="3342011" y="5389296"/>
            <a:ext cx="4215950" cy="7444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1855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4. Experimental </a:t>
            </a:r>
            <a:r>
              <a:rPr lang="en-US" altLang="zh-TW" sz="3200" b="1" dirty="0" smtClean="0"/>
              <a:t>results (3/8)</a:t>
            </a:r>
            <a:endParaRPr lang="en-US" altLang="zh-TW" sz="3200" b="1" dirty="0"/>
          </a:p>
        </p:txBody>
      </p:sp>
      <p:sp>
        <p:nvSpPr>
          <p:cNvPr id="5"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buFont typeface="Wingdings" panose="05000000000000000000" pitchFamily="2" charset="2"/>
              <a:buChar char="Ø"/>
            </a:pPr>
            <a:r>
              <a:rPr lang="zh-TW" altLang="zh-TW" sz="2400" b="1" dirty="0"/>
              <a:t>相鄰串列座標路徑規劃方法</a:t>
            </a:r>
          </a:p>
          <a:p>
            <a:pPr marL="0" indent="0">
              <a:buNone/>
            </a:pPr>
            <a:r>
              <a:rPr lang="zh-TW" altLang="zh-TW" sz="2400" dirty="0"/>
              <a:t>本論文在路徑規劃階段，所提出之「相鄰串列座標路徑規劃方法」在執行效率上，相較於傳統相鄰串列地圖路徑規劃方法更為優良，且隨著地圖建置的</a:t>
            </a:r>
            <a:r>
              <a:rPr lang="zh-TW" altLang="zh-TW" sz="2400" dirty="0">
                <a:solidFill>
                  <a:srgbClr val="FF0000"/>
                </a:solidFill>
              </a:rPr>
              <a:t>複雜度越</a:t>
            </a:r>
            <a:r>
              <a:rPr lang="zh-TW" altLang="zh-TW" sz="2400" dirty="0" smtClean="0">
                <a:solidFill>
                  <a:srgbClr val="FF0000"/>
                </a:solidFill>
              </a:rPr>
              <a:t>高</a:t>
            </a:r>
            <a:r>
              <a:rPr lang="zh-TW" altLang="zh-TW" sz="2400" dirty="0" smtClean="0"/>
              <a:t>，</a:t>
            </a:r>
            <a:r>
              <a:rPr lang="zh-TW" altLang="zh-TW" sz="2400" dirty="0"/>
              <a:t>本論文所提出的相鄰串列座標迪科斯徹方法之</a:t>
            </a:r>
            <a:r>
              <a:rPr lang="zh-TW" altLang="zh-TW" sz="2400" dirty="0">
                <a:solidFill>
                  <a:srgbClr val="FF0000"/>
                </a:solidFill>
              </a:rPr>
              <a:t>改善程度就越</a:t>
            </a:r>
            <a:r>
              <a:rPr lang="zh-TW" altLang="zh-TW" sz="2400" dirty="0" smtClean="0">
                <a:solidFill>
                  <a:srgbClr val="FF0000"/>
                </a:solidFill>
              </a:rPr>
              <a:t>明顯</a:t>
            </a:r>
            <a:r>
              <a:rPr lang="zh-TW" altLang="en-US" sz="2400" dirty="0" smtClean="0"/>
              <a:t>。</a:t>
            </a:r>
            <a:endParaRPr lang="en-US" altLang="zh-TW" sz="2400" dirty="0" smtClean="0"/>
          </a:p>
        </p:txBody>
      </p:sp>
    </p:spTree>
    <p:extLst>
      <p:ext uri="{BB962C8B-B14F-4D97-AF65-F5344CB8AC3E}">
        <p14:creationId xmlns:p14="http://schemas.microsoft.com/office/powerpoint/2010/main" val="33683798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4. Experimental </a:t>
            </a:r>
            <a:r>
              <a:rPr lang="en-US" altLang="zh-TW" sz="3200" b="1" dirty="0" smtClean="0"/>
              <a:t>results (4/8)</a:t>
            </a:r>
            <a:endParaRPr lang="en-US" altLang="zh-TW" sz="3200" b="1" dirty="0"/>
          </a:p>
        </p:txBody>
      </p:sp>
      <p:pic>
        <p:nvPicPr>
          <p:cNvPr id="8" name="圖片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88101" y="1805561"/>
            <a:ext cx="5282538" cy="2005408"/>
          </a:xfrm>
          <a:prstGeom prst="rect">
            <a:avLst/>
          </a:prstGeom>
        </p:spPr>
      </p:pic>
      <p:graphicFrame>
        <p:nvGraphicFramePr>
          <p:cNvPr id="10" name="表格 9"/>
          <p:cNvGraphicFramePr>
            <a:graphicFrameLocks noGrp="1"/>
          </p:cNvGraphicFramePr>
          <p:nvPr>
            <p:extLst>
              <p:ext uri="{D42A27DB-BD31-4B8C-83A1-F6EECF244321}">
                <p14:modId xmlns:p14="http://schemas.microsoft.com/office/powerpoint/2010/main" val="2063840365"/>
              </p:ext>
            </p:extLst>
          </p:nvPr>
        </p:nvGraphicFramePr>
        <p:xfrm>
          <a:off x="163433" y="4255696"/>
          <a:ext cx="8774699" cy="1892048"/>
        </p:xfrm>
        <a:graphic>
          <a:graphicData uri="http://schemas.openxmlformats.org/drawingml/2006/table">
            <a:tbl>
              <a:tblPr firstRow="1" firstCol="1" bandRow="1">
                <a:tableStyleId>{5C22544A-7EE6-4342-B048-85BDC9FD1C3A}</a:tableStyleId>
              </a:tblPr>
              <a:tblGrid>
                <a:gridCol w="1886882"/>
                <a:gridCol w="2415208"/>
                <a:gridCol w="2623931"/>
                <a:gridCol w="1848678"/>
              </a:tblGrid>
              <a:tr h="433749">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000" b="1" kern="1200" dirty="0" smtClean="0">
                          <a:solidFill>
                            <a:schemeClr val="lt1"/>
                          </a:solidFill>
                          <a:latin typeface="標楷體" panose="03000509000000000000" pitchFamily="65" charset="-120"/>
                          <a:ea typeface="標楷體" panose="03000509000000000000" pitchFamily="65" charset="-120"/>
                          <a:cs typeface="+mn-cs"/>
                        </a:rPr>
                        <a:t>相鄰串列地圖路徑規劃方法與相鄰串列座標路徑規劃方法</a:t>
                      </a:r>
                      <a:r>
                        <a:rPr lang="zh-TW" altLang="en-US" sz="2000" b="1" kern="1200" dirty="0" smtClean="0">
                          <a:solidFill>
                            <a:schemeClr val="lt1"/>
                          </a:solidFill>
                          <a:latin typeface="標楷體" panose="03000509000000000000" pitchFamily="65" charset="-120"/>
                          <a:ea typeface="標楷體" panose="03000509000000000000" pitchFamily="65" charset="-120"/>
                          <a:cs typeface="+mn-cs"/>
                        </a:rPr>
                        <a:t>之</a:t>
                      </a:r>
                      <a:endParaRPr lang="en-US" altLang="zh-TW" sz="2000" b="1" kern="1200" dirty="0" smtClean="0">
                        <a:solidFill>
                          <a:schemeClr val="lt1"/>
                        </a:solidFill>
                        <a:latin typeface="標楷體" panose="03000509000000000000" pitchFamily="65" charset="-120"/>
                        <a:ea typeface="標楷體" panose="03000509000000000000" pitchFamily="65"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kern="1200" dirty="0" smtClean="0">
                          <a:solidFill>
                            <a:schemeClr val="lt1"/>
                          </a:solidFill>
                          <a:latin typeface="標楷體" panose="03000509000000000000" pitchFamily="65" charset="-120"/>
                          <a:ea typeface="標楷體" panose="03000509000000000000" pitchFamily="65" charset="-120"/>
                          <a:cs typeface="+mn-cs"/>
                        </a:rPr>
                        <a:t>不同地圖改善率比較</a:t>
                      </a:r>
                      <a:endParaRPr lang="zh-TW" sz="2000" b="1" kern="1200" dirty="0">
                        <a:solidFill>
                          <a:schemeClr val="lt1"/>
                        </a:solidFill>
                        <a:latin typeface="標楷體" panose="03000509000000000000" pitchFamily="65" charset="-120"/>
                        <a:ea typeface="標楷體" panose="03000509000000000000" pitchFamily="65" charset="-120"/>
                        <a:cs typeface="+mn-cs"/>
                      </a:endParaRPr>
                    </a:p>
                  </a:txBody>
                  <a:tcPr marL="0" marR="0" marT="0" marB="0" anchor="ctr">
                    <a:solidFill>
                      <a:srgbClr val="0000FF"/>
                    </a:solidFill>
                  </a:tcPr>
                </a:tc>
                <a:tc hMerge="1">
                  <a:txBody>
                    <a:bodyPr/>
                    <a:lstStyle/>
                    <a:p>
                      <a:pPr algn="ctr">
                        <a:lnSpc>
                          <a:spcPts val="1800"/>
                        </a:lnSpc>
                        <a:spcAft>
                          <a:spcPts val="0"/>
                        </a:spcAft>
                      </a:pPr>
                      <a:endParaRPr lang="zh-TW" sz="20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hMerge="1">
                  <a:txBody>
                    <a:bodyPr/>
                    <a:lstStyle/>
                    <a:p>
                      <a:pPr algn="ctr">
                        <a:lnSpc>
                          <a:spcPts val="1800"/>
                        </a:lnSpc>
                        <a:spcAft>
                          <a:spcPts val="0"/>
                        </a:spcAft>
                      </a:pPr>
                      <a:endParaRPr lang="zh-TW" sz="20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hMerge="1">
                  <a:txBody>
                    <a:bodyPr/>
                    <a:lstStyle/>
                    <a:p>
                      <a:pPr algn="ctr">
                        <a:lnSpc>
                          <a:spcPts val="1800"/>
                        </a:lnSpc>
                        <a:spcAft>
                          <a:spcPts val="0"/>
                        </a:spcAft>
                      </a:pPr>
                      <a:endParaRPr lang="zh-TW" sz="20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r>
              <a:tr h="528018">
                <a:tc>
                  <a:txBody>
                    <a:bodyPr/>
                    <a:lstStyle/>
                    <a:p>
                      <a:pPr algn="ctr">
                        <a:spcAft>
                          <a:spcPts val="0"/>
                        </a:spcAft>
                      </a:pPr>
                      <a:r>
                        <a:rPr lang="en-US" sz="20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algn="ctr">
                        <a:lnSpc>
                          <a:spcPts val="1800"/>
                        </a:lnSpc>
                        <a:spcAft>
                          <a:spcPts val="0"/>
                        </a:spcAft>
                      </a:pPr>
                      <a:r>
                        <a:rPr lang="zh-TW" sz="2000" b="1"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相鄰串列地圖路徑規劃方法的執行時間</a:t>
                      </a:r>
                    </a:p>
                  </a:txBody>
                  <a:tcPr marL="0" marR="0" marT="0" marB="0" anchor="ctr">
                    <a:solidFill>
                      <a:schemeClr val="accent1"/>
                    </a:solidFill>
                  </a:tcPr>
                </a:tc>
                <a:tc>
                  <a:txBody>
                    <a:bodyPr/>
                    <a:lstStyle/>
                    <a:p>
                      <a:pPr algn="ctr">
                        <a:lnSpc>
                          <a:spcPts val="1800"/>
                        </a:lnSpc>
                        <a:spcAft>
                          <a:spcPts val="0"/>
                        </a:spcAft>
                      </a:pPr>
                      <a:r>
                        <a:rPr lang="zh-TW" sz="2000" b="1"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相鄰串列</a:t>
                      </a:r>
                      <a:r>
                        <a:rPr lang="zh-TW"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座標</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路徑規劃</a:t>
                      </a:r>
                      <a:r>
                        <a:rPr lang="zh-TW"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方法</a:t>
                      </a:r>
                      <a:r>
                        <a:rPr lang="zh-TW" sz="2000" b="1"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的執行時間</a:t>
                      </a:r>
                    </a:p>
                  </a:txBody>
                  <a:tcPr marL="0" marR="0" marT="0" marB="0" anchor="ctr">
                    <a:solidFill>
                      <a:schemeClr val="accent1"/>
                    </a:solidFill>
                  </a:tcPr>
                </a:tc>
                <a:tc>
                  <a:txBody>
                    <a:bodyPr/>
                    <a:lstStyle/>
                    <a:p>
                      <a:pPr algn="ctr">
                        <a:lnSpc>
                          <a:spcPts val="1800"/>
                        </a:lnSpc>
                        <a:spcAft>
                          <a:spcPts val="0"/>
                        </a:spcAft>
                      </a:pPr>
                      <a:r>
                        <a:rPr lang="zh-TW" sz="2000" b="1"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執行時間改善率</a:t>
                      </a:r>
                    </a:p>
                  </a:txBody>
                  <a:tcPr marL="0" marR="0" marT="0" marB="0" anchor="ctr">
                    <a:solidFill>
                      <a:schemeClr val="accent1"/>
                    </a:solidFill>
                  </a:tcPr>
                </a:tc>
              </a:tr>
              <a:tr h="381012">
                <a:tc>
                  <a:txBody>
                    <a:bodyPr/>
                    <a:lstStyle/>
                    <a:p>
                      <a:pPr algn="ctr">
                        <a:lnSpc>
                          <a:spcPts val="1800"/>
                        </a:lnSpc>
                        <a:spcAft>
                          <a:spcPts val="0"/>
                        </a:spcAft>
                      </a:pPr>
                      <a:r>
                        <a:rPr lang="zh-TW" sz="2000" dirty="0">
                          <a:effectLst/>
                          <a:latin typeface="Times New Roman" panose="02020603050405020304" pitchFamily="18" charset="0"/>
                          <a:ea typeface="標楷體" panose="03000509000000000000" pitchFamily="65" charset="-120"/>
                          <a:cs typeface="Times New Roman" panose="02020603050405020304" pitchFamily="18" charset="0"/>
                        </a:rPr>
                        <a:t>研究室</a:t>
                      </a:r>
                      <a:r>
                        <a:rPr lang="zh-TW" sz="2000" dirty="0" smtClean="0">
                          <a:effectLst/>
                          <a:latin typeface="Times New Roman" panose="02020603050405020304" pitchFamily="18" charset="0"/>
                          <a:ea typeface="標楷體" panose="03000509000000000000" pitchFamily="65" charset="-120"/>
                          <a:cs typeface="Times New Roman" panose="02020603050405020304" pitchFamily="18" charset="0"/>
                        </a:rPr>
                        <a:t>大樓</a:t>
                      </a:r>
                      <a:endParaRPr lang="zh-TW" sz="20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algn="ctr">
                        <a:lnSpc>
                          <a:spcPts val="1800"/>
                        </a:lnSpc>
                        <a:spcAft>
                          <a:spcPts val="0"/>
                        </a:spcAft>
                      </a:pPr>
                      <a:r>
                        <a:rPr lang="en-US" sz="2000" dirty="0">
                          <a:effectLst/>
                          <a:latin typeface="Times New Roman" panose="02020603050405020304" pitchFamily="18" charset="0"/>
                          <a:ea typeface="標楷體" panose="03000509000000000000" pitchFamily="65" charset="-120"/>
                          <a:cs typeface="Times New Roman" panose="02020603050405020304" pitchFamily="18" charset="0"/>
                        </a:rPr>
                        <a:t>0.995 (</a:t>
                      </a:r>
                      <a:r>
                        <a:rPr lang="en-US" sz="2000" dirty="0" err="1">
                          <a:effectLst/>
                          <a:latin typeface="Times New Roman" panose="02020603050405020304" pitchFamily="18" charset="0"/>
                          <a:ea typeface="標楷體" panose="03000509000000000000" pitchFamily="65" charset="-120"/>
                          <a:cs typeface="Times New Roman" panose="02020603050405020304" pitchFamily="18" charset="0"/>
                        </a:rPr>
                        <a:t>ms</a:t>
                      </a:r>
                      <a:r>
                        <a:rPr lang="en-US" sz="20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algn="ctr">
                        <a:spcAft>
                          <a:spcPts val="0"/>
                        </a:spcAft>
                      </a:pPr>
                      <a:r>
                        <a:rPr lang="en-US" sz="2000" b="1"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0.839 (</a:t>
                      </a:r>
                      <a:r>
                        <a:rPr lang="en-US" sz="2000" b="1" dirty="0" err="1">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ms</a:t>
                      </a:r>
                      <a:r>
                        <a:rPr lang="en-US" sz="2000" b="1"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algn="ctr">
                        <a:spcAft>
                          <a:spcPts val="0"/>
                        </a:spcAft>
                      </a:pPr>
                      <a:r>
                        <a:rPr lang="en-US" sz="2000">
                          <a:effectLst/>
                          <a:latin typeface="Times New Roman" panose="02020603050405020304" pitchFamily="18" charset="0"/>
                          <a:ea typeface="標楷體" panose="03000509000000000000" pitchFamily="65" charset="-120"/>
                          <a:cs typeface="Times New Roman" panose="02020603050405020304" pitchFamily="18" charset="0"/>
                        </a:rPr>
                        <a:t>15.52%</a:t>
                      </a:r>
                      <a:endParaRPr lang="zh-TW" sz="20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r>
              <a:tr h="373418">
                <a:tc>
                  <a:txBody>
                    <a:bodyPr/>
                    <a:lstStyle/>
                    <a:p>
                      <a:pPr algn="ctr">
                        <a:lnSpc>
                          <a:spcPts val="1800"/>
                        </a:lnSpc>
                        <a:spcAft>
                          <a:spcPts val="0"/>
                        </a:spcAft>
                      </a:pPr>
                      <a:r>
                        <a:rPr lang="zh-TW" sz="2000" dirty="0">
                          <a:effectLst/>
                          <a:latin typeface="Times New Roman" panose="02020603050405020304" pitchFamily="18" charset="0"/>
                          <a:ea typeface="標楷體" panose="03000509000000000000" pitchFamily="65" charset="-120"/>
                          <a:cs typeface="Times New Roman" panose="02020603050405020304" pitchFamily="18" charset="0"/>
                        </a:rPr>
                        <a:t>實驗室</a:t>
                      </a:r>
                      <a:r>
                        <a:rPr lang="zh-TW" sz="2000" dirty="0" smtClean="0">
                          <a:effectLst/>
                          <a:latin typeface="Times New Roman" panose="02020603050405020304" pitchFamily="18" charset="0"/>
                          <a:ea typeface="標楷體" panose="03000509000000000000" pitchFamily="65" charset="-120"/>
                          <a:cs typeface="Times New Roman" panose="02020603050405020304" pitchFamily="18" charset="0"/>
                        </a:rPr>
                        <a:t>大樓</a:t>
                      </a:r>
                      <a:endParaRPr lang="zh-TW" sz="20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algn="ctr">
                        <a:spcAft>
                          <a:spcPts val="0"/>
                        </a:spcAft>
                      </a:pPr>
                      <a:r>
                        <a:rPr lang="en-US" sz="2000" dirty="0">
                          <a:effectLst/>
                          <a:latin typeface="Times New Roman" panose="02020603050405020304" pitchFamily="18" charset="0"/>
                          <a:ea typeface="標楷體" panose="03000509000000000000" pitchFamily="65" charset="-120"/>
                          <a:cs typeface="Times New Roman" panose="02020603050405020304" pitchFamily="18" charset="0"/>
                        </a:rPr>
                        <a:t>1.148 (</a:t>
                      </a:r>
                      <a:r>
                        <a:rPr lang="en-US" sz="2000" dirty="0" err="1">
                          <a:effectLst/>
                          <a:latin typeface="Times New Roman" panose="02020603050405020304" pitchFamily="18" charset="0"/>
                          <a:ea typeface="標楷體" panose="03000509000000000000" pitchFamily="65" charset="-120"/>
                          <a:cs typeface="Times New Roman" panose="02020603050405020304" pitchFamily="18" charset="0"/>
                        </a:rPr>
                        <a:t>ms</a:t>
                      </a:r>
                      <a:r>
                        <a:rPr lang="en-US" sz="20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algn="ctr">
                        <a:spcAft>
                          <a:spcPts val="0"/>
                        </a:spcAft>
                      </a:pPr>
                      <a:r>
                        <a:rPr lang="en-US" sz="2000" b="1"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0.959 (</a:t>
                      </a:r>
                      <a:r>
                        <a:rPr lang="en-US" sz="2000" b="1" dirty="0" err="1">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ms</a:t>
                      </a:r>
                      <a:r>
                        <a:rPr lang="en-US" sz="2000" b="1"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algn="ctr">
                        <a:spcAft>
                          <a:spcPts val="0"/>
                        </a:spcAft>
                      </a:pPr>
                      <a:r>
                        <a:rPr lang="en-US" sz="2000" dirty="0">
                          <a:effectLst/>
                          <a:latin typeface="Times New Roman" panose="02020603050405020304" pitchFamily="18" charset="0"/>
                          <a:ea typeface="標楷體" panose="03000509000000000000" pitchFamily="65" charset="-120"/>
                          <a:cs typeface="Times New Roman" panose="02020603050405020304" pitchFamily="18" charset="0"/>
                        </a:rPr>
                        <a:t>16.46%</a:t>
                      </a:r>
                      <a:endParaRPr lang="zh-TW" sz="20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r>
            </a:tbl>
          </a:graphicData>
        </a:graphic>
      </p:graphicFrame>
      <p:pic>
        <p:nvPicPr>
          <p:cNvPr id="7" name="圖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433" y="1607518"/>
            <a:ext cx="3618343" cy="2398828"/>
          </a:xfrm>
          <a:prstGeom prst="rect">
            <a:avLst/>
          </a:prstGeom>
        </p:spPr>
      </p:pic>
      <p:pic>
        <p:nvPicPr>
          <p:cNvPr id="6" name="圖片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433" y="1590055"/>
            <a:ext cx="6699962" cy="4441828"/>
          </a:xfrm>
          <a:prstGeom prst="rect">
            <a:avLst/>
          </a:prstGeom>
        </p:spPr>
      </p:pic>
      <p:pic>
        <p:nvPicPr>
          <p:cNvPr id="9" name="圖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87" y="2014604"/>
            <a:ext cx="9150790" cy="3473911"/>
          </a:xfrm>
          <a:prstGeom prst="rect">
            <a:avLst/>
          </a:prstGeom>
        </p:spPr>
      </p:pic>
    </p:spTree>
    <p:extLst>
      <p:ext uri="{BB962C8B-B14F-4D97-AF65-F5344CB8AC3E}">
        <p14:creationId xmlns:p14="http://schemas.microsoft.com/office/powerpoint/2010/main" val="83721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4. Experimental </a:t>
            </a:r>
            <a:r>
              <a:rPr lang="en-US" altLang="zh-TW" sz="3200" b="1" dirty="0" smtClean="0"/>
              <a:t>results (5/8)</a:t>
            </a:r>
            <a:endParaRPr lang="en-US" altLang="zh-TW" sz="3200" b="1" dirty="0"/>
          </a:p>
        </p:txBody>
      </p:sp>
      <p:sp>
        <p:nvSpPr>
          <p:cNvPr id="4"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buFont typeface="Wingdings" panose="05000000000000000000" pitchFamily="2" charset="2"/>
              <a:buChar char="Ø"/>
            </a:pPr>
            <a:r>
              <a:rPr lang="zh-TW" altLang="zh-TW" sz="2400" b="1" dirty="0"/>
              <a:t>牆腳</a:t>
            </a:r>
            <a:r>
              <a:rPr lang="zh-TW" altLang="zh-TW" sz="2400" b="1" dirty="0" smtClean="0"/>
              <a:t>界線</a:t>
            </a:r>
            <a:r>
              <a:rPr lang="zh-TW" altLang="en-US" sz="2400" b="1" dirty="0" smtClean="0"/>
              <a:t>偵測</a:t>
            </a:r>
            <a:r>
              <a:rPr lang="zh-TW" altLang="zh-TW" sz="2400" b="1" dirty="0" smtClean="0"/>
              <a:t>影像</a:t>
            </a:r>
            <a:r>
              <a:rPr lang="zh-TW" altLang="zh-TW" sz="2400" b="1" dirty="0"/>
              <a:t>對位</a:t>
            </a:r>
            <a:r>
              <a:rPr lang="zh-TW" altLang="zh-TW" sz="2400" b="1" dirty="0" smtClean="0"/>
              <a:t>方法</a:t>
            </a:r>
            <a:endParaRPr lang="en-US" altLang="zh-TW" sz="2400" b="1" dirty="0" smtClean="0"/>
          </a:p>
          <a:p>
            <a:pPr marL="0" indent="0">
              <a:buNone/>
            </a:pPr>
            <a:r>
              <a:rPr lang="zh-TW" altLang="zh-TW" sz="2400" dirty="0" smtClean="0"/>
              <a:t>本論文在影像對位階段，</a:t>
            </a:r>
            <a:r>
              <a:rPr lang="zh-TW" altLang="en-US" sz="2400" dirty="0" smtClean="0"/>
              <a:t>自行提出創新的</a:t>
            </a:r>
            <a:r>
              <a:rPr lang="zh-TW" altLang="zh-TW" sz="2400" dirty="0" smtClean="0"/>
              <a:t>「牆腳界線</a:t>
            </a:r>
            <a:r>
              <a:rPr lang="zh-TW" altLang="en-US" sz="2400" dirty="0" smtClean="0"/>
              <a:t>偵測</a:t>
            </a:r>
            <a:r>
              <a:rPr lang="zh-TW" altLang="zh-TW" sz="2400" dirty="0" smtClean="0"/>
              <a:t>影像對位方法」以找出</a:t>
            </a:r>
            <a:r>
              <a:rPr lang="zh-TW" altLang="zh-TW" sz="2400" dirty="0" smtClean="0">
                <a:solidFill>
                  <a:srgbClr val="FF0000"/>
                </a:solidFill>
              </a:rPr>
              <a:t>兩旁牆腳線當作正確地偵測圖像，只有一邊的話便是錯誤的偵測</a:t>
            </a:r>
            <a:r>
              <a:rPr lang="zh-TW" altLang="zh-TW" sz="2400" dirty="0" smtClean="0"/>
              <a:t>，以此基準來計算準確率的部分。</a:t>
            </a:r>
            <a:endParaRPr lang="zh-TW" altLang="zh-TW" sz="2400" dirty="0"/>
          </a:p>
        </p:txBody>
      </p:sp>
      <p:graphicFrame>
        <p:nvGraphicFramePr>
          <p:cNvPr id="5" name="表格 4"/>
          <p:cNvGraphicFramePr>
            <a:graphicFrameLocks noGrp="1"/>
          </p:cNvGraphicFramePr>
          <p:nvPr>
            <p:extLst>
              <p:ext uri="{D42A27DB-BD31-4B8C-83A1-F6EECF244321}">
                <p14:modId xmlns:p14="http://schemas.microsoft.com/office/powerpoint/2010/main" val="4189699398"/>
              </p:ext>
            </p:extLst>
          </p:nvPr>
        </p:nvGraphicFramePr>
        <p:xfrm>
          <a:off x="610311" y="3960747"/>
          <a:ext cx="7907194" cy="1856061"/>
        </p:xfrm>
        <a:graphic>
          <a:graphicData uri="http://schemas.openxmlformats.org/drawingml/2006/table">
            <a:tbl>
              <a:tblPr firstRow="1" firstCol="1" bandRow="1">
                <a:tableStyleId>{5C22544A-7EE6-4342-B048-85BDC9FD1C3A}</a:tableStyleId>
              </a:tblPr>
              <a:tblGrid>
                <a:gridCol w="2623234"/>
                <a:gridCol w="2775115"/>
                <a:gridCol w="2508845"/>
              </a:tblGrid>
              <a:tr h="271348">
                <a:tc gridSpan="3">
                  <a:txBody>
                    <a:bodyPr/>
                    <a:lstStyle/>
                    <a:p>
                      <a:pPr algn="ctr">
                        <a:spcAft>
                          <a:spcPts val="0"/>
                        </a:spcAft>
                      </a:pPr>
                      <a:r>
                        <a:rPr lang="zh-TW" altLang="en-US"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影像對位方法數據比較</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solidFill>
                      <a:srgbClr val="0000FF"/>
                    </a:solidFill>
                  </a:tcPr>
                </a:tc>
                <a:tc hMerge="1">
                  <a:txBody>
                    <a:bodyPr/>
                    <a:lstStyle/>
                    <a:p>
                      <a:pPr algn="ctr">
                        <a:spcAft>
                          <a:spcPts val="0"/>
                        </a:spcAft>
                      </a:pP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hMerge="1">
                  <a:txBody>
                    <a:bodyPr/>
                    <a:lstStyle/>
                    <a:p>
                      <a:pPr algn="ctr">
                        <a:spcAft>
                          <a:spcPts val="0"/>
                        </a:spcAft>
                      </a:pP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271348">
                <a:tc>
                  <a:txBody>
                    <a:bodyPr/>
                    <a:lstStyle/>
                    <a:p>
                      <a:pP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平均每幅執行時間</a:t>
                      </a:r>
                    </a:p>
                  </a:txBody>
                  <a:tcPr marL="68580" marR="68580" marT="0" marB="0" anchor="ctr">
                    <a:solidFill>
                      <a:schemeClr val="accent1"/>
                    </a:solidFill>
                  </a:tcPr>
                </a:tc>
                <a:tc>
                  <a:txBody>
                    <a:bodyPr/>
                    <a:lstStyle/>
                    <a:p>
                      <a:pPr algn="ctr">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正確率</a:t>
                      </a:r>
                    </a:p>
                  </a:txBody>
                  <a:tcPr marL="68580" marR="68580" marT="0" marB="0" anchor="ctr">
                    <a:solidFill>
                      <a:schemeClr val="accent1"/>
                    </a:solidFill>
                  </a:tcPr>
                </a:tc>
              </a:tr>
              <a:tr h="271348">
                <a:tc>
                  <a:txBody>
                    <a:bodyPr/>
                    <a:lstStyle/>
                    <a:p>
                      <a:pPr>
                        <a:spcAft>
                          <a:spcPts val="0"/>
                        </a:spcAft>
                      </a:pPr>
                      <a:r>
                        <a:rPr lang="en-US" sz="2000" kern="100" dirty="0" err="1">
                          <a:effectLst/>
                          <a:latin typeface="Times New Roman" panose="02020603050405020304" pitchFamily="18" charset="0"/>
                          <a:ea typeface="標楷體" panose="03000509000000000000" pitchFamily="65" charset="-120"/>
                          <a:cs typeface="Times New Roman" panose="02020603050405020304" pitchFamily="18" charset="0"/>
                        </a:rPr>
                        <a:t>EdgeLine</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0.91s</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65%</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271348">
                <a:tc>
                  <a:txBody>
                    <a:bodyPr/>
                    <a:lstStyle/>
                    <a:p>
                      <a:pP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Contours</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0.21s</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76%</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271348">
                <a:tc>
                  <a:txBody>
                    <a:bodyPr/>
                    <a:lstStyle/>
                    <a:p>
                      <a:pPr>
                        <a:spcAft>
                          <a:spcPts val="0"/>
                        </a:spcAft>
                      </a:pPr>
                      <a:r>
                        <a:rPr lang="en-US" sz="2000" kern="10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Wiener</a:t>
                      </a:r>
                      <a:r>
                        <a:rPr lang="en-US" sz="2000" kern="100" baseline="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sz="2000" kern="100" dirty="0" err="1"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Deconvolution</a:t>
                      </a:r>
                      <a:endParaRPr lang="zh-TW" sz="2000"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0.36s</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91%</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332061">
                <a:tc gridSpan="3">
                  <a:txBody>
                    <a:bodyPr/>
                    <a:lstStyle/>
                    <a:p>
                      <a:pPr algn="r"/>
                      <a:r>
                        <a:rPr lang="zh-TW" altLang="zh-TW" sz="2000" b="1"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樣本數：</a:t>
                      </a:r>
                      <a:r>
                        <a:rPr lang="en-US" altLang="zh-TW" sz="2000" b="1"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250</a:t>
                      </a:r>
                      <a:r>
                        <a:rPr lang="zh-TW" altLang="zh-TW" sz="2000" b="1"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張</a:t>
                      </a:r>
                      <a:endParaRPr lang="zh-TW" altLang="zh-TW" sz="2000" b="1"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solidFill>
                      <a:schemeClr val="bg2"/>
                    </a:solidFill>
                  </a:tcPr>
                </a:tc>
                <a:tc hMerge="1">
                  <a:txBody>
                    <a:bodyPr/>
                    <a:lstStyle/>
                    <a:p>
                      <a:pPr algn="r"/>
                      <a:endParaRPr lang="zh-TW" altLang="zh-TW" sz="2400" b="1"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chemeClr val="bg2"/>
                    </a:solidFill>
                  </a:tcPr>
                </a:tc>
                <a:tc hMerge="1">
                  <a:txBody>
                    <a:bodyPr/>
                    <a:lstStyle/>
                    <a:p>
                      <a:pPr algn="ctr">
                        <a:spcAft>
                          <a:spcPts val="0"/>
                        </a:spcAft>
                      </a:pPr>
                      <a:endParaRPr lang="zh-TW" sz="2400" kern="100" dirty="0">
                        <a:effectLst/>
                        <a:latin typeface="Times New Roman" panose="02020603050405020304" pitchFamily="18" charset="0"/>
                        <a:ea typeface="新細明體" panose="02020500000000000000" pitchFamily="18" charset="-120"/>
                      </a:endParaRPr>
                    </a:p>
                  </a:txBody>
                  <a:tcPr marL="68580" marR="68580" marT="0" marB="0" anchor="ctr"/>
                </a:tc>
              </a:tr>
            </a:tbl>
          </a:graphicData>
        </a:graphic>
      </p:graphicFrame>
      <p:pic>
        <p:nvPicPr>
          <p:cNvPr id="6" name="圖片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6312" y="2912018"/>
            <a:ext cx="5768003" cy="3221745"/>
          </a:xfrm>
          <a:prstGeom prst="rect">
            <a:avLst/>
          </a:prstGeom>
        </p:spPr>
      </p:pic>
    </p:spTree>
    <p:extLst>
      <p:ext uri="{BB962C8B-B14F-4D97-AF65-F5344CB8AC3E}">
        <p14:creationId xmlns:p14="http://schemas.microsoft.com/office/powerpoint/2010/main" val="9070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4. Experimental </a:t>
            </a:r>
            <a:r>
              <a:rPr lang="en-US" altLang="zh-TW" sz="3200" b="1" dirty="0" smtClean="0"/>
              <a:t>results (6/8)</a:t>
            </a:r>
            <a:endParaRPr lang="en-US" altLang="zh-TW" sz="3200" b="1" dirty="0"/>
          </a:p>
        </p:txBody>
      </p:sp>
      <p:sp>
        <p:nvSpPr>
          <p:cNvPr id="5"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buFont typeface="Wingdings" panose="05000000000000000000" pitchFamily="2" charset="2"/>
              <a:buChar char="Ø"/>
            </a:pPr>
            <a:r>
              <a:rPr lang="zh-TW" altLang="zh-TW" sz="2400" b="1" dirty="0"/>
              <a:t>慣性光流分析視角估測</a:t>
            </a:r>
            <a:r>
              <a:rPr lang="zh-TW" altLang="zh-TW" sz="2400" b="1" dirty="0" smtClean="0"/>
              <a:t>方法</a:t>
            </a:r>
            <a:endParaRPr lang="en-US" altLang="zh-TW" sz="2400" b="1" dirty="0" smtClean="0"/>
          </a:p>
          <a:p>
            <a:pPr marL="0" indent="0" algn="just">
              <a:buNone/>
            </a:pPr>
            <a:r>
              <a:rPr lang="zh-TW" altLang="zh-TW" sz="2400" dirty="0"/>
              <a:t>本論文在視角估測階段，所提出之「慣性光流分析視角估測方法」，根據實驗結果顯示，慣性感測旋轉角度估測方法不僅節省了估測運算時間，且</a:t>
            </a:r>
            <a:r>
              <a:rPr lang="zh-TW" altLang="zh-TW" sz="2400" dirty="0" smtClean="0">
                <a:solidFill>
                  <a:srgbClr val="FF0000"/>
                </a:solidFill>
              </a:rPr>
              <a:t>傳統方法</a:t>
            </a:r>
            <a:r>
              <a:rPr lang="zh-TW" altLang="zh-TW" sz="2400" dirty="0">
                <a:solidFill>
                  <a:srgbClr val="FF0000"/>
                </a:solidFill>
              </a:rPr>
              <a:t>的最大視角大約</a:t>
            </a:r>
            <a:r>
              <a:rPr lang="zh-TW" altLang="zh-TW" sz="2400" dirty="0" smtClean="0">
                <a:solidFill>
                  <a:srgbClr val="FF0000"/>
                </a:solidFill>
              </a:rPr>
              <a:t>為</a:t>
            </a:r>
            <a:r>
              <a:rPr lang="en-US" altLang="zh-TW" sz="2400" dirty="0" smtClean="0">
                <a:solidFill>
                  <a:srgbClr val="FF0000"/>
                </a:solidFill>
              </a:rPr>
              <a:t>45~-45</a:t>
            </a:r>
            <a:r>
              <a:rPr lang="zh-TW" altLang="zh-TW" sz="2400" dirty="0" smtClean="0">
                <a:solidFill>
                  <a:srgbClr val="FF0000"/>
                </a:solidFill>
              </a:rPr>
              <a:t>度</a:t>
            </a:r>
            <a:r>
              <a:rPr lang="zh-TW" altLang="zh-TW" sz="2400" dirty="0"/>
              <a:t>內才可偵測到並顯示，而在進行虛擬貼圖時雖然有偵測到，但卻不一定能準確地貼</a:t>
            </a:r>
            <a:r>
              <a:rPr lang="zh-TW" altLang="zh-TW" sz="2400" dirty="0" smtClean="0"/>
              <a:t>圖，</a:t>
            </a:r>
            <a:r>
              <a:rPr lang="zh-TW" altLang="zh-TW" sz="2400" dirty="0"/>
              <a:t>而相較於</a:t>
            </a:r>
            <a:r>
              <a:rPr lang="zh-TW" altLang="zh-TW" sz="2400" dirty="0">
                <a:solidFill>
                  <a:srgbClr val="FF0000"/>
                </a:solidFill>
              </a:rPr>
              <a:t>慣性量測模組</a:t>
            </a:r>
            <a:r>
              <a:rPr lang="zh-TW" altLang="zh-TW" sz="2400" dirty="0"/>
              <a:t>所計算的旋轉偏角來說</a:t>
            </a:r>
            <a:r>
              <a:rPr lang="zh-TW" altLang="zh-TW" sz="2400" dirty="0" smtClean="0"/>
              <a:t>，在</a:t>
            </a:r>
            <a:r>
              <a:rPr lang="zh-TW" altLang="zh-TW" sz="2400" dirty="0">
                <a:solidFill>
                  <a:srgbClr val="FF0000"/>
                </a:solidFill>
              </a:rPr>
              <a:t>任何角度都可完整地呈現出虛擬貼</a:t>
            </a:r>
            <a:r>
              <a:rPr lang="zh-TW" altLang="zh-TW" sz="2400" dirty="0" smtClean="0">
                <a:solidFill>
                  <a:srgbClr val="FF0000"/>
                </a:solidFill>
              </a:rPr>
              <a:t>圖</a:t>
            </a:r>
            <a:r>
              <a:rPr lang="zh-TW" altLang="zh-TW" sz="2400" dirty="0" smtClean="0"/>
              <a:t>。</a:t>
            </a:r>
            <a:endParaRPr lang="zh-TW" altLang="zh-TW" sz="2400" dirty="0"/>
          </a:p>
        </p:txBody>
      </p:sp>
      <p:graphicFrame>
        <p:nvGraphicFramePr>
          <p:cNvPr id="6" name="內容版面配置區 4"/>
          <p:cNvGraphicFramePr>
            <a:graphicFrameLocks/>
          </p:cNvGraphicFramePr>
          <p:nvPr>
            <p:extLst>
              <p:ext uri="{D42A27DB-BD31-4B8C-83A1-F6EECF244321}">
                <p14:modId xmlns:p14="http://schemas.microsoft.com/office/powerpoint/2010/main" val="3888637400"/>
              </p:ext>
            </p:extLst>
          </p:nvPr>
        </p:nvGraphicFramePr>
        <p:xfrm>
          <a:off x="60673" y="1941082"/>
          <a:ext cx="9014527" cy="3048000"/>
        </p:xfrm>
        <a:graphic>
          <a:graphicData uri="http://schemas.openxmlformats.org/drawingml/2006/table">
            <a:tbl>
              <a:tblPr firstRow="1" firstCol="1" bandRow="1">
                <a:tableStyleId>{5C22544A-7EE6-4342-B048-85BDC9FD1C3A}</a:tableStyleId>
              </a:tblPr>
              <a:tblGrid>
                <a:gridCol w="1352706"/>
                <a:gridCol w="2365696"/>
                <a:gridCol w="2390862"/>
                <a:gridCol w="2905263"/>
              </a:tblGrid>
              <a:tr h="0">
                <a:tc gridSpan="4">
                  <a:txBody>
                    <a:bodyPr/>
                    <a:lstStyle/>
                    <a:p>
                      <a:pPr algn="ctr" hangingPunct="0">
                        <a:spcAft>
                          <a:spcPts val="0"/>
                        </a:spcAft>
                      </a:pPr>
                      <a:r>
                        <a:rPr lang="zh-TW" altLang="zh-TW" sz="2000" b="1" kern="1200" dirty="0" smtClean="0">
                          <a:solidFill>
                            <a:schemeClr val="lt1"/>
                          </a:solidFill>
                          <a:effectLst/>
                          <a:latin typeface="標楷體" panose="03000509000000000000" pitchFamily="65" charset="-120"/>
                          <a:ea typeface="標楷體" panose="03000509000000000000" pitchFamily="65" charset="-120"/>
                          <a:cs typeface="+mn-cs"/>
                        </a:rPr>
                        <a:t>旋轉視角角度估測方法的實驗結果比較</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solidFill>
                      <a:srgbClr val="0000FF"/>
                    </a:solidFill>
                  </a:tcPr>
                </a:tc>
                <a:tc hMerge="1">
                  <a:txBody>
                    <a:bodyPr/>
                    <a:lstStyle/>
                    <a:p>
                      <a:pPr algn="ctr" hangingPunct="0">
                        <a:spcAft>
                          <a:spcPts val="0"/>
                        </a:spcAft>
                      </a:pPr>
                      <a:endParaRPr lang="zh-TW" altLang="zh-TW" sz="2000" kern="100" dirty="0" smtClean="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hMerge="1">
                  <a:txBody>
                    <a:bodyPr/>
                    <a:lstStyle/>
                    <a:p>
                      <a:endParaRPr lang="zh-TW" altLang="en-US"/>
                    </a:p>
                  </a:txBody>
                  <a:tcPr/>
                </a:tc>
                <a:tc hMerge="1">
                  <a:txBody>
                    <a:bodyPr/>
                    <a:lstStyle/>
                    <a:p>
                      <a:pPr algn="ctr" hangingPunct="0">
                        <a:spcAft>
                          <a:spcPts val="0"/>
                        </a:spcAft>
                      </a:pPr>
                      <a:endParaRPr lang="zh-TW" altLang="zh-TW" sz="2000" kern="10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0">
                <a:tc>
                  <a:txBody>
                    <a:bodyPr/>
                    <a:lstStyle/>
                    <a:p>
                      <a:pPr algn="ctr" hangingPunct="0">
                        <a:spcAft>
                          <a:spcPts val="0"/>
                        </a:spcAft>
                      </a:pP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旋轉角度</a:t>
                      </a: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(Degree)</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altLang="zh-TW" sz="2000" b="1" kern="1200" dirty="0" smtClean="0">
                          <a:solidFill>
                            <a:schemeClr val="bg1"/>
                          </a:solidFill>
                          <a:effectLst/>
                          <a:latin typeface="標楷體" panose="03000509000000000000" pitchFamily="65" charset="-120"/>
                          <a:ea typeface="標楷體" panose="03000509000000000000" pitchFamily="65" charset="-120"/>
                          <a:cs typeface="+mn-cs"/>
                        </a:rPr>
                        <a:t>特殊標記旋轉視角</a:t>
                      </a:r>
                      <a:endParaRPr lang="zh-TW" altLang="zh-TW" sz="2000" kern="1200" dirty="0" smtClean="0">
                        <a:solidFill>
                          <a:schemeClr val="bg1"/>
                        </a:solidFill>
                        <a:effectLst/>
                        <a:latin typeface="標楷體" panose="03000509000000000000" pitchFamily="65" charset="-120"/>
                        <a:ea typeface="標楷體" panose="03000509000000000000" pitchFamily="65" charset="-120"/>
                        <a:cs typeface="+mn-cs"/>
                      </a:endParaRPr>
                    </a:p>
                    <a:p>
                      <a:pPr algn="ctr"/>
                      <a:r>
                        <a:rPr lang="zh-TW" altLang="zh-TW" sz="2000" b="1" kern="1200" dirty="0" smtClean="0">
                          <a:solidFill>
                            <a:schemeClr val="bg1"/>
                          </a:solidFill>
                          <a:effectLst/>
                          <a:latin typeface="標楷體" panose="03000509000000000000" pitchFamily="65" charset="-120"/>
                          <a:ea typeface="標楷體" panose="03000509000000000000" pitchFamily="65" charset="-120"/>
                          <a:cs typeface="+mn-cs"/>
                        </a:rPr>
                        <a:t>估測方法之準確率</a:t>
                      </a:r>
                      <a:endParaRPr lang="zh-TW" altLang="zh-TW" sz="2000" kern="100" dirty="0" smtClean="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solidFill>
                      <a:schemeClr val="accent1"/>
                    </a:solidFill>
                  </a:tcPr>
                </a:tc>
                <a:tc>
                  <a:txBody>
                    <a:bodyPr/>
                    <a:lstStyle/>
                    <a:p>
                      <a:pPr algn="ctr"/>
                      <a:r>
                        <a:rPr lang="zh-TW" altLang="zh-TW" sz="2000" b="1" kern="1200" dirty="0" smtClean="0">
                          <a:solidFill>
                            <a:schemeClr val="bg1"/>
                          </a:solidFill>
                          <a:effectLst/>
                          <a:latin typeface="標楷體" panose="03000509000000000000" pitchFamily="65" charset="-120"/>
                          <a:ea typeface="標楷體" panose="03000509000000000000" pitchFamily="65" charset="-120"/>
                          <a:cs typeface="+mn-cs"/>
                        </a:rPr>
                        <a:t>自然特徵旋轉視角</a:t>
                      </a:r>
                      <a:endParaRPr lang="zh-TW" altLang="zh-TW" sz="2000" kern="1200" dirty="0" smtClean="0">
                        <a:solidFill>
                          <a:schemeClr val="bg1"/>
                        </a:solidFill>
                        <a:effectLst/>
                        <a:latin typeface="標楷體" panose="03000509000000000000" pitchFamily="65" charset="-120"/>
                        <a:ea typeface="標楷體" panose="03000509000000000000" pitchFamily="65" charset="-120"/>
                        <a:cs typeface="+mn-cs"/>
                      </a:endParaRPr>
                    </a:p>
                    <a:p>
                      <a:pPr algn="ctr"/>
                      <a:r>
                        <a:rPr lang="zh-TW" altLang="zh-TW" sz="2000" b="1" kern="1200" dirty="0" smtClean="0">
                          <a:solidFill>
                            <a:schemeClr val="bg1"/>
                          </a:solidFill>
                          <a:effectLst/>
                          <a:latin typeface="標楷體" panose="03000509000000000000" pitchFamily="65" charset="-120"/>
                          <a:ea typeface="標楷體" panose="03000509000000000000" pitchFamily="65" charset="-120"/>
                          <a:cs typeface="+mn-cs"/>
                        </a:rPr>
                        <a:t>估測方法之準確率</a:t>
                      </a:r>
                      <a:endParaRPr lang="zh-TW" altLang="zh-TW" sz="2000" kern="100" dirty="0" smtClean="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solidFill>
                      <a:schemeClr val="accent1"/>
                    </a:solidFill>
                  </a:tcPr>
                </a:tc>
                <a:tc>
                  <a:txBody>
                    <a:bodyPr/>
                    <a:lstStyle/>
                    <a:p>
                      <a:pPr algn="ctr" hangingPunct="0">
                        <a:spcAft>
                          <a:spcPts val="0"/>
                        </a:spcAft>
                      </a:pPr>
                      <a:r>
                        <a:rPr lang="zh-TW" altLang="zh-TW"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慣性光流分析</a:t>
                      </a:r>
                      <a:endParaRPr lang="en-US" altLang="zh-TW"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hangingPunct="0">
                        <a:spcAft>
                          <a:spcPts val="0"/>
                        </a:spcAft>
                      </a:pPr>
                      <a:r>
                        <a:rPr lang="zh-TW" altLang="zh-TW" sz="2000" b="1" dirty="0" smtClean="0">
                          <a:solidFill>
                            <a:srgbClr val="FF0000"/>
                          </a:solidFill>
                          <a:latin typeface="標楷體" panose="03000509000000000000" pitchFamily="65" charset="-120"/>
                          <a:ea typeface="標楷體" panose="03000509000000000000" pitchFamily="65" charset="-120"/>
                        </a:rPr>
                        <a:t>視角估測</a:t>
                      </a:r>
                      <a:r>
                        <a:rPr lang="zh-TW" altLang="zh-TW"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方法</a:t>
                      </a:r>
                      <a:r>
                        <a:rPr lang="zh-TW" altLang="en-US" sz="2000" b="1" kern="10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之準確率</a:t>
                      </a:r>
                      <a:endParaRPr lang="zh-TW" altLang="zh-TW" sz="2000" b="1" kern="10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chemeClr val="accent1"/>
                    </a:solidFill>
                  </a:tcPr>
                </a:tc>
              </a:tr>
              <a:tr h="0">
                <a:tc>
                  <a:txBody>
                    <a:bodyPr/>
                    <a:lstStyle/>
                    <a:p>
                      <a:pPr algn="ctr" hangingPunct="0">
                        <a:spcAft>
                          <a:spcPts val="0"/>
                        </a:spcAft>
                      </a:pPr>
                      <a:r>
                        <a:rPr lang="en-US" altLang="zh-TW"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90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hangingPunct="0">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hangingPunct="0">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r h="0">
                <a:tc>
                  <a:txBody>
                    <a:bodyPr/>
                    <a:lstStyle/>
                    <a:p>
                      <a:pPr algn="ctr" hangingPunct="0">
                        <a:spcAft>
                          <a:spcPts val="0"/>
                        </a:spcAft>
                      </a:pPr>
                      <a:r>
                        <a:rPr lang="en-US" altLang="zh-TW"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60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hangingPunct="0">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17.5%</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hangingPunct="0">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r h="0">
                <a:tc>
                  <a:txBody>
                    <a:bodyPr/>
                    <a:lstStyle/>
                    <a:p>
                      <a:pPr algn="ctr" hangingPunct="0">
                        <a:spcAft>
                          <a:spcPts val="0"/>
                        </a:spcAft>
                      </a:pPr>
                      <a:r>
                        <a:rPr lang="en-US" altLang="zh-TW"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30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hangingPunct="0">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75%</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hangingPunct="0">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r h="0">
                <a:tc>
                  <a:txBody>
                    <a:bodyPr/>
                    <a:lstStyle/>
                    <a:p>
                      <a:pPr algn="ctr" hangingPunct="0">
                        <a:spcAft>
                          <a:spcPts val="0"/>
                        </a:spcAft>
                      </a:pPr>
                      <a:r>
                        <a:rPr lang="en-US"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hangingPunct="0">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90%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87%</a:t>
                      </a:r>
                      <a:endParaRPr lang="zh-TW"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hangingPunct="0">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r h="0">
                <a:tc>
                  <a:txBody>
                    <a:bodyPr/>
                    <a:lstStyle/>
                    <a:p>
                      <a:pPr algn="ctr" hangingPunct="0">
                        <a:spcAft>
                          <a:spcPts val="0"/>
                        </a:spcAft>
                      </a:pPr>
                      <a:r>
                        <a:rPr lang="en-US" altLang="zh-TW"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-30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hangingPunct="0">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72%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74%</a:t>
                      </a:r>
                      <a:endParaRPr lang="zh-TW"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hangingPunct="0">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r h="0">
                <a:tc>
                  <a:txBody>
                    <a:bodyPr/>
                    <a:lstStyle/>
                    <a:p>
                      <a:pPr algn="ctr" hangingPunct="0">
                        <a:spcAft>
                          <a:spcPts val="0"/>
                        </a:spcAft>
                      </a:pPr>
                      <a:r>
                        <a:rPr lang="en-US" altLang="zh-TW"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-60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hangingPunct="0">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12.5%</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hangingPunct="0">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r h="0">
                <a:tc>
                  <a:txBody>
                    <a:bodyPr/>
                    <a:lstStyle/>
                    <a:p>
                      <a:pPr algn="ctr" hangingPunct="0">
                        <a:spcAft>
                          <a:spcPts val="0"/>
                        </a:spcAft>
                      </a:pPr>
                      <a:r>
                        <a:rPr lang="en-US" altLang="zh-TW"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-90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hangingPunct="0">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hangingPunct="0">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37852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1</a:t>
            </a:r>
            <a:r>
              <a:rPr lang="en-US" altLang="zh-TW" sz="3200" b="1" dirty="0" smtClean="0"/>
              <a:t>. Introduction (4/9)</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latinLnBrk="1">
              <a:buFont typeface="Wingdings" panose="05000000000000000000" pitchFamily="2" charset="2"/>
              <a:buChar char="Ø"/>
            </a:pPr>
            <a:r>
              <a:rPr lang="zh-TW" altLang="en-US" sz="2400" b="1" dirty="0"/>
              <a:t>研究目的</a:t>
            </a:r>
            <a:endParaRPr lang="en-US" altLang="zh-TW" sz="2400" b="1" dirty="0"/>
          </a:p>
          <a:p>
            <a:pPr marL="0" indent="0" latinLnBrk="1">
              <a:buNone/>
            </a:pPr>
            <a:r>
              <a:rPr lang="zh-TW" altLang="zh-TW" sz="2400" dirty="0"/>
              <a:t>然而，</a:t>
            </a:r>
            <a:r>
              <a:rPr lang="zh-TW" altLang="zh-TW" sz="2400" dirty="0" smtClean="0"/>
              <a:t>傳統</a:t>
            </a:r>
            <a:r>
              <a:rPr lang="zh-TW" altLang="en-US" sz="2400" dirty="0" smtClean="0"/>
              <a:t>以</a:t>
            </a:r>
            <a:r>
              <a:rPr lang="zh-TW" altLang="zh-TW" sz="2400" dirty="0" smtClean="0">
                <a:solidFill>
                  <a:srgbClr val="FF0000"/>
                </a:solidFill>
              </a:rPr>
              <a:t>二</a:t>
            </a:r>
            <a:r>
              <a:rPr lang="zh-TW" altLang="zh-TW" sz="2400" dirty="0">
                <a:solidFill>
                  <a:srgbClr val="FF0000"/>
                </a:solidFill>
              </a:rPr>
              <a:t>維（鳥瞰）</a:t>
            </a:r>
            <a:r>
              <a:rPr lang="zh-TW" altLang="zh-TW" sz="2400" dirty="0"/>
              <a:t>或</a:t>
            </a:r>
            <a:r>
              <a:rPr lang="zh-TW" altLang="zh-TW" sz="2400" dirty="0">
                <a:solidFill>
                  <a:srgbClr val="FF0000"/>
                </a:solidFill>
              </a:rPr>
              <a:t>三維（俯瞰</a:t>
            </a:r>
            <a:r>
              <a:rPr lang="zh-TW" altLang="zh-TW" sz="2400" dirty="0" smtClean="0">
                <a:solidFill>
                  <a:srgbClr val="FF0000"/>
                </a:solidFill>
              </a:rPr>
              <a:t>）</a:t>
            </a:r>
            <a:r>
              <a:rPr lang="zh-TW" altLang="zh-TW" sz="2400" dirty="0" smtClean="0"/>
              <a:t>虛擬地圖</a:t>
            </a:r>
            <a:r>
              <a:rPr lang="zh-TW" altLang="en-US" sz="2400" dirty="0" smtClean="0"/>
              <a:t>顯示的室內</a:t>
            </a:r>
            <a:r>
              <a:rPr lang="zh-TW" altLang="zh-TW" sz="2400" dirty="0" smtClean="0"/>
              <a:t>導航</a:t>
            </a:r>
            <a:r>
              <a:rPr lang="zh-TW" altLang="zh-TW" sz="2400" dirty="0"/>
              <a:t>裝置不夠直覺</a:t>
            </a:r>
            <a:r>
              <a:rPr lang="zh-TW" altLang="zh-TW" sz="2400" dirty="0" smtClean="0"/>
              <a:t>，此外，</a:t>
            </a:r>
            <a:r>
              <a:rPr lang="zh-TW" altLang="en-US" sz="2400" dirty="0"/>
              <a:t>也</a:t>
            </a:r>
            <a:r>
              <a:rPr lang="zh-TW" altLang="zh-TW" sz="2400" dirty="0" smtClean="0"/>
              <a:t>無法</a:t>
            </a:r>
            <a:r>
              <a:rPr lang="zh-TW" altLang="zh-TW" sz="2400" dirty="0"/>
              <a:t>整合到日新月異的</a:t>
            </a:r>
            <a:r>
              <a:rPr lang="zh-TW" altLang="zh-TW" sz="2400" dirty="0">
                <a:solidFill>
                  <a:srgbClr val="FF0000"/>
                </a:solidFill>
              </a:rPr>
              <a:t>穿戴式透視裝置</a:t>
            </a:r>
            <a:r>
              <a:rPr lang="zh-TW" altLang="zh-TW" sz="2400" dirty="0" smtClean="0"/>
              <a:t>中</a:t>
            </a:r>
            <a:r>
              <a:rPr lang="en-US" altLang="zh-TW" sz="2400" dirty="0"/>
              <a:t>[11]-[12</a:t>
            </a:r>
            <a:r>
              <a:rPr lang="en-US" altLang="zh-TW" sz="2400" dirty="0" smtClean="0"/>
              <a:t>]</a:t>
            </a:r>
            <a:r>
              <a:rPr lang="zh-TW" altLang="zh-TW" sz="2400" dirty="0" smtClean="0"/>
              <a:t>。</a:t>
            </a:r>
            <a:endParaRPr lang="zh-TW" altLang="zh-TW" sz="2400" dirty="0"/>
          </a:p>
        </p:txBody>
      </p:sp>
      <p:pic>
        <p:nvPicPr>
          <p:cNvPr id="6" name="內容版面配置區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236" y="2944869"/>
            <a:ext cx="3944555" cy="3072796"/>
          </a:xfrm>
          <a:prstGeom prst="rect">
            <a:avLst/>
          </a:prstGeom>
          <a:solidFill>
            <a:schemeClr val="bg1">
              <a:alpha val="74000"/>
            </a:schemeClr>
          </a:solidFill>
          <a:effectLst>
            <a:softEdge rad="63500"/>
          </a:effectLst>
        </p:spPr>
      </p:pic>
      <p:pic>
        <p:nvPicPr>
          <p:cNvPr id="7" name="圖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6660" y="2944869"/>
            <a:ext cx="3736293" cy="3074400"/>
          </a:xfrm>
          <a:prstGeom prst="rect">
            <a:avLst/>
          </a:prstGeom>
          <a:solidFill>
            <a:schemeClr val="bg1">
              <a:alpha val="74000"/>
            </a:schemeClr>
          </a:solidFill>
          <a:effectLst>
            <a:softEdge rad="63500"/>
          </a:effectLst>
        </p:spPr>
      </p:pic>
    </p:spTree>
    <p:extLst>
      <p:ext uri="{BB962C8B-B14F-4D97-AF65-F5344CB8AC3E}">
        <p14:creationId xmlns:p14="http://schemas.microsoft.com/office/powerpoint/2010/main" val="85925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4. Experimental </a:t>
            </a:r>
            <a:r>
              <a:rPr lang="en-US" altLang="zh-TW" sz="3200" b="1" dirty="0" smtClean="0"/>
              <a:t>results (7/8)</a:t>
            </a:r>
            <a:endParaRPr lang="en-US" altLang="zh-TW" sz="3200" b="1" dirty="0"/>
          </a:p>
        </p:txBody>
      </p:sp>
      <p:sp>
        <p:nvSpPr>
          <p:cNvPr id="5"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marL="0" indent="0" algn="just">
              <a:buNone/>
            </a:pPr>
            <a:r>
              <a:rPr lang="zh-TW" altLang="zh-TW" sz="2400" dirty="0"/>
              <a:t>在位移量的部份可以看到傳統方法與本論文所採用的光流場景分析法所計算出的結果比較，發現在傳統方法進行位移時，會因</a:t>
            </a:r>
            <a:r>
              <a:rPr lang="zh-TW" altLang="zh-TW" sz="2400" dirty="0">
                <a:solidFill>
                  <a:srgbClr val="FF0000"/>
                </a:solidFill>
              </a:rPr>
              <a:t>位置大量變動而產生誤差的情況</a:t>
            </a:r>
            <a:r>
              <a:rPr lang="zh-TW" altLang="zh-TW" sz="2400" dirty="0"/>
              <a:t>，而在本論文方法中，雖然也會有些許誤差產生，但是相較於傳統方法是有明顯地</a:t>
            </a:r>
            <a:r>
              <a:rPr lang="zh-TW" altLang="zh-TW" sz="2400" dirty="0" smtClean="0"/>
              <a:t>改善</a:t>
            </a:r>
            <a:r>
              <a:rPr lang="zh-TW" altLang="en-US" sz="2400" dirty="0" smtClean="0"/>
              <a:t>。</a:t>
            </a:r>
            <a:endParaRPr lang="en-US" altLang="zh-TW" sz="2400" dirty="0" smtClean="0"/>
          </a:p>
        </p:txBody>
      </p:sp>
      <p:graphicFrame>
        <p:nvGraphicFramePr>
          <p:cNvPr id="3" name="表格 2"/>
          <p:cNvGraphicFramePr>
            <a:graphicFrameLocks noGrp="1"/>
          </p:cNvGraphicFramePr>
          <p:nvPr>
            <p:extLst>
              <p:ext uri="{D42A27DB-BD31-4B8C-83A1-F6EECF244321}">
                <p14:modId xmlns:p14="http://schemas.microsoft.com/office/powerpoint/2010/main" val="3577290078"/>
              </p:ext>
            </p:extLst>
          </p:nvPr>
        </p:nvGraphicFramePr>
        <p:xfrm>
          <a:off x="407082" y="3084378"/>
          <a:ext cx="8283912" cy="2438400"/>
        </p:xfrm>
        <a:graphic>
          <a:graphicData uri="http://schemas.openxmlformats.org/drawingml/2006/table">
            <a:tbl>
              <a:tblPr firstRow="1" firstCol="1" bandRow="1">
                <a:tableStyleId>{5C22544A-7EE6-4342-B048-85BDC9FD1C3A}</a:tableStyleId>
              </a:tblPr>
              <a:tblGrid>
                <a:gridCol w="1378051"/>
                <a:gridCol w="2199638"/>
                <a:gridCol w="2238799"/>
                <a:gridCol w="2467424"/>
              </a:tblGrid>
              <a:tr h="0">
                <a:tc gridSpan="4">
                  <a:txBody>
                    <a:bodyPr/>
                    <a:lstStyle/>
                    <a:p>
                      <a:pPr marL="0" algn="ctr" defTabSz="914400" rtl="0" eaLnBrk="1" latinLnBrk="0" hangingPunct="0">
                        <a:spcAft>
                          <a:spcPts val="0"/>
                        </a:spcAft>
                      </a:pPr>
                      <a:r>
                        <a:rPr lang="en-US" altLang="zh-TW" sz="2000" b="1" kern="1200" dirty="0" smtClean="0">
                          <a:solidFill>
                            <a:schemeClr val="lt1"/>
                          </a:solidFill>
                          <a:effectLst/>
                          <a:latin typeface="Times New Roman" panose="02020603050405020304" pitchFamily="18" charset="0"/>
                          <a:ea typeface="標楷體" panose="03000509000000000000" pitchFamily="65" charset="-120"/>
                          <a:cs typeface="Times New Roman" panose="02020603050405020304" pitchFamily="18" charset="0"/>
                        </a:rPr>
                        <a:t>X</a:t>
                      </a:r>
                      <a:r>
                        <a:rPr lang="zh-TW" altLang="zh-TW" sz="2000" b="1" kern="1200" dirty="0" smtClean="0">
                          <a:solidFill>
                            <a:schemeClr val="lt1"/>
                          </a:solidFill>
                          <a:effectLst/>
                          <a:latin typeface="Times New Roman" panose="02020603050405020304" pitchFamily="18" charset="0"/>
                          <a:ea typeface="標楷體" panose="03000509000000000000" pitchFamily="65" charset="-120"/>
                          <a:cs typeface="Times New Roman" panose="02020603050405020304" pitchFamily="18" charset="0"/>
                        </a:rPr>
                        <a:t>軸位移量估測方法的比較實驗結果</a:t>
                      </a:r>
                      <a:endParaRPr lang="en-US" altLang="zh-TW" sz="2000" b="1" kern="1200" dirty="0" smtClean="0">
                        <a:solidFill>
                          <a:schemeClr val="lt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rgbClr val="0000FF"/>
                    </a:solidFill>
                  </a:tcPr>
                </a:tc>
                <a:tc hMerge="1">
                  <a:txBody>
                    <a:bodyPr/>
                    <a:lstStyle/>
                    <a:p>
                      <a:pPr marL="0" algn="ctr" defTabSz="914400" rtl="0" eaLnBrk="1" latinLnBrk="0" hangingPunct="0">
                        <a:spcAft>
                          <a:spcPts val="0"/>
                        </a:spcAft>
                      </a:pPr>
                      <a:endParaRPr lang="zh-TW"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rgbClr val="0000FF"/>
                    </a:solidFill>
                  </a:tcPr>
                </a:tc>
                <a:tc hMerge="1">
                  <a:txBody>
                    <a:bodyPr/>
                    <a:lstStyle/>
                    <a:p>
                      <a:pPr marL="0" algn="ctr" defTabSz="914400" rtl="0" eaLnBrk="1" latinLnBrk="0" hangingPunct="0">
                        <a:spcAft>
                          <a:spcPts val="0"/>
                        </a:spcAft>
                      </a:pPr>
                      <a:endParaRPr lang="zh-TW"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solidFill>
                      <a:srgbClr val="0000FF"/>
                    </a:solidFill>
                  </a:tcPr>
                </a:tc>
                <a:tc hMerge="1">
                  <a:txBody>
                    <a:bodyPr/>
                    <a:lstStyle/>
                    <a:p>
                      <a:pPr marL="0" algn="ctr" defTabSz="914400" rtl="0" eaLnBrk="1" latinLnBrk="0" hangingPunct="0">
                        <a:spcAft>
                          <a:spcPts val="0"/>
                        </a:spcAft>
                      </a:pPr>
                      <a:endParaRPr lang="zh-TW"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rgbClr val="0000FF"/>
                    </a:solidFill>
                  </a:tcPr>
                </a:tc>
              </a:tr>
              <a:tr h="0">
                <a:tc>
                  <a:txBody>
                    <a:bodyPr/>
                    <a:lstStyle/>
                    <a:p>
                      <a:pPr marL="0" algn="ctr" defTabSz="914400" rtl="0" eaLnBrk="1" latinLnBrk="0" hangingPunct="0">
                        <a:spcAft>
                          <a:spcPts val="0"/>
                        </a:spcAft>
                      </a:pPr>
                      <a:r>
                        <a:rPr lang="en-US"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X</a:t>
                      </a:r>
                      <a:r>
                        <a:rPr lang="zh-TW"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軸位移量</a:t>
                      </a:r>
                      <a:r>
                        <a:rPr lang="en-US"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 (cm)</a:t>
                      </a:r>
                      <a:endParaRPr lang="zh-TW"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marL="0" algn="ctr" defTabSz="914400" rtl="0" eaLnBrk="1" latinLnBrk="0" hangingPunct="0">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特殊標記</a:t>
                      </a:r>
                      <a:r>
                        <a:rPr lang="en-US"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X</a:t>
                      </a: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軸位移</a:t>
                      </a:r>
                    </a:p>
                    <a:p>
                      <a:pPr marL="0" algn="ctr" defTabSz="914400" rtl="0" eaLnBrk="1" latinLnBrk="0" hangingPunct="0">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估測方法之準確率</a:t>
                      </a:r>
                    </a:p>
                  </a:txBody>
                  <a:tcPr marL="68580" marR="68580" marT="0" marB="0" anchor="ctr">
                    <a:solidFill>
                      <a:schemeClr val="accent1"/>
                    </a:solidFill>
                  </a:tcPr>
                </a:tc>
                <a:tc>
                  <a:txBody>
                    <a:bodyPr/>
                    <a:lstStyle/>
                    <a:p>
                      <a:pPr marL="0" algn="ctr" defTabSz="914400" rtl="0" eaLnBrk="1" latinLnBrk="0" hangingPunct="0">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自然特徵</a:t>
                      </a:r>
                      <a:r>
                        <a:rPr lang="en-US"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X</a:t>
                      </a: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軸位移</a:t>
                      </a:r>
                    </a:p>
                    <a:p>
                      <a:pPr marL="0" algn="ctr" defTabSz="914400" rtl="0" eaLnBrk="1" latinLnBrk="0" hangingPunct="0">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估測方法之準確率</a:t>
                      </a:r>
                    </a:p>
                  </a:txBody>
                  <a:tcPr marL="68580" marR="68580" marT="0" marB="0">
                    <a:solidFill>
                      <a:schemeClr val="accent1"/>
                    </a:solidFill>
                  </a:tcPr>
                </a:tc>
                <a:tc>
                  <a:txBody>
                    <a:bodyPr/>
                    <a:lstStyle/>
                    <a:p>
                      <a:pPr marL="0" algn="ctr" defTabSz="914400" rtl="0" eaLnBrk="1" latinLnBrk="0" hangingPunct="0">
                        <a:spcAft>
                          <a:spcPts val="0"/>
                        </a:spcAft>
                      </a:pPr>
                      <a:r>
                        <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慣性光流分析視角</a:t>
                      </a:r>
                    </a:p>
                    <a:p>
                      <a:pPr marL="0" algn="ctr" defTabSz="914400" rtl="0" eaLnBrk="1" latinLnBrk="0" hangingPunct="0">
                        <a:spcAft>
                          <a:spcPts val="0"/>
                        </a:spcAft>
                      </a:pPr>
                      <a:r>
                        <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估測方法之準確率</a:t>
                      </a:r>
                    </a:p>
                  </a:txBody>
                  <a:tcPr marL="68580" marR="68580" marT="0" marB="0" anchor="ctr">
                    <a:solidFill>
                      <a:schemeClr val="accent1"/>
                    </a:solidFill>
                  </a:tcPr>
                </a:tc>
              </a:tr>
              <a:tr h="0">
                <a:tc>
                  <a:txBody>
                    <a:bodyPr/>
                    <a:lstStyle/>
                    <a:p>
                      <a:pPr marL="0" algn="ctr" defTabSz="914400" rtl="0" eaLnBrk="1" latinLnBrk="0" hangingPunct="0">
                        <a:spcAft>
                          <a:spcPts val="0"/>
                        </a:spcAft>
                      </a:pPr>
                      <a:r>
                        <a:rPr lang="en-US"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82%</a:t>
                      </a:r>
                      <a:endParaRPr lang="zh-TW"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83%</a:t>
                      </a:r>
                      <a:endParaRPr lang="zh-TW"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91%</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r h="0">
                <a:tc>
                  <a:txBody>
                    <a:bodyPr/>
                    <a:lstStyle/>
                    <a:p>
                      <a:pPr marL="0" algn="ctr" defTabSz="914400" rtl="0" eaLnBrk="1" latinLnBrk="0" hangingPunct="0">
                        <a:spcAft>
                          <a:spcPts val="0"/>
                        </a:spcAft>
                      </a:pPr>
                      <a:r>
                        <a:rPr lang="en-US"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98%</a:t>
                      </a:r>
                      <a:endParaRPr lang="zh-TW"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96%</a:t>
                      </a:r>
                      <a:endParaRPr lang="zh-TW"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99%</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r h="0">
                <a:tc>
                  <a:txBody>
                    <a:bodyPr/>
                    <a:lstStyle/>
                    <a:p>
                      <a:pPr marL="0" algn="ctr" defTabSz="914400" rtl="0" eaLnBrk="1" latinLnBrk="0" hangingPunct="0">
                        <a:spcAft>
                          <a:spcPts val="0"/>
                        </a:spcAft>
                      </a:pPr>
                      <a:r>
                        <a:rPr lang="en-US"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kern="10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r h="0">
                <a:tc>
                  <a:txBody>
                    <a:bodyPr/>
                    <a:lstStyle/>
                    <a:p>
                      <a:pPr marL="0" algn="ctr" defTabSz="914400" rtl="0" eaLnBrk="1" latinLnBrk="0" hangingPunct="0">
                        <a:spcAft>
                          <a:spcPts val="0"/>
                        </a:spcAft>
                      </a:pPr>
                      <a:r>
                        <a:rPr lang="en-US"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97%</a:t>
                      </a:r>
                      <a:endParaRPr lang="zh-TW" sz="2000" kern="10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96%</a:t>
                      </a:r>
                      <a:endParaRPr lang="zh-TW"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99%</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r h="0">
                <a:tc>
                  <a:txBody>
                    <a:bodyPr/>
                    <a:lstStyle/>
                    <a:p>
                      <a:pPr marL="0" algn="ctr" defTabSz="914400" rtl="0" eaLnBrk="1" latinLnBrk="0" hangingPunct="0">
                        <a:spcAft>
                          <a:spcPts val="0"/>
                        </a:spcAft>
                      </a:pPr>
                      <a:r>
                        <a:rPr lang="en-US"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80%</a:t>
                      </a:r>
                      <a:endParaRPr lang="zh-TW" sz="2000" kern="10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kern="10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80%</a:t>
                      </a:r>
                      <a:endParaRPr lang="zh-TW" sz="2000" kern="10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marL="0" algn="ctr" defTabSz="914400" rtl="0" eaLnBrk="1" latinLnBrk="0" hangingPunct="0">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92%</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3444068610"/>
              </p:ext>
            </p:extLst>
          </p:nvPr>
        </p:nvGraphicFramePr>
        <p:xfrm>
          <a:off x="400091" y="3085777"/>
          <a:ext cx="8283912" cy="2438400"/>
        </p:xfrm>
        <a:graphic>
          <a:graphicData uri="http://schemas.openxmlformats.org/drawingml/2006/table">
            <a:tbl>
              <a:tblPr firstRow="1" firstCol="1" bandRow="1">
                <a:tableStyleId>{5C22544A-7EE6-4342-B048-85BDC9FD1C3A}</a:tableStyleId>
              </a:tblPr>
              <a:tblGrid>
                <a:gridCol w="1378051"/>
                <a:gridCol w="2199638"/>
                <a:gridCol w="2238799"/>
                <a:gridCol w="2467424"/>
              </a:tblGrid>
              <a:tr h="0">
                <a:tc gridSpan="4">
                  <a:txBody>
                    <a:bodyPr/>
                    <a:lstStyle/>
                    <a:p>
                      <a:pPr marL="0" algn="ctr" defTabSz="914400" rtl="0" eaLnBrk="1" latinLnBrk="0" hangingPunct="0">
                        <a:spcAft>
                          <a:spcPts val="0"/>
                        </a:spcAft>
                      </a:pPr>
                      <a:r>
                        <a:rPr lang="en-US" altLang="zh-TW" sz="2000" b="1" kern="1200" dirty="0" smtClean="0">
                          <a:solidFill>
                            <a:schemeClr val="lt1"/>
                          </a:solidFill>
                          <a:effectLst/>
                          <a:latin typeface="Times New Roman" panose="02020603050405020304" pitchFamily="18" charset="0"/>
                          <a:ea typeface="標楷體" panose="03000509000000000000" pitchFamily="65" charset="-120"/>
                          <a:cs typeface="Times New Roman" panose="02020603050405020304" pitchFamily="18" charset="0"/>
                        </a:rPr>
                        <a:t>Y</a:t>
                      </a:r>
                      <a:r>
                        <a:rPr lang="zh-TW" altLang="zh-TW" sz="2000" b="1" kern="1200" dirty="0" smtClean="0">
                          <a:solidFill>
                            <a:schemeClr val="lt1"/>
                          </a:solidFill>
                          <a:effectLst/>
                          <a:latin typeface="Times New Roman" panose="02020603050405020304" pitchFamily="18" charset="0"/>
                          <a:ea typeface="標楷體" panose="03000509000000000000" pitchFamily="65" charset="-120"/>
                          <a:cs typeface="Times New Roman" panose="02020603050405020304" pitchFamily="18" charset="0"/>
                        </a:rPr>
                        <a:t>軸位移量估測方法的比較實驗結果</a:t>
                      </a:r>
                      <a:endParaRPr lang="en-US" altLang="zh-TW" sz="2000" b="1" kern="1200" dirty="0" smtClean="0">
                        <a:solidFill>
                          <a:schemeClr val="lt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rgbClr val="0000FF"/>
                    </a:solidFill>
                  </a:tcPr>
                </a:tc>
                <a:tc hMerge="1">
                  <a:txBody>
                    <a:bodyPr/>
                    <a:lstStyle/>
                    <a:p>
                      <a:pPr marL="0" algn="ctr" defTabSz="914400" rtl="0" eaLnBrk="1" latinLnBrk="0" hangingPunct="0">
                        <a:spcAft>
                          <a:spcPts val="0"/>
                        </a:spcAft>
                      </a:pPr>
                      <a:endParaRPr lang="zh-TW"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rgbClr val="0000FF"/>
                    </a:solidFill>
                  </a:tcPr>
                </a:tc>
                <a:tc hMerge="1">
                  <a:txBody>
                    <a:bodyPr/>
                    <a:lstStyle/>
                    <a:p>
                      <a:pPr marL="0" algn="ctr" defTabSz="914400" rtl="0" eaLnBrk="1" latinLnBrk="0" hangingPunct="0">
                        <a:spcAft>
                          <a:spcPts val="0"/>
                        </a:spcAft>
                      </a:pPr>
                      <a:endParaRPr lang="zh-TW"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solidFill>
                      <a:srgbClr val="0000FF"/>
                    </a:solidFill>
                  </a:tcPr>
                </a:tc>
                <a:tc hMerge="1">
                  <a:txBody>
                    <a:bodyPr/>
                    <a:lstStyle/>
                    <a:p>
                      <a:pPr marL="0" algn="ctr" defTabSz="914400" rtl="0" eaLnBrk="1" latinLnBrk="0" hangingPunct="0">
                        <a:spcAft>
                          <a:spcPts val="0"/>
                        </a:spcAft>
                      </a:pPr>
                      <a:endParaRPr lang="zh-TW"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rgbClr val="0000FF"/>
                    </a:solidFill>
                  </a:tcPr>
                </a:tc>
              </a:tr>
              <a:tr h="0">
                <a:tc>
                  <a:txBody>
                    <a:bodyPr/>
                    <a:lstStyle/>
                    <a:p>
                      <a:pPr algn="ctr">
                        <a:spcAft>
                          <a:spcPts val="0"/>
                        </a:spcAft>
                      </a:pPr>
                      <a:r>
                        <a:rPr lang="en-US" sz="2000" b="1" kern="100">
                          <a:effectLst/>
                          <a:latin typeface="Times New Roman" panose="02020603050405020304" pitchFamily="18" charset="0"/>
                          <a:ea typeface="標楷體" panose="03000509000000000000" pitchFamily="65" charset="-120"/>
                          <a:cs typeface="Times New Roman" panose="02020603050405020304" pitchFamily="18" charset="0"/>
                        </a:rPr>
                        <a:t>Y</a:t>
                      </a:r>
                      <a:r>
                        <a:rPr lang="zh-TW" sz="2000" b="1" kern="100">
                          <a:effectLst/>
                          <a:latin typeface="Times New Roman" panose="02020603050405020304" pitchFamily="18" charset="0"/>
                          <a:ea typeface="標楷體" panose="03000509000000000000" pitchFamily="65" charset="-120"/>
                          <a:cs typeface="Times New Roman" panose="02020603050405020304" pitchFamily="18" charset="0"/>
                        </a:rPr>
                        <a:t>軸位移量</a:t>
                      </a:r>
                      <a:r>
                        <a:rPr lang="en-US" sz="2000" b="1" kern="100">
                          <a:effectLst/>
                          <a:latin typeface="Times New Roman" panose="02020603050405020304" pitchFamily="18" charset="0"/>
                          <a:ea typeface="標楷體" panose="03000509000000000000" pitchFamily="65" charset="-120"/>
                          <a:cs typeface="Times New Roman" panose="02020603050405020304" pitchFamily="18" charset="0"/>
                        </a:rPr>
                        <a:t> (cm)</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特殊標記</a:t>
                      </a:r>
                      <a:r>
                        <a:rPr lang="en-US"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Y</a:t>
                      </a: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軸位移</a:t>
                      </a:r>
                      <a:endParaRPr lang="zh-TW" sz="2000" kern="100" dirty="0">
                        <a:solidFill>
                          <a:schemeClr val="bg1"/>
                        </a:solidFill>
                        <a:effectLst/>
                        <a:latin typeface="Calibri" panose="020F0502020204030204" pitchFamily="34" charset="0"/>
                        <a:ea typeface="新細明體" panose="02020500000000000000" pitchFamily="18" charset="-120"/>
                        <a:cs typeface="Times New Roman" panose="02020603050405020304" pitchFamily="18" charset="0"/>
                      </a:endParaRPr>
                    </a:p>
                    <a:p>
                      <a:pPr algn="ctr">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估測方法之準確率</a:t>
                      </a:r>
                      <a:endParaRPr lang="zh-TW" sz="2000" kern="100" dirty="0">
                        <a:solidFill>
                          <a:schemeClr val="bg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1"/>
                    </a:solidFill>
                  </a:tcPr>
                </a:tc>
                <a:tc>
                  <a:txBody>
                    <a:bodyPr/>
                    <a:lstStyle/>
                    <a:p>
                      <a:pPr algn="ctr">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自然特徵</a:t>
                      </a:r>
                      <a:r>
                        <a:rPr lang="en-US"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Y</a:t>
                      </a: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軸位移</a:t>
                      </a:r>
                      <a:endParaRPr lang="zh-TW" sz="2000" kern="100" dirty="0">
                        <a:solidFill>
                          <a:schemeClr val="bg1"/>
                        </a:solidFill>
                        <a:effectLst/>
                        <a:latin typeface="Calibri" panose="020F0502020204030204" pitchFamily="34" charset="0"/>
                        <a:ea typeface="新細明體" panose="02020500000000000000" pitchFamily="18" charset="-120"/>
                        <a:cs typeface="Times New Roman" panose="02020603050405020304" pitchFamily="18" charset="0"/>
                      </a:endParaRPr>
                    </a:p>
                    <a:p>
                      <a:pPr algn="ctr">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估測方法之準確率</a:t>
                      </a:r>
                      <a:endParaRPr lang="zh-TW" sz="2000" kern="100" dirty="0">
                        <a:solidFill>
                          <a:schemeClr val="bg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1"/>
                    </a:solidFill>
                  </a:tcPr>
                </a:tc>
                <a:tc>
                  <a:txBody>
                    <a:bodyPr/>
                    <a:lstStyle/>
                    <a:p>
                      <a:pPr algn="ctr">
                        <a:spcAft>
                          <a:spcPts val="0"/>
                        </a:spcAft>
                      </a:pPr>
                      <a:r>
                        <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慣性光流分析視角</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ctr">
                        <a:spcAft>
                          <a:spcPts val="0"/>
                        </a:spcAft>
                      </a:pPr>
                      <a:r>
                        <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估測方法之準確率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1"/>
                    </a:solidFill>
                  </a:tcPr>
                </a:tc>
              </a:tr>
              <a:tr h="0">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85%</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82%</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92%</a:t>
                      </a:r>
                      <a:endParaRPr lang="zh-TW" sz="20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r>
              <a:tr h="0">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93%</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93%</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97%</a:t>
                      </a:r>
                      <a:endParaRPr lang="zh-TW" sz="20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r>
              <a:tr h="0">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r>
              <a:tr h="0">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91%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90%</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95%</a:t>
                      </a:r>
                      <a:endParaRPr lang="zh-TW" sz="20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r>
              <a:tr h="0">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84%</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83%</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90%</a:t>
                      </a:r>
                      <a:endParaRPr lang="zh-TW" sz="20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1949088358"/>
              </p:ext>
            </p:extLst>
          </p:nvPr>
        </p:nvGraphicFramePr>
        <p:xfrm>
          <a:off x="409878" y="3095565"/>
          <a:ext cx="8283912" cy="2438400"/>
        </p:xfrm>
        <a:graphic>
          <a:graphicData uri="http://schemas.openxmlformats.org/drawingml/2006/table">
            <a:tbl>
              <a:tblPr firstRow="1" firstCol="1" bandRow="1">
                <a:tableStyleId>{5C22544A-7EE6-4342-B048-85BDC9FD1C3A}</a:tableStyleId>
              </a:tblPr>
              <a:tblGrid>
                <a:gridCol w="1378051"/>
                <a:gridCol w="2199638"/>
                <a:gridCol w="2238799"/>
                <a:gridCol w="2467424"/>
              </a:tblGrid>
              <a:tr h="0">
                <a:tc gridSpan="4">
                  <a:txBody>
                    <a:bodyPr/>
                    <a:lstStyle/>
                    <a:p>
                      <a:pPr marL="0" algn="ctr" defTabSz="914400" rtl="0" eaLnBrk="1" latinLnBrk="0" hangingPunct="0">
                        <a:spcAft>
                          <a:spcPts val="0"/>
                        </a:spcAft>
                      </a:pPr>
                      <a:r>
                        <a:rPr lang="en-US" altLang="zh-TW" sz="2000" b="1" kern="1200" dirty="0" smtClean="0">
                          <a:solidFill>
                            <a:schemeClr val="lt1"/>
                          </a:solidFill>
                          <a:effectLst/>
                          <a:latin typeface="Times New Roman" panose="02020603050405020304" pitchFamily="18" charset="0"/>
                          <a:ea typeface="標楷體" panose="03000509000000000000" pitchFamily="65" charset="-120"/>
                          <a:cs typeface="Times New Roman" panose="02020603050405020304" pitchFamily="18" charset="0"/>
                        </a:rPr>
                        <a:t>Z</a:t>
                      </a:r>
                      <a:r>
                        <a:rPr lang="zh-TW" altLang="zh-TW" sz="2000" b="1" kern="1200" dirty="0" smtClean="0">
                          <a:solidFill>
                            <a:schemeClr val="lt1"/>
                          </a:solidFill>
                          <a:effectLst/>
                          <a:latin typeface="Times New Roman" panose="02020603050405020304" pitchFamily="18" charset="0"/>
                          <a:ea typeface="標楷體" panose="03000509000000000000" pitchFamily="65" charset="-120"/>
                          <a:cs typeface="Times New Roman" panose="02020603050405020304" pitchFamily="18" charset="0"/>
                        </a:rPr>
                        <a:t>軸位移量估測方法的比較實驗結果</a:t>
                      </a:r>
                      <a:endParaRPr lang="en-US" altLang="zh-TW" sz="2000" b="1" kern="1200" dirty="0" smtClean="0">
                        <a:solidFill>
                          <a:schemeClr val="lt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rgbClr val="0000FF"/>
                    </a:solidFill>
                  </a:tcPr>
                </a:tc>
                <a:tc hMerge="1">
                  <a:txBody>
                    <a:bodyPr/>
                    <a:lstStyle/>
                    <a:p>
                      <a:pPr marL="0" algn="ctr" defTabSz="914400" rtl="0" eaLnBrk="1" latinLnBrk="0" hangingPunct="0">
                        <a:spcAft>
                          <a:spcPts val="0"/>
                        </a:spcAft>
                      </a:pPr>
                      <a:endParaRPr lang="zh-TW"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rgbClr val="0000FF"/>
                    </a:solidFill>
                  </a:tcPr>
                </a:tc>
                <a:tc hMerge="1">
                  <a:txBody>
                    <a:bodyPr/>
                    <a:lstStyle/>
                    <a:p>
                      <a:pPr marL="0" algn="ctr" defTabSz="914400" rtl="0" eaLnBrk="1" latinLnBrk="0" hangingPunct="0">
                        <a:spcAft>
                          <a:spcPts val="0"/>
                        </a:spcAft>
                      </a:pPr>
                      <a:endParaRPr lang="zh-TW"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solidFill>
                      <a:srgbClr val="0000FF"/>
                    </a:solidFill>
                  </a:tcPr>
                </a:tc>
                <a:tc hMerge="1">
                  <a:txBody>
                    <a:bodyPr/>
                    <a:lstStyle/>
                    <a:p>
                      <a:pPr marL="0" algn="ctr" defTabSz="914400" rtl="0" eaLnBrk="1" latinLnBrk="0" hangingPunct="0">
                        <a:spcAft>
                          <a:spcPts val="0"/>
                        </a:spcAft>
                      </a:pPr>
                      <a:endParaRPr lang="zh-TW" sz="20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rgbClr val="0000FF"/>
                    </a:solidFill>
                  </a:tcPr>
                </a:tc>
              </a:tr>
              <a:tr h="0">
                <a:tc>
                  <a:txBody>
                    <a:bodyPr/>
                    <a:lstStyle/>
                    <a:p>
                      <a:pPr algn="ctr">
                        <a:spcAft>
                          <a:spcPts val="0"/>
                        </a:spcAft>
                      </a:pPr>
                      <a:r>
                        <a:rPr lang="en-US" sz="2000" b="1" kern="100">
                          <a:effectLst/>
                          <a:latin typeface="Times New Roman" panose="02020603050405020304" pitchFamily="18" charset="0"/>
                          <a:ea typeface="標楷體" panose="03000509000000000000" pitchFamily="65" charset="-120"/>
                          <a:cs typeface="Times New Roman" panose="02020603050405020304" pitchFamily="18" charset="0"/>
                        </a:rPr>
                        <a:t>Z</a:t>
                      </a:r>
                      <a:r>
                        <a:rPr lang="zh-TW" sz="2000" b="1" kern="100">
                          <a:effectLst/>
                          <a:latin typeface="Times New Roman" panose="02020603050405020304" pitchFamily="18" charset="0"/>
                          <a:ea typeface="標楷體" panose="03000509000000000000" pitchFamily="65" charset="-120"/>
                          <a:cs typeface="Times New Roman" panose="02020603050405020304" pitchFamily="18" charset="0"/>
                        </a:rPr>
                        <a:t>軸位移量</a:t>
                      </a:r>
                      <a:r>
                        <a:rPr lang="en-US" sz="2000" b="1" kern="100">
                          <a:effectLst/>
                          <a:latin typeface="Times New Roman" panose="02020603050405020304" pitchFamily="18" charset="0"/>
                          <a:ea typeface="標楷體" panose="03000509000000000000" pitchFamily="65" charset="-120"/>
                          <a:cs typeface="Times New Roman" panose="02020603050405020304" pitchFamily="18" charset="0"/>
                        </a:rPr>
                        <a:t>(cm)</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特殊標記</a:t>
                      </a:r>
                      <a:r>
                        <a:rPr lang="en-US"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Z</a:t>
                      </a: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軸位移</a:t>
                      </a:r>
                      <a:endParaRPr lang="zh-TW" sz="2000" kern="100" dirty="0">
                        <a:solidFill>
                          <a:schemeClr val="bg1"/>
                        </a:solidFill>
                        <a:effectLst/>
                        <a:latin typeface="Calibri" panose="020F0502020204030204" pitchFamily="34" charset="0"/>
                        <a:ea typeface="新細明體" panose="02020500000000000000" pitchFamily="18" charset="-120"/>
                        <a:cs typeface="Times New Roman" panose="02020603050405020304" pitchFamily="18" charset="0"/>
                      </a:endParaRPr>
                    </a:p>
                    <a:p>
                      <a:pPr algn="ctr">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估測方法之準確率</a:t>
                      </a:r>
                      <a:endParaRPr lang="zh-TW" sz="2000" kern="100" dirty="0">
                        <a:solidFill>
                          <a:schemeClr val="bg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1"/>
                    </a:solidFill>
                  </a:tcPr>
                </a:tc>
                <a:tc>
                  <a:txBody>
                    <a:bodyPr/>
                    <a:lstStyle/>
                    <a:p>
                      <a:pPr algn="ctr">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自然特徵</a:t>
                      </a:r>
                      <a:r>
                        <a:rPr lang="en-US"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Z</a:t>
                      </a: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軸位移</a:t>
                      </a:r>
                      <a:endParaRPr lang="zh-TW" sz="2000" kern="100" dirty="0">
                        <a:solidFill>
                          <a:schemeClr val="bg1"/>
                        </a:solidFill>
                        <a:effectLst/>
                        <a:latin typeface="Calibri" panose="020F0502020204030204" pitchFamily="34" charset="0"/>
                        <a:ea typeface="新細明體" panose="02020500000000000000" pitchFamily="18" charset="-120"/>
                        <a:cs typeface="Times New Roman" panose="02020603050405020304" pitchFamily="18" charset="0"/>
                      </a:endParaRPr>
                    </a:p>
                    <a:p>
                      <a:pPr algn="ctr">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估測方法之準確率</a:t>
                      </a:r>
                      <a:endParaRPr lang="zh-TW" sz="2000" kern="100" dirty="0">
                        <a:solidFill>
                          <a:schemeClr val="bg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solidFill>
                      <a:schemeClr val="accent1"/>
                    </a:solidFill>
                  </a:tcPr>
                </a:tc>
                <a:tc>
                  <a:txBody>
                    <a:bodyPr/>
                    <a:lstStyle/>
                    <a:p>
                      <a:pPr algn="ctr">
                        <a:spcAft>
                          <a:spcPts val="0"/>
                        </a:spcAft>
                      </a:pPr>
                      <a:r>
                        <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慣性光流分析視角</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ctr">
                        <a:spcAft>
                          <a:spcPts val="0"/>
                        </a:spcAft>
                      </a:pPr>
                      <a:r>
                        <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估測方法之準確率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1"/>
                    </a:solidFill>
                  </a:tcPr>
                </a:tc>
              </a:tr>
              <a:tr h="0">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83%</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82%</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92%</a:t>
                      </a:r>
                      <a:endParaRPr lang="zh-TW" sz="20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r>
              <a:tr h="0">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98%</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96%</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98%</a:t>
                      </a:r>
                      <a:endParaRPr lang="zh-TW" sz="20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r>
              <a:tr h="0">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r>
              <a:tr h="0">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97%</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95%</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97%</a:t>
                      </a:r>
                      <a:endParaRPr lang="zh-TW" sz="20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r>
              <a:tr h="0">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82%</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81%</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90%</a:t>
                      </a:r>
                      <a:endParaRPr lang="zh-TW" sz="20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61764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4. Experimental </a:t>
            </a:r>
            <a:r>
              <a:rPr lang="en-US" altLang="zh-TW" sz="3200" b="1" dirty="0" smtClean="0"/>
              <a:t>results (8/8)</a:t>
            </a:r>
            <a:endParaRPr lang="en-US" altLang="zh-TW" sz="3200" b="1" dirty="0"/>
          </a:p>
        </p:txBody>
      </p:sp>
      <p:sp>
        <p:nvSpPr>
          <p:cNvPr id="5"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buFont typeface="Wingdings" panose="05000000000000000000" pitchFamily="2" charset="2"/>
              <a:buChar char="Ø"/>
            </a:pPr>
            <a:r>
              <a:rPr lang="zh-TW" altLang="zh-TW" sz="2400" b="1" dirty="0" smtClean="0"/>
              <a:t>小角近似</a:t>
            </a:r>
            <a:r>
              <a:rPr lang="zh-TW" altLang="zh-TW" sz="2400" b="1" dirty="0"/>
              <a:t>簡化投影轉換</a:t>
            </a:r>
            <a:r>
              <a:rPr lang="zh-TW" altLang="zh-TW" sz="2400" b="1" dirty="0" smtClean="0"/>
              <a:t>方法</a:t>
            </a:r>
            <a:endParaRPr lang="en-US" altLang="zh-TW" sz="2400" b="1" dirty="0" smtClean="0"/>
          </a:p>
          <a:p>
            <a:pPr marL="0" indent="0">
              <a:buNone/>
            </a:pPr>
            <a:r>
              <a:rPr lang="zh-TW" altLang="zh-TW" sz="2400" dirty="0"/>
              <a:t>比較三角函數運算</a:t>
            </a:r>
            <a:r>
              <a:rPr lang="zh-TW" altLang="zh-TW" sz="2400" dirty="0" smtClean="0"/>
              <a:t>最</a:t>
            </a:r>
            <a:r>
              <a:rPr lang="zh-TW" altLang="en-US" sz="2400" dirty="0" smtClean="0"/>
              <a:t>傳</a:t>
            </a:r>
            <a:r>
              <a:rPr lang="zh-TW" altLang="en-US" sz="2400" dirty="0"/>
              <a:t>統</a:t>
            </a:r>
            <a:r>
              <a:rPr lang="zh-TW" altLang="zh-TW" sz="2400" dirty="0" smtClean="0"/>
              <a:t>的</a:t>
            </a:r>
            <a:r>
              <a:rPr lang="zh-TW" altLang="zh-TW" sz="2400" dirty="0"/>
              <a:t>「</a:t>
            </a:r>
            <a:r>
              <a:rPr lang="zh-TW" altLang="zh-TW" sz="2400" dirty="0">
                <a:solidFill>
                  <a:srgbClr val="FF0000"/>
                </a:solidFill>
              </a:rPr>
              <a:t>齊次單應矩陣投影轉換方法</a:t>
            </a:r>
            <a:r>
              <a:rPr lang="zh-TW" altLang="zh-TW" sz="2400" dirty="0"/>
              <a:t>」</a:t>
            </a:r>
            <a:r>
              <a:rPr lang="zh-TW" altLang="zh-TW" sz="2400" dirty="0" smtClean="0"/>
              <a:t>、</a:t>
            </a:r>
            <a:r>
              <a:rPr lang="zh-TW" altLang="zh-TW" sz="2400" dirty="0"/>
              <a:t>「</a:t>
            </a:r>
            <a:r>
              <a:rPr lang="zh-TW" altLang="zh-TW" sz="2400" dirty="0">
                <a:solidFill>
                  <a:srgbClr val="FF0000"/>
                </a:solidFill>
              </a:rPr>
              <a:t>分解單應矩陣投影轉換方法</a:t>
            </a:r>
            <a:r>
              <a:rPr lang="zh-TW" altLang="zh-TW" sz="2400" dirty="0"/>
              <a:t>」</a:t>
            </a:r>
            <a:r>
              <a:rPr lang="zh-TW" altLang="zh-TW" sz="2400" dirty="0" smtClean="0"/>
              <a:t>與</a:t>
            </a:r>
            <a:r>
              <a:rPr lang="zh-TW" altLang="zh-TW" sz="2400" dirty="0"/>
              <a:t>本論文自行提出創新的「</a:t>
            </a:r>
            <a:r>
              <a:rPr lang="zh-TW" altLang="zh-TW" sz="2400" dirty="0">
                <a:solidFill>
                  <a:srgbClr val="FF0000"/>
                </a:solidFill>
              </a:rPr>
              <a:t>小角近似三角投影轉換方法</a:t>
            </a:r>
            <a:r>
              <a:rPr lang="zh-TW" altLang="zh-TW" sz="2400" dirty="0"/>
              <a:t>」在計算投影轉換的旋轉矩陣的平均執行時間。此實驗是計算當視角轉換從</a:t>
            </a:r>
            <a:r>
              <a:rPr lang="en-US" altLang="zh-TW" sz="2400" dirty="0">
                <a:solidFill>
                  <a:srgbClr val="FF0000"/>
                </a:solidFill>
              </a:rPr>
              <a:t>0</a:t>
            </a:r>
            <a:r>
              <a:rPr lang="zh-TW" altLang="zh-TW" sz="2400" dirty="0">
                <a:solidFill>
                  <a:srgbClr val="FF0000"/>
                </a:solidFill>
              </a:rPr>
              <a:t>度</a:t>
            </a:r>
            <a:r>
              <a:rPr lang="zh-TW" altLang="zh-TW" sz="2400" dirty="0"/>
              <a:t>開始旋轉，每增加</a:t>
            </a:r>
            <a:r>
              <a:rPr lang="en-US" altLang="zh-TW" sz="2400" dirty="0"/>
              <a:t>1</a:t>
            </a:r>
            <a:r>
              <a:rPr lang="zh-TW" altLang="zh-TW" sz="2400" dirty="0"/>
              <a:t>度旋轉角度，至</a:t>
            </a:r>
            <a:r>
              <a:rPr lang="en-US" altLang="zh-TW" sz="2400" dirty="0">
                <a:solidFill>
                  <a:srgbClr val="FF0000"/>
                </a:solidFill>
              </a:rPr>
              <a:t>45</a:t>
            </a:r>
            <a:r>
              <a:rPr lang="zh-TW" altLang="zh-TW" sz="2400" dirty="0">
                <a:solidFill>
                  <a:srgbClr val="FF0000"/>
                </a:solidFill>
              </a:rPr>
              <a:t>度</a:t>
            </a:r>
            <a:r>
              <a:rPr lang="zh-TW" altLang="zh-TW" sz="2400" dirty="0"/>
              <a:t>旋轉角度為止的投影轉換的旋轉矩陣所需的平均運算時間。</a:t>
            </a:r>
          </a:p>
          <a:p>
            <a:pPr marL="0" indent="0">
              <a:buNone/>
            </a:pPr>
            <a:endParaRPr lang="en-US" altLang="zh-TW" sz="2400" b="1" dirty="0" smtClean="0"/>
          </a:p>
          <a:p>
            <a:pPr marL="0" indent="0">
              <a:buNone/>
            </a:pPr>
            <a:endParaRPr lang="zh-TW" altLang="zh-TW" sz="2400" b="1" dirty="0"/>
          </a:p>
        </p:txBody>
      </p:sp>
      <p:graphicFrame>
        <p:nvGraphicFramePr>
          <p:cNvPr id="3" name="表格 2"/>
          <p:cNvGraphicFramePr>
            <a:graphicFrameLocks noGrp="1"/>
          </p:cNvGraphicFramePr>
          <p:nvPr>
            <p:extLst>
              <p:ext uri="{D42A27DB-BD31-4B8C-83A1-F6EECF244321}">
                <p14:modId xmlns:p14="http://schemas.microsoft.com/office/powerpoint/2010/main" val="1273319963"/>
              </p:ext>
            </p:extLst>
          </p:nvPr>
        </p:nvGraphicFramePr>
        <p:xfrm>
          <a:off x="555822" y="3936681"/>
          <a:ext cx="7886700" cy="1524000"/>
        </p:xfrm>
        <a:graphic>
          <a:graphicData uri="http://schemas.openxmlformats.org/drawingml/2006/table">
            <a:tbl>
              <a:tblPr firstRow="1" firstCol="1" bandRow="1">
                <a:tableStyleId>{5C22544A-7EE6-4342-B048-85BDC9FD1C3A}</a:tableStyleId>
              </a:tblPr>
              <a:tblGrid>
                <a:gridCol w="5071148"/>
                <a:gridCol w="2815552"/>
              </a:tblGrid>
              <a:tr h="0">
                <a:tc gridSpan="2">
                  <a:txBody>
                    <a:bodyPr/>
                    <a:lstStyle/>
                    <a:p>
                      <a:pPr algn="ctr">
                        <a:spcAft>
                          <a:spcPts val="0"/>
                        </a:spcAft>
                      </a:pPr>
                      <a:r>
                        <a:rPr lang="zh-TW"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投影轉換方法</a:t>
                      </a:r>
                      <a:r>
                        <a:rPr lang="zh-TW" altLang="en-US"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的實驗結果比較</a:t>
                      </a:r>
                      <a:endParaRPr lang="zh-TW" altLang="en-US"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rgbClr val="0000FF"/>
                    </a:solidFill>
                  </a:tcPr>
                </a:tc>
                <a:tc hMerge="1">
                  <a:txBody>
                    <a:bodyPr/>
                    <a:lstStyle/>
                    <a:p>
                      <a:pPr algn="ctr">
                        <a:spcAft>
                          <a:spcPts val="0"/>
                        </a:spcAft>
                      </a:pPr>
                      <a:endParaRPr lang="zh-TW" altLang="en-US"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tr>
              <a:tr h="0">
                <a:tc>
                  <a:txBody>
                    <a:bodyPr/>
                    <a:lstStyle/>
                    <a:p>
                      <a:pPr algn="ctr">
                        <a:spcAft>
                          <a:spcPts val="0"/>
                        </a:spcAft>
                      </a:pPr>
                      <a:r>
                        <a:rPr lang="en-US" altLang="zh-TW" sz="2000" kern="100" dirty="0" err="1" smtClean="0">
                          <a:effectLst/>
                          <a:latin typeface="Times New Roman" panose="02020603050405020304" pitchFamily="18" charset="0"/>
                          <a:ea typeface="標楷體" panose="03000509000000000000" pitchFamily="65" charset="-120"/>
                          <a:cs typeface="Times New Roman" panose="02020603050405020304" pitchFamily="18" charset="0"/>
                        </a:rPr>
                        <a:t>Homography</a:t>
                      </a:r>
                      <a:r>
                        <a:rPr lang="zh-TW" altLang="en-US"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 </a:t>
                      </a:r>
                      <a:r>
                        <a:rPr lang="en-US"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for </a:t>
                      </a:r>
                      <a:r>
                        <a:rPr lang="en-US" altLang="zh-TW"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Projective </a:t>
                      </a:r>
                      <a:r>
                        <a:rPr lang="en-US"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transformation</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Execution time</a:t>
                      </a:r>
                      <a:endPar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solidFill>
                      <a:schemeClr val="accent1"/>
                    </a:solidFill>
                  </a:tcPr>
                </a:tc>
              </a:tr>
              <a:tr h="189230">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Homogeneous </a:t>
                      </a:r>
                      <a:r>
                        <a:rPr lang="en-US" sz="2000" kern="100" dirty="0" err="1">
                          <a:effectLst/>
                          <a:latin typeface="Times New Roman" panose="02020603050405020304" pitchFamily="18" charset="0"/>
                          <a:ea typeface="標楷體" panose="03000509000000000000" pitchFamily="65" charset="-120"/>
                          <a:cs typeface="Times New Roman" panose="02020603050405020304" pitchFamily="18" charset="0"/>
                        </a:rPr>
                        <a:t>Homography</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172.338 (ms)</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189230">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Decomposed </a:t>
                      </a:r>
                      <a:r>
                        <a:rPr lang="en-US" sz="2000" kern="100" dirty="0" err="1" smtClean="0">
                          <a:effectLst/>
                          <a:latin typeface="Times New Roman" panose="02020603050405020304" pitchFamily="18" charset="0"/>
                          <a:ea typeface="標楷體" panose="03000509000000000000" pitchFamily="65" charset="-120"/>
                          <a:cs typeface="Times New Roman" panose="02020603050405020304" pitchFamily="18" charset="0"/>
                        </a:rPr>
                        <a:t>Homography</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122.681 (</a:t>
                      </a:r>
                      <a:r>
                        <a:rPr lang="en-US" sz="2000" kern="100" dirty="0" err="1">
                          <a:effectLst/>
                          <a:latin typeface="Times New Roman" panose="02020603050405020304" pitchFamily="18" charset="0"/>
                          <a:ea typeface="標楷體" panose="03000509000000000000" pitchFamily="65" charset="-120"/>
                          <a:cs typeface="Times New Roman" panose="02020603050405020304" pitchFamily="18" charset="0"/>
                        </a:rPr>
                        <a:t>ms</a:t>
                      </a: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r h="0">
                <a:tc>
                  <a:txBody>
                    <a:bodyPr/>
                    <a:lstStyle/>
                    <a:p>
                      <a:pPr algn="ctr">
                        <a:spcAft>
                          <a:spcPts val="0"/>
                        </a:spcAft>
                      </a:pPr>
                      <a:r>
                        <a:rPr lang="en-US" sz="2000" kern="10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Small-angle</a:t>
                      </a:r>
                      <a:r>
                        <a:rPr lang="en-US" sz="2000" kern="100" baseline="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kern="10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approximation </a:t>
                      </a:r>
                      <a:r>
                        <a:rPr lang="en-US" sz="2000" kern="100" dirty="0" err="1"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Homography</a:t>
                      </a:r>
                      <a:endParaRPr lang="zh-TW" sz="2000"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78.611 (</a:t>
                      </a:r>
                      <a:r>
                        <a:rPr lang="en-US" sz="2000" b="1" kern="100" dirty="0" err="1">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ms</a:t>
                      </a:r>
                      <a:r>
                        <a:rPr lang="en-US"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8972259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r>
              <a:rPr lang="en-US" altLang="zh-TW" sz="3200" b="1" dirty="0"/>
              <a:t>5</a:t>
            </a:r>
            <a:r>
              <a:rPr lang="en-US" altLang="zh-TW" sz="3200" b="1" dirty="0" smtClean="0"/>
              <a:t>. </a:t>
            </a:r>
            <a:r>
              <a:rPr lang="en-US" altLang="zh-TW" sz="3200" b="1" dirty="0"/>
              <a:t>I</a:t>
            </a:r>
            <a:r>
              <a:rPr lang="en-US" altLang="zh-TW" sz="3200" b="1" dirty="0" smtClean="0"/>
              <a:t>mplementation </a:t>
            </a:r>
            <a:r>
              <a:rPr lang="en-US" altLang="zh-TW" sz="3200" b="1" dirty="0"/>
              <a:t>results and </a:t>
            </a:r>
            <a:r>
              <a:rPr lang="en-US" altLang="zh-TW" sz="3200" b="1" dirty="0" smtClean="0"/>
              <a:t>demonstration (1/6)</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marL="0" indent="0" algn="just" hangingPunct="0">
              <a:buNone/>
            </a:pPr>
            <a:r>
              <a:rPr lang="zh-TW" altLang="zh-TW" sz="2400" dirty="0" smtClean="0"/>
              <a:t>繼</a:t>
            </a:r>
            <a:r>
              <a:rPr lang="zh-TW" altLang="zh-TW" sz="2400" dirty="0"/>
              <a:t>個人電腦、智慧型手機之後，穿戴式</a:t>
            </a:r>
            <a:r>
              <a:rPr lang="zh-TW" altLang="zh-TW" sz="2400" dirty="0" smtClean="0"/>
              <a:t>裝置</a:t>
            </a:r>
            <a:r>
              <a:rPr lang="en-US" altLang="zh-TW" sz="2400" dirty="0" smtClean="0"/>
              <a:t>(Wearables Devices)</a:t>
            </a:r>
            <a:r>
              <a:rPr lang="zh-TW" altLang="zh-TW" sz="2400" dirty="0" smtClean="0"/>
              <a:t>被</a:t>
            </a:r>
            <a:r>
              <a:rPr lang="zh-TW" altLang="zh-TW" sz="2400" dirty="0"/>
              <a:t>視為下一個極具發展性的潛力新星</a:t>
            </a:r>
            <a:r>
              <a:rPr lang="zh-TW" altLang="zh-TW" sz="2400" dirty="0" smtClean="0"/>
              <a:t>。包括</a:t>
            </a:r>
            <a:r>
              <a:rPr lang="zh-TW" altLang="zh-TW" sz="2400" dirty="0"/>
              <a:t>蘋果、微軟</a:t>
            </a:r>
            <a:r>
              <a:rPr lang="zh-TW" altLang="zh-TW" sz="2400" dirty="0" smtClean="0"/>
              <a:t>、</a:t>
            </a:r>
            <a:r>
              <a:rPr lang="zh-TW" altLang="en-US" sz="2400" dirty="0" smtClean="0"/>
              <a:t>谷歌、臉書、</a:t>
            </a:r>
            <a:r>
              <a:rPr lang="zh-TW" altLang="zh-TW" sz="2400" dirty="0" smtClean="0"/>
              <a:t>索尼等</a:t>
            </a:r>
            <a:r>
              <a:rPr lang="zh-TW" altLang="zh-TW" sz="2400" dirty="0"/>
              <a:t>大廠皆積極搶進市場。根據國際數據資訊</a:t>
            </a:r>
            <a:r>
              <a:rPr lang="en-US" altLang="zh-TW" sz="2400" dirty="0"/>
              <a:t>(International Data Corporation, IDC</a:t>
            </a:r>
            <a:r>
              <a:rPr lang="en-US" altLang="zh-TW" sz="2400" dirty="0" smtClean="0"/>
              <a:t>)</a:t>
            </a:r>
            <a:r>
              <a:rPr lang="zh-TW" altLang="en-US" sz="2400" dirty="0" smtClean="0"/>
              <a:t>產業情報</a:t>
            </a:r>
            <a:r>
              <a:rPr lang="zh-TW" altLang="zh-TW" sz="2400" dirty="0" smtClean="0"/>
              <a:t>顯示，預估</a:t>
            </a:r>
            <a:r>
              <a:rPr lang="zh-TW" altLang="zh-TW" sz="2400" dirty="0"/>
              <a:t>在</a:t>
            </a:r>
            <a:r>
              <a:rPr lang="en-US" altLang="zh-TW" sz="2400" dirty="0"/>
              <a:t>2019</a:t>
            </a:r>
            <a:r>
              <a:rPr lang="zh-TW" altLang="zh-TW" sz="2400" dirty="0"/>
              <a:t>年出貨量可達</a:t>
            </a:r>
            <a:r>
              <a:rPr lang="en-US" altLang="zh-TW" sz="2400" dirty="0"/>
              <a:t>1</a:t>
            </a:r>
            <a:r>
              <a:rPr lang="zh-TW" altLang="zh-TW" sz="2400" dirty="0"/>
              <a:t>億</a:t>
            </a:r>
            <a:r>
              <a:rPr lang="en-US" altLang="zh-TW" sz="2400" dirty="0"/>
              <a:t>7340</a:t>
            </a:r>
            <a:r>
              <a:rPr lang="zh-TW" altLang="zh-TW" sz="2400" dirty="0"/>
              <a:t>萬支，產量相當</a:t>
            </a:r>
            <a:r>
              <a:rPr lang="zh-TW" altLang="zh-TW" sz="2400" dirty="0" smtClean="0"/>
              <a:t>驚人</a:t>
            </a:r>
            <a:r>
              <a:rPr lang="en-US" altLang="zh-TW" sz="2400" dirty="0" smtClean="0"/>
              <a:t>[47]</a:t>
            </a:r>
            <a:r>
              <a:rPr lang="zh-TW" altLang="zh-TW" sz="2400" dirty="0" smtClean="0"/>
              <a:t>，</a:t>
            </a:r>
            <a:r>
              <a:rPr lang="zh-TW" altLang="zh-TW" sz="2400" dirty="0"/>
              <a:t>且穿戴式裝置配合本論文所提出的方法可以</a:t>
            </a:r>
            <a:r>
              <a:rPr lang="zh-TW" altLang="zh-TW" sz="2400" dirty="0">
                <a:solidFill>
                  <a:srgbClr val="FF0000"/>
                </a:solidFill>
              </a:rPr>
              <a:t>擴大應用領域與實用度</a:t>
            </a:r>
            <a:r>
              <a:rPr lang="zh-TW" altLang="zh-TW" sz="2400" dirty="0"/>
              <a:t>，因此本論文選擇穿戴式裝置來進行實作。</a:t>
            </a:r>
          </a:p>
          <a:p>
            <a:pPr marL="0" indent="0" algn="just" hangingPunct="0">
              <a:buNone/>
            </a:pPr>
            <a:endParaRPr lang="zh-TW" altLang="zh-TW" sz="2400" b="1" dirty="0"/>
          </a:p>
        </p:txBody>
      </p:sp>
    </p:spTree>
    <p:extLst>
      <p:ext uri="{BB962C8B-B14F-4D97-AF65-F5344CB8AC3E}">
        <p14:creationId xmlns:p14="http://schemas.microsoft.com/office/powerpoint/2010/main" val="32755416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r>
              <a:rPr lang="en-US" altLang="zh-TW" sz="3200" b="1" dirty="0"/>
              <a:t>5. Implementation results and </a:t>
            </a:r>
            <a:r>
              <a:rPr lang="en-US" altLang="zh-TW" sz="3200" b="1" dirty="0" smtClean="0"/>
              <a:t>demonstration (2/6)</a:t>
            </a:r>
            <a:endParaRPr lang="en-US" altLang="zh-TW" sz="3200" b="1"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198229785"/>
              </p:ext>
            </p:extLst>
          </p:nvPr>
        </p:nvGraphicFramePr>
        <p:xfrm>
          <a:off x="966038" y="3903430"/>
          <a:ext cx="7354800" cy="2133600"/>
        </p:xfrm>
        <a:graphic>
          <a:graphicData uri="http://schemas.openxmlformats.org/drawingml/2006/table">
            <a:tbl>
              <a:tblPr firstRow="1" firstCol="1" bandRow="1">
                <a:tableStyleId>{5C22544A-7EE6-4342-B048-85BDC9FD1C3A}</a:tableStyleId>
              </a:tblPr>
              <a:tblGrid>
                <a:gridCol w="1210136"/>
                <a:gridCol w="6144664"/>
              </a:tblGrid>
              <a:tr h="0">
                <a:tc>
                  <a:txBody>
                    <a:bodyPr/>
                    <a:lstStyle/>
                    <a:p>
                      <a:pPr algn="just" hangingPunct="0">
                        <a:spcAft>
                          <a:spcPts val="0"/>
                        </a:spcAft>
                      </a:pP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型號</a:t>
                      </a:r>
                    </a:p>
                  </a:txBody>
                  <a:tcPr marL="68580" marR="68580" marT="0" marB="0" anchor="ctr"/>
                </a:tc>
                <a:tc>
                  <a:txBody>
                    <a:bodyPr/>
                    <a:lstStyle/>
                    <a:p>
                      <a:pPr algn="just" hangingPunct="0">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EPSON BT-200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r h="0">
                <a:tc>
                  <a:txBody>
                    <a:bodyPr/>
                    <a:lstStyle/>
                    <a:p>
                      <a:pPr algn="just" hangingPunct="0">
                        <a:spcAft>
                          <a:spcPts val="0"/>
                        </a:spcAft>
                      </a:pP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顯示器</a:t>
                      </a:r>
                    </a:p>
                  </a:txBody>
                  <a:tcPr marL="68580" marR="68580" marT="0" marB="0" anchor="ctr"/>
                </a:tc>
                <a:tc>
                  <a:txBody>
                    <a:bodyPr/>
                    <a:lstStyle/>
                    <a:p>
                      <a:pPr algn="just" hangingPunct="0">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0.42</a:t>
                      </a: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吋</a:t>
                      </a: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x2 (960x540)</a:t>
                      </a: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16</a:t>
                      </a: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9 TFT </a:t>
                      </a: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主動式面版</a:t>
                      </a: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r h="0">
                <a:tc>
                  <a:txBody>
                    <a:bodyPr/>
                    <a:lstStyle/>
                    <a:p>
                      <a:pPr algn="just" hangingPunct="0">
                        <a:spcAft>
                          <a:spcPts val="0"/>
                        </a:spcAft>
                      </a:pP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處理器</a:t>
                      </a:r>
                    </a:p>
                  </a:txBody>
                  <a:tcPr marL="68580" marR="68580" marT="0" marB="0" anchor="ctr"/>
                </a:tc>
                <a:tc>
                  <a:txBody>
                    <a:bodyPr/>
                    <a:lstStyle/>
                    <a:p>
                      <a:pPr algn="just" hangingPunct="0">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ARM Corex-A9 1.2GHz </a:t>
                      </a: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雙核心處理器</a:t>
                      </a: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 (TI OMAP 4460)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r h="0">
                <a:tc>
                  <a:txBody>
                    <a:bodyPr/>
                    <a:lstStyle/>
                    <a:p>
                      <a:pPr algn="just" hangingPunct="0">
                        <a:spcAft>
                          <a:spcPts val="0"/>
                        </a:spcAft>
                      </a:pP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作業系統</a:t>
                      </a:r>
                    </a:p>
                  </a:txBody>
                  <a:tcPr marL="68580" marR="68580" marT="0" marB="0" anchor="ctr"/>
                </a:tc>
                <a:tc>
                  <a:txBody>
                    <a:bodyPr/>
                    <a:lstStyle/>
                    <a:p>
                      <a:pPr algn="just" hangingPunct="0">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Android</a:t>
                      </a: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版本：</a:t>
                      </a:r>
                      <a:r>
                        <a:rPr lang="en-US" sz="2000" u="none"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4.0.4</a:t>
                      </a:r>
                      <a:endParaRPr lang="zh-TW" sz="2000" u="none"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r h="0">
                <a:tc>
                  <a:txBody>
                    <a:bodyPr/>
                    <a:lstStyle/>
                    <a:p>
                      <a:pPr algn="just" hangingPunct="0">
                        <a:spcAft>
                          <a:spcPts val="0"/>
                        </a:spcAft>
                      </a:pP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記憶體</a:t>
                      </a:r>
                    </a:p>
                  </a:txBody>
                  <a:tcPr marL="68580" marR="68580" marT="0" marB="0" anchor="ctr"/>
                </a:tc>
                <a:tc>
                  <a:txBody>
                    <a:bodyPr/>
                    <a:lstStyle/>
                    <a:p>
                      <a:pPr algn="just" hangingPunct="0">
                        <a:spcAft>
                          <a:spcPts val="0"/>
                        </a:spcAft>
                      </a:pPr>
                      <a:r>
                        <a:rPr lang="en-US" sz="2000" u="none" kern="100" dirty="0">
                          <a:effectLst/>
                          <a:latin typeface="Times New Roman" panose="02020603050405020304" pitchFamily="18" charset="0"/>
                          <a:ea typeface="標楷體" panose="03000509000000000000" pitchFamily="65" charset="-120"/>
                          <a:cs typeface="Times New Roman" panose="02020603050405020304" pitchFamily="18" charset="0"/>
                        </a:rPr>
                        <a:t>1GB</a:t>
                      </a:r>
                      <a:endParaRPr lang="zh-TW" sz="2000" u="none"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r h="0">
                <a:tc>
                  <a:txBody>
                    <a:bodyPr/>
                    <a:lstStyle/>
                    <a:p>
                      <a:pPr algn="just" hangingPunct="0">
                        <a:spcAft>
                          <a:spcPts val="0"/>
                        </a:spcAft>
                      </a:pP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儲存空間</a:t>
                      </a:r>
                    </a:p>
                  </a:txBody>
                  <a:tcPr marL="68580" marR="68580" marT="0" marB="0" anchor="ctr"/>
                </a:tc>
                <a:tc>
                  <a:txBody>
                    <a:bodyPr/>
                    <a:lstStyle/>
                    <a:p>
                      <a:pPr algn="just" hangingPunct="0">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8GB</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r h="0">
                <a:tc>
                  <a:txBody>
                    <a:bodyPr/>
                    <a:lstStyle/>
                    <a:p>
                      <a:pPr algn="just" hangingPunct="0">
                        <a:spcAft>
                          <a:spcPts val="0"/>
                        </a:spcAft>
                      </a:pP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相機</a:t>
                      </a:r>
                    </a:p>
                  </a:txBody>
                  <a:tcPr marL="68580" marR="68580" marT="0" marB="0" anchor="ctr"/>
                </a:tc>
                <a:tc>
                  <a:txBody>
                    <a:bodyPr/>
                    <a:lstStyle/>
                    <a:p>
                      <a:pPr algn="just" hangingPunct="0">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30</a:t>
                      </a: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萬像素</a:t>
                      </a: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VGA (640x480)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r>
            </a:tbl>
          </a:graphicData>
        </a:graphic>
      </p:graphicFrame>
      <p:pic>
        <p:nvPicPr>
          <p:cNvPr id="5" name="圖片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29911" y="1274944"/>
            <a:ext cx="3390563" cy="2566945"/>
          </a:xfrm>
          <a:prstGeom prst="rect">
            <a:avLst/>
          </a:prstGeom>
        </p:spPr>
      </p:pic>
    </p:spTree>
    <p:extLst>
      <p:ext uri="{BB962C8B-B14F-4D97-AF65-F5344CB8AC3E}">
        <p14:creationId xmlns:p14="http://schemas.microsoft.com/office/powerpoint/2010/main" val="26164219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r>
              <a:rPr lang="en-US" altLang="zh-TW" sz="3200" b="1" dirty="0"/>
              <a:t>5. Implementation results and </a:t>
            </a:r>
            <a:r>
              <a:rPr lang="en-US" altLang="zh-TW" sz="3200" b="1" dirty="0" smtClean="0"/>
              <a:t>demonstration (3/6)</a:t>
            </a:r>
            <a:endParaRPr lang="en-US" altLang="zh-TW" sz="3200" b="1" dirty="0"/>
          </a:p>
        </p:txBody>
      </p:sp>
      <p:pic>
        <p:nvPicPr>
          <p:cNvPr id="18" name="內容版面配置區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643" y="1447927"/>
            <a:ext cx="9031793" cy="4661560"/>
          </a:xfrm>
        </p:spPr>
      </p:pic>
      <p:sp>
        <p:nvSpPr>
          <p:cNvPr id="20" name="流程圖: 程序 19"/>
          <p:cNvSpPr/>
          <p:nvPr/>
        </p:nvSpPr>
        <p:spPr>
          <a:xfrm>
            <a:off x="2128205" y="1447926"/>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流程圖: 程序 21"/>
          <p:cNvSpPr/>
          <p:nvPr/>
        </p:nvSpPr>
        <p:spPr>
          <a:xfrm>
            <a:off x="5412222" y="1447926"/>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流程圖: 程序 22"/>
          <p:cNvSpPr/>
          <p:nvPr/>
        </p:nvSpPr>
        <p:spPr>
          <a:xfrm>
            <a:off x="6907900" y="5793899"/>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流程圖: 程序 23"/>
          <p:cNvSpPr/>
          <p:nvPr/>
        </p:nvSpPr>
        <p:spPr>
          <a:xfrm>
            <a:off x="4175487" y="5793899"/>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流程圖: 程序 24"/>
          <p:cNvSpPr/>
          <p:nvPr/>
        </p:nvSpPr>
        <p:spPr>
          <a:xfrm>
            <a:off x="1534789" y="5793899"/>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直線圖說文字 2 18"/>
          <p:cNvSpPr/>
          <p:nvPr/>
        </p:nvSpPr>
        <p:spPr>
          <a:xfrm>
            <a:off x="4563908" y="3570001"/>
            <a:ext cx="3362173" cy="1121633"/>
          </a:xfrm>
          <a:prstGeom prst="borderCallout2">
            <a:avLst>
              <a:gd name="adj1" fmla="val 57347"/>
              <a:gd name="adj2" fmla="val -7432"/>
              <a:gd name="adj3" fmla="val -3793"/>
              <a:gd name="adj4" fmla="val -23956"/>
              <a:gd name="adj5" fmla="val -159837"/>
              <a:gd name="adj6" fmla="val -25982"/>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en-US" dirty="0">
                <a:latin typeface="標楷體" panose="03000509000000000000" pitchFamily="65" charset="-120"/>
                <a:ea typeface="標楷體" panose="03000509000000000000" pitchFamily="65" charset="-120"/>
              </a:rPr>
              <a:t>使用電子羅盤與</a:t>
            </a:r>
            <a:r>
              <a:rPr lang="zh-TW" altLang="zh-TW" dirty="0" smtClean="0">
                <a:latin typeface="標楷體" panose="03000509000000000000" pitchFamily="65" charset="-120"/>
                <a:ea typeface="標楷體" panose="03000509000000000000" pitchFamily="65" charset="-120"/>
              </a:rPr>
              <a:t>「</a:t>
            </a:r>
            <a:r>
              <a:rPr lang="zh-TW" altLang="zh-TW" dirty="0" smtClean="0">
                <a:solidFill>
                  <a:srgbClr val="FF0000"/>
                </a:solidFill>
                <a:latin typeface="標楷體" panose="03000509000000000000" pitchFamily="65" charset="-120"/>
                <a:ea typeface="標楷體" panose="03000509000000000000" pitchFamily="65" charset="-120"/>
              </a:rPr>
              <a:t>光流</a:t>
            </a:r>
            <a:r>
              <a:rPr lang="zh-TW" altLang="en-US" dirty="0" smtClean="0">
                <a:solidFill>
                  <a:srgbClr val="FF0000"/>
                </a:solidFill>
                <a:latin typeface="標楷體" panose="03000509000000000000" pitchFamily="65" charset="-120"/>
                <a:ea typeface="標楷體" panose="03000509000000000000" pitchFamily="65" charset="-120"/>
              </a:rPr>
              <a:t>場景</a:t>
            </a:r>
            <a:r>
              <a:rPr lang="zh-TW" altLang="zh-TW" dirty="0" smtClean="0">
                <a:solidFill>
                  <a:srgbClr val="FF0000"/>
                </a:solidFill>
                <a:latin typeface="標楷體" panose="03000509000000000000" pitchFamily="65" charset="-120"/>
                <a:ea typeface="標楷體" panose="03000509000000000000" pitchFamily="65" charset="-120"/>
              </a:rPr>
              <a:t>分析</a:t>
            </a:r>
            <a:r>
              <a:rPr lang="zh-TW" altLang="zh-TW" dirty="0">
                <a:solidFill>
                  <a:srgbClr val="FF0000"/>
                </a:solidFill>
                <a:latin typeface="標楷體" panose="03000509000000000000" pitchFamily="65" charset="-120"/>
                <a:ea typeface="標楷體" panose="03000509000000000000" pitchFamily="65" charset="-120"/>
              </a:rPr>
              <a:t>室內定位方法</a:t>
            </a:r>
            <a:r>
              <a:rPr lang="zh-TW" altLang="zh-TW" dirty="0">
                <a:latin typeface="標楷體" panose="03000509000000000000" pitchFamily="65" charset="-120"/>
                <a:ea typeface="標楷體" panose="03000509000000000000" pitchFamily="65" charset="-120"/>
              </a:rPr>
              <a:t>」來</a:t>
            </a:r>
            <a:r>
              <a:rPr lang="zh-TW" altLang="en-US" dirty="0">
                <a:latin typeface="標楷體" panose="03000509000000000000" pitchFamily="65" charset="-120"/>
                <a:ea typeface="標楷體" panose="03000509000000000000" pitchFamily="65" charset="-120"/>
              </a:rPr>
              <a:t>實作</a:t>
            </a:r>
            <a:r>
              <a:rPr lang="zh-TW" altLang="zh-TW" dirty="0">
                <a:latin typeface="標楷體" panose="03000509000000000000" pitchFamily="65" charset="-120"/>
                <a:ea typeface="標楷體" panose="03000509000000000000" pitchFamily="65" charset="-120"/>
              </a:rPr>
              <a:t>室內定位技術</a:t>
            </a:r>
          </a:p>
        </p:txBody>
      </p:sp>
      <p:sp>
        <p:nvSpPr>
          <p:cNvPr id="21" name="直線圖說文字 2 20"/>
          <p:cNvSpPr/>
          <p:nvPr/>
        </p:nvSpPr>
        <p:spPr>
          <a:xfrm>
            <a:off x="1720466" y="3885587"/>
            <a:ext cx="3362173" cy="1121633"/>
          </a:xfrm>
          <a:prstGeom prst="borderCallout2">
            <a:avLst>
              <a:gd name="adj1" fmla="val 53607"/>
              <a:gd name="adj2" fmla="val 101604"/>
              <a:gd name="adj3" fmla="val -51660"/>
              <a:gd name="adj4" fmla="val 133485"/>
              <a:gd name="adj5" fmla="val -183771"/>
              <a:gd name="adj6" fmla="val 136450"/>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en-US" dirty="0">
                <a:latin typeface="標楷體" panose="03000509000000000000" pitchFamily="65" charset="-120"/>
                <a:ea typeface="標楷體" panose="03000509000000000000" pitchFamily="65" charset="-120"/>
              </a:rPr>
              <a:t>使用</a:t>
            </a:r>
            <a:r>
              <a:rPr lang="zh-TW" altLang="zh-TW" dirty="0">
                <a:latin typeface="標楷體" panose="03000509000000000000" pitchFamily="65" charset="-120"/>
                <a:ea typeface="標楷體" panose="03000509000000000000" pitchFamily="65" charset="-120"/>
              </a:rPr>
              <a:t>「</a:t>
            </a:r>
            <a:r>
              <a:rPr lang="zh-TW" altLang="zh-TW" dirty="0">
                <a:solidFill>
                  <a:srgbClr val="FF0000"/>
                </a:solidFill>
                <a:latin typeface="標楷體" panose="03000509000000000000" pitchFamily="65" charset="-120"/>
                <a:ea typeface="標楷體" panose="03000509000000000000" pitchFamily="65" charset="-120"/>
              </a:rPr>
              <a:t>相鄰串列座標路徑規劃方法</a:t>
            </a:r>
            <a:r>
              <a:rPr lang="zh-TW" altLang="zh-TW" dirty="0">
                <a:latin typeface="標楷體" panose="03000509000000000000" pitchFamily="65" charset="-120"/>
                <a:ea typeface="標楷體" panose="03000509000000000000" pitchFamily="65" charset="-120"/>
              </a:rPr>
              <a:t>」來</a:t>
            </a:r>
            <a:r>
              <a:rPr lang="zh-TW" altLang="en-US" dirty="0">
                <a:latin typeface="標楷體" panose="03000509000000000000" pitchFamily="65" charset="-120"/>
                <a:ea typeface="標楷體" panose="03000509000000000000" pitchFamily="65" charset="-120"/>
              </a:rPr>
              <a:t>實作</a:t>
            </a:r>
            <a:r>
              <a:rPr lang="zh-TW" altLang="zh-TW" dirty="0">
                <a:latin typeface="標楷體" panose="03000509000000000000" pitchFamily="65" charset="-120"/>
                <a:ea typeface="標楷體" panose="03000509000000000000" pitchFamily="65" charset="-120"/>
              </a:rPr>
              <a:t>路徑規劃技術</a:t>
            </a:r>
          </a:p>
        </p:txBody>
      </p:sp>
      <p:sp>
        <p:nvSpPr>
          <p:cNvPr id="26" name="直線圖說文字 2 25"/>
          <p:cNvSpPr/>
          <p:nvPr/>
        </p:nvSpPr>
        <p:spPr>
          <a:xfrm>
            <a:off x="3545727" y="2496400"/>
            <a:ext cx="3362173" cy="1121633"/>
          </a:xfrm>
          <a:prstGeom prst="borderCallout2">
            <a:avLst>
              <a:gd name="adj1" fmla="val 53607"/>
              <a:gd name="adj2" fmla="val 101604"/>
              <a:gd name="adj3" fmla="val 88950"/>
              <a:gd name="adj4" fmla="val 121509"/>
              <a:gd name="adj5" fmla="val 292658"/>
              <a:gd name="adj6" fmla="val 123226"/>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en-US" dirty="0">
                <a:latin typeface="標楷體" panose="03000509000000000000" pitchFamily="65" charset="-120"/>
                <a:ea typeface="標楷體" panose="03000509000000000000" pitchFamily="65" charset="-120"/>
              </a:rPr>
              <a:t>使用</a:t>
            </a:r>
            <a:r>
              <a:rPr lang="zh-TW" altLang="zh-TW" dirty="0">
                <a:latin typeface="標楷體" panose="03000509000000000000" pitchFamily="65" charset="-120"/>
                <a:ea typeface="標楷體" panose="03000509000000000000" pitchFamily="65" charset="-120"/>
              </a:rPr>
              <a:t>「</a:t>
            </a:r>
            <a:r>
              <a:rPr lang="zh-TW" altLang="zh-TW" dirty="0">
                <a:solidFill>
                  <a:srgbClr val="FF0000"/>
                </a:solidFill>
                <a:latin typeface="標楷體" panose="03000509000000000000" pitchFamily="65" charset="-120"/>
                <a:ea typeface="標楷體" panose="03000509000000000000" pitchFamily="65" charset="-120"/>
              </a:rPr>
              <a:t>牆腳</a:t>
            </a:r>
            <a:r>
              <a:rPr lang="zh-TW" altLang="zh-TW" dirty="0" smtClean="0">
                <a:solidFill>
                  <a:srgbClr val="FF0000"/>
                </a:solidFill>
                <a:latin typeface="標楷體" panose="03000509000000000000" pitchFamily="65" charset="-120"/>
                <a:ea typeface="標楷體" panose="03000509000000000000" pitchFamily="65" charset="-120"/>
              </a:rPr>
              <a:t>界線</a:t>
            </a:r>
            <a:r>
              <a:rPr lang="zh-TW" altLang="en-US" dirty="0" smtClean="0">
                <a:solidFill>
                  <a:srgbClr val="FF0000"/>
                </a:solidFill>
                <a:latin typeface="標楷體" panose="03000509000000000000" pitchFamily="65" charset="-120"/>
                <a:ea typeface="標楷體" panose="03000509000000000000" pitchFamily="65" charset="-120"/>
              </a:rPr>
              <a:t>偵測</a:t>
            </a:r>
            <a:r>
              <a:rPr lang="zh-TW" altLang="zh-TW" dirty="0" smtClean="0">
                <a:solidFill>
                  <a:srgbClr val="FF0000"/>
                </a:solidFill>
                <a:latin typeface="標楷體" panose="03000509000000000000" pitchFamily="65" charset="-120"/>
                <a:ea typeface="標楷體" panose="03000509000000000000" pitchFamily="65" charset="-120"/>
              </a:rPr>
              <a:t>影像</a:t>
            </a:r>
            <a:r>
              <a:rPr lang="zh-TW" altLang="zh-TW" dirty="0">
                <a:solidFill>
                  <a:srgbClr val="FF0000"/>
                </a:solidFill>
                <a:latin typeface="標楷體" panose="03000509000000000000" pitchFamily="65" charset="-120"/>
                <a:ea typeface="標楷體" panose="03000509000000000000" pitchFamily="65" charset="-120"/>
              </a:rPr>
              <a:t>對位方法</a:t>
            </a:r>
            <a:r>
              <a:rPr lang="zh-TW" altLang="zh-TW" dirty="0">
                <a:latin typeface="標楷體" panose="03000509000000000000" pitchFamily="65" charset="-120"/>
                <a:ea typeface="標楷體" panose="03000509000000000000" pitchFamily="65" charset="-120"/>
              </a:rPr>
              <a:t>」來</a:t>
            </a:r>
            <a:r>
              <a:rPr lang="zh-TW" altLang="en-US" dirty="0">
                <a:latin typeface="標楷體" panose="03000509000000000000" pitchFamily="65" charset="-120"/>
                <a:ea typeface="標楷體" panose="03000509000000000000" pitchFamily="65" charset="-120"/>
              </a:rPr>
              <a:t>實作</a:t>
            </a:r>
            <a:r>
              <a:rPr lang="zh-TW" altLang="zh-TW" dirty="0">
                <a:latin typeface="標楷體" panose="03000509000000000000" pitchFamily="65" charset="-120"/>
                <a:ea typeface="標楷體" panose="03000509000000000000" pitchFamily="65" charset="-120"/>
              </a:rPr>
              <a:t>影像對位技術</a:t>
            </a:r>
          </a:p>
        </p:txBody>
      </p:sp>
      <p:sp>
        <p:nvSpPr>
          <p:cNvPr id="27" name="直線圖說文字 2 26"/>
          <p:cNvSpPr/>
          <p:nvPr/>
        </p:nvSpPr>
        <p:spPr>
          <a:xfrm>
            <a:off x="5302428" y="2600729"/>
            <a:ext cx="3362173" cy="1121633"/>
          </a:xfrm>
          <a:prstGeom prst="borderCallout2">
            <a:avLst>
              <a:gd name="adj1" fmla="val 55851"/>
              <a:gd name="adj2" fmla="val -2193"/>
              <a:gd name="adj3" fmla="val 96430"/>
              <a:gd name="adj4" fmla="val -8985"/>
              <a:gd name="adj5" fmla="val 276952"/>
              <a:gd name="adj6" fmla="val -8266"/>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en-US" dirty="0">
                <a:latin typeface="標楷體" panose="03000509000000000000" pitchFamily="65" charset="-120"/>
                <a:ea typeface="標楷體" panose="03000509000000000000" pitchFamily="65" charset="-120"/>
              </a:rPr>
              <a:t>使用</a:t>
            </a:r>
            <a:r>
              <a:rPr lang="zh-TW" altLang="zh-TW" dirty="0">
                <a:latin typeface="標楷體" panose="03000509000000000000" pitchFamily="65" charset="-120"/>
                <a:ea typeface="標楷體" panose="03000509000000000000" pitchFamily="65" charset="-120"/>
              </a:rPr>
              <a:t>「</a:t>
            </a:r>
            <a:r>
              <a:rPr lang="zh-TW" altLang="zh-TW" dirty="0">
                <a:solidFill>
                  <a:srgbClr val="FF0000"/>
                </a:solidFill>
                <a:latin typeface="標楷體" panose="03000509000000000000" pitchFamily="65" charset="-120"/>
                <a:ea typeface="標楷體" panose="03000509000000000000" pitchFamily="65" charset="-120"/>
              </a:rPr>
              <a:t>慣性光流分析視角估測方法</a:t>
            </a:r>
            <a:r>
              <a:rPr lang="zh-TW" altLang="zh-TW" dirty="0">
                <a:latin typeface="標楷體" panose="03000509000000000000" pitchFamily="65" charset="-120"/>
                <a:ea typeface="標楷體" panose="03000509000000000000" pitchFamily="65" charset="-120"/>
              </a:rPr>
              <a:t>」來</a:t>
            </a:r>
            <a:r>
              <a:rPr lang="zh-TW" altLang="en-US" dirty="0">
                <a:latin typeface="標楷體" panose="03000509000000000000" pitchFamily="65" charset="-120"/>
                <a:ea typeface="標楷體" panose="03000509000000000000" pitchFamily="65" charset="-120"/>
              </a:rPr>
              <a:t>實作</a:t>
            </a:r>
            <a:r>
              <a:rPr lang="zh-TW" altLang="zh-TW" dirty="0">
                <a:latin typeface="標楷體" panose="03000509000000000000" pitchFamily="65" charset="-120"/>
                <a:ea typeface="標楷體" panose="03000509000000000000" pitchFamily="65" charset="-120"/>
              </a:rPr>
              <a:t>視角估測技術</a:t>
            </a:r>
          </a:p>
        </p:txBody>
      </p:sp>
      <p:sp>
        <p:nvSpPr>
          <p:cNvPr id="28" name="直線圖說文字 2 27"/>
          <p:cNvSpPr/>
          <p:nvPr/>
        </p:nvSpPr>
        <p:spPr>
          <a:xfrm>
            <a:off x="3731135" y="2675134"/>
            <a:ext cx="3362173" cy="1121633"/>
          </a:xfrm>
          <a:prstGeom prst="borderCallout2">
            <a:avLst>
              <a:gd name="adj1" fmla="val 55851"/>
              <a:gd name="adj2" fmla="val -2193"/>
              <a:gd name="adj3" fmla="val 94186"/>
              <a:gd name="adj4" fmla="val -35683"/>
              <a:gd name="adj5" fmla="val 268725"/>
              <a:gd name="adj6" fmla="val -36960"/>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en-US" dirty="0">
                <a:latin typeface="標楷體" panose="03000509000000000000" pitchFamily="65" charset="-120"/>
                <a:ea typeface="標楷體" panose="03000509000000000000" pitchFamily="65" charset="-120"/>
              </a:rPr>
              <a:t>使用</a:t>
            </a:r>
            <a:r>
              <a:rPr lang="zh-TW" altLang="zh-TW" dirty="0">
                <a:latin typeface="標楷體" panose="03000509000000000000" pitchFamily="65" charset="-120"/>
                <a:ea typeface="標楷體" panose="03000509000000000000" pitchFamily="65" charset="-120"/>
              </a:rPr>
              <a:t>「</a:t>
            </a:r>
            <a:r>
              <a:rPr lang="zh-TW" altLang="zh-TW" dirty="0">
                <a:solidFill>
                  <a:srgbClr val="FF0000"/>
                </a:solidFill>
                <a:latin typeface="標楷體" panose="03000509000000000000" pitchFamily="65" charset="-120"/>
                <a:ea typeface="標楷體" panose="03000509000000000000" pitchFamily="65" charset="-120"/>
              </a:rPr>
              <a:t>小角近似簡化投影轉換方法</a:t>
            </a:r>
            <a:r>
              <a:rPr lang="zh-TW" altLang="zh-TW" dirty="0">
                <a:latin typeface="標楷體" panose="03000509000000000000" pitchFamily="65" charset="-120"/>
                <a:ea typeface="標楷體" panose="03000509000000000000" pitchFamily="65" charset="-120"/>
              </a:rPr>
              <a:t>」來</a:t>
            </a:r>
            <a:r>
              <a:rPr lang="zh-TW" altLang="en-US" dirty="0">
                <a:latin typeface="標楷體" panose="03000509000000000000" pitchFamily="65" charset="-120"/>
                <a:ea typeface="標楷體" panose="03000509000000000000" pitchFamily="65" charset="-120"/>
              </a:rPr>
              <a:t>實作</a:t>
            </a:r>
            <a:r>
              <a:rPr lang="zh-TW" altLang="zh-TW" dirty="0">
                <a:latin typeface="標楷體" panose="03000509000000000000" pitchFamily="65" charset="-120"/>
                <a:ea typeface="標楷體" panose="03000509000000000000" pitchFamily="65" charset="-120"/>
              </a:rPr>
              <a:t>投影轉換技術</a:t>
            </a:r>
          </a:p>
        </p:txBody>
      </p:sp>
    </p:spTree>
    <p:extLst>
      <p:ext uri="{BB962C8B-B14F-4D97-AF65-F5344CB8AC3E}">
        <p14:creationId xmlns:p14="http://schemas.microsoft.com/office/powerpoint/2010/main" val="62620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22"/>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21"/>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24"/>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7"/>
                                        </p:tgtEl>
                                        <p:attrNameLst>
                                          <p:attrName>style.visibility</p:attrName>
                                        </p:attrNameLst>
                                      </p:cBhvr>
                                      <p:to>
                                        <p:strVal val="hidden"/>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19" grpId="0" animBg="1"/>
      <p:bldP spid="19" grpId="1" animBg="1"/>
      <p:bldP spid="21" grpId="0" animBg="1"/>
      <p:bldP spid="21" grpId="1" animBg="1"/>
      <p:bldP spid="26" grpId="0" animBg="1"/>
      <p:bldP spid="26" grpId="1" animBg="1"/>
      <p:bldP spid="27" grpId="0" animBg="1"/>
      <p:bldP spid="27" grpId="1" animBg="1"/>
      <p:bldP spid="28" grpId="0" animBg="1"/>
      <p:bldP spid="28"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2" y="1452111"/>
            <a:ext cx="9144000" cy="4568363"/>
          </a:xfrm>
          <a:prstGeom prst="rect">
            <a:avLst/>
          </a:prstGeom>
        </p:spPr>
      </p:pic>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r>
              <a:rPr lang="en-US" altLang="zh-TW" sz="3200" b="1" dirty="0"/>
              <a:t>5. Implementation results and </a:t>
            </a:r>
            <a:r>
              <a:rPr lang="en-US" altLang="zh-TW" sz="3200" b="1" dirty="0" smtClean="0"/>
              <a:t>demonstration (4/6)</a:t>
            </a:r>
            <a:endParaRPr lang="en-US" altLang="zh-TW" sz="3200" b="1" dirty="0"/>
          </a:p>
        </p:txBody>
      </p:sp>
      <p:sp>
        <p:nvSpPr>
          <p:cNvPr id="7" name="矩形 6"/>
          <p:cNvSpPr/>
          <p:nvPr/>
        </p:nvSpPr>
        <p:spPr>
          <a:xfrm>
            <a:off x="56644" y="1755340"/>
            <a:ext cx="1157161" cy="623086"/>
          </a:xfrm>
          <a:prstGeom prst="rect">
            <a:avLst/>
          </a:prstGeom>
          <a:noFill/>
          <a:ln w="762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直線圖說文字 2 25"/>
          <p:cNvSpPr/>
          <p:nvPr/>
        </p:nvSpPr>
        <p:spPr>
          <a:xfrm>
            <a:off x="3936241" y="303935"/>
            <a:ext cx="3847229" cy="1121633"/>
          </a:xfrm>
          <a:prstGeom prst="borderCallout2">
            <a:avLst>
              <a:gd name="adj1" fmla="val 55851"/>
              <a:gd name="adj2" fmla="val -2193"/>
              <a:gd name="adj3" fmla="val 79975"/>
              <a:gd name="adj4" fmla="val -38082"/>
              <a:gd name="adj5" fmla="val 127367"/>
              <a:gd name="adj6" fmla="val -68142"/>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在基於</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Android</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的穿戴式智慧型眼鏡裝置上，載入</a:t>
            </a:r>
            <a:r>
              <a:rPr lang="en-US" altLang="zh-TW" dirty="0" err="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Moverio</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SDK</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框架系統</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8" name="直線圖說文字 2 27"/>
          <p:cNvSpPr/>
          <p:nvPr/>
        </p:nvSpPr>
        <p:spPr>
          <a:xfrm>
            <a:off x="4580092" y="144723"/>
            <a:ext cx="3847229" cy="1280845"/>
          </a:xfrm>
          <a:prstGeom prst="borderCallout2">
            <a:avLst>
              <a:gd name="adj1" fmla="val 55851"/>
              <a:gd name="adj2" fmla="val -2193"/>
              <a:gd name="adj3" fmla="val 67531"/>
              <a:gd name="adj4" fmla="val -27834"/>
              <a:gd name="adj5" fmla="val 122127"/>
              <a:gd name="adj6" fmla="val -47427"/>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標楷體" panose="03000509000000000000" pitchFamily="65" charset="-120"/>
                <a:ea typeface="標楷體" panose="03000509000000000000" pitchFamily="65" charset="-120"/>
              </a:rPr>
              <a:t>使用自行提出創新的</a:t>
            </a:r>
            <a:r>
              <a:rPr lang="zh-TW" altLang="zh-TW" dirty="0" smtClean="0">
                <a:latin typeface="標楷體" panose="03000509000000000000" pitchFamily="65" charset="-120"/>
                <a:ea typeface="標楷體" panose="03000509000000000000" pitchFamily="65" charset="-120"/>
              </a:rPr>
              <a:t>「光流</a:t>
            </a:r>
            <a:r>
              <a:rPr lang="zh-TW" altLang="en-US" dirty="0" smtClean="0">
                <a:latin typeface="標楷體" panose="03000509000000000000" pitchFamily="65" charset="-120"/>
                <a:ea typeface="標楷體" panose="03000509000000000000" pitchFamily="65" charset="-120"/>
              </a:rPr>
              <a:t>場</a:t>
            </a:r>
            <a:r>
              <a:rPr lang="zh-TW" altLang="en-US" dirty="0">
                <a:latin typeface="標楷體" panose="03000509000000000000" pitchFamily="65" charset="-120"/>
                <a:ea typeface="標楷體" panose="03000509000000000000" pitchFamily="65" charset="-120"/>
              </a:rPr>
              <a:t>景</a:t>
            </a:r>
            <a:r>
              <a:rPr lang="zh-TW" altLang="zh-TW" dirty="0" smtClean="0">
                <a:latin typeface="標楷體" panose="03000509000000000000" pitchFamily="65" charset="-120"/>
                <a:ea typeface="標楷體" panose="03000509000000000000" pitchFamily="65" charset="-120"/>
              </a:rPr>
              <a:t>分析</a:t>
            </a:r>
            <a:r>
              <a:rPr lang="zh-TW" altLang="zh-TW" dirty="0">
                <a:latin typeface="標楷體" panose="03000509000000000000" pitchFamily="65" charset="-120"/>
                <a:ea typeface="標楷體" panose="03000509000000000000" pitchFamily="65" charset="-120"/>
              </a:rPr>
              <a:t>室內定位方法」估測目前穿戴式智慧型眼鏡裝置</a:t>
            </a:r>
            <a:r>
              <a:rPr lang="zh-TW" altLang="zh-TW" dirty="0">
                <a:solidFill>
                  <a:srgbClr val="FF0000"/>
                </a:solidFill>
                <a:latin typeface="標楷體" panose="03000509000000000000" pitchFamily="65" charset="-120"/>
                <a:ea typeface="標楷體" panose="03000509000000000000" pitchFamily="65" charset="-120"/>
              </a:rPr>
              <a:t>方向</a:t>
            </a:r>
            <a:r>
              <a:rPr lang="zh-TW" altLang="zh-TW" dirty="0">
                <a:latin typeface="標楷體" panose="03000509000000000000" pitchFamily="65" charset="-120"/>
                <a:ea typeface="標楷體" panose="03000509000000000000" pitchFamily="65" charset="-120"/>
              </a:rPr>
              <a:t>與</a:t>
            </a:r>
            <a:r>
              <a:rPr lang="zh-TW" altLang="zh-TW" dirty="0">
                <a:solidFill>
                  <a:srgbClr val="FF0000"/>
                </a:solidFill>
                <a:latin typeface="標楷體" panose="03000509000000000000" pitchFamily="65" charset="-120"/>
                <a:ea typeface="標楷體" panose="03000509000000000000" pitchFamily="65" charset="-120"/>
              </a:rPr>
              <a:t>初始位置</a:t>
            </a:r>
            <a:r>
              <a:rPr lang="zh-TW" altLang="zh-TW" dirty="0">
                <a:latin typeface="標楷體" panose="03000509000000000000" pitchFamily="65" charset="-120"/>
                <a:ea typeface="標楷體" panose="03000509000000000000" pitchFamily="65" charset="-120"/>
              </a:rPr>
              <a:t>並</a:t>
            </a:r>
            <a:r>
              <a:rPr lang="zh-TW" altLang="zh-TW" dirty="0">
                <a:solidFill>
                  <a:srgbClr val="FF0000"/>
                </a:solidFill>
                <a:latin typeface="標楷體" panose="03000509000000000000" pitchFamily="65" charset="-120"/>
                <a:ea typeface="標楷體" panose="03000509000000000000" pitchFamily="65" charset="-120"/>
              </a:rPr>
              <a:t>訂定座標系統</a:t>
            </a:r>
            <a:endParaRPr lang="zh-TW" altLang="en-US"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29" name="直線圖說文字 2 28"/>
          <p:cNvSpPr/>
          <p:nvPr/>
        </p:nvSpPr>
        <p:spPr>
          <a:xfrm>
            <a:off x="4563908" y="679508"/>
            <a:ext cx="2625457" cy="746059"/>
          </a:xfrm>
          <a:prstGeom prst="borderCallout2">
            <a:avLst>
              <a:gd name="adj1" fmla="val 55851"/>
              <a:gd name="adj2" fmla="val -2193"/>
              <a:gd name="adj3" fmla="val 132134"/>
              <a:gd name="adj4" fmla="val -39824"/>
              <a:gd name="adj5" fmla="val 352381"/>
              <a:gd name="adj6" fmla="val -66262"/>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呼叫</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Sensor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Manager</a:t>
            </a:r>
          </a:p>
        </p:txBody>
      </p:sp>
      <p:sp>
        <p:nvSpPr>
          <p:cNvPr id="30" name="直線圖說文字 2 29"/>
          <p:cNvSpPr/>
          <p:nvPr/>
        </p:nvSpPr>
        <p:spPr>
          <a:xfrm>
            <a:off x="4563907" y="520118"/>
            <a:ext cx="2625457" cy="929902"/>
          </a:xfrm>
          <a:prstGeom prst="borderCallout2">
            <a:avLst>
              <a:gd name="adj1" fmla="val 55851"/>
              <a:gd name="adj2" fmla="val -2193"/>
              <a:gd name="adj3" fmla="val 132134"/>
              <a:gd name="adj4" fmla="val -39824"/>
              <a:gd name="adj5" fmla="val 497146"/>
              <a:gd name="adj6" fmla="val -69856"/>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啟動</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Sensor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Driver</a:t>
            </a:r>
          </a:p>
          <a:p>
            <a:pPr algn="ct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抓取</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電子羅盤</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資料</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進行定向</a:t>
            </a:r>
            <a:endPar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1" name="直線圖說文字 2 30"/>
          <p:cNvSpPr/>
          <p:nvPr/>
        </p:nvSpPr>
        <p:spPr>
          <a:xfrm>
            <a:off x="4563907" y="335560"/>
            <a:ext cx="3153965" cy="1112368"/>
          </a:xfrm>
          <a:prstGeom prst="borderCallout2">
            <a:avLst>
              <a:gd name="adj1" fmla="val 55851"/>
              <a:gd name="adj2" fmla="val -2193"/>
              <a:gd name="adj3" fmla="val 131380"/>
              <a:gd name="adj4" fmla="val -35302"/>
              <a:gd name="adj5" fmla="val 322405"/>
              <a:gd name="adj6" fmla="val -39310"/>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載入</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OpenCV</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開源軟體函式</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庫</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使用光流</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場景</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分析法</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以</a:t>
            </a:r>
            <a:r>
              <a:rPr lang="zh-TW"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完成位置估測</a:t>
            </a:r>
            <a:endPar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5" name="直線圖說文字 2 44"/>
          <p:cNvSpPr/>
          <p:nvPr/>
        </p:nvSpPr>
        <p:spPr>
          <a:xfrm>
            <a:off x="4563907" y="335560"/>
            <a:ext cx="3153965" cy="1112368"/>
          </a:xfrm>
          <a:prstGeom prst="borderCallout2">
            <a:avLst>
              <a:gd name="adj1" fmla="val 55851"/>
              <a:gd name="adj2" fmla="val -2193"/>
              <a:gd name="adj3" fmla="val 82360"/>
              <a:gd name="adj4" fmla="val -30248"/>
              <a:gd name="adj5" fmla="val 128774"/>
              <a:gd name="adj6" fmla="val -47583"/>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回到</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Positioning</a:t>
            </a:r>
          </a:p>
          <a:p>
            <a:pPr algn="ctr"/>
            <a:r>
              <a:rPr lang="zh-TW"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完成</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室內定位</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的步驟</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3" name="直線圖說文字 2 52"/>
          <p:cNvSpPr/>
          <p:nvPr/>
        </p:nvSpPr>
        <p:spPr>
          <a:xfrm>
            <a:off x="4558190" y="331377"/>
            <a:ext cx="3153965" cy="1112368"/>
          </a:xfrm>
          <a:prstGeom prst="borderCallout2">
            <a:avLst>
              <a:gd name="adj1" fmla="val 55851"/>
              <a:gd name="adj2" fmla="val -2193"/>
              <a:gd name="adj3" fmla="val 64260"/>
              <a:gd name="adj4" fmla="val -12959"/>
              <a:gd name="adj5" fmla="val 124115"/>
              <a:gd name="adj6" fmla="val -21442"/>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使用自行提出創新的「相鄰串列座標路徑規劃方法」，配合</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Dijkstra</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進行最佳路徑規劃，</a:t>
            </a:r>
            <a:r>
              <a:rPr lang="zh-TW"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完成最佳路徑規劃</a:t>
            </a:r>
            <a:endPar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5" name="直線圖說文字 2 54"/>
          <p:cNvSpPr/>
          <p:nvPr/>
        </p:nvSpPr>
        <p:spPr>
          <a:xfrm>
            <a:off x="5581646" y="335560"/>
            <a:ext cx="3153965" cy="1112368"/>
          </a:xfrm>
          <a:prstGeom prst="borderCallout2">
            <a:avLst>
              <a:gd name="adj1" fmla="val 55851"/>
              <a:gd name="adj2" fmla="val -2193"/>
              <a:gd name="adj3" fmla="val 61243"/>
              <a:gd name="adj4" fmla="val -16683"/>
              <a:gd name="adj5" fmla="val 325421"/>
              <a:gd name="adj6" fmla="val -28909"/>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載入</a:t>
            </a:r>
            <a:r>
              <a:rPr lang="en-US" altLang="zh-TW" dirty="0" err="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Dijkstra</a:t>
            </a:r>
            <a:r>
              <a:rPr lang="zh-TW"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演算法</a:t>
            </a:r>
            <a:endPar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計算</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相鄰串列座標</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矩陣</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求得</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最佳路徑</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6" name="直線圖說文字 2 55"/>
          <p:cNvSpPr/>
          <p:nvPr/>
        </p:nvSpPr>
        <p:spPr>
          <a:xfrm>
            <a:off x="5581645" y="335560"/>
            <a:ext cx="3153965" cy="1112368"/>
          </a:xfrm>
          <a:prstGeom prst="borderCallout2">
            <a:avLst>
              <a:gd name="adj1" fmla="val 55851"/>
              <a:gd name="adj2" fmla="val -2193"/>
              <a:gd name="adj3" fmla="val 61243"/>
              <a:gd name="adj4" fmla="val -16683"/>
              <a:gd name="adj5" fmla="val 128452"/>
              <a:gd name="adj6" fmla="val -36259"/>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回到</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Path</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模組</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將</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最佳路徑規劃</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結果</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更新</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至</a:t>
            </a:r>
            <a:r>
              <a:rPr lang="zh-TW"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虛擬二維平面地圖</a:t>
            </a:r>
            <a:endPar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7" name="直線圖說文字 2 56"/>
          <p:cNvSpPr/>
          <p:nvPr/>
        </p:nvSpPr>
        <p:spPr>
          <a:xfrm>
            <a:off x="887245" y="411367"/>
            <a:ext cx="3829147" cy="1112368"/>
          </a:xfrm>
          <a:prstGeom prst="borderCallout2">
            <a:avLst>
              <a:gd name="adj1" fmla="val 52080"/>
              <a:gd name="adj2" fmla="val 103405"/>
              <a:gd name="adj3" fmla="val 66522"/>
              <a:gd name="adj4" fmla="val 115424"/>
              <a:gd name="adj5" fmla="val 115846"/>
              <a:gd name="adj6" fmla="val 121160"/>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標楷體" panose="03000509000000000000" pitchFamily="65" charset="-120"/>
                <a:ea typeface="標楷體" panose="03000509000000000000" pitchFamily="65" charset="-120"/>
              </a:rPr>
              <a:t>使用自行提出創新的「牆腳</a:t>
            </a:r>
            <a:r>
              <a:rPr lang="zh-TW" altLang="zh-TW" dirty="0" smtClean="0">
                <a:latin typeface="標楷體" panose="03000509000000000000" pitchFamily="65" charset="-120"/>
                <a:ea typeface="標楷體" panose="03000509000000000000" pitchFamily="65" charset="-120"/>
              </a:rPr>
              <a:t>界線</a:t>
            </a:r>
            <a:r>
              <a:rPr lang="zh-TW" altLang="en-US" dirty="0" smtClean="0">
                <a:latin typeface="標楷體" panose="03000509000000000000" pitchFamily="65" charset="-120"/>
                <a:ea typeface="標楷體" panose="03000509000000000000" pitchFamily="65" charset="-120"/>
              </a:rPr>
              <a:t>偵測</a:t>
            </a:r>
            <a:r>
              <a:rPr lang="zh-TW" altLang="zh-TW" dirty="0" smtClean="0">
                <a:latin typeface="標楷體" panose="03000509000000000000" pitchFamily="65" charset="-120"/>
                <a:ea typeface="標楷體" panose="03000509000000000000" pitchFamily="65" charset="-120"/>
              </a:rPr>
              <a:t>影像</a:t>
            </a:r>
            <a:r>
              <a:rPr lang="zh-TW" altLang="zh-TW" dirty="0">
                <a:latin typeface="標楷體" panose="03000509000000000000" pitchFamily="65" charset="-120"/>
                <a:ea typeface="標楷體" panose="03000509000000000000" pitchFamily="65" charset="-120"/>
              </a:rPr>
              <a:t>對位方法</a:t>
            </a:r>
            <a:r>
              <a:rPr lang="zh-TW" altLang="zh-TW" dirty="0" smtClean="0">
                <a:latin typeface="標楷體" panose="03000509000000000000" pitchFamily="65" charset="-120"/>
                <a:ea typeface="標楷體" panose="03000509000000000000" pitchFamily="65" charset="-120"/>
              </a:rPr>
              <a:t>」</a:t>
            </a:r>
            <a:r>
              <a:rPr lang="zh-TW" altLang="zh-TW" dirty="0" smtClean="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偵測</a:t>
            </a:r>
            <a:r>
              <a:rPr lang="zh-TW" altLang="zh-TW"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牆腳</a:t>
            </a:r>
            <a:r>
              <a:rPr lang="zh-TW" altLang="zh-TW" dirty="0" smtClean="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界線</a:t>
            </a:r>
            <a:endParaRPr lang="en-US" altLang="zh-TW" dirty="0" smtClean="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a:p>
            <a:pPr algn="ctr"/>
            <a:r>
              <a:rPr lang="zh-TW" altLang="zh-TW" dirty="0" smtClean="0">
                <a:latin typeface="標楷體" panose="03000509000000000000" pitchFamily="65" charset="-120"/>
                <a:ea typeface="標楷體" panose="03000509000000000000" pitchFamily="65" charset="-120"/>
                <a:cs typeface="Times New Roman" panose="02020603050405020304" pitchFamily="18" charset="0"/>
              </a:rPr>
              <a:t>使</a:t>
            </a:r>
            <a:r>
              <a:rPr lang="zh-TW" altLang="zh-TW" dirty="0">
                <a:latin typeface="標楷體" panose="03000509000000000000" pitchFamily="65" charset="-120"/>
                <a:ea typeface="標楷體" panose="03000509000000000000" pitchFamily="65" charset="-120"/>
                <a:cs typeface="Times New Roman" panose="02020603050405020304" pitchFamily="18" charset="0"/>
              </a:rPr>
              <a:t>虛擬貼圖物件在一開始能精準地結合到真實世界中</a:t>
            </a:r>
            <a:endParaRPr lang="zh-TW" altLang="en-US"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58" name="直線圖說文字 2 57"/>
          <p:cNvSpPr/>
          <p:nvPr/>
        </p:nvSpPr>
        <p:spPr>
          <a:xfrm>
            <a:off x="5371498" y="411367"/>
            <a:ext cx="3160106" cy="914094"/>
          </a:xfrm>
          <a:prstGeom prst="borderCallout2">
            <a:avLst>
              <a:gd name="adj1" fmla="val 81811"/>
              <a:gd name="adj2" fmla="val -1989"/>
              <a:gd name="adj3" fmla="val 97078"/>
              <a:gd name="adj4" fmla="val -12317"/>
              <a:gd name="adj5" fmla="val 415684"/>
              <a:gd name="adj6" fmla="val -23315"/>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載入</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OpenCV</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開源軟體函式庫</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9" name="直線圖說文字 2 58"/>
          <p:cNvSpPr/>
          <p:nvPr/>
        </p:nvSpPr>
        <p:spPr>
          <a:xfrm>
            <a:off x="5023410" y="472601"/>
            <a:ext cx="3160106" cy="914094"/>
          </a:xfrm>
          <a:prstGeom prst="borderCallout2">
            <a:avLst>
              <a:gd name="adj1" fmla="val 81811"/>
              <a:gd name="adj2" fmla="val -1989"/>
              <a:gd name="adj3" fmla="val 97078"/>
              <a:gd name="adj4" fmla="val -12317"/>
              <a:gd name="adj5" fmla="val 511129"/>
              <a:gd name="adj6" fmla="val -34776"/>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標楷體" panose="03000509000000000000" pitchFamily="65" charset="-120"/>
                <a:ea typeface="標楷體" panose="03000509000000000000" pitchFamily="65" charset="-120"/>
              </a:rPr>
              <a:t>進入呼叫相機驅動程式並載入影像</a:t>
            </a:r>
            <a:r>
              <a:rPr lang="zh-TW" altLang="zh-TW" dirty="0">
                <a:solidFill>
                  <a:srgbClr val="FF0000"/>
                </a:solidFill>
                <a:latin typeface="標楷體" panose="03000509000000000000" pitchFamily="65" charset="-120"/>
                <a:ea typeface="標楷體" panose="03000509000000000000" pitchFamily="65" charset="-120"/>
              </a:rPr>
              <a:t>進行牆腳界線偵測</a:t>
            </a:r>
            <a:endParaRPr lang="zh-TW" altLang="en-US"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60" name="直線圖說文字 2 59"/>
          <p:cNvSpPr/>
          <p:nvPr/>
        </p:nvSpPr>
        <p:spPr>
          <a:xfrm>
            <a:off x="5120561" y="472601"/>
            <a:ext cx="3160106" cy="914094"/>
          </a:xfrm>
          <a:prstGeom prst="borderCallout2">
            <a:avLst>
              <a:gd name="adj1" fmla="val 81811"/>
              <a:gd name="adj2" fmla="val -1989"/>
              <a:gd name="adj3" fmla="val 97078"/>
              <a:gd name="adj4" fmla="val -12317"/>
              <a:gd name="adj5" fmla="val 444135"/>
              <a:gd name="adj6" fmla="val -19929"/>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載入</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OpenGL | ES</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函</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式</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轉</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換</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座標</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系統</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1" name="直線圖說文字 2 60"/>
          <p:cNvSpPr/>
          <p:nvPr/>
        </p:nvSpPr>
        <p:spPr>
          <a:xfrm>
            <a:off x="957736" y="328099"/>
            <a:ext cx="3160106" cy="914094"/>
          </a:xfrm>
          <a:prstGeom prst="borderCallout2">
            <a:avLst>
              <a:gd name="adj1" fmla="val 65292"/>
              <a:gd name="adj2" fmla="val 102604"/>
              <a:gd name="adj3" fmla="val 71381"/>
              <a:gd name="adj4" fmla="val 116699"/>
              <a:gd name="adj5" fmla="val 149606"/>
              <a:gd name="adj6" fmla="val 130654"/>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回到</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Registration</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放置虛擬貼圖物件</a:t>
            </a:r>
            <a:r>
              <a:rPr lang="zh-TW"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完成影像對位</a:t>
            </a:r>
            <a:endPar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3" name="直線圖說文字 2 62"/>
          <p:cNvSpPr/>
          <p:nvPr/>
        </p:nvSpPr>
        <p:spPr>
          <a:xfrm>
            <a:off x="1409350" y="322846"/>
            <a:ext cx="4157664" cy="1125082"/>
          </a:xfrm>
          <a:prstGeom prst="borderCallout2">
            <a:avLst>
              <a:gd name="adj1" fmla="val 65292"/>
              <a:gd name="adj2" fmla="val 102604"/>
              <a:gd name="adj3" fmla="val 71381"/>
              <a:gd name="adj4" fmla="val 116699"/>
              <a:gd name="adj5" fmla="val 121090"/>
              <a:gd name="adj6" fmla="val 125670"/>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標楷體" panose="03000509000000000000" pitchFamily="65" charset="-120"/>
                <a:ea typeface="標楷體" panose="03000509000000000000" pitchFamily="65" charset="-120"/>
              </a:rPr>
              <a:t>使用自行提出創新的「慣性光流分析視角估測方法」，依靠光流場景分析方法與慣性量測模組估算</a:t>
            </a:r>
            <a:r>
              <a:rPr lang="zh-TW" altLang="zh-TW" dirty="0">
                <a:solidFill>
                  <a:srgbClr val="FF0000"/>
                </a:solidFill>
                <a:latin typeface="標楷體" panose="03000509000000000000" pitchFamily="65" charset="-120"/>
                <a:ea typeface="標楷體" panose="03000509000000000000" pitchFamily="65" charset="-120"/>
              </a:rPr>
              <a:t>位移</a:t>
            </a:r>
            <a:r>
              <a:rPr lang="zh-TW" altLang="zh-TW" dirty="0">
                <a:latin typeface="標楷體" panose="03000509000000000000" pitchFamily="65" charset="-120"/>
                <a:ea typeface="標楷體" panose="03000509000000000000" pitchFamily="65" charset="-120"/>
              </a:rPr>
              <a:t>、</a:t>
            </a:r>
            <a:r>
              <a:rPr lang="zh-TW" altLang="zh-TW" dirty="0">
                <a:solidFill>
                  <a:srgbClr val="FF0000"/>
                </a:solidFill>
                <a:latin typeface="標楷體" panose="03000509000000000000" pitchFamily="65" charset="-120"/>
                <a:ea typeface="標楷體" panose="03000509000000000000" pitchFamily="65" charset="-120"/>
              </a:rPr>
              <a:t>旋轉</a:t>
            </a:r>
            <a:r>
              <a:rPr lang="zh-TW" altLang="zh-TW" dirty="0">
                <a:latin typeface="標楷體" panose="03000509000000000000" pitchFamily="65" charset="-120"/>
                <a:ea typeface="標楷體" panose="03000509000000000000" pitchFamily="65" charset="-120"/>
              </a:rPr>
              <a:t>及</a:t>
            </a:r>
            <a:r>
              <a:rPr lang="zh-TW" altLang="zh-TW" dirty="0">
                <a:solidFill>
                  <a:srgbClr val="FF0000"/>
                </a:solidFill>
                <a:latin typeface="標楷體" panose="03000509000000000000" pitchFamily="65" charset="-120"/>
                <a:ea typeface="標楷體" panose="03000509000000000000" pitchFamily="65" charset="-120"/>
              </a:rPr>
              <a:t>縮放</a:t>
            </a:r>
            <a:r>
              <a:rPr lang="zh-TW" altLang="zh-TW" dirty="0">
                <a:latin typeface="標楷體" panose="03000509000000000000" pitchFamily="65" charset="-120"/>
                <a:ea typeface="標楷體" panose="03000509000000000000" pitchFamily="65" charset="-120"/>
              </a:rPr>
              <a:t>等視角變動量</a:t>
            </a:r>
            <a:endParaRPr lang="zh-TW" altLang="en-US"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64" name="直線圖說文字 2 63"/>
          <p:cNvSpPr/>
          <p:nvPr/>
        </p:nvSpPr>
        <p:spPr>
          <a:xfrm>
            <a:off x="3229761" y="785146"/>
            <a:ext cx="2424112" cy="709697"/>
          </a:xfrm>
          <a:prstGeom prst="borderCallout2">
            <a:avLst>
              <a:gd name="adj1" fmla="val 65292"/>
              <a:gd name="adj2" fmla="val 102604"/>
              <a:gd name="adj3" fmla="val 128049"/>
              <a:gd name="adj4" fmla="val 113672"/>
              <a:gd name="adj5" fmla="val 357190"/>
              <a:gd name="adj6" fmla="val 122817"/>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呼叫</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Sensor Manage</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5" name="直線圖說文字 2 64"/>
          <p:cNvSpPr/>
          <p:nvPr/>
        </p:nvSpPr>
        <p:spPr>
          <a:xfrm>
            <a:off x="1526796" y="604008"/>
            <a:ext cx="2593290" cy="1009680"/>
          </a:xfrm>
          <a:prstGeom prst="borderCallout2">
            <a:avLst>
              <a:gd name="adj1" fmla="val 65292"/>
              <a:gd name="adj2" fmla="val 102604"/>
              <a:gd name="adj3" fmla="val 106772"/>
              <a:gd name="adj4" fmla="val 115748"/>
              <a:gd name="adj5" fmla="val 454224"/>
              <a:gd name="adj6" fmla="val 136929"/>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啟動</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IMU Driver</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抓取</a:t>
            </a:r>
            <a:r>
              <a:rPr lang="zh-TW" altLang="zh-TW"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三軸加速度計與磁場感測器</a:t>
            </a:r>
            <a:r>
              <a:rPr lang="zh-TW" altLang="zh-TW"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資</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料</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估測</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旋轉</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變動量</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6" name="直線圖說文字 2 65"/>
          <p:cNvSpPr/>
          <p:nvPr/>
        </p:nvSpPr>
        <p:spPr>
          <a:xfrm>
            <a:off x="2969703" y="622827"/>
            <a:ext cx="2653410" cy="1009680"/>
          </a:xfrm>
          <a:prstGeom prst="borderCallout2">
            <a:avLst>
              <a:gd name="adj1" fmla="val 65292"/>
              <a:gd name="adj2" fmla="val 102604"/>
              <a:gd name="adj3" fmla="val 106772"/>
              <a:gd name="adj4" fmla="val 115748"/>
              <a:gd name="adj5" fmla="val 404432"/>
              <a:gd name="adj6" fmla="val 126944"/>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載入</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OpenCV</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開源函式庫</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進行光</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流</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場</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景</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分析</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估測</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位移與縮放量</a:t>
            </a:r>
            <a:endPar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7" name="直線圖說文字 2 66"/>
          <p:cNvSpPr/>
          <p:nvPr/>
        </p:nvSpPr>
        <p:spPr>
          <a:xfrm>
            <a:off x="2969703" y="600517"/>
            <a:ext cx="2653410" cy="1009680"/>
          </a:xfrm>
          <a:prstGeom prst="borderCallout2">
            <a:avLst>
              <a:gd name="adj1" fmla="val 65292"/>
              <a:gd name="adj2" fmla="val 102604"/>
              <a:gd name="adj3" fmla="val 71876"/>
              <a:gd name="adj4" fmla="val 114799"/>
              <a:gd name="adj5" fmla="val 112948"/>
              <a:gd name="adj6" fmla="val 126636"/>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回到</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Pose</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模組，計算旋轉、位移及縮放等視角變動量，</a:t>
            </a:r>
            <a:r>
              <a:rPr lang="zh-TW"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完成視角估測</a:t>
            </a:r>
            <a:endPar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8" name="直線圖說文字 2 67"/>
          <p:cNvSpPr/>
          <p:nvPr/>
        </p:nvSpPr>
        <p:spPr>
          <a:xfrm>
            <a:off x="3355596" y="518025"/>
            <a:ext cx="3861722" cy="1134606"/>
          </a:xfrm>
          <a:prstGeom prst="borderCallout2">
            <a:avLst>
              <a:gd name="adj1" fmla="val 65292"/>
              <a:gd name="adj2" fmla="val 102604"/>
              <a:gd name="adj3" fmla="val 71876"/>
              <a:gd name="adj4" fmla="val 114799"/>
              <a:gd name="adj5" fmla="val 104483"/>
              <a:gd name="adj6" fmla="val 121803"/>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標楷體" panose="03000509000000000000" pitchFamily="65" charset="-120"/>
                <a:ea typeface="標楷體" panose="03000509000000000000" pitchFamily="65" charset="-120"/>
              </a:rPr>
              <a:t>使用自行提出創新的「小角近似簡化投影轉換方法</a:t>
            </a:r>
            <a:r>
              <a:rPr lang="zh-TW"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以</a:t>
            </a:r>
            <a:r>
              <a:rPr lang="zh-TW" altLang="zh-TW" dirty="0">
                <a:latin typeface="標楷體" panose="03000509000000000000" pitchFamily="65" charset="-120"/>
                <a:ea typeface="標楷體" panose="03000509000000000000" pitchFamily="65" charset="-120"/>
                <a:cs typeface="Times New Roman" panose="02020603050405020304" pitchFamily="18" charset="0"/>
              </a:rPr>
              <a:t>影像對位與姿態估測所得之結果來</a:t>
            </a:r>
            <a:r>
              <a:rPr lang="zh-TW" altLang="zh-TW"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轉換虛擬貼圖物件的齊次座標系統</a:t>
            </a:r>
            <a:endParaRPr lang="zh-TW" altLang="en-US"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69" name="直線圖說文字 2 68"/>
          <p:cNvSpPr/>
          <p:nvPr/>
        </p:nvSpPr>
        <p:spPr>
          <a:xfrm>
            <a:off x="2115424" y="512041"/>
            <a:ext cx="3861722" cy="1134606"/>
          </a:xfrm>
          <a:prstGeom prst="borderCallout2">
            <a:avLst>
              <a:gd name="adj1" fmla="val 65292"/>
              <a:gd name="adj2" fmla="val 102604"/>
              <a:gd name="adj3" fmla="val 71876"/>
              <a:gd name="adj4" fmla="val 114799"/>
              <a:gd name="adj5" fmla="val 108762"/>
              <a:gd name="adj6" fmla="val 121175"/>
            </a:avLst>
          </a:prstGeom>
          <a:ln w="57150">
            <a:solidFill>
              <a:srgbClr val="FF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dirty="0">
                <a:latin typeface="Times New Roman" panose="02020603050405020304" pitchFamily="18" charset="0"/>
                <a:ea typeface="標楷體" panose="03000509000000000000" pitchFamily="65" charset="-120"/>
                <a:cs typeface="Times New Roman" panose="02020603050405020304" pitchFamily="18" charset="0"/>
              </a:rPr>
              <a:t>回到</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Pose</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模組</a:t>
            </a:r>
            <a:r>
              <a:rPr lang="zh-TW"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持續更新</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目前裝置</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的</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旋轉</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偏角與位移及縮放量</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22497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par>
                          <p:cTn id="11" fill="hold">
                            <p:stCondLst>
                              <p:cond delay="0"/>
                            </p:stCondLst>
                            <p:childTnLst>
                              <p:par>
                                <p:cTn id="12" presetID="0" presetClass="path" presetSubtype="0" accel="50000" decel="50000" fill="hold" grpId="0" nodeType="afterEffect">
                                  <p:stCondLst>
                                    <p:cond delay="0"/>
                                  </p:stCondLst>
                                  <p:childTnLst>
                                    <p:animMotion origin="layout" path="M -4.44444E-6 1.11111E-6 C -0.00034 0.15278 -0.00069 0.30602 -0.00086 0.45903 L 0.07084 0.45764 L 0.07344 0.00347 L 0.2099 0.00347 " pathEditMode="relative" rAng="0" ptsTypes="AAAAA">
                                      <p:cBhvr>
                                        <p:cTn id="13" dur="2000" fill="hold"/>
                                        <p:tgtEl>
                                          <p:spTgt spid="7"/>
                                        </p:tgtEl>
                                        <p:attrNameLst>
                                          <p:attrName>ppt_x</p:attrName>
                                          <p:attrName>ppt_y</p:attrName>
                                        </p:attrNameLst>
                                      </p:cBhvr>
                                      <p:rCtr x="10451" y="22940"/>
                                    </p:animMotion>
                                  </p:childTnLst>
                                </p:cTn>
                              </p:par>
                            </p:childTnLst>
                          </p:cTn>
                        </p:par>
                        <p:par>
                          <p:cTn id="14" fill="hold">
                            <p:stCondLst>
                              <p:cond delay="2000"/>
                            </p:stCondLst>
                            <p:childTnLst>
                              <p:par>
                                <p:cTn id="15" presetID="1" presetClass="entr" presetSubtype="0" fill="hold" grpId="1" nodeType="after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hidden"/>
                                      </p:to>
                                    </p:set>
                                  </p:childTnLst>
                                </p:cTn>
                              </p:par>
                            </p:childTnLst>
                          </p:cTn>
                        </p:par>
                        <p:par>
                          <p:cTn id="21" fill="hold">
                            <p:stCondLst>
                              <p:cond delay="0"/>
                            </p:stCondLst>
                            <p:childTnLst>
                              <p:par>
                                <p:cTn id="22" presetID="0" presetClass="path" presetSubtype="0" accel="50000" decel="50000" fill="hold" grpId="1" nodeType="afterEffect">
                                  <p:stCondLst>
                                    <p:cond delay="0"/>
                                  </p:stCondLst>
                                  <p:childTnLst>
                                    <p:animMotion origin="layout" path="M 0.2073 0.00116 L 0.19757 0.00116 L 0.19584 0.22639 L 0.21441 0.22639 " pathEditMode="relative" rAng="0" ptsTypes="AAAA">
                                      <p:cBhvr>
                                        <p:cTn id="23" dur="2000" fill="hold"/>
                                        <p:tgtEl>
                                          <p:spTgt spid="7"/>
                                        </p:tgtEl>
                                        <p:attrNameLst>
                                          <p:attrName>ppt_x</p:attrName>
                                          <p:attrName>ppt_y</p:attrName>
                                        </p:attrNameLst>
                                      </p:cBhvr>
                                      <p:rCtr x="-226" y="11250"/>
                                    </p:animMotion>
                                  </p:childTnLst>
                                </p:cTn>
                              </p:par>
                            </p:childTnLst>
                          </p:cTn>
                        </p:par>
                        <p:par>
                          <p:cTn id="24" fill="hold">
                            <p:stCondLst>
                              <p:cond delay="2000"/>
                            </p:stCondLst>
                            <p:childTnLst>
                              <p:par>
                                <p:cTn id="25" presetID="1" presetClass="entr" presetSubtype="0" fill="hold" grpId="1" nodeType="after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par>
                          <p:cTn id="31" fill="hold">
                            <p:stCondLst>
                              <p:cond delay="0"/>
                            </p:stCondLst>
                            <p:childTnLst>
                              <p:par>
                                <p:cTn id="32" presetID="0" presetClass="path" presetSubtype="0" accel="50000" decel="50000" fill="hold" grpId="2" nodeType="afterEffect">
                                  <p:stCondLst>
                                    <p:cond delay="0"/>
                                  </p:stCondLst>
                                  <p:childTnLst>
                                    <p:animMotion origin="layout" path="M 0.21268 0.22407 L 0.19757 0.2206 C 0.19723 0.31018 0.19688 0.39977 0.19671 0.48935 L 0.20903 0.4919 " pathEditMode="relative" rAng="0" ptsTypes="AAAA">
                                      <p:cBhvr>
                                        <p:cTn id="33" dur="2000" fill="hold"/>
                                        <p:tgtEl>
                                          <p:spTgt spid="7"/>
                                        </p:tgtEl>
                                        <p:attrNameLst>
                                          <p:attrName>ppt_x</p:attrName>
                                          <p:attrName>ppt_y</p:attrName>
                                        </p:attrNameLst>
                                      </p:cBhvr>
                                      <p:rCtr x="-799" y="13218"/>
                                    </p:animMotion>
                                  </p:childTnLst>
                                </p:cTn>
                              </p:par>
                            </p:childTnLst>
                          </p:cTn>
                        </p:par>
                        <p:par>
                          <p:cTn id="34" fill="hold">
                            <p:stCondLst>
                              <p:cond delay="2000"/>
                            </p:stCondLst>
                            <p:childTnLst>
                              <p:par>
                                <p:cTn id="35" presetID="1" presetClass="entr" presetSubtype="0" fill="hold" grpId="1" nodeType="after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hidden"/>
                                      </p:to>
                                    </p:set>
                                  </p:childTnLst>
                                </p:cTn>
                              </p:par>
                            </p:childTnLst>
                          </p:cTn>
                        </p:par>
                        <p:par>
                          <p:cTn id="41" fill="hold">
                            <p:stCondLst>
                              <p:cond delay="0"/>
                            </p:stCondLst>
                            <p:childTnLst>
                              <p:par>
                                <p:cTn id="42" presetID="0" presetClass="path" presetSubtype="0" accel="50000" decel="50000" fill="hold" grpId="3" nodeType="afterEffect">
                                  <p:stCondLst>
                                    <p:cond delay="0"/>
                                  </p:stCondLst>
                                  <p:childTnLst>
                                    <p:animMotion origin="layout" path="M 0.20903 0.49189 L 0.22934 0.49189 L 0.22761 0.31249 L 0.31962 0.31481 " pathEditMode="relative" ptsTypes="AAAA">
                                      <p:cBhvr>
                                        <p:cTn id="43" dur="2000" fill="hold"/>
                                        <p:tgtEl>
                                          <p:spTgt spid="7"/>
                                        </p:tgtEl>
                                        <p:attrNameLst>
                                          <p:attrName>ppt_x</p:attrName>
                                          <p:attrName>ppt_y</p:attrName>
                                        </p:attrNameLst>
                                      </p:cBhvr>
                                    </p:animMotion>
                                  </p:childTnLst>
                                </p:cTn>
                              </p:par>
                            </p:childTnLst>
                          </p:cTn>
                        </p:par>
                        <p:par>
                          <p:cTn id="44" fill="hold">
                            <p:stCondLst>
                              <p:cond delay="2000"/>
                            </p:stCondLst>
                            <p:childTnLst>
                              <p:par>
                                <p:cTn id="45" presetID="1" presetClass="entr" presetSubtype="0" fill="hold" grpId="1" nodeType="after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par>
                          <p:cTn id="51" fill="hold">
                            <p:stCondLst>
                              <p:cond delay="0"/>
                            </p:stCondLst>
                            <p:childTnLst>
                              <p:par>
                                <p:cTn id="52" presetID="0" presetClass="path" presetSubtype="0" accel="50000" decel="50000" fill="hold" grpId="4" nodeType="afterEffect">
                                  <p:stCondLst>
                                    <p:cond delay="0"/>
                                  </p:stCondLst>
                                  <p:childTnLst>
                                    <p:animMotion origin="layout" path="M 0.31962 0.31481 L 0.31771 0.17546 L 0.22483 0.17199 L 0.22483 0.0044 L 0.20539 0.00324 " pathEditMode="relative" ptsTypes="AAAAA">
                                      <p:cBhvr>
                                        <p:cTn id="53" dur="2000" fill="hold"/>
                                        <p:tgtEl>
                                          <p:spTgt spid="7"/>
                                        </p:tgtEl>
                                        <p:attrNameLst>
                                          <p:attrName>ppt_x</p:attrName>
                                          <p:attrName>ppt_y</p:attrName>
                                        </p:attrNameLst>
                                      </p:cBhvr>
                                    </p:animMotion>
                                  </p:childTnLst>
                                </p:cTn>
                              </p:par>
                            </p:childTnLst>
                          </p:cTn>
                        </p:par>
                        <p:par>
                          <p:cTn id="54" fill="hold">
                            <p:stCondLst>
                              <p:cond delay="2000"/>
                            </p:stCondLst>
                            <p:childTnLst>
                              <p:par>
                                <p:cTn id="55" presetID="1" presetClass="entr" presetSubtype="0" fill="hold" grpId="1" nodeType="after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hidden"/>
                                      </p:to>
                                    </p:set>
                                  </p:childTnLst>
                                </p:cTn>
                              </p:par>
                            </p:childTnLst>
                          </p:cTn>
                        </p:par>
                        <p:par>
                          <p:cTn id="61" fill="hold">
                            <p:stCondLst>
                              <p:cond delay="0"/>
                            </p:stCondLst>
                            <p:childTnLst>
                              <p:par>
                                <p:cTn id="62" presetID="0" presetClass="path" presetSubtype="0" accel="50000" decel="50000" fill="hold" grpId="5" nodeType="afterEffect">
                                  <p:stCondLst>
                                    <p:cond delay="0"/>
                                  </p:stCondLst>
                                  <p:childTnLst>
                                    <p:animMotion origin="layout" path="M 0.20487 -0.00278 L 0.36858 -0.00278 " pathEditMode="relative" ptsTypes="AA">
                                      <p:cBhvr>
                                        <p:cTn id="63" dur="2000" fill="hold"/>
                                        <p:tgtEl>
                                          <p:spTgt spid="7"/>
                                        </p:tgtEl>
                                        <p:attrNameLst>
                                          <p:attrName>ppt_x</p:attrName>
                                          <p:attrName>ppt_y</p:attrName>
                                        </p:attrNameLst>
                                      </p:cBhvr>
                                    </p:animMotion>
                                  </p:childTnLst>
                                </p:cTn>
                              </p:par>
                            </p:childTnLst>
                          </p:cTn>
                        </p:par>
                        <p:par>
                          <p:cTn id="64" fill="hold">
                            <p:stCondLst>
                              <p:cond delay="2000"/>
                            </p:stCondLst>
                            <p:childTnLst>
                              <p:par>
                                <p:cTn id="65" presetID="1" presetClass="entr" presetSubtype="0" fill="hold" grpId="1" nodeType="after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hidden"/>
                                      </p:to>
                                    </p:set>
                                  </p:childTnLst>
                                </p:cTn>
                              </p:par>
                            </p:childTnLst>
                          </p:cTn>
                        </p:par>
                        <p:par>
                          <p:cTn id="71" fill="hold">
                            <p:stCondLst>
                              <p:cond delay="0"/>
                            </p:stCondLst>
                            <p:childTnLst>
                              <p:par>
                                <p:cTn id="72" presetID="0" presetClass="path" presetSubtype="0" accel="50000" decel="50000" fill="hold" grpId="6" nodeType="afterEffect">
                                  <p:stCondLst>
                                    <p:cond delay="0"/>
                                  </p:stCondLst>
                                  <p:childTnLst>
                                    <p:animMotion origin="layout" path="M 0.36858 -0.00278 L 0.35087 -0.00394 C 0.35105 0.06551 0.35139 0.13519 0.35174 0.20486 L 0.4066 0.2037 C 0.40695 0.2419 0.40712 0.28009 0.40747 0.31829 L 0.41997 0.31829 " pathEditMode="relative" ptsTypes="AAAAAA">
                                      <p:cBhvr>
                                        <p:cTn id="73" dur="2000" fill="hold"/>
                                        <p:tgtEl>
                                          <p:spTgt spid="7"/>
                                        </p:tgtEl>
                                        <p:attrNameLst>
                                          <p:attrName>ppt_x</p:attrName>
                                          <p:attrName>ppt_y</p:attrName>
                                        </p:attrNameLst>
                                      </p:cBhvr>
                                    </p:animMotion>
                                  </p:childTnLst>
                                </p:cTn>
                              </p:par>
                            </p:childTnLst>
                          </p:cTn>
                        </p:par>
                        <p:par>
                          <p:cTn id="74" fill="hold">
                            <p:stCondLst>
                              <p:cond delay="2000"/>
                            </p:stCondLst>
                            <p:childTnLst>
                              <p:par>
                                <p:cTn id="75" presetID="1" presetClass="entr" presetSubtype="0" fill="hold" grpId="1" nodeType="after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55"/>
                                        </p:tgtEl>
                                        <p:attrNameLst>
                                          <p:attrName>style.visibility</p:attrName>
                                        </p:attrNameLst>
                                      </p:cBhvr>
                                      <p:to>
                                        <p:strVal val="hidden"/>
                                      </p:to>
                                    </p:set>
                                  </p:childTnLst>
                                </p:cTn>
                              </p:par>
                            </p:childTnLst>
                          </p:cTn>
                        </p:par>
                        <p:par>
                          <p:cTn id="81" fill="hold">
                            <p:stCondLst>
                              <p:cond delay="0"/>
                            </p:stCondLst>
                            <p:childTnLst>
                              <p:par>
                                <p:cTn id="82" presetID="0" presetClass="path" presetSubtype="0" accel="50000" decel="50000" fill="hold" grpId="7" nodeType="afterEffect">
                                  <p:stCondLst>
                                    <p:cond delay="0"/>
                                  </p:stCondLst>
                                  <p:childTnLst>
                                    <p:animMotion origin="layout" path="M 0.41997 0.31829 L 0.43594 0.3169 L 0.43594 0.11296 L 0.38993 0.11412 L 0.38993 0.00324 L 0.36528 0.00208 " pathEditMode="relative" ptsTypes="AAAAAA">
                                      <p:cBhvr>
                                        <p:cTn id="83" dur="2000" fill="hold"/>
                                        <p:tgtEl>
                                          <p:spTgt spid="7"/>
                                        </p:tgtEl>
                                        <p:attrNameLst>
                                          <p:attrName>ppt_x</p:attrName>
                                          <p:attrName>ppt_y</p:attrName>
                                        </p:attrNameLst>
                                      </p:cBhvr>
                                    </p:animMotion>
                                  </p:childTnLst>
                                </p:cTn>
                              </p:par>
                            </p:childTnLst>
                          </p:cTn>
                        </p:par>
                        <p:par>
                          <p:cTn id="84" fill="hold">
                            <p:stCondLst>
                              <p:cond delay="2000"/>
                            </p:stCondLst>
                            <p:childTnLst>
                              <p:par>
                                <p:cTn id="85" presetID="1" presetClass="entr" presetSubtype="0" fill="hold" grpId="1" nodeType="after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hidden"/>
                                      </p:to>
                                    </p:set>
                                  </p:childTnLst>
                                </p:cTn>
                              </p:par>
                            </p:childTnLst>
                          </p:cTn>
                        </p:par>
                        <p:par>
                          <p:cTn id="91" fill="hold">
                            <p:stCondLst>
                              <p:cond delay="0"/>
                            </p:stCondLst>
                            <p:childTnLst>
                              <p:par>
                                <p:cTn id="92" presetID="0" presetClass="path" presetSubtype="0" accel="50000" decel="50000" fill="hold" grpId="8" nodeType="afterEffect">
                                  <p:stCondLst>
                                    <p:cond delay="0"/>
                                  </p:stCondLst>
                                  <p:childTnLst>
                                    <p:animMotion origin="layout" path="M 0.36684 -0.00162 L 0.53143 -0.00278 " pathEditMode="relative" ptsTypes="AA">
                                      <p:cBhvr>
                                        <p:cTn id="93" dur="2000" fill="hold"/>
                                        <p:tgtEl>
                                          <p:spTgt spid="7"/>
                                        </p:tgtEl>
                                        <p:attrNameLst>
                                          <p:attrName>ppt_x</p:attrName>
                                          <p:attrName>ppt_y</p:attrName>
                                        </p:attrNameLst>
                                      </p:cBhvr>
                                    </p:animMotion>
                                  </p:childTnLst>
                                </p:cTn>
                              </p:par>
                            </p:childTnLst>
                          </p:cTn>
                        </p:par>
                        <p:par>
                          <p:cTn id="94" fill="hold">
                            <p:stCondLst>
                              <p:cond delay="2000"/>
                            </p:stCondLst>
                            <p:childTnLst>
                              <p:par>
                                <p:cTn id="95" presetID="1" presetClass="entr" presetSubtype="0" fill="hold" grpId="1" nodeType="after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57"/>
                                        </p:tgtEl>
                                        <p:attrNameLst>
                                          <p:attrName>style.visibility</p:attrName>
                                        </p:attrNameLst>
                                      </p:cBhvr>
                                      <p:to>
                                        <p:strVal val="hidden"/>
                                      </p:to>
                                    </p:set>
                                  </p:childTnLst>
                                </p:cTn>
                              </p:par>
                            </p:childTnLst>
                          </p:cTn>
                        </p:par>
                        <p:par>
                          <p:cTn id="101" fill="hold">
                            <p:stCondLst>
                              <p:cond delay="0"/>
                            </p:stCondLst>
                            <p:childTnLst>
                              <p:par>
                                <p:cTn id="102" presetID="0" presetClass="path" presetSubtype="0" accel="50000" decel="50000" fill="hold" grpId="9" nodeType="afterEffect">
                                  <p:stCondLst>
                                    <p:cond delay="0"/>
                                  </p:stCondLst>
                                  <p:childTnLst>
                                    <p:animMotion origin="layout" path="M 0.53143 -0.00277 L 0.51007 -0.00625 C 0.5099 0.11482 0.50955 0.23588 0.50921 0.35695 L 0.4191 0.35949 " pathEditMode="relative" ptsTypes="AAAA">
                                      <p:cBhvr>
                                        <p:cTn id="103" dur="2000" fill="hold"/>
                                        <p:tgtEl>
                                          <p:spTgt spid="7"/>
                                        </p:tgtEl>
                                        <p:attrNameLst>
                                          <p:attrName>ppt_x</p:attrName>
                                          <p:attrName>ppt_y</p:attrName>
                                        </p:attrNameLst>
                                      </p:cBhvr>
                                    </p:animMotion>
                                  </p:childTnLst>
                                </p:cTn>
                              </p:par>
                            </p:childTnLst>
                          </p:cTn>
                        </p:par>
                        <p:par>
                          <p:cTn id="104" fill="hold">
                            <p:stCondLst>
                              <p:cond delay="2000"/>
                            </p:stCondLst>
                            <p:childTnLst>
                              <p:par>
                                <p:cTn id="105" presetID="1" presetClass="entr" presetSubtype="0" fill="hold" grpId="1" nodeType="after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58"/>
                                        </p:tgtEl>
                                        <p:attrNameLst>
                                          <p:attrName>style.visibility</p:attrName>
                                        </p:attrNameLst>
                                      </p:cBhvr>
                                      <p:to>
                                        <p:strVal val="hidden"/>
                                      </p:to>
                                    </p:set>
                                  </p:childTnLst>
                                </p:cTn>
                              </p:par>
                            </p:childTnLst>
                          </p:cTn>
                        </p:par>
                        <p:par>
                          <p:cTn id="111" fill="hold">
                            <p:stCondLst>
                              <p:cond delay="0"/>
                            </p:stCondLst>
                            <p:childTnLst>
                              <p:par>
                                <p:cTn id="112" presetID="0" presetClass="path" presetSubtype="0" accel="50000" decel="50000" fill="hold" grpId="10" nodeType="afterEffect">
                                  <p:stCondLst>
                                    <p:cond delay="0"/>
                                  </p:stCondLst>
                                  <p:childTnLst>
                                    <p:animMotion origin="layout" path="M 0.41911 0.35949 L 0.34827 0.35718 L 0.34827 0.49283 " pathEditMode="relative" ptsTypes="AAA">
                                      <p:cBhvr>
                                        <p:cTn id="113" dur="2000" fill="hold"/>
                                        <p:tgtEl>
                                          <p:spTgt spid="7"/>
                                        </p:tgtEl>
                                        <p:attrNameLst>
                                          <p:attrName>ppt_x</p:attrName>
                                          <p:attrName>ppt_y</p:attrName>
                                        </p:attrNameLst>
                                      </p:cBhvr>
                                    </p:animMotion>
                                  </p:childTnLst>
                                </p:cTn>
                              </p:par>
                            </p:childTnLst>
                          </p:cTn>
                        </p:par>
                        <p:par>
                          <p:cTn id="114" fill="hold">
                            <p:stCondLst>
                              <p:cond delay="2000"/>
                            </p:stCondLst>
                            <p:childTnLst>
                              <p:par>
                                <p:cTn id="115" presetID="1" presetClass="entr" presetSubtype="0" fill="hold" grpId="1" nodeType="afterEffect">
                                  <p:stCondLst>
                                    <p:cond delay="0"/>
                                  </p:stCondLst>
                                  <p:childTnLst>
                                    <p:set>
                                      <p:cBhvr>
                                        <p:cTn id="116" dur="1" fill="hold">
                                          <p:stCondLst>
                                            <p:cond delay="0"/>
                                          </p:stCondLst>
                                        </p:cTn>
                                        <p:tgtEl>
                                          <p:spTgt spid="5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59"/>
                                        </p:tgtEl>
                                        <p:attrNameLst>
                                          <p:attrName>style.visibility</p:attrName>
                                        </p:attrNameLst>
                                      </p:cBhvr>
                                      <p:to>
                                        <p:strVal val="hidden"/>
                                      </p:to>
                                    </p:set>
                                  </p:childTnLst>
                                </p:cTn>
                              </p:par>
                            </p:childTnLst>
                          </p:cTn>
                        </p:par>
                        <p:par>
                          <p:cTn id="121" fill="hold">
                            <p:stCondLst>
                              <p:cond delay="0"/>
                            </p:stCondLst>
                            <p:childTnLst>
                              <p:par>
                                <p:cTn id="122" presetID="0" presetClass="path" presetSubtype="0" accel="50000" decel="50000" fill="hold" grpId="11" nodeType="afterEffect">
                                  <p:stCondLst>
                                    <p:cond delay="0"/>
                                  </p:stCondLst>
                                  <p:childTnLst>
                                    <p:animMotion origin="layout" path="M 0.34826 0.49282 L 0.41997 0.49282 L 0.41892 0.4044 " pathEditMode="relative" ptsTypes="AAA">
                                      <p:cBhvr>
                                        <p:cTn id="123" dur="2000" fill="hold"/>
                                        <p:tgtEl>
                                          <p:spTgt spid="7"/>
                                        </p:tgtEl>
                                        <p:attrNameLst>
                                          <p:attrName>ppt_x</p:attrName>
                                          <p:attrName>ppt_y</p:attrName>
                                        </p:attrNameLst>
                                      </p:cBhvr>
                                    </p:animMotion>
                                  </p:childTnLst>
                                </p:cTn>
                              </p:par>
                            </p:childTnLst>
                          </p:cTn>
                        </p:par>
                        <p:par>
                          <p:cTn id="124" fill="hold">
                            <p:stCondLst>
                              <p:cond delay="2000"/>
                            </p:stCondLst>
                            <p:childTnLst>
                              <p:par>
                                <p:cTn id="125" presetID="1" presetClass="entr" presetSubtype="0" fill="hold" grpId="1" nodeType="afterEffect">
                                  <p:stCondLst>
                                    <p:cond delay="0"/>
                                  </p:stCondLst>
                                  <p:childTnLst>
                                    <p:set>
                                      <p:cBhvr>
                                        <p:cTn id="126" dur="1" fill="hold">
                                          <p:stCondLst>
                                            <p:cond delay="0"/>
                                          </p:stCondLst>
                                        </p:cTn>
                                        <p:tgtEl>
                                          <p:spTgt spid="6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60"/>
                                        </p:tgtEl>
                                        <p:attrNameLst>
                                          <p:attrName>style.visibility</p:attrName>
                                        </p:attrNameLst>
                                      </p:cBhvr>
                                      <p:to>
                                        <p:strVal val="hidden"/>
                                      </p:to>
                                    </p:set>
                                  </p:childTnLst>
                                </p:cTn>
                              </p:par>
                            </p:childTnLst>
                          </p:cTn>
                        </p:par>
                        <p:par>
                          <p:cTn id="131" fill="hold">
                            <p:stCondLst>
                              <p:cond delay="0"/>
                            </p:stCondLst>
                            <p:childTnLst>
                              <p:par>
                                <p:cTn id="132" presetID="0" presetClass="path" presetSubtype="0" accel="50000" decel="50000" fill="hold" grpId="12" nodeType="afterEffect">
                                  <p:stCondLst>
                                    <p:cond delay="0"/>
                                  </p:stCondLst>
                                  <p:childTnLst>
                                    <p:animMotion origin="layout" path="M 0.41892 0.40439 L 0.54983 0.40694 L 0.54983 0.00092 L 0.52934 -0.00139 " pathEditMode="relative" ptsTypes="AAAA">
                                      <p:cBhvr>
                                        <p:cTn id="133" dur="2000" fill="hold"/>
                                        <p:tgtEl>
                                          <p:spTgt spid="7"/>
                                        </p:tgtEl>
                                        <p:attrNameLst>
                                          <p:attrName>ppt_x</p:attrName>
                                          <p:attrName>ppt_y</p:attrName>
                                        </p:attrNameLst>
                                      </p:cBhvr>
                                    </p:animMotion>
                                  </p:childTnLst>
                                </p:cTn>
                              </p:par>
                            </p:childTnLst>
                          </p:cTn>
                        </p:par>
                        <p:par>
                          <p:cTn id="134" fill="hold">
                            <p:stCondLst>
                              <p:cond delay="2000"/>
                            </p:stCondLst>
                            <p:childTnLst>
                              <p:par>
                                <p:cTn id="135" presetID="1" presetClass="entr" presetSubtype="0" fill="hold" grpId="1" nodeType="afterEffect">
                                  <p:stCondLst>
                                    <p:cond delay="0"/>
                                  </p:stCondLst>
                                  <p:childTnLst>
                                    <p:set>
                                      <p:cBhvr>
                                        <p:cTn id="136" dur="1" fill="hold">
                                          <p:stCondLst>
                                            <p:cond delay="0"/>
                                          </p:stCondLst>
                                        </p:cTn>
                                        <p:tgtEl>
                                          <p:spTgt spid="61"/>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61"/>
                                        </p:tgtEl>
                                        <p:attrNameLst>
                                          <p:attrName>style.visibility</p:attrName>
                                        </p:attrNameLst>
                                      </p:cBhvr>
                                      <p:to>
                                        <p:strVal val="hidden"/>
                                      </p:to>
                                    </p:set>
                                  </p:childTnLst>
                                </p:cTn>
                              </p:par>
                            </p:childTnLst>
                          </p:cTn>
                        </p:par>
                        <p:par>
                          <p:cTn id="141" fill="hold">
                            <p:stCondLst>
                              <p:cond delay="0"/>
                            </p:stCondLst>
                            <p:childTnLst>
                              <p:par>
                                <p:cTn id="142" presetID="0" presetClass="path" presetSubtype="0" accel="50000" decel="50000" fill="hold" grpId="13" nodeType="afterEffect">
                                  <p:stCondLst>
                                    <p:cond delay="0"/>
                                  </p:stCondLst>
                                  <p:childTnLst>
                                    <p:animMotion origin="layout" path="M 0.5323 0.00069 L 0.69341 0.00185 " pathEditMode="relative" ptsTypes="AA">
                                      <p:cBhvr>
                                        <p:cTn id="143" dur="2000" fill="hold"/>
                                        <p:tgtEl>
                                          <p:spTgt spid="7"/>
                                        </p:tgtEl>
                                        <p:attrNameLst>
                                          <p:attrName>ppt_x</p:attrName>
                                          <p:attrName>ppt_y</p:attrName>
                                        </p:attrNameLst>
                                      </p:cBhvr>
                                    </p:animMotion>
                                  </p:childTnLst>
                                </p:cTn>
                              </p:par>
                            </p:childTnLst>
                          </p:cTn>
                        </p:par>
                        <p:par>
                          <p:cTn id="144" fill="hold">
                            <p:stCondLst>
                              <p:cond delay="2000"/>
                            </p:stCondLst>
                            <p:childTnLst>
                              <p:par>
                                <p:cTn id="145" presetID="1" presetClass="entr" presetSubtype="0" fill="hold" grpId="1" nodeType="afterEffect">
                                  <p:stCondLst>
                                    <p:cond delay="0"/>
                                  </p:stCondLst>
                                  <p:childTnLst>
                                    <p:set>
                                      <p:cBhvr>
                                        <p:cTn id="146" dur="1" fill="hold">
                                          <p:stCondLst>
                                            <p:cond delay="0"/>
                                          </p:stCondLst>
                                        </p:cTn>
                                        <p:tgtEl>
                                          <p:spTgt spid="6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63"/>
                                        </p:tgtEl>
                                        <p:attrNameLst>
                                          <p:attrName>style.visibility</p:attrName>
                                        </p:attrNameLst>
                                      </p:cBhvr>
                                      <p:to>
                                        <p:strVal val="hidden"/>
                                      </p:to>
                                    </p:set>
                                  </p:childTnLst>
                                </p:cTn>
                              </p:par>
                            </p:childTnLst>
                          </p:cTn>
                        </p:par>
                        <p:par>
                          <p:cTn id="151" fill="hold">
                            <p:stCondLst>
                              <p:cond delay="0"/>
                            </p:stCondLst>
                            <p:childTnLst>
                              <p:par>
                                <p:cTn id="152" presetID="0" presetClass="path" presetSubtype="0" accel="50000" decel="50000" fill="hold" grpId="14" nodeType="afterEffect">
                                  <p:stCondLst>
                                    <p:cond delay="0"/>
                                  </p:stCondLst>
                                  <p:childTnLst>
                                    <p:animMotion origin="layout" path="M 0.6934 0.00185 L 0.67656 0.00185 L 0.67465 0.05718 L 0.6191 0.05718 L 0.6191 0.23426 " pathEditMode="relative" ptsTypes="AAAAA">
                                      <p:cBhvr>
                                        <p:cTn id="153" dur="2000" fill="hold"/>
                                        <p:tgtEl>
                                          <p:spTgt spid="7"/>
                                        </p:tgtEl>
                                        <p:attrNameLst>
                                          <p:attrName>ppt_x</p:attrName>
                                          <p:attrName>ppt_y</p:attrName>
                                        </p:attrNameLst>
                                      </p:cBhvr>
                                    </p:animMotion>
                                  </p:childTnLst>
                                </p:cTn>
                              </p:par>
                            </p:childTnLst>
                          </p:cTn>
                        </p:par>
                        <p:par>
                          <p:cTn id="154" fill="hold">
                            <p:stCondLst>
                              <p:cond delay="2000"/>
                            </p:stCondLst>
                            <p:childTnLst>
                              <p:par>
                                <p:cTn id="155" presetID="1" presetClass="entr" presetSubtype="0" fill="hold" grpId="1" nodeType="afterEffect">
                                  <p:stCondLst>
                                    <p:cond delay="0"/>
                                  </p:stCondLst>
                                  <p:childTnLst>
                                    <p:set>
                                      <p:cBhvr>
                                        <p:cTn id="156" dur="1" fill="hold">
                                          <p:stCondLst>
                                            <p:cond delay="0"/>
                                          </p:stCondLst>
                                        </p:cTn>
                                        <p:tgtEl>
                                          <p:spTgt spid="64"/>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grpId="0" nodeType="clickEffect">
                                  <p:stCondLst>
                                    <p:cond delay="0"/>
                                  </p:stCondLst>
                                  <p:childTnLst>
                                    <p:set>
                                      <p:cBhvr>
                                        <p:cTn id="160" dur="1" fill="hold">
                                          <p:stCondLst>
                                            <p:cond delay="0"/>
                                          </p:stCondLst>
                                        </p:cTn>
                                        <p:tgtEl>
                                          <p:spTgt spid="64"/>
                                        </p:tgtEl>
                                        <p:attrNameLst>
                                          <p:attrName>style.visibility</p:attrName>
                                        </p:attrNameLst>
                                      </p:cBhvr>
                                      <p:to>
                                        <p:strVal val="hidden"/>
                                      </p:to>
                                    </p:set>
                                  </p:childTnLst>
                                </p:cTn>
                              </p:par>
                            </p:childTnLst>
                          </p:cTn>
                        </p:par>
                        <p:par>
                          <p:cTn id="161" fill="hold">
                            <p:stCondLst>
                              <p:cond delay="0"/>
                            </p:stCondLst>
                            <p:childTnLst>
                              <p:par>
                                <p:cTn id="162" presetID="0" presetClass="path" presetSubtype="0" accel="50000" decel="50000" fill="hold" grpId="15" nodeType="afterEffect">
                                  <p:stCondLst>
                                    <p:cond delay="0"/>
                                  </p:stCondLst>
                                  <p:childTnLst>
                                    <p:animMotion origin="layout" path="M 0.6191 0.23426 L 0.62275 0.29445 L 0.57761 0.2956 C 0.57726 0.33958 0.57691 0.38357 0.57657 0.42778 L 0.49705 0.42662 L 0.49619 0.49861 " pathEditMode="relative" ptsTypes="AAAAAA">
                                      <p:cBhvr>
                                        <p:cTn id="163" dur="2000" fill="hold"/>
                                        <p:tgtEl>
                                          <p:spTgt spid="7"/>
                                        </p:tgtEl>
                                        <p:attrNameLst>
                                          <p:attrName>ppt_x</p:attrName>
                                          <p:attrName>ppt_y</p:attrName>
                                        </p:attrNameLst>
                                      </p:cBhvr>
                                    </p:animMotion>
                                  </p:childTnLst>
                                </p:cTn>
                              </p:par>
                            </p:childTnLst>
                          </p:cTn>
                        </p:par>
                        <p:par>
                          <p:cTn id="164" fill="hold">
                            <p:stCondLst>
                              <p:cond delay="2000"/>
                            </p:stCondLst>
                            <p:childTnLst>
                              <p:par>
                                <p:cTn id="165" presetID="1" presetClass="entr" presetSubtype="0" fill="hold" grpId="1" nodeType="afterEffect">
                                  <p:stCondLst>
                                    <p:cond delay="0"/>
                                  </p:stCondLst>
                                  <p:childTnLst>
                                    <p:set>
                                      <p:cBhvr>
                                        <p:cTn id="166" dur="1" fill="hold">
                                          <p:stCondLst>
                                            <p:cond delay="0"/>
                                          </p:stCondLst>
                                        </p:cTn>
                                        <p:tgtEl>
                                          <p:spTgt spid="65"/>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65"/>
                                        </p:tgtEl>
                                        <p:attrNameLst>
                                          <p:attrName>style.visibility</p:attrName>
                                        </p:attrNameLst>
                                      </p:cBhvr>
                                      <p:to>
                                        <p:strVal val="hidden"/>
                                      </p:to>
                                    </p:set>
                                  </p:childTnLst>
                                </p:cTn>
                              </p:par>
                            </p:childTnLst>
                          </p:cTn>
                        </p:par>
                        <p:par>
                          <p:cTn id="171" fill="hold">
                            <p:stCondLst>
                              <p:cond delay="0"/>
                            </p:stCondLst>
                            <p:childTnLst>
                              <p:par>
                                <p:cTn id="172" presetID="0" presetClass="path" presetSubtype="0" accel="50000" decel="50000" fill="hold" grpId="16" nodeType="afterEffect">
                                  <p:stCondLst>
                                    <p:cond delay="0"/>
                                  </p:stCondLst>
                                  <p:childTnLst>
                                    <p:animMotion origin="layout" path="M 0.49619 0.49861 L 0.63316 0.5 L 0.63507 0.42801 " pathEditMode="relative" ptsTypes="AAA">
                                      <p:cBhvr>
                                        <p:cTn id="173" dur="2000" fill="hold"/>
                                        <p:tgtEl>
                                          <p:spTgt spid="7"/>
                                        </p:tgtEl>
                                        <p:attrNameLst>
                                          <p:attrName>ppt_x</p:attrName>
                                          <p:attrName>ppt_y</p:attrName>
                                        </p:attrNameLst>
                                      </p:cBhvr>
                                    </p:animMotion>
                                  </p:childTnLst>
                                </p:cTn>
                              </p:par>
                            </p:childTnLst>
                          </p:cTn>
                        </p:par>
                        <p:par>
                          <p:cTn id="174" fill="hold">
                            <p:stCondLst>
                              <p:cond delay="2000"/>
                            </p:stCondLst>
                            <p:childTnLst>
                              <p:par>
                                <p:cTn id="175" presetID="1" presetClass="entr" presetSubtype="0" fill="hold" grpId="1" nodeType="afterEffect">
                                  <p:stCondLst>
                                    <p:cond delay="0"/>
                                  </p:stCondLst>
                                  <p:childTnLst>
                                    <p:set>
                                      <p:cBhvr>
                                        <p:cTn id="176" dur="1" fill="hold">
                                          <p:stCondLst>
                                            <p:cond delay="0"/>
                                          </p:stCondLst>
                                        </p:cTn>
                                        <p:tgtEl>
                                          <p:spTgt spid="66"/>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xit" presetSubtype="0" fill="hold" grpId="0" nodeType="clickEffect">
                                  <p:stCondLst>
                                    <p:cond delay="0"/>
                                  </p:stCondLst>
                                  <p:childTnLst>
                                    <p:set>
                                      <p:cBhvr>
                                        <p:cTn id="180" dur="1" fill="hold">
                                          <p:stCondLst>
                                            <p:cond delay="0"/>
                                          </p:stCondLst>
                                        </p:cTn>
                                        <p:tgtEl>
                                          <p:spTgt spid="66"/>
                                        </p:tgtEl>
                                        <p:attrNameLst>
                                          <p:attrName>style.visibility</p:attrName>
                                        </p:attrNameLst>
                                      </p:cBhvr>
                                      <p:to>
                                        <p:strVal val="hidden"/>
                                      </p:to>
                                    </p:set>
                                  </p:childTnLst>
                                </p:cTn>
                              </p:par>
                            </p:childTnLst>
                          </p:cTn>
                        </p:par>
                        <p:par>
                          <p:cTn id="181" fill="hold">
                            <p:stCondLst>
                              <p:cond delay="0"/>
                            </p:stCondLst>
                            <p:childTnLst>
                              <p:par>
                                <p:cTn id="182" presetID="0" presetClass="path" presetSubtype="0" accel="50000" decel="50000" fill="hold" grpId="17" nodeType="afterEffect">
                                  <p:stCondLst>
                                    <p:cond delay="0"/>
                                  </p:stCondLst>
                                  <p:childTnLst>
                                    <p:animMotion origin="layout" path="M 0.63507 0.42801 L 0.63334 0.3206 L 0.67483 0.32176 L 0.67309 0.07754 L 0.71563 0.0787 L 0.71563 0.00903 L 0.69427 0.00324 " pathEditMode="relative" ptsTypes="AAAAAAA">
                                      <p:cBhvr>
                                        <p:cTn id="183" dur="2000" fill="hold"/>
                                        <p:tgtEl>
                                          <p:spTgt spid="7"/>
                                        </p:tgtEl>
                                        <p:attrNameLst>
                                          <p:attrName>ppt_x</p:attrName>
                                          <p:attrName>ppt_y</p:attrName>
                                        </p:attrNameLst>
                                      </p:cBhvr>
                                    </p:animMotion>
                                  </p:childTnLst>
                                </p:cTn>
                              </p:par>
                            </p:childTnLst>
                          </p:cTn>
                        </p:par>
                        <p:par>
                          <p:cTn id="184" fill="hold">
                            <p:stCondLst>
                              <p:cond delay="2000"/>
                            </p:stCondLst>
                            <p:childTnLst>
                              <p:par>
                                <p:cTn id="185" presetID="1" presetClass="entr" presetSubtype="0" fill="hold" grpId="1" nodeType="afterEffect">
                                  <p:stCondLst>
                                    <p:cond delay="0"/>
                                  </p:stCondLst>
                                  <p:childTnLst>
                                    <p:set>
                                      <p:cBhvr>
                                        <p:cTn id="186" dur="1" fill="hold">
                                          <p:stCondLst>
                                            <p:cond delay="0"/>
                                          </p:stCondLst>
                                        </p:cTn>
                                        <p:tgtEl>
                                          <p:spTgt spid="67"/>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67"/>
                                        </p:tgtEl>
                                        <p:attrNameLst>
                                          <p:attrName>style.visibility</p:attrName>
                                        </p:attrNameLst>
                                      </p:cBhvr>
                                      <p:to>
                                        <p:strVal val="hidden"/>
                                      </p:to>
                                    </p:set>
                                  </p:childTnLst>
                                </p:cTn>
                              </p:par>
                            </p:childTnLst>
                          </p:cTn>
                        </p:par>
                        <p:par>
                          <p:cTn id="191" fill="hold">
                            <p:stCondLst>
                              <p:cond delay="0"/>
                            </p:stCondLst>
                            <p:childTnLst>
                              <p:par>
                                <p:cTn id="192" presetID="0" presetClass="path" presetSubtype="0" accel="50000" decel="50000" fill="hold" grpId="18" nodeType="afterEffect">
                                  <p:stCondLst>
                                    <p:cond delay="0"/>
                                  </p:stCondLst>
                                  <p:childTnLst>
                                    <p:animMotion origin="layout" path="M 0.69428 0.00069 L 0.85261 0.00069 " pathEditMode="relative" ptsTypes="AA">
                                      <p:cBhvr>
                                        <p:cTn id="193" dur="2000" fill="hold"/>
                                        <p:tgtEl>
                                          <p:spTgt spid="7"/>
                                        </p:tgtEl>
                                        <p:attrNameLst>
                                          <p:attrName>ppt_x</p:attrName>
                                          <p:attrName>ppt_y</p:attrName>
                                        </p:attrNameLst>
                                      </p:cBhvr>
                                    </p:animMotion>
                                  </p:childTnLst>
                                </p:cTn>
                              </p:par>
                            </p:childTnLst>
                          </p:cTn>
                        </p:par>
                        <p:par>
                          <p:cTn id="194" fill="hold">
                            <p:stCondLst>
                              <p:cond delay="2000"/>
                            </p:stCondLst>
                            <p:childTnLst>
                              <p:par>
                                <p:cTn id="195" presetID="1" presetClass="entr" presetSubtype="0" fill="hold" grpId="1" nodeType="afterEffect">
                                  <p:stCondLst>
                                    <p:cond delay="0"/>
                                  </p:stCondLst>
                                  <p:childTnLst>
                                    <p:set>
                                      <p:cBhvr>
                                        <p:cTn id="196" dur="1" fill="hold">
                                          <p:stCondLst>
                                            <p:cond delay="0"/>
                                          </p:stCondLst>
                                        </p:cTn>
                                        <p:tgtEl>
                                          <p:spTgt spid="68"/>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68"/>
                                        </p:tgtEl>
                                        <p:attrNameLst>
                                          <p:attrName>style.visibility</p:attrName>
                                        </p:attrNameLst>
                                      </p:cBhvr>
                                      <p:to>
                                        <p:strVal val="hidden"/>
                                      </p:to>
                                    </p:set>
                                  </p:childTnLst>
                                </p:cTn>
                              </p:par>
                            </p:childTnLst>
                          </p:cTn>
                        </p:par>
                        <p:par>
                          <p:cTn id="201" fill="hold">
                            <p:stCondLst>
                              <p:cond delay="0"/>
                            </p:stCondLst>
                            <p:childTnLst>
                              <p:par>
                                <p:cTn id="202" presetID="0" presetClass="path" presetSubtype="0" accel="50000" decel="50000" fill="hold" grpId="19" nodeType="afterEffect">
                                  <p:stCondLst>
                                    <p:cond delay="0"/>
                                  </p:stCondLst>
                                  <p:childTnLst>
                                    <p:animMotion origin="layout" path="M 0.85261 0.00069 L 0.84983 -0.06876 L 0.6941 -0.0676 L 0.69584 0.00439 " pathEditMode="relative" ptsTypes="AAAA">
                                      <p:cBhvr>
                                        <p:cTn id="203" dur="2000" fill="hold"/>
                                        <p:tgtEl>
                                          <p:spTgt spid="7"/>
                                        </p:tgtEl>
                                        <p:attrNameLst>
                                          <p:attrName>ppt_x</p:attrName>
                                          <p:attrName>ppt_y</p:attrName>
                                        </p:attrNameLst>
                                      </p:cBhvr>
                                    </p:animMotion>
                                  </p:childTnLst>
                                </p:cTn>
                              </p:par>
                            </p:childTnLst>
                          </p:cTn>
                        </p:par>
                        <p:par>
                          <p:cTn id="204" fill="hold">
                            <p:stCondLst>
                              <p:cond delay="2000"/>
                            </p:stCondLst>
                            <p:childTnLst>
                              <p:par>
                                <p:cTn id="205" presetID="1" presetClass="entr" presetSubtype="0" fill="hold" grpId="1" nodeType="afterEffect">
                                  <p:stCondLst>
                                    <p:cond delay="0"/>
                                  </p:stCondLst>
                                  <p:childTnLst>
                                    <p:set>
                                      <p:cBhvr>
                                        <p:cTn id="20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P spid="7" grpId="4" animBg="1"/>
      <p:bldP spid="7" grpId="5" animBg="1"/>
      <p:bldP spid="7" grpId="6" animBg="1"/>
      <p:bldP spid="7" grpId="7" animBg="1"/>
      <p:bldP spid="7" grpId="8" animBg="1"/>
      <p:bldP spid="7" grpId="9" animBg="1"/>
      <p:bldP spid="7" grpId="10" animBg="1"/>
      <p:bldP spid="7" grpId="11" animBg="1"/>
      <p:bldP spid="7" grpId="12" animBg="1"/>
      <p:bldP spid="7" grpId="13" animBg="1"/>
      <p:bldP spid="7" grpId="14" animBg="1"/>
      <p:bldP spid="7" grpId="15" animBg="1"/>
      <p:bldP spid="7" grpId="16" animBg="1"/>
      <p:bldP spid="7" grpId="17" animBg="1"/>
      <p:bldP spid="7" grpId="18" animBg="1"/>
      <p:bldP spid="7" grpId="19" animBg="1"/>
      <p:bldP spid="26" grpId="1" animBg="1"/>
      <p:bldP spid="26" grpId="2" animBg="1"/>
      <p:bldP spid="28" grpId="0" animBg="1"/>
      <p:bldP spid="28" grpId="1" animBg="1"/>
      <p:bldP spid="29" grpId="0" animBg="1"/>
      <p:bldP spid="29" grpId="1" animBg="1"/>
      <p:bldP spid="30" grpId="0" animBg="1"/>
      <p:bldP spid="30" grpId="1" animBg="1"/>
      <p:bldP spid="31" grpId="0" animBg="1"/>
      <p:bldP spid="31" grpId="1" animBg="1"/>
      <p:bldP spid="45" grpId="0" animBg="1"/>
      <p:bldP spid="45" grpId="1" animBg="1"/>
      <p:bldP spid="53" grpId="0" animBg="1"/>
      <p:bldP spid="53"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r>
              <a:rPr lang="en-US" altLang="zh-TW" sz="3200" b="1" dirty="0"/>
              <a:t>5. Implementation results and </a:t>
            </a:r>
            <a:r>
              <a:rPr lang="en-US" altLang="zh-TW" sz="3200" b="1" dirty="0" smtClean="0"/>
              <a:t>demonstration (5/6)</a:t>
            </a:r>
            <a:endParaRPr lang="en-US" altLang="zh-TW" sz="3200" b="1" dirty="0"/>
          </a:p>
        </p:txBody>
      </p:sp>
      <p:graphicFrame>
        <p:nvGraphicFramePr>
          <p:cNvPr id="9" name="內容版面配置區 5"/>
          <p:cNvGraphicFramePr>
            <a:graphicFrameLocks noGrp="1"/>
          </p:cNvGraphicFramePr>
          <p:nvPr>
            <p:ph idx="1"/>
            <p:extLst>
              <p:ext uri="{D42A27DB-BD31-4B8C-83A1-F6EECF244321}">
                <p14:modId xmlns:p14="http://schemas.microsoft.com/office/powerpoint/2010/main" val="3910813876"/>
              </p:ext>
            </p:extLst>
          </p:nvPr>
        </p:nvGraphicFramePr>
        <p:xfrm>
          <a:off x="56644" y="1750333"/>
          <a:ext cx="9014528" cy="3877400"/>
        </p:xfrm>
        <a:graphic>
          <a:graphicData uri="http://schemas.openxmlformats.org/drawingml/2006/table">
            <a:tbl>
              <a:tblPr/>
              <a:tblGrid>
                <a:gridCol w="1308768"/>
                <a:gridCol w="5844592"/>
                <a:gridCol w="1861168"/>
              </a:tblGrid>
              <a:tr h="241518">
                <a:tc>
                  <a:txBody>
                    <a:bodyPr/>
                    <a:lstStyle/>
                    <a:p>
                      <a:pPr algn="ctr"/>
                      <a:r>
                        <a:rPr lang="zh-TW" altLang="en-US" sz="1800" dirty="0">
                          <a:solidFill>
                            <a:srgbClr val="FFFFFF"/>
                          </a:solidFill>
                          <a:effectLst/>
                          <a:latin typeface="標楷體" panose="03000509000000000000" pitchFamily="65" charset="-120"/>
                          <a:ea typeface="標楷體" panose="03000509000000000000" pitchFamily="65" charset="-120"/>
                        </a:rPr>
                        <a:t>得獎日期</a:t>
                      </a:r>
                      <a:endParaRPr lang="zh-TW" altLang="en-US" sz="1800" dirty="0">
                        <a:effectLst/>
                        <a:latin typeface="新細明體" panose="02020500000000000000" pitchFamily="18" charset="-120"/>
                        <a:ea typeface="新細明體" panose="02020500000000000000" pitchFamily="18" charset="-120"/>
                      </a:endParaRPr>
                    </a:p>
                  </a:txBody>
                  <a:tcPr marL="31124" marR="31124" marT="31124" marB="31124"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solidFill>
                      <a:srgbClr val="006699"/>
                    </a:solidFill>
                  </a:tcPr>
                </a:tc>
                <a:tc>
                  <a:txBody>
                    <a:bodyPr/>
                    <a:lstStyle/>
                    <a:p>
                      <a:pPr algn="ctr"/>
                      <a:r>
                        <a:rPr lang="zh-TW" altLang="en-US" sz="1800" dirty="0">
                          <a:solidFill>
                            <a:srgbClr val="FFFFFF"/>
                          </a:solidFill>
                          <a:effectLst/>
                          <a:latin typeface="標楷體" panose="03000509000000000000" pitchFamily="65" charset="-120"/>
                          <a:ea typeface="標楷體" panose="03000509000000000000" pitchFamily="65" charset="-120"/>
                        </a:rPr>
                        <a:t>得獎獎項</a:t>
                      </a:r>
                      <a:endParaRPr lang="zh-TW" altLang="en-US" sz="1800" dirty="0">
                        <a:effectLst/>
                        <a:latin typeface="新細明體" panose="02020500000000000000" pitchFamily="18" charset="-120"/>
                        <a:ea typeface="新細明體" panose="02020500000000000000" pitchFamily="18" charset="-120"/>
                      </a:endParaRPr>
                    </a:p>
                  </a:txBody>
                  <a:tcPr marL="31124" marR="31124" marT="31124" marB="31124"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solidFill>
                      <a:srgbClr val="006699"/>
                    </a:solidFill>
                  </a:tcPr>
                </a:tc>
                <a:tc>
                  <a:txBody>
                    <a:bodyPr/>
                    <a:lstStyle/>
                    <a:p>
                      <a:pPr algn="ctr"/>
                      <a:r>
                        <a:rPr lang="zh-TW" altLang="en-US" sz="1800">
                          <a:solidFill>
                            <a:srgbClr val="FFFFFF"/>
                          </a:solidFill>
                          <a:effectLst/>
                          <a:latin typeface="標楷體" panose="03000509000000000000" pitchFamily="65" charset="-120"/>
                          <a:ea typeface="標楷體" panose="03000509000000000000" pitchFamily="65" charset="-120"/>
                        </a:rPr>
                        <a:t>得獎人員</a:t>
                      </a:r>
                      <a:endParaRPr lang="zh-TW" altLang="en-US" sz="1800">
                        <a:effectLst/>
                        <a:latin typeface="新細明體" panose="02020500000000000000" pitchFamily="18" charset="-120"/>
                        <a:ea typeface="新細明體" panose="02020500000000000000" pitchFamily="18" charset="-120"/>
                      </a:endParaRPr>
                    </a:p>
                  </a:txBody>
                  <a:tcPr marL="31124" marR="31124" marT="31124" marB="31124"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solidFill>
                      <a:srgbClr val="006699"/>
                    </a:solidFill>
                  </a:tcPr>
                </a:tc>
              </a:tr>
              <a:tr h="420790">
                <a:tc>
                  <a:txBody>
                    <a:bodyPr/>
                    <a:lstStyle/>
                    <a:p>
                      <a:pPr marL="0" algn="ctr" defTabSz="914400" rtl="0" eaLnBrk="1" latinLnBrk="0" hangingPunct="1">
                        <a:spcAft>
                          <a:spcPts val="0"/>
                        </a:spcAft>
                      </a:pPr>
                      <a:r>
                        <a:rPr lang="en-US" sz="1800" kern="12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2016/06/17</a:t>
                      </a:r>
                      <a:endParaRPr lang="en-US" sz="1800"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1124" marR="31124" marT="31124" marB="31124"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solidFill>
                      <a:srgbClr val="CCCCCC"/>
                    </a:solidFill>
                  </a:tcPr>
                </a:tc>
                <a:tc>
                  <a:txBody>
                    <a:bodyPr/>
                    <a:lstStyle/>
                    <a:p>
                      <a:pPr marL="0" algn="l" defTabSz="914400" rtl="0" eaLnBrk="1" latinLnBrk="0" hangingPunct="1">
                        <a:spcAft>
                          <a:spcPts val="0"/>
                        </a:spcAft>
                      </a:pPr>
                      <a:r>
                        <a:rPr lang="zh-TW" altLang="en-US" sz="1800" kern="12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kern="12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sz="1800" kern="12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年教育部全國大專校院軟體創作競賽」</a:t>
                      </a:r>
                      <a:r>
                        <a:rPr lang="zh-TW" altLang="zh-TW" sz="1800" kern="12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雲端網際服務與其他應用</a:t>
                      </a:r>
                      <a:r>
                        <a:rPr lang="zh-TW" altLang="en-US" sz="1800" kern="12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組，</a:t>
                      </a:r>
                      <a:r>
                        <a:rPr lang="zh-TW" altLang="en-US" sz="1800" b="1" kern="1200"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第三名</a:t>
                      </a:r>
                      <a:endParaRPr lang="en-US" altLang="zh-TW" sz="1800" b="1" kern="1200"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algn="l" defTabSz="914400" rtl="0" eaLnBrk="1" latinLnBrk="0" hangingPunct="1">
                        <a:spcAft>
                          <a:spcPts val="0"/>
                        </a:spcAft>
                      </a:pPr>
                      <a:r>
                        <a:rPr lang="zh-TW" altLang="en-US" sz="1800" kern="12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作品：</a:t>
                      </a:r>
                      <a:r>
                        <a:rPr lang="zh-TW" altLang="zh-TW" sz="1800" kern="12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無需建置特殊標記的第三人稱擴增實境互動體感遊戲</a:t>
                      </a:r>
                      <a:endParaRPr lang="zh-TW" altLang="en-US" sz="1800"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1124" marR="31124" marT="31124" marB="31124"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solidFill>
                      <a:srgbClr val="CCCCCC"/>
                    </a:solidFill>
                  </a:tcPr>
                </a:tc>
                <a:tc>
                  <a:txBody>
                    <a:bodyPr/>
                    <a:lstStyle/>
                    <a:p>
                      <a:pPr marL="0" algn="ctr" defTabSz="914400" rtl="0" eaLnBrk="1" latinLnBrk="0" hangingPunct="1">
                        <a:spcAft>
                          <a:spcPts val="0"/>
                        </a:spcAft>
                      </a:pPr>
                      <a:r>
                        <a:rPr lang="zh-TW" altLang="en-US" sz="1800" b="1" kern="1200"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王柏凱</a:t>
                      </a:r>
                      <a:r>
                        <a:rPr lang="zh-TW" altLang="en-US" sz="1800" kern="12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、馬潤捷、劉勝杰、何前程</a:t>
                      </a:r>
                      <a:endParaRPr lang="zh-TW" altLang="en-US" sz="1800"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1124" marR="31124" marT="31124" marB="31124"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solidFill>
                      <a:srgbClr val="CCCCCC"/>
                    </a:solidFill>
                  </a:tcPr>
                </a:tc>
              </a:tr>
              <a:tr h="420790">
                <a:tc>
                  <a:txBody>
                    <a:bodyPr/>
                    <a:lstStyle/>
                    <a:p>
                      <a:pPr algn="ctr">
                        <a:spcAft>
                          <a:spcPts val="0"/>
                        </a:spcAft>
                      </a:pPr>
                      <a:r>
                        <a:rPr lang="en-US" sz="1800" dirty="0">
                          <a:solidFill>
                            <a:srgbClr val="000000"/>
                          </a:solidFill>
                          <a:effectLst/>
                          <a:latin typeface="Times New Roman" panose="02020603050405020304" pitchFamily="18" charset="0"/>
                          <a:ea typeface="新細明體" panose="02020500000000000000" pitchFamily="18" charset="-120"/>
                        </a:rPr>
                        <a:t>2015/12/21</a:t>
                      </a:r>
                      <a:endParaRPr lang="en-US" sz="1800" dirty="0">
                        <a:effectLst/>
                        <a:latin typeface="新細明體" panose="02020500000000000000" pitchFamily="18" charset="-120"/>
                        <a:ea typeface="新細明體" panose="02020500000000000000" pitchFamily="18" charset="-120"/>
                      </a:endParaRPr>
                    </a:p>
                  </a:txBody>
                  <a:tcPr marL="31124" marR="31124" marT="31124" marB="31124"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solidFill>
                      <a:srgbClr val="CCCCCC"/>
                    </a:solidFill>
                  </a:tcPr>
                </a:tc>
                <a:tc>
                  <a:txBody>
                    <a:bodyPr/>
                    <a:lstStyle/>
                    <a:p>
                      <a:pPr>
                        <a:spcAft>
                          <a:spcPts val="0"/>
                        </a:spcAft>
                      </a:pPr>
                      <a:r>
                        <a:rPr lang="zh-TW" altLang="en-US" sz="1800" dirty="0">
                          <a:solidFill>
                            <a:srgbClr val="000000"/>
                          </a:solidFill>
                          <a:effectLst/>
                          <a:latin typeface="標楷體" panose="03000509000000000000" pitchFamily="65" charset="-120"/>
                          <a:ea typeface="標楷體" panose="03000509000000000000" pitchFamily="65" charset="-120"/>
                        </a:rPr>
                        <a:t>「</a:t>
                      </a:r>
                      <a:r>
                        <a:rPr lang="en-US" altLang="zh-TW" sz="1800" dirty="0">
                          <a:solidFill>
                            <a:srgbClr val="000000"/>
                          </a:solidFill>
                          <a:effectLst/>
                          <a:latin typeface="Times New Roman" panose="02020603050405020304" pitchFamily="18" charset="0"/>
                          <a:ea typeface="新細明體" panose="02020500000000000000" pitchFamily="18" charset="-120"/>
                        </a:rPr>
                        <a:t>2015</a:t>
                      </a:r>
                      <a:r>
                        <a:rPr lang="zh-TW" altLang="en-US" sz="1800" dirty="0">
                          <a:solidFill>
                            <a:srgbClr val="000000"/>
                          </a:solidFill>
                          <a:effectLst/>
                          <a:latin typeface="標楷體" panose="03000509000000000000" pitchFamily="65" charset="-120"/>
                          <a:ea typeface="標楷體" panose="03000509000000000000" pitchFamily="65" charset="-120"/>
                        </a:rPr>
                        <a:t>年經濟部技術處搶鮮大賽」系統整合實作類，</a:t>
                      </a:r>
                      <a:r>
                        <a:rPr lang="zh-TW" altLang="en-US" sz="1800" b="1" dirty="0">
                          <a:solidFill>
                            <a:srgbClr val="0000FF"/>
                          </a:solidFill>
                          <a:effectLst/>
                          <a:latin typeface="標楷體" panose="03000509000000000000" pitchFamily="65" charset="-120"/>
                          <a:ea typeface="標楷體" panose="03000509000000000000" pitchFamily="65" charset="-120"/>
                        </a:rPr>
                        <a:t>季軍</a:t>
                      </a:r>
                      <a:endParaRPr lang="zh-TW" altLang="en-US" sz="1800" b="1" dirty="0">
                        <a:effectLst/>
                        <a:latin typeface="新細明體" panose="02020500000000000000" pitchFamily="18" charset="-120"/>
                        <a:ea typeface="新細明體" panose="02020500000000000000" pitchFamily="18" charset="-120"/>
                      </a:endParaRPr>
                    </a:p>
                    <a:p>
                      <a:pPr>
                        <a:spcAft>
                          <a:spcPts val="0"/>
                        </a:spcAft>
                      </a:pPr>
                      <a:r>
                        <a:rPr lang="zh-TW" altLang="en-US" sz="1800" dirty="0">
                          <a:solidFill>
                            <a:srgbClr val="000000"/>
                          </a:solidFill>
                          <a:effectLst/>
                          <a:latin typeface="標楷體" panose="03000509000000000000" pitchFamily="65" charset="-120"/>
                          <a:ea typeface="標楷體" panose="03000509000000000000" pitchFamily="65" charset="-120"/>
                        </a:rPr>
                        <a:t>作品：無需基礎設施的室內擴增實境導航穿戴式裝置</a:t>
                      </a:r>
                      <a:endParaRPr lang="zh-TW" altLang="en-US" sz="1800" dirty="0">
                        <a:effectLst/>
                        <a:latin typeface="新細明體" panose="02020500000000000000" pitchFamily="18" charset="-120"/>
                        <a:ea typeface="新細明體" panose="02020500000000000000" pitchFamily="18" charset="-120"/>
                      </a:endParaRPr>
                    </a:p>
                  </a:txBody>
                  <a:tcPr marL="31124" marR="31124" marT="31124" marB="31124"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solidFill>
                      <a:srgbClr val="CCCCCC"/>
                    </a:solidFill>
                  </a:tcPr>
                </a:tc>
                <a:tc>
                  <a:txBody>
                    <a:bodyPr/>
                    <a:lstStyle/>
                    <a:p>
                      <a:pPr algn="ctr">
                        <a:spcAft>
                          <a:spcPts val="0"/>
                        </a:spcAft>
                      </a:pPr>
                      <a:r>
                        <a:rPr lang="zh-TW" altLang="en-US" sz="1800" b="1" kern="1200"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王柏凱</a:t>
                      </a:r>
                      <a:r>
                        <a:rPr lang="zh-TW" altLang="en-US" sz="1800" kern="12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、何前程</a:t>
                      </a:r>
                      <a:endParaRPr lang="zh-TW" altLang="en-US" sz="1800" dirty="0">
                        <a:effectLst/>
                        <a:latin typeface="新細明體" panose="02020500000000000000" pitchFamily="18" charset="-120"/>
                        <a:ea typeface="新細明體" panose="02020500000000000000" pitchFamily="18" charset="-120"/>
                      </a:endParaRPr>
                    </a:p>
                  </a:txBody>
                  <a:tcPr marL="31124" marR="31124" marT="31124" marB="31124"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solidFill>
                      <a:srgbClr val="CCCCCC"/>
                    </a:solidFill>
                  </a:tcPr>
                </a:tc>
              </a:tr>
              <a:tr h="420790">
                <a:tc>
                  <a:txBody>
                    <a:bodyPr/>
                    <a:lstStyle/>
                    <a:p>
                      <a:pPr algn="ctr">
                        <a:spcAft>
                          <a:spcPts val="0"/>
                        </a:spcAft>
                      </a:pPr>
                      <a:r>
                        <a:rPr lang="en-US" sz="1800" dirty="0">
                          <a:solidFill>
                            <a:srgbClr val="000000"/>
                          </a:solidFill>
                          <a:effectLst/>
                          <a:latin typeface="Times New Roman" panose="02020603050405020304" pitchFamily="18" charset="0"/>
                          <a:ea typeface="新細明體" panose="02020500000000000000" pitchFamily="18" charset="-120"/>
                        </a:rPr>
                        <a:t>2015/10/14</a:t>
                      </a:r>
                      <a:endParaRPr lang="en-US" sz="1800" dirty="0">
                        <a:effectLst/>
                        <a:latin typeface="新細明體" panose="02020500000000000000" pitchFamily="18" charset="-120"/>
                        <a:ea typeface="新細明體" panose="02020500000000000000" pitchFamily="18" charset="-120"/>
                      </a:endParaRPr>
                    </a:p>
                  </a:txBody>
                  <a:tcPr marL="31124" marR="31124" marT="31124" marB="31124"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solidFill>
                      <a:srgbClr val="CCCCCC"/>
                    </a:solidFill>
                  </a:tcPr>
                </a:tc>
                <a:tc>
                  <a:txBody>
                    <a:bodyPr/>
                    <a:lstStyle/>
                    <a:p>
                      <a:pPr>
                        <a:spcAft>
                          <a:spcPts val="0"/>
                        </a:spcAft>
                      </a:pPr>
                      <a:r>
                        <a:rPr lang="zh-TW" altLang="en-US" sz="1800" dirty="0">
                          <a:solidFill>
                            <a:srgbClr val="000000"/>
                          </a:solidFill>
                          <a:effectLst/>
                          <a:latin typeface="標楷體" panose="03000509000000000000" pitchFamily="65" charset="-120"/>
                          <a:ea typeface="標楷體" panose="03000509000000000000" pitchFamily="65" charset="-120"/>
                        </a:rPr>
                        <a:t>「</a:t>
                      </a:r>
                      <a:r>
                        <a:rPr lang="en-US" altLang="zh-TW" sz="1800" dirty="0">
                          <a:solidFill>
                            <a:srgbClr val="000000"/>
                          </a:solidFill>
                          <a:effectLst/>
                          <a:latin typeface="Times New Roman" panose="02020603050405020304" pitchFamily="18" charset="0"/>
                          <a:ea typeface="新細明體" panose="02020500000000000000" pitchFamily="18" charset="-120"/>
                        </a:rPr>
                        <a:t>2015</a:t>
                      </a:r>
                      <a:r>
                        <a:rPr lang="zh-TW" altLang="en-US" sz="1800" dirty="0">
                          <a:solidFill>
                            <a:srgbClr val="000000"/>
                          </a:solidFill>
                          <a:effectLst/>
                          <a:latin typeface="標楷體" panose="03000509000000000000" pitchFamily="65" charset="-120"/>
                          <a:ea typeface="標楷體" panose="03000509000000000000" pitchFamily="65" charset="-120"/>
                        </a:rPr>
                        <a:t>年波蘭華沙國際發明展」，</a:t>
                      </a:r>
                      <a:r>
                        <a:rPr lang="zh-TW" altLang="en-US" sz="1800" b="1" dirty="0">
                          <a:solidFill>
                            <a:srgbClr val="0000FF"/>
                          </a:solidFill>
                          <a:effectLst/>
                          <a:latin typeface="標楷體" panose="03000509000000000000" pitchFamily="65" charset="-120"/>
                          <a:ea typeface="標楷體" panose="03000509000000000000" pitchFamily="65" charset="-120"/>
                        </a:rPr>
                        <a:t>金牌獎與特別獎</a:t>
                      </a:r>
                      <a:endParaRPr lang="zh-TW" altLang="en-US" sz="1800" b="1" dirty="0">
                        <a:effectLst/>
                        <a:latin typeface="新細明體" panose="02020500000000000000" pitchFamily="18" charset="-120"/>
                        <a:ea typeface="新細明體" panose="02020500000000000000" pitchFamily="18" charset="-120"/>
                      </a:endParaRPr>
                    </a:p>
                    <a:p>
                      <a:pPr>
                        <a:spcAft>
                          <a:spcPts val="0"/>
                        </a:spcAft>
                      </a:pPr>
                      <a:r>
                        <a:rPr lang="zh-TW" altLang="en-US" sz="1800" dirty="0">
                          <a:solidFill>
                            <a:srgbClr val="000000"/>
                          </a:solidFill>
                          <a:effectLst/>
                          <a:latin typeface="標楷體" panose="03000509000000000000" pitchFamily="65" charset="-120"/>
                          <a:ea typeface="標楷體" panose="03000509000000000000" pitchFamily="65" charset="-120"/>
                        </a:rPr>
                        <a:t>作品：無需基礎設施的室內擴增實境導航穿戴式裝置</a:t>
                      </a:r>
                      <a:endParaRPr lang="zh-TW" altLang="en-US" sz="1800" dirty="0">
                        <a:effectLst/>
                        <a:latin typeface="新細明體" panose="02020500000000000000" pitchFamily="18" charset="-120"/>
                        <a:ea typeface="新細明體" panose="02020500000000000000" pitchFamily="18" charset="-120"/>
                      </a:endParaRPr>
                    </a:p>
                  </a:txBody>
                  <a:tcPr marL="31124" marR="31124" marT="31124" marB="31124"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solidFill>
                      <a:srgbClr val="CCCCCC"/>
                    </a:solidFill>
                  </a:tcPr>
                </a:tc>
                <a:tc>
                  <a:txBody>
                    <a:bodyPr/>
                    <a:lstStyle/>
                    <a:p>
                      <a:pPr algn="ctr">
                        <a:spcAft>
                          <a:spcPts val="0"/>
                        </a:spcAft>
                      </a:pPr>
                      <a:r>
                        <a:rPr lang="zh-TW" altLang="en-US" sz="1800" b="1" kern="1200"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王柏凱</a:t>
                      </a:r>
                      <a:r>
                        <a:rPr lang="zh-TW" altLang="en-US" sz="1800" kern="12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、何前程</a:t>
                      </a:r>
                      <a:endParaRPr lang="zh-TW" altLang="en-US" sz="1800" dirty="0">
                        <a:effectLst/>
                        <a:latin typeface="新細明體" panose="02020500000000000000" pitchFamily="18" charset="-120"/>
                        <a:ea typeface="新細明體" panose="02020500000000000000" pitchFamily="18" charset="-120"/>
                      </a:endParaRPr>
                    </a:p>
                  </a:txBody>
                  <a:tcPr marL="31124" marR="31124" marT="31124" marB="31124"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solidFill>
                      <a:srgbClr val="CCCCCC"/>
                    </a:solidFill>
                  </a:tcPr>
                </a:tc>
              </a:tr>
              <a:tr h="779333">
                <a:tc>
                  <a:txBody>
                    <a:bodyPr/>
                    <a:lstStyle/>
                    <a:p>
                      <a:pPr algn="ctr">
                        <a:spcAft>
                          <a:spcPts val="0"/>
                        </a:spcAft>
                      </a:pPr>
                      <a:r>
                        <a:rPr lang="en-US" sz="1800" dirty="0">
                          <a:solidFill>
                            <a:srgbClr val="000000"/>
                          </a:solidFill>
                          <a:effectLst/>
                          <a:latin typeface="Times New Roman" panose="02020603050405020304" pitchFamily="18" charset="0"/>
                          <a:ea typeface="新細明體" panose="02020500000000000000" pitchFamily="18" charset="-120"/>
                        </a:rPr>
                        <a:t>2015/04/18</a:t>
                      </a:r>
                      <a:endParaRPr lang="en-US" sz="1800" dirty="0">
                        <a:effectLst/>
                        <a:latin typeface="新細明體" panose="02020500000000000000" pitchFamily="18" charset="-120"/>
                        <a:ea typeface="新細明體" panose="02020500000000000000" pitchFamily="18" charset="-120"/>
                      </a:endParaRPr>
                    </a:p>
                  </a:txBody>
                  <a:tcPr marL="31124" marR="31124" marT="31124" marB="31124"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solidFill>
                      <a:srgbClr val="CCCCCC"/>
                    </a:solidFill>
                  </a:tcPr>
                </a:tc>
                <a:tc>
                  <a:txBody>
                    <a:bodyPr/>
                    <a:lstStyle/>
                    <a:p>
                      <a:pPr>
                        <a:spcAft>
                          <a:spcPts val="0"/>
                        </a:spcAft>
                      </a:pPr>
                      <a:r>
                        <a:rPr lang="zh-TW" altLang="en-US" sz="1800" dirty="0">
                          <a:solidFill>
                            <a:srgbClr val="000000"/>
                          </a:solidFill>
                          <a:effectLst/>
                          <a:latin typeface="標楷體" panose="03000509000000000000" pitchFamily="65" charset="-120"/>
                          <a:ea typeface="標楷體" panose="03000509000000000000" pitchFamily="65" charset="-120"/>
                        </a:rPr>
                        <a:t>「</a:t>
                      </a:r>
                      <a:r>
                        <a:rPr lang="en-US" altLang="zh-TW" sz="1800" dirty="0">
                          <a:solidFill>
                            <a:srgbClr val="000000"/>
                          </a:solidFill>
                          <a:effectLst/>
                          <a:latin typeface="Times New Roman" panose="02020603050405020304" pitchFamily="18" charset="0"/>
                          <a:ea typeface="新細明體" panose="02020500000000000000" pitchFamily="18" charset="-120"/>
                        </a:rPr>
                        <a:t>2015</a:t>
                      </a:r>
                      <a:r>
                        <a:rPr lang="zh-TW" altLang="en-US" sz="1800" dirty="0">
                          <a:solidFill>
                            <a:srgbClr val="000000"/>
                          </a:solidFill>
                          <a:effectLst/>
                          <a:latin typeface="標楷體" panose="03000509000000000000" pitchFamily="65" charset="-120"/>
                          <a:ea typeface="標楷體" panose="03000509000000000000" pitchFamily="65" charset="-120"/>
                        </a:rPr>
                        <a:t>年教育部全國大專校院軟體創作競賽」智慧感知與互動多媒體組，</a:t>
                      </a:r>
                      <a:r>
                        <a:rPr lang="zh-TW" altLang="en-US" sz="1800" b="1" dirty="0">
                          <a:solidFill>
                            <a:srgbClr val="0000FF"/>
                          </a:solidFill>
                          <a:effectLst/>
                          <a:latin typeface="標楷體" panose="03000509000000000000" pitchFamily="65" charset="-120"/>
                          <a:ea typeface="標楷體" panose="03000509000000000000" pitchFamily="65" charset="-120"/>
                        </a:rPr>
                        <a:t>金牌獎</a:t>
                      </a:r>
                      <a:endParaRPr lang="zh-TW" altLang="en-US" sz="1800" b="1" dirty="0">
                        <a:effectLst/>
                        <a:latin typeface="新細明體" panose="02020500000000000000" pitchFamily="18" charset="-120"/>
                        <a:ea typeface="新細明體" panose="02020500000000000000" pitchFamily="18" charset="-120"/>
                      </a:endParaRPr>
                    </a:p>
                    <a:p>
                      <a:pPr>
                        <a:spcAft>
                          <a:spcPts val="0"/>
                        </a:spcAft>
                      </a:pPr>
                      <a:r>
                        <a:rPr lang="zh-TW" altLang="en-US" sz="1800" dirty="0">
                          <a:solidFill>
                            <a:srgbClr val="000000"/>
                          </a:solidFill>
                          <a:effectLst/>
                          <a:latin typeface="標楷體" panose="03000509000000000000" pitchFamily="65" charset="-120"/>
                          <a:ea typeface="標楷體" panose="03000509000000000000" pitchFamily="65" charset="-120"/>
                        </a:rPr>
                        <a:t>作品：基於牆腳界線偵測影像對位方法與慣性光流分析角度估測方法的無標記室內擴增實境導航穿戴式裝置</a:t>
                      </a:r>
                      <a:endParaRPr lang="zh-TW" altLang="en-US" sz="1800" dirty="0">
                        <a:effectLst/>
                        <a:latin typeface="新細明體" panose="02020500000000000000" pitchFamily="18" charset="-120"/>
                        <a:ea typeface="新細明體" panose="02020500000000000000" pitchFamily="18" charset="-120"/>
                      </a:endParaRPr>
                    </a:p>
                  </a:txBody>
                  <a:tcPr marL="31124" marR="31124" marT="31124" marB="31124"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solidFill>
                      <a:srgbClr val="CCCCCC"/>
                    </a:solidFill>
                  </a:tcPr>
                </a:tc>
                <a:tc>
                  <a:txBody>
                    <a:bodyPr/>
                    <a:lstStyle/>
                    <a:p>
                      <a:pPr algn="ctr">
                        <a:spcAft>
                          <a:spcPts val="0"/>
                        </a:spcAft>
                      </a:pPr>
                      <a:r>
                        <a:rPr lang="zh-TW" altLang="en-US" sz="1800" b="1" kern="1200"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王柏凱</a:t>
                      </a:r>
                      <a:r>
                        <a:rPr lang="zh-TW" altLang="en-US" sz="1800" dirty="0">
                          <a:solidFill>
                            <a:srgbClr val="000000"/>
                          </a:solidFill>
                          <a:effectLst/>
                          <a:latin typeface="標楷體" panose="03000509000000000000" pitchFamily="65" charset="-120"/>
                          <a:ea typeface="標楷體" panose="03000509000000000000" pitchFamily="65" charset="-120"/>
                        </a:rPr>
                        <a:t>、</a:t>
                      </a:r>
                      <a:r>
                        <a:rPr lang="zh-TW" altLang="en-US" sz="1800" dirty="0" smtClean="0">
                          <a:solidFill>
                            <a:srgbClr val="000000"/>
                          </a:solidFill>
                          <a:effectLst/>
                          <a:latin typeface="標楷體" panose="03000509000000000000" pitchFamily="65" charset="-120"/>
                          <a:ea typeface="標楷體" panose="03000509000000000000" pitchFamily="65" charset="-120"/>
                        </a:rPr>
                        <a:t>廖冠榮</a:t>
                      </a:r>
                      <a:r>
                        <a:rPr lang="zh-TW" altLang="en-US" sz="1800" kern="12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、何前程</a:t>
                      </a:r>
                      <a:endParaRPr lang="zh-TW" altLang="en-US" sz="1800" dirty="0">
                        <a:effectLst/>
                        <a:latin typeface="新細明體" panose="02020500000000000000" pitchFamily="18" charset="-120"/>
                        <a:ea typeface="新細明體" panose="02020500000000000000" pitchFamily="18" charset="-120"/>
                      </a:endParaRPr>
                    </a:p>
                  </a:txBody>
                  <a:tcPr marL="31124" marR="31124" marT="31124" marB="31124"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solidFill>
                      <a:srgbClr val="CCCCCC"/>
                    </a:solidFill>
                  </a:tcPr>
                </a:tc>
              </a:tr>
            </a:tbl>
          </a:graphicData>
        </a:graphic>
      </p:graphicFrame>
    </p:spTree>
    <p:extLst>
      <p:ext uri="{BB962C8B-B14F-4D97-AF65-F5344CB8AC3E}">
        <p14:creationId xmlns:p14="http://schemas.microsoft.com/office/powerpoint/2010/main" val="20627701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pPr marL="355600" indent="-355600"/>
            <a:r>
              <a:rPr lang="en-US" altLang="zh-TW" sz="3200" b="1" dirty="0"/>
              <a:t>5. Implementation results and </a:t>
            </a:r>
            <a:r>
              <a:rPr lang="en-US" altLang="zh-TW" sz="3200" b="1" dirty="0" smtClean="0"/>
              <a:t>demonstration (6/6)</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a:buFont typeface="Wingdings" panose="05000000000000000000" pitchFamily="2" charset="2"/>
              <a:buChar char="Ø"/>
            </a:pPr>
            <a:r>
              <a:rPr lang="zh-TW" altLang="zh-TW" dirty="0"/>
              <a:t>成果展示</a:t>
            </a:r>
            <a:endParaRPr lang="zh-TW" altLang="zh-TW" b="1" dirty="0"/>
          </a:p>
        </p:txBody>
      </p:sp>
    </p:spTree>
    <p:extLst>
      <p:ext uri="{BB962C8B-B14F-4D97-AF65-F5344CB8AC3E}">
        <p14:creationId xmlns:p14="http://schemas.microsoft.com/office/powerpoint/2010/main" val="4485502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6</a:t>
            </a:r>
            <a:r>
              <a:rPr lang="en-US" altLang="zh-TW" sz="3200" b="1" dirty="0" smtClean="0"/>
              <a:t>. Conclusions </a:t>
            </a:r>
            <a:r>
              <a:rPr lang="en-US" altLang="zh-TW" sz="3200" b="1" dirty="0"/>
              <a:t>and future </a:t>
            </a:r>
            <a:r>
              <a:rPr lang="en-US" altLang="zh-TW" sz="3200" b="1" dirty="0" smtClean="0"/>
              <a:t>work (1/2)</a:t>
            </a:r>
            <a:endParaRPr lang="zh-TW"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marL="0" indent="0" hangingPunct="0">
              <a:buNone/>
            </a:pPr>
            <a:r>
              <a:rPr lang="zh-TW" altLang="zh-TW" sz="2400" dirty="0"/>
              <a:t>本論文之研究成果，不僅可以使用</a:t>
            </a:r>
            <a:r>
              <a:rPr lang="zh-TW" altLang="zh-TW" sz="2400" dirty="0" smtClean="0"/>
              <a:t>在</a:t>
            </a:r>
            <a:r>
              <a:rPr lang="zh-TW" altLang="zh-TW" sz="2400" dirty="0" smtClean="0">
                <a:solidFill>
                  <a:srgbClr val="FF0000"/>
                </a:solidFill>
              </a:rPr>
              <a:t>路徑</a:t>
            </a:r>
            <a:r>
              <a:rPr lang="zh-TW" altLang="zh-TW" sz="2400" dirty="0">
                <a:solidFill>
                  <a:srgbClr val="FF0000"/>
                </a:solidFill>
              </a:rPr>
              <a:t>導航</a:t>
            </a:r>
            <a:r>
              <a:rPr lang="zh-TW" altLang="zh-TW" sz="2400" dirty="0"/>
              <a:t>、</a:t>
            </a:r>
            <a:r>
              <a:rPr lang="zh-TW" altLang="zh-TW" sz="2400" dirty="0">
                <a:solidFill>
                  <a:srgbClr val="FF0000"/>
                </a:solidFill>
              </a:rPr>
              <a:t>事件導引</a:t>
            </a:r>
            <a:r>
              <a:rPr lang="zh-TW" altLang="zh-TW" sz="2400" dirty="0"/>
              <a:t>、</a:t>
            </a:r>
            <a:r>
              <a:rPr lang="zh-TW" altLang="zh-TW" sz="2400" dirty="0" smtClean="0">
                <a:solidFill>
                  <a:srgbClr val="FF0000"/>
                </a:solidFill>
              </a:rPr>
              <a:t>商品</a:t>
            </a:r>
            <a:r>
              <a:rPr lang="zh-TW" altLang="en-US" sz="2400" dirty="0" smtClean="0">
                <a:solidFill>
                  <a:srgbClr val="FF0000"/>
                </a:solidFill>
              </a:rPr>
              <a:t>探</a:t>
            </a:r>
            <a:r>
              <a:rPr lang="zh-TW" altLang="en-US" sz="2400" dirty="0">
                <a:solidFill>
                  <a:srgbClr val="FF0000"/>
                </a:solidFill>
              </a:rPr>
              <a:t>尋</a:t>
            </a:r>
            <a:r>
              <a:rPr lang="zh-TW" altLang="zh-TW" sz="2400" dirty="0" smtClean="0"/>
              <a:t>與</a:t>
            </a:r>
            <a:r>
              <a:rPr lang="zh-TW" altLang="zh-TW" sz="2400" dirty="0">
                <a:solidFill>
                  <a:srgbClr val="FF0000"/>
                </a:solidFill>
              </a:rPr>
              <a:t>社</a:t>
            </a:r>
            <a:r>
              <a:rPr lang="zh-TW" altLang="zh-TW" sz="2400" dirty="0" smtClean="0">
                <a:solidFill>
                  <a:srgbClr val="FF0000"/>
                </a:solidFill>
              </a:rPr>
              <a:t>群</a:t>
            </a:r>
            <a:r>
              <a:rPr lang="zh-TW" altLang="en-US" sz="2400" dirty="0" smtClean="0">
                <a:solidFill>
                  <a:srgbClr val="FF0000"/>
                </a:solidFill>
              </a:rPr>
              <a:t>找人</a:t>
            </a:r>
            <a:r>
              <a:rPr lang="zh-TW" altLang="zh-TW" sz="2400" dirty="0" smtClean="0"/>
              <a:t>等</a:t>
            </a:r>
            <a:r>
              <a:rPr lang="zh-TW" altLang="zh-TW" sz="2400" dirty="0"/>
              <a:t>領域中，還可以應用於沉浸式互動體感系統，</a:t>
            </a:r>
            <a:r>
              <a:rPr lang="zh-TW" altLang="zh-TW" sz="2400" dirty="0" smtClean="0"/>
              <a:t>如</a:t>
            </a:r>
            <a:r>
              <a:rPr lang="zh-TW" altLang="en-US" sz="2400" dirty="0"/>
              <a:t>：</a:t>
            </a:r>
            <a:endParaRPr lang="zh-TW" altLang="zh-TW" sz="2400" dirty="0"/>
          </a:p>
          <a:p>
            <a:pPr marL="0" lvl="0" indent="0" hangingPunct="0">
              <a:buNone/>
            </a:pPr>
            <a:r>
              <a:rPr lang="zh-TW" altLang="zh-TW" sz="2400" dirty="0">
                <a:solidFill>
                  <a:srgbClr val="FF0000"/>
                </a:solidFill>
              </a:rPr>
              <a:t>工安訓練</a:t>
            </a:r>
            <a:r>
              <a:rPr lang="zh-TW" altLang="zh-TW" sz="2400" dirty="0"/>
              <a:t>：能讓使用者以沉浸式互動體感的方式來進行工安訓練，如緊急狀況發生時，該如何操作儀器等。</a:t>
            </a:r>
          </a:p>
          <a:p>
            <a:pPr marL="0" lvl="0" indent="0" hangingPunct="0">
              <a:buNone/>
            </a:pPr>
            <a:r>
              <a:rPr lang="zh-TW" altLang="zh-TW" sz="2400" dirty="0">
                <a:solidFill>
                  <a:srgbClr val="FF0000"/>
                </a:solidFill>
              </a:rPr>
              <a:t>軍事演習</a:t>
            </a:r>
            <a:r>
              <a:rPr lang="zh-TW" altLang="zh-TW" sz="2400" dirty="0"/>
              <a:t>：能讓使用者以沉浸式互動體感的方式來進行軍事演習，如戰略位置排練或模擬救援行動等</a:t>
            </a:r>
            <a:r>
              <a:rPr lang="zh-TW" altLang="zh-TW" sz="2400" dirty="0" smtClean="0"/>
              <a:t>。</a:t>
            </a:r>
            <a:endParaRPr lang="en-US" altLang="zh-TW" sz="2400" dirty="0" smtClean="0"/>
          </a:p>
          <a:p>
            <a:pPr marL="0" lvl="0" indent="0" hangingPunct="0">
              <a:buNone/>
            </a:pPr>
            <a:r>
              <a:rPr lang="zh-TW" altLang="zh-TW" sz="2400" dirty="0">
                <a:solidFill>
                  <a:srgbClr val="FF0000"/>
                </a:solidFill>
              </a:rPr>
              <a:t>娛樂遊戲</a:t>
            </a:r>
            <a:r>
              <a:rPr lang="zh-TW" altLang="zh-TW" sz="2400" dirty="0"/>
              <a:t>：能讓使用者以沉浸式互動體感的方式來進行娛樂遊戲，如</a:t>
            </a:r>
            <a:r>
              <a:rPr lang="en-US" altLang="zh-TW" sz="2400" dirty="0"/>
              <a:t>3D</a:t>
            </a:r>
            <a:r>
              <a:rPr lang="zh-TW" altLang="zh-TW" sz="2400" dirty="0"/>
              <a:t>的射擊遊戲等。</a:t>
            </a:r>
          </a:p>
          <a:p>
            <a:pPr marL="0" lvl="0" indent="0" hangingPunct="0">
              <a:buNone/>
            </a:pPr>
            <a:r>
              <a:rPr lang="zh-TW" altLang="zh-TW" sz="2400" dirty="0">
                <a:solidFill>
                  <a:srgbClr val="FF0000"/>
                </a:solidFill>
              </a:rPr>
              <a:t>健身運動</a:t>
            </a:r>
            <a:r>
              <a:rPr lang="zh-TW" altLang="zh-TW" sz="2400" dirty="0"/>
              <a:t>：能讓使用者以沉浸式互動體感的方式來進行健身運動，如與好友打網球等</a:t>
            </a:r>
            <a:r>
              <a:rPr lang="zh-TW" altLang="zh-TW" sz="2400" dirty="0" smtClean="0"/>
              <a:t>。</a:t>
            </a:r>
            <a:endParaRPr lang="zh-TW" altLang="zh-TW" sz="2400" dirty="0"/>
          </a:p>
          <a:p>
            <a:pPr marL="0" indent="0">
              <a:buNone/>
            </a:pPr>
            <a:endParaRPr lang="zh-TW" altLang="zh-TW" sz="2400" dirty="0"/>
          </a:p>
        </p:txBody>
      </p:sp>
    </p:spTree>
    <p:extLst>
      <p:ext uri="{BB962C8B-B14F-4D97-AF65-F5344CB8AC3E}">
        <p14:creationId xmlns:p14="http://schemas.microsoft.com/office/powerpoint/2010/main" val="15255581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6. Conclusions and future </a:t>
            </a:r>
            <a:r>
              <a:rPr lang="en-US" altLang="zh-TW" sz="3200" b="1" dirty="0" smtClean="0"/>
              <a:t>work (2/2)</a:t>
            </a:r>
            <a:endParaRPr lang="zh-TW"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marL="0" indent="0" hangingPunct="0">
              <a:buNone/>
            </a:pPr>
            <a:r>
              <a:rPr lang="zh-TW" altLang="zh-TW" sz="2400" dirty="0" smtClean="0"/>
              <a:t>且</a:t>
            </a:r>
            <a:r>
              <a:rPr lang="zh-TW" altLang="zh-TW" sz="2400" dirty="0"/>
              <a:t>搭配本作品的室內定位技術，有別於傳統互動體感的限制，免去特殊標記或任何基礎設施與體感偵測裝置，讓使用者能直接與虛擬貼圖物件進行相對應的互動，並擴大活動場域，</a:t>
            </a:r>
            <a:r>
              <a:rPr lang="zh-TW" altLang="zh-TW" sz="2400" dirty="0" smtClean="0">
                <a:solidFill>
                  <a:srgbClr val="FF0000"/>
                </a:solidFill>
              </a:rPr>
              <a:t>不再</a:t>
            </a:r>
            <a:r>
              <a:rPr lang="zh-TW" altLang="en-US" sz="2400" dirty="0" smtClean="0">
                <a:solidFill>
                  <a:srgbClr val="FF0000"/>
                </a:solidFill>
              </a:rPr>
              <a:t>像虛擬實境一樣</a:t>
            </a:r>
            <a:r>
              <a:rPr lang="zh-TW" altLang="zh-TW" sz="2400" dirty="0" smtClean="0">
                <a:solidFill>
                  <a:srgbClr val="FF0000"/>
                </a:solidFill>
              </a:rPr>
              <a:t>限制</a:t>
            </a:r>
            <a:r>
              <a:rPr lang="zh-TW" altLang="zh-TW" sz="2400" dirty="0">
                <a:solidFill>
                  <a:srgbClr val="FF0000"/>
                </a:solidFill>
              </a:rPr>
              <a:t>於某個狹小空間中</a:t>
            </a:r>
            <a:r>
              <a:rPr lang="zh-TW" altLang="zh-TW" sz="2400" dirty="0"/>
              <a:t>。</a:t>
            </a:r>
          </a:p>
          <a:p>
            <a:pPr marL="0" indent="0">
              <a:buNone/>
            </a:pPr>
            <a:endParaRPr lang="zh-TW" altLang="zh-TW" sz="2400" dirty="0"/>
          </a:p>
        </p:txBody>
      </p:sp>
    </p:spTree>
    <p:extLst>
      <p:ext uri="{BB962C8B-B14F-4D97-AF65-F5344CB8AC3E}">
        <p14:creationId xmlns:p14="http://schemas.microsoft.com/office/powerpoint/2010/main" val="41003107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1</a:t>
            </a:r>
            <a:r>
              <a:rPr lang="en-US" altLang="zh-TW" sz="3200" b="1" dirty="0" smtClean="0"/>
              <a:t>. Introduction (5/9)</a:t>
            </a:r>
            <a:endParaRPr lang="en-US" altLang="zh-TW" sz="3200" b="1" dirty="0"/>
          </a:p>
        </p:txBody>
      </p:sp>
      <p:sp>
        <p:nvSpPr>
          <p:cNvPr id="3" name="內容版面配置區 2"/>
          <p:cNvSpPr>
            <a:spLocks noGrp="1"/>
          </p:cNvSpPr>
          <p:nvPr>
            <p:ph idx="1"/>
          </p:nvPr>
        </p:nvSpPr>
        <p:spPr>
          <a:xfrm>
            <a:off x="258945" y="1447928"/>
            <a:ext cx="8618018" cy="4685835"/>
          </a:xfrm>
          <a:solidFill>
            <a:schemeClr val="bg1">
              <a:alpha val="74000"/>
            </a:schemeClr>
          </a:solidFill>
          <a:effectLst>
            <a:softEdge rad="63500"/>
          </a:effectLst>
        </p:spPr>
        <p:txBody>
          <a:bodyPr>
            <a:normAutofit/>
          </a:bodyPr>
          <a:lstStyle/>
          <a:p>
            <a:pPr marL="0" indent="0">
              <a:buNone/>
            </a:pPr>
            <a:r>
              <a:rPr lang="zh-TW" altLang="zh-TW" sz="2400" dirty="0"/>
              <a:t>更差者，在駕駛或行走時，注視二維（鳥瞰）或三維（俯瞰）虛擬地圖導航裝置會造成</a:t>
            </a:r>
            <a:r>
              <a:rPr lang="zh-TW" altLang="zh-TW" sz="2400" dirty="0">
                <a:solidFill>
                  <a:srgbClr val="FF0000"/>
                </a:solidFill>
              </a:rPr>
              <a:t>疏忽意外</a:t>
            </a:r>
            <a:r>
              <a:rPr lang="zh-TW" altLang="zh-TW" sz="2400" dirty="0"/>
              <a:t>或</a:t>
            </a:r>
            <a:r>
              <a:rPr lang="zh-TW" altLang="zh-TW" sz="2400" dirty="0">
                <a:solidFill>
                  <a:srgbClr val="FF0000"/>
                </a:solidFill>
              </a:rPr>
              <a:t>危險</a:t>
            </a:r>
            <a:r>
              <a:rPr lang="zh-TW" altLang="zh-TW" sz="2400" dirty="0" smtClean="0">
                <a:solidFill>
                  <a:srgbClr val="FF0000"/>
                </a:solidFill>
              </a:rPr>
              <a:t>事故</a:t>
            </a:r>
            <a:r>
              <a:rPr lang="en-US" altLang="zh-TW" sz="2400" dirty="0" smtClean="0"/>
              <a:t>[13]</a:t>
            </a:r>
            <a:r>
              <a:rPr lang="zh-TW" altLang="en-US" sz="2400" dirty="0" smtClean="0"/>
              <a:t>。</a:t>
            </a:r>
            <a:endParaRPr lang="en-US" altLang="zh-TW" sz="2400" dirty="0"/>
          </a:p>
        </p:txBody>
      </p:sp>
      <p:pic>
        <p:nvPicPr>
          <p:cNvPr id="4" name="圖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37686" y="2198954"/>
            <a:ext cx="7411503" cy="3799303"/>
          </a:xfrm>
          <a:prstGeom prst="rect">
            <a:avLst/>
          </a:prstGeom>
        </p:spPr>
      </p:pic>
    </p:spTree>
    <p:extLst>
      <p:ext uri="{BB962C8B-B14F-4D97-AF65-F5344CB8AC3E}">
        <p14:creationId xmlns:p14="http://schemas.microsoft.com/office/powerpoint/2010/main" val="3611565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177" y="1994126"/>
            <a:ext cx="4326261" cy="3370144"/>
          </a:xfrm>
          <a:prstGeom prst="rect">
            <a:avLst/>
          </a:prstGeom>
          <a:solidFill>
            <a:schemeClr val="bg1">
              <a:alpha val="74000"/>
            </a:schemeClr>
          </a:solidFill>
          <a:effectLst>
            <a:softEdge rad="63500"/>
          </a:effectLst>
        </p:spPr>
      </p:pic>
      <p:pic>
        <p:nvPicPr>
          <p:cNvPr id="8" name="圖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7831" y="1966273"/>
            <a:ext cx="4163407" cy="3425850"/>
          </a:xfrm>
          <a:prstGeom prst="rect">
            <a:avLst/>
          </a:prstGeom>
          <a:solidFill>
            <a:schemeClr val="bg1">
              <a:alpha val="74000"/>
            </a:schemeClr>
          </a:solidFill>
          <a:effectLst>
            <a:softEdge rad="63500"/>
          </a:effectLst>
        </p:spPr>
      </p:pic>
      <p:cxnSp>
        <p:nvCxnSpPr>
          <p:cNvPr id="9" name="直線接點 8"/>
          <p:cNvCxnSpPr/>
          <p:nvPr/>
        </p:nvCxnSpPr>
        <p:spPr>
          <a:xfrm>
            <a:off x="307571" y="1970116"/>
            <a:ext cx="8611985" cy="344146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flipV="1">
            <a:off x="317177" y="2053244"/>
            <a:ext cx="8584061" cy="323365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內容版面配置區 2"/>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74534" y="1385410"/>
            <a:ext cx="8794931" cy="4874320"/>
          </a:xfrm>
          <a:solidFill>
            <a:schemeClr val="bg1">
              <a:alpha val="74000"/>
            </a:schemeClr>
          </a:solidFill>
          <a:effectLst>
            <a:softEdge rad="63500"/>
          </a:effectLst>
        </p:spPr>
      </p:pic>
      <p:sp>
        <p:nvSpPr>
          <p:cNvPr id="14"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1</a:t>
            </a:r>
            <a:r>
              <a:rPr lang="en-US" altLang="zh-TW" sz="3200" b="1" dirty="0" smtClean="0"/>
              <a:t>. Introduction (6/9)</a:t>
            </a:r>
            <a:endParaRPr lang="en-US" altLang="zh-TW" sz="3200" b="1" dirty="0"/>
          </a:p>
        </p:txBody>
      </p:sp>
    </p:spTree>
    <p:extLst>
      <p:ext uri="{BB962C8B-B14F-4D97-AF65-F5344CB8AC3E}">
        <p14:creationId xmlns:p14="http://schemas.microsoft.com/office/powerpoint/2010/main" val="246539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644" y="122365"/>
            <a:ext cx="9014528" cy="1325563"/>
          </a:xfrm>
          <a:solidFill>
            <a:schemeClr val="bg1">
              <a:alpha val="78000"/>
            </a:schemeClr>
          </a:solidFill>
          <a:ln>
            <a:gradFill flip="none" rotWithShape="1">
              <a:gsLst>
                <a:gs pos="37000">
                  <a:srgbClr val="D8DADC"/>
                </a:gs>
                <a:gs pos="73000">
                  <a:schemeClr val="bg1">
                    <a:lumMod val="65000"/>
                  </a:schemeClr>
                </a:gs>
                <a:gs pos="0">
                  <a:schemeClr val="accent1">
                    <a:lumMod val="5000"/>
                    <a:lumOff val="95000"/>
                  </a:schemeClr>
                </a:gs>
                <a:gs pos="100000">
                  <a:schemeClr val="accent1">
                    <a:lumMod val="30000"/>
                    <a:lumOff val="70000"/>
                  </a:schemeClr>
                </a:gs>
              </a:gsLst>
              <a:lin ang="2700000" scaled="1"/>
              <a:tileRect/>
            </a:gradFill>
          </a:ln>
          <a:effectLst>
            <a:softEdge rad="254000"/>
          </a:effectLst>
        </p:spPr>
        <p:txBody>
          <a:bodyPr>
            <a:normAutofit/>
          </a:bodyPr>
          <a:lstStyle/>
          <a:p>
            <a:r>
              <a:rPr lang="en-US" altLang="zh-TW" sz="3200" b="1" dirty="0"/>
              <a:t>1</a:t>
            </a:r>
            <a:r>
              <a:rPr lang="en-US" altLang="zh-TW" sz="3200" b="1" dirty="0" smtClean="0"/>
              <a:t>. Introduction (7/9)</a:t>
            </a:r>
            <a:endParaRPr lang="en-US" altLang="zh-TW" sz="3200" b="1" dirty="0"/>
          </a:p>
        </p:txBody>
      </p:sp>
      <p:pic>
        <p:nvPicPr>
          <p:cNvPr id="3" name="圖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2" y="1367555"/>
            <a:ext cx="9144000" cy="4822590"/>
          </a:xfrm>
          <a:prstGeom prst="rect">
            <a:avLst/>
          </a:prstGeom>
        </p:spPr>
      </p:pic>
      <p:sp>
        <p:nvSpPr>
          <p:cNvPr id="9" name="流程圖: 程序 8"/>
          <p:cNvSpPr/>
          <p:nvPr/>
        </p:nvSpPr>
        <p:spPr>
          <a:xfrm>
            <a:off x="2152481" y="1367556"/>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流程圖: 程序 10"/>
          <p:cNvSpPr/>
          <p:nvPr/>
        </p:nvSpPr>
        <p:spPr>
          <a:xfrm>
            <a:off x="5466169" y="1367554"/>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流程圖: 程序 11"/>
          <p:cNvSpPr/>
          <p:nvPr/>
        </p:nvSpPr>
        <p:spPr>
          <a:xfrm>
            <a:off x="6897110" y="5858373"/>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流程圖: 程序 13"/>
          <p:cNvSpPr/>
          <p:nvPr/>
        </p:nvSpPr>
        <p:spPr>
          <a:xfrm>
            <a:off x="4176838" y="5824790"/>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流程圖: 程序 15"/>
          <p:cNvSpPr/>
          <p:nvPr/>
        </p:nvSpPr>
        <p:spPr>
          <a:xfrm>
            <a:off x="1529394" y="5829973"/>
            <a:ext cx="1772156" cy="315588"/>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直線圖說文字 2 6"/>
          <p:cNvSpPr/>
          <p:nvPr/>
        </p:nvSpPr>
        <p:spPr>
          <a:xfrm>
            <a:off x="5207292" y="3581071"/>
            <a:ext cx="3362173" cy="1755972"/>
          </a:xfrm>
          <a:prstGeom prst="borderCallout2">
            <a:avLst>
              <a:gd name="adj1" fmla="val 46400"/>
              <a:gd name="adj2" fmla="val -3760"/>
              <a:gd name="adj3" fmla="val -8439"/>
              <a:gd name="adj4" fmla="val -40514"/>
              <a:gd name="adj5" fmla="val -105472"/>
              <a:gd name="adj6" fmla="val -46316"/>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TW" dirty="0">
                <a:latin typeface="標楷體" panose="03000509000000000000" pitchFamily="65" charset="-120"/>
                <a:ea typeface="標楷體" panose="03000509000000000000" pitchFamily="65" charset="-120"/>
              </a:rPr>
              <a:t>估測目前</a:t>
            </a:r>
            <a:r>
              <a:rPr lang="zh-TW" altLang="zh-TW" dirty="0">
                <a:solidFill>
                  <a:srgbClr val="FF0000"/>
                </a:solidFill>
                <a:latin typeface="標楷體" panose="03000509000000000000" pitchFamily="65" charset="-120"/>
                <a:ea typeface="標楷體" panose="03000509000000000000" pitchFamily="65" charset="-120"/>
              </a:rPr>
              <a:t>穿戴式裝置方向與初始位置</a:t>
            </a:r>
            <a:r>
              <a:rPr lang="zh-TW" altLang="zh-TW" dirty="0">
                <a:latin typeface="標楷體" panose="03000509000000000000" pitchFamily="65" charset="-120"/>
                <a:ea typeface="標楷體" panose="03000509000000000000" pitchFamily="65" charset="-120"/>
              </a:rPr>
              <a:t>並訂定座標系統，再與該場景的二維平面地圖進行位置對應，來進行定位與定向。</a:t>
            </a:r>
          </a:p>
        </p:txBody>
      </p:sp>
      <p:sp>
        <p:nvSpPr>
          <p:cNvPr id="17" name="直線圖說文字 2 16"/>
          <p:cNvSpPr/>
          <p:nvPr/>
        </p:nvSpPr>
        <p:spPr>
          <a:xfrm>
            <a:off x="1845119" y="3685036"/>
            <a:ext cx="3362173" cy="1121633"/>
          </a:xfrm>
          <a:prstGeom prst="borderCallout2">
            <a:avLst>
              <a:gd name="adj1" fmla="val 58843"/>
              <a:gd name="adj2" fmla="val 103101"/>
              <a:gd name="adj3" fmla="val 26123"/>
              <a:gd name="adj4" fmla="val 126998"/>
              <a:gd name="adj5" fmla="val -169560"/>
              <a:gd name="adj6" fmla="val 133952"/>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TW" dirty="0">
                <a:latin typeface="標楷體" panose="03000509000000000000" pitchFamily="65" charset="-120"/>
                <a:ea typeface="標楷體" panose="03000509000000000000" pitchFamily="65" charset="-120"/>
              </a:rPr>
              <a:t>載入地圖節點資訊，</a:t>
            </a:r>
            <a:r>
              <a:rPr lang="zh-TW" altLang="zh-TW" dirty="0">
                <a:solidFill>
                  <a:srgbClr val="FF0000"/>
                </a:solidFill>
                <a:latin typeface="標楷體" panose="03000509000000000000" pitchFamily="65" charset="-120"/>
                <a:ea typeface="標楷體" panose="03000509000000000000" pitchFamily="65" charset="-120"/>
              </a:rPr>
              <a:t>進行最佳路徑規劃</a:t>
            </a:r>
            <a:r>
              <a:rPr lang="zh-TW" altLang="zh-TW" dirty="0">
                <a:latin typeface="標楷體" panose="03000509000000000000" pitchFamily="65" charset="-120"/>
                <a:ea typeface="標楷體" panose="03000509000000000000" pitchFamily="65" charset="-120"/>
              </a:rPr>
              <a:t>，並更新地圖完成最佳路徑規劃。</a:t>
            </a:r>
          </a:p>
        </p:txBody>
      </p:sp>
      <p:sp>
        <p:nvSpPr>
          <p:cNvPr id="22" name="直線圖說文字 2 21"/>
          <p:cNvSpPr/>
          <p:nvPr/>
        </p:nvSpPr>
        <p:spPr>
          <a:xfrm>
            <a:off x="1932783" y="2100915"/>
            <a:ext cx="3362173" cy="1671486"/>
          </a:xfrm>
          <a:prstGeom prst="borderCallout2">
            <a:avLst>
              <a:gd name="adj1" fmla="val 58843"/>
              <a:gd name="adj2" fmla="val 103101"/>
              <a:gd name="adj3" fmla="val 105483"/>
              <a:gd name="adj4" fmla="val 119537"/>
              <a:gd name="adj5" fmla="val 225522"/>
              <a:gd name="adj6" fmla="val 145986"/>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尋找特殊標記或該場景自然特徵</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，再透過投影轉換映射矩陣來變形旋轉虛擬貼圖物件，以便精準地結合到真實世界中的地板平面上，以完成影像對位</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 name="直線圖說文字 2 22"/>
          <p:cNvSpPr/>
          <p:nvPr/>
        </p:nvSpPr>
        <p:spPr>
          <a:xfrm>
            <a:off x="183554" y="2056273"/>
            <a:ext cx="3362173" cy="1671486"/>
          </a:xfrm>
          <a:prstGeom prst="borderCallout2">
            <a:avLst>
              <a:gd name="adj1" fmla="val 58843"/>
              <a:gd name="adj2" fmla="val 103101"/>
              <a:gd name="adj3" fmla="val 87086"/>
              <a:gd name="adj4" fmla="val 143124"/>
              <a:gd name="adj5" fmla="val 225522"/>
              <a:gd name="adj6" fmla="val 145986"/>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TW" dirty="0">
                <a:latin typeface="標楷體" panose="03000509000000000000" pitchFamily="65" charset="-120"/>
                <a:ea typeface="標楷體" panose="03000509000000000000" pitchFamily="65" charset="-120"/>
              </a:rPr>
              <a:t>有了影像對位方法所給予的初始虛擬貼圖物件之影像對位結果後，再來是</a:t>
            </a:r>
            <a:r>
              <a:rPr lang="zh-TW" altLang="zh-TW" dirty="0">
                <a:solidFill>
                  <a:srgbClr val="FF0000"/>
                </a:solidFill>
                <a:latin typeface="標楷體" panose="03000509000000000000" pitchFamily="65" charset="-120"/>
                <a:ea typeface="標楷體" panose="03000509000000000000" pitchFamily="65" charset="-120"/>
              </a:rPr>
              <a:t>要取得穿戴式裝置的旋轉、位移及縮放等視角變動量</a:t>
            </a:r>
            <a:r>
              <a:rPr lang="zh-TW" altLang="zh-TW" dirty="0">
                <a:latin typeface="標楷體" panose="03000509000000000000" pitchFamily="65" charset="-120"/>
                <a:ea typeface="標楷體" panose="03000509000000000000" pitchFamily="65" charset="-120"/>
              </a:rPr>
              <a:t>，以完成視角估測。</a:t>
            </a:r>
            <a:endParaRPr lang="zh-TW" altLang="zh-TW"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24" name="直線圖說文字 2 23"/>
          <p:cNvSpPr/>
          <p:nvPr/>
        </p:nvSpPr>
        <p:spPr>
          <a:xfrm>
            <a:off x="2731196" y="2078565"/>
            <a:ext cx="4058022" cy="1671486"/>
          </a:xfrm>
          <a:prstGeom prst="borderCallout2">
            <a:avLst>
              <a:gd name="adj1" fmla="val 108708"/>
              <a:gd name="adj2" fmla="val 29453"/>
              <a:gd name="adj3" fmla="val 188751"/>
              <a:gd name="adj4" fmla="val 26340"/>
              <a:gd name="adj5" fmla="val 232299"/>
              <a:gd name="adj6" fmla="val 16192"/>
            </a:avLst>
          </a:prstGeom>
          <a:ln w="571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hangingPunct="0"/>
            <a:r>
              <a:rPr lang="zh-TW" altLang="zh-TW" dirty="0">
                <a:latin typeface="標楷體" panose="03000509000000000000" pitchFamily="65" charset="-120"/>
                <a:ea typeface="標楷體" panose="03000509000000000000" pitchFamily="65" charset="-120"/>
              </a:rPr>
              <a:t>當獲得穿戴式裝置的旋轉、位移及縮放等視角變動量後，再代入</a:t>
            </a:r>
            <a:r>
              <a:rPr lang="zh-TW" altLang="zh-TW" dirty="0">
                <a:solidFill>
                  <a:srgbClr val="FF0000"/>
                </a:solidFill>
                <a:latin typeface="標楷體" panose="03000509000000000000" pitchFamily="65" charset="-120"/>
                <a:ea typeface="標楷體" panose="03000509000000000000" pitchFamily="65" charset="-120"/>
              </a:rPr>
              <a:t>投影轉換映射矩陣</a:t>
            </a:r>
            <a:r>
              <a:rPr lang="zh-TW" altLang="zh-TW" dirty="0">
                <a:latin typeface="標楷體" panose="03000509000000000000" pitchFamily="65" charset="-120"/>
                <a:ea typeface="標楷體" panose="03000509000000000000" pitchFamily="65" charset="-120"/>
              </a:rPr>
              <a:t>，來變形旋轉虛擬貼圖物件，即可將三維虛擬導航指引物件精準地貼圖到真實世界中的地板平面，以完成影像重繪。</a:t>
            </a:r>
            <a:endParaRPr lang="zh-TW" altLang="zh-TW"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01829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1"/>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7"/>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4"/>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3"/>
                                        </p:tgtEl>
                                        <p:attrNameLst>
                                          <p:attrName>style.visibility</p:attrName>
                                        </p:attrNameLst>
                                      </p:cBhvr>
                                      <p:to>
                                        <p:strVal val="hidden"/>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P spid="12" grpId="1" animBg="1"/>
      <p:bldP spid="14" grpId="0" animBg="1"/>
      <p:bldP spid="14" grpId="1" animBg="1"/>
      <p:bldP spid="16" grpId="0" animBg="1"/>
      <p:bldP spid="7" grpId="0" animBg="1"/>
      <p:bldP spid="7" grpId="1" animBg="1"/>
      <p:bldP spid="17" grpId="0" animBg="1"/>
      <p:bldP spid="17" grpId="1" animBg="1"/>
      <p:bldP spid="22" grpId="0" animBg="1"/>
      <p:bldP spid="22" grpId="1" animBg="1"/>
      <p:bldP spid="23" grpId="0" animBg="1"/>
      <p:bldP spid="23" grpId="1" animBg="1"/>
      <p:bldP spid="24" grpId="0" animBg="1"/>
    </p:bld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3061</TotalTime>
  <Words>6365</Words>
  <Application>Microsoft Office PowerPoint</Application>
  <PresentationFormat>如螢幕大小 (4:3)</PresentationFormat>
  <Paragraphs>575</Paragraphs>
  <Slides>69</Slides>
  <Notes>1</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69</vt:i4>
      </vt:variant>
    </vt:vector>
  </HeadingPairs>
  <TitlesOfParts>
    <vt:vector size="71" baseType="lpstr">
      <vt:lpstr>Office 佈景主題</vt:lpstr>
      <vt:lpstr>方程式</vt:lpstr>
      <vt:lpstr>Indoor Augmented Reality Navigation Based on Optical-Flow-Scene Indoor Positioning and Small-Angle-Approximation Projective Transformation and Its Wearable Device Implementation</vt:lpstr>
      <vt:lpstr>Outline</vt:lpstr>
      <vt:lpstr>1. Introduction (1/9)</vt:lpstr>
      <vt:lpstr>1. Introduction (2/9)</vt:lpstr>
      <vt:lpstr>1. Introduction (3/9)</vt:lpstr>
      <vt:lpstr>1. Introduction (4/9)</vt:lpstr>
      <vt:lpstr>1. Introduction (5/9)</vt:lpstr>
      <vt:lpstr>1. Introduction (6/9)</vt:lpstr>
      <vt:lpstr>1. Introduction (7/9)</vt:lpstr>
      <vt:lpstr>1. Introduction (8/9)</vt:lpstr>
      <vt:lpstr>1. Introduction (9/9)</vt:lpstr>
      <vt:lpstr>2. Conventional methods (1/26)</vt:lpstr>
      <vt:lpstr>2. Conventional methods (2/26)</vt:lpstr>
      <vt:lpstr>2. Conventional methods (3/26)</vt:lpstr>
      <vt:lpstr>2. Conventional methods (4/26)</vt:lpstr>
      <vt:lpstr>2. Conventional methods (5/26)</vt:lpstr>
      <vt:lpstr>2. Conventional methods (6/26)</vt:lpstr>
      <vt:lpstr>2. Conventional methods (7/26)</vt:lpstr>
      <vt:lpstr>2. Conventional methods (8/26)</vt:lpstr>
      <vt:lpstr>2. Conventional methods (9/26)</vt:lpstr>
      <vt:lpstr>2. Conventional methods (10/26)</vt:lpstr>
      <vt:lpstr>2. Conventional methods (11/26)</vt:lpstr>
      <vt:lpstr>2. Conventional methods (12/26)</vt:lpstr>
      <vt:lpstr>2. Conventional methods (13/26)</vt:lpstr>
      <vt:lpstr>2. Conventional methods (14/26)</vt:lpstr>
      <vt:lpstr>2. Conventional methods (15/26)</vt:lpstr>
      <vt:lpstr>2. Conventional methods (16/26)</vt:lpstr>
      <vt:lpstr>2. Conventional methods (17/26)</vt:lpstr>
      <vt:lpstr>2. Conventional methods (18/26)</vt:lpstr>
      <vt:lpstr>2. Conventional methods (19/26)</vt:lpstr>
      <vt:lpstr>2. Conventional methods (20/26)</vt:lpstr>
      <vt:lpstr>2. Conventional methods (21/26)</vt:lpstr>
      <vt:lpstr>2. Conventional methods (22/26)</vt:lpstr>
      <vt:lpstr>2. Conventional methods (23/26)</vt:lpstr>
      <vt:lpstr>2. Conventional methods (24/26)</vt:lpstr>
      <vt:lpstr>2. Conventional methods (25/26)</vt:lpstr>
      <vt:lpstr>2. Conventional methods (26/26)</vt:lpstr>
      <vt:lpstr>3. Proposed methods (1/16)</vt:lpstr>
      <vt:lpstr>3. Proposed methods (2/16)</vt:lpstr>
      <vt:lpstr>3. Proposed methods (3/16)</vt:lpstr>
      <vt:lpstr>3. Proposed methods (4/16)</vt:lpstr>
      <vt:lpstr>3. Proposed methods (5/16)</vt:lpstr>
      <vt:lpstr>3. Proposed methods (6/16)</vt:lpstr>
      <vt:lpstr>3. Proposed methods (7/16)</vt:lpstr>
      <vt:lpstr>3. Proposed methods (8/16)</vt:lpstr>
      <vt:lpstr>3. Proposed methods (9/16)</vt:lpstr>
      <vt:lpstr>3. Proposed methods (10/16)</vt:lpstr>
      <vt:lpstr>3. Proposed methods (11/16)</vt:lpstr>
      <vt:lpstr>3. Proposed methods (12/16)</vt:lpstr>
      <vt:lpstr>3. Proposed methods (13/16)</vt:lpstr>
      <vt:lpstr>3. Proposed methods (14/16)</vt:lpstr>
      <vt:lpstr>3. Proposed methods (15/16)</vt:lpstr>
      <vt:lpstr>3. Proposed methods (16/16)</vt:lpstr>
      <vt:lpstr>4. Experimental results (1/8)</vt:lpstr>
      <vt:lpstr>4. Experimental results (2/8)</vt:lpstr>
      <vt:lpstr>4. Experimental results (3/8)</vt:lpstr>
      <vt:lpstr>4. Experimental results (4/8)</vt:lpstr>
      <vt:lpstr>4. Experimental results (5/8)</vt:lpstr>
      <vt:lpstr>4. Experimental results (6/8)</vt:lpstr>
      <vt:lpstr>4. Experimental results (7/8)</vt:lpstr>
      <vt:lpstr>4. Experimental results (8/8)</vt:lpstr>
      <vt:lpstr>5. Implementation results and demonstration (1/6)</vt:lpstr>
      <vt:lpstr>5. Implementation results and demonstration (2/6)</vt:lpstr>
      <vt:lpstr>5. Implementation results and demonstration (3/6)</vt:lpstr>
      <vt:lpstr>5. Implementation results and demonstration (4/6)</vt:lpstr>
      <vt:lpstr>5. Implementation results and demonstration (5/6)</vt:lpstr>
      <vt:lpstr>5. Implementation results and demonstration (6/6)</vt:lpstr>
      <vt:lpstr>6. Conclusions and future work (1/2)</vt:lpstr>
      <vt:lpstr>6. Conclusions and future work (2/2)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Cardboard UI Design</dc:title>
  <dc:creator>User</dc:creator>
  <cp:lastModifiedBy>futureho</cp:lastModifiedBy>
  <cp:revision>330</cp:revision>
  <cp:lastPrinted>2016-06-07T12:42:28Z</cp:lastPrinted>
  <dcterms:created xsi:type="dcterms:W3CDTF">2015-05-11T10:17:53Z</dcterms:created>
  <dcterms:modified xsi:type="dcterms:W3CDTF">2017-03-22T04:46:36Z</dcterms:modified>
</cp:coreProperties>
</file>