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7" r:id="rId2"/>
    <p:sldId id="298" r:id="rId3"/>
    <p:sldId id="304" r:id="rId4"/>
    <p:sldId id="305" r:id="rId5"/>
    <p:sldId id="307" r:id="rId6"/>
    <p:sldId id="306" r:id="rId7"/>
    <p:sldId id="256" r:id="rId8"/>
    <p:sldId id="258" r:id="rId9"/>
    <p:sldId id="309" r:id="rId10"/>
    <p:sldId id="308" r:id="rId11"/>
    <p:sldId id="310" r:id="rId12"/>
    <p:sldId id="311" r:id="rId13"/>
    <p:sldId id="312" r:id="rId14"/>
    <p:sldId id="313" r:id="rId15"/>
    <p:sldId id="259" r:id="rId16"/>
    <p:sldId id="260" r:id="rId17"/>
    <p:sldId id="267" r:id="rId18"/>
    <p:sldId id="266" r:id="rId19"/>
    <p:sldId id="268" r:id="rId20"/>
    <p:sldId id="269" r:id="rId21"/>
    <p:sldId id="262" r:id="rId22"/>
    <p:sldId id="270" r:id="rId23"/>
    <p:sldId id="271" r:id="rId24"/>
    <p:sldId id="272" r:id="rId25"/>
    <p:sldId id="261" r:id="rId26"/>
    <p:sldId id="274" r:id="rId27"/>
    <p:sldId id="280" r:id="rId28"/>
    <p:sldId id="301" r:id="rId29"/>
    <p:sldId id="303" r:id="rId30"/>
    <p:sldId id="302" r:id="rId31"/>
    <p:sldId id="281" r:id="rId32"/>
    <p:sldId id="275" r:id="rId33"/>
    <p:sldId id="296" r:id="rId34"/>
    <p:sldId id="276" r:id="rId35"/>
    <p:sldId id="300" r:id="rId36"/>
    <p:sldId id="299" r:id="rId37"/>
    <p:sldId id="277" r:id="rId38"/>
    <p:sldId id="283" r:id="rId39"/>
    <p:sldId id="284" r:id="rId40"/>
    <p:sldId id="282" r:id="rId41"/>
    <p:sldId id="263" r:id="rId42"/>
    <p:sldId id="273" r:id="rId43"/>
    <p:sldId id="278" r:id="rId44"/>
    <p:sldId id="279" r:id="rId45"/>
    <p:sldId id="285" r:id="rId46"/>
    <p:sldId id="264" r:id="rId47"/>
    <p:sldId id="288" r:id="rId48"/>
    <p:sldId id="289" r:id="rId49"/>
    <p:sldId id="294" r:id="rId50"/>
    <p:sldId id="290" r:id="rId51"/>
    <p:sldId id="292" r:id="rId52"/>
    <p:sldId id="286" r:id="rId53"/>
    <p:sldId id="293" r:id="rId54"/>
    <p:sldId id="295" r:id="rId55"/>
    <p:sldId id="26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60" y="57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Free</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96-4710-826C-9452E930EF4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96-4710-826C-9452E930EF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iOS</c:v>
                </c:pt>
                <c:pt idx="1">
                  <c:v>Android</c:v>
                </c:pt>
              </c:strCache>
            </c:strRef>
          </c:cat>
          <c:val>
            <c:numRef>
              <c:f>Sheet1!$B$2:$B$3</c:f>
              <c:numCache>
                <c:formatCode>General</c:formatCode>
                <c:ptCount val="2"/>
                <c:pt idx="0">
                  <c:v>56</c:v>
                </c:pt>
                <c:pt idx="1">
                  <c:v>72</c:v>
                </c:pt>
              </c:numCache>
            </c:numRef>
          </c:val>
          <c:extLst>
            <c:ext xmlns:c16="http://schemas.microsoft.com/office/drawing/2014/chart" uri="{C3380CC4-5D6E-409C-BE32-E72D297353CC}">
              <c16:uniqueId val="{00000002-4396-4710-826C-9452E930EF48}"/>
            </c:ext>
          </c:extLst>
        </c:ser>
        <c:ser>
          <c:idx val="1"/>
          <c:order val="1"/>
          <c:tx>
            <c:strRef>
              <c:f>Sheet1!$C$1</c:f>
              <c:strCache>
                <c:ptCount val="1"/>
                <c:pt idx="0">
                  <c:v>$0.99</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96-4710-826C-9452E930EF4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96-4710-826C-9452E930EF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iOS</c:v>
                </c:pt>
                <c:pt idx="1">
                  <c:v>Android</c:v>
                </c:pt>
              </c:strCache>
            </c:strRef>
          </c:cat>
          <c:val>
            <c:numRef>
              <c:f>Sheet1!$C$2:$C$3</c:f>
              <c:numCache>
                <c:formatCode>General</c:formatCode>
                <c:ptCount val="2"/>
                <c:pt idx="0">
                  <c:v>23</c:v>
                </c:pt>
                <c:pt idx="1">
                  <c:v>0</c:v>
                </c:pt>
              </c:numCache>
            </c:numRef>
          </c:val>
          <c:extLst>
            <c:ext xmlns:c16="http://schemas.microsoft.com/office/drawing/2014/chart" uri="{C3380CC4-5D6E-409C-BE32-E72D297353CC}">
              <c16:uniqueId val="{00000005-4396-4710-826C-9452E930EF48}"/>
            </c:ext>
          </c:extLst>
        </c:ser>
        <c:ser>
          <c:idx val="2"/>
          <c:order val="2"/>
          <c:tx>
            <c:strRef>
              <c:f>Sheet1!$D$1</c:f>
              <c:strCache>
                <c:ptCount val="1"/>
                <c:pt idx="0">
                  <c:v>Other</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96-4710-826C-9452E930EF4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96-4710-826C-9452E930EF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iOS</c:v>
                </c:pt>
                <c:pt idx="1">
                  <c:v>Android</c:v>
                </c:pt>
              </c:strCache>
            </c:strRef>
          </c:cat>
          <c:val>
            <c:numRef>
              <c:f>Sheet1!$D$2:$D$3</c:f>
              <c:numCache>
                <c:formatCode>General</c:formatCode>
                <c:ptCount val="2"/>
                <c:pt idx="0">
                  <c:v>21</c:v>
                </c:pt>
                <c:pt idx="1">
                  <c:v>28</c:v>
                </c:pt>
              </c:numCache>
            </c:numRef>
          </c:val>
          <c:extLst>
            <c:ext xmlns:c16="http://schemas.microsoft.com/office/drawing/2014/chart" uri="{C3380CC4-5D6E-409C-BE32-E72D297353CC}">
              <c16:uniqueId val="{00000008-4396-4710-826C-9452E930EF48}"/>
            </c:ext>
          </c:extLst>
        </c:ser>
        <c:dLbls>
          <c:showLegendKey val="0"/>
          <c:showVal val="0"/>
          <c:showCatName val="0"/>
          <c:showSerName val="0"/>
          <c:showPercent val="0"/>
          <c:showBubbleSize val="0"/>
        </c:dLbls>
        <c:gapWidth val="150"/>
        <c:shape val="box"/>
        <c:axId val="411242824"/>
        <c:axId val="411244392"/>
        <c:axId val="0"/>
      </c:bar3DChart>
      <c:catAx>
        <c:axId val="411242824"/>
        <c:scaling>
          <c:orientation val="minMax"/>
        </c:scaling>
        <c:delete val="0"/>
        <c:axPos val="b"/>
        <c:numFmt formatCode="General" sourceLinked="0"/>
        <c:majorTickMark val="out"/>
        <c:minorTickMark val="none"/>
        <c:tickLblPos val="nextTo"/>
        <c:txPr>
          <a:bodyPr/>
          <a:lstStyle/>
          <a:p>
            <a:pPr>
              <a:defRPr lang="zh-TW"/>
            </a:pPr>
            <a:endParaRPr lang="zh-TW"/>
          </a:p>
        </c:txPr>
        <c:crossAx val="411244392"/>
        <c:crosses val="autoZero"/>
        <c:auto val="1"/>
        <c:lblAlgn val="ctr"/>
        <c:lblOffset val="100"/>
        <c:noMultiLvlLbl val="0"/>
      </c:catAx>
      <c:valAx>
        <c:axId val="411244392"/>
        <c:scaling>
          <c:orientation val="minMax"/>
        </c:scaling>
        <c:delete val="0"/>
        <c:axPos val="l"/>
        <c:majorGridlines/>
        <c:numFmt formatCode="General" sourceLinked="1"/>
        <c:majorTickMark val="out"/>
        <c:minorTickMark val="none"/>
        <c:tickLblPos val="nextTo"/>
        <c:txPr>
          <a:bodyPr/>
          <a:lstStyle/>
          <a:p>
            <a:pPr>
              <a:defRPr lang="zh-TW"/>
            </a:pPr>
            <a:endParaRPr lang="zh-TW"/>
          </a:p>
        </c:txPr>
        <c:crossAx val="411242824"/>
        <c:crosses val="autoZero"/>
        <c:crossBetween val="between"/>
      </c:valAx>
    </c:plotArea>
    <c:legend>
      <c:legendPos val="r"/>
      <c:overlay val="0"/>
      <c:txPr>
        <a:bodyPr/>
        <a:lstStyle/>
        <a:p>
          <a:pPr>
            <a:defRPr lang="zh-TW"/>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lang="zh-TW"/>
          </a:pPr>
          <a:endParaRPr lang="zh-TW"/>
        </a:p>
      </c:txPr>
    </c:title>
    <c:autoTitleDeleted val="0"/>
    <c:plotArea>
      <c:layout/>
      <c:pieChart>
        <c:varyColors val="1"/>
        <c:ser>
          <c:idx val="0"/>
          <c:order val="0"/>
          <c:tx>
            <c:strRef>
              <c:f>Sheet1!$B$1</c:f>
              <c:strCache>
                <c:ptCount val="1"/>
                <c:pt idx="0">
                  <c:v>App使用比重</c:v>
                </c:pt>
              </c:strCache>
            </c:strRef>
          </c:tx>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5B5-4739-BDCD-0E5E50501DF4}"/>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B5-4739-BDCD-0E5E50501DF4}"/>
                </c:ext>
              </c:extLst>
            </c:dLbl>
            <c:dLbl>
              <c:idx val="2"/>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5B5-4739-BDCD-0E5E50501D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遊戲</c:v>
                </c:pt>
                <c:pt idx="1">
                  <c:v>社群網路</c:v>
                </c:pt>
                <c:pt idx="2">
                  <c:v>其他</c:v>
                </c:pt>
              </c:strCache>
            </c:strRef>
          </c:cat>
          <c:val>
            <c:numRef>
              <c:f>Sheet1!$B$2:$B$4</c:f>
              <c:numCache>
                <c:formatCode>General</c:formatCode>
                <c:ptCount val="3"/>
                <c:pt idx="0">
                  <c:v>43</c:v>
                </c:pt>
                <c:pt idx="1">
                  <c:v>26</c:v>
                </c:pt>
                <c:pt idx="2">
                  <c:v>31</c:v>
                </c:pt>
              </c:numCache>
            </c:numRef>
          </c:val>
          <c:extLst>
            <c:ext xmlns:c16="http://schemas.microsoft.com/office/drawing/2014/chart" uri="{C3380CC4-5D6E-409C-BE32-E72D297353CC}">
              <c16:uniqueId val="{00000003-C5B5-4739-BDCD-0E5E50501DF4}"/>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lang="zh-TW"/>
          </a:pPr>
          <a:endParaRPr lang="zh-TW"/>
        </a:p>
      </c:txPr>
    </c:legend>
    <c:plotVisOnly val="1"/>
    <c:dispBlanksAs val="gap"/>
    <c:showDLblsOverMax val="0"/>
  </c:chart>
  <c:txPr>
    <a:bodyPr/>
    <a:lstStyle/>
    <a:p>
      <a:pPr>
        <a:defRPr sz="1800"/>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lang="zh-TW"/>
          </a:pPr>
          <a:endParaRPr lang="zh-TW"/>
        </a:p>
      </c:txPr>
    </c:title>
    <c:autoTitleDeleted val="0"/>
    <c:plotArea>
      <c:layout/>
      <c:pieChart>
        <c:varyColors val="1"/>
        <c:ser>
          <c:idx val="0"/>
          <c:order val="0"/>
          <c:tx>
            <c:strRef>
              <c:f>Sheet1!$B$1</c:f>
              <c:strCache>
                <c:ptCount val="1"/>
                <c:pt idx="0">
                  <c:v>年齡分布</c:v>
                </c:pt>
              </c:strCache>
            </c:strRef>
          </c:tx>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086-432A-BA9D-EA28884C44FC}"/>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086-432A-BA9D-EA28884C44FC}"/>
                </c:ext>
              </c:extLst>
            </c:dLbl>
            <c:dLbl>
              <c:idx val="2"/>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086-432A-BA9D-EA28884C44FC}"/>
                </c:ext>
              </c:extLst>
            </c:dLbl>
            <c:dLbl>
              <c:idx val="3"/>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86-432A-BA9D-EA28884C44FC}"/>
                </c:ext>
              </c:extLst>
            </c:dLbl>
            <c:dLbl>
              <c:idx val="4"/>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086-432A-BA9D-EA28884C44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13-17</c:v>
                </c:pt>
                <c:pt idx="1">
                  <c:v>18-24</c:v>
                </c:pt>
                <c:pt idx="2">
                  <c:v>25-34</c:v>
                </c:pt>
                <c:pt idx="3">
                  <c:v>35-54</c:v>
                </c:pt>
                <c:pt idx="4">
                  <c:v>55+</c:v>
                </c:pt>
              </c:strCache>
            </c:strRef>
          </c:cat>
          <c:val>
            <c:numRef>
              <c:f>Sheet1!$B$2:$B$6</c:f>
              <c:numCache>
                <c:formatCode>General</c:formatCode>
                <c:ptCount val="5"/>
                <c:pt idx="0">
                  <c:v>18</c:v>
                </c:pt>
                <c:pt idx="1">
                  <c:v>21</c:v>
                </c:pt>
                <c:pt idx="2">
                  <c:v>33</c:v>
                </c:pt>
                <c:pt idx="3">
                  <c:v>21</c:v>
                </c:pt>
                <c:pt idx="4">
                  <c:v>7</c:v>
                </c:pt>
              </c:numCache>
            </c:numRef>
          </c:val>
          <c:extLst>
            <c:ext xmlns:c16="http://schemas.microsoft.com/office/drawing/2014/chart" uri="{C3380CC4-5D6E-409C-BE32-E72D297353CC}">
              <c16:uniqueId val="{00000005-F086-432A-BA9D-EA28884C44FC}"/>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lang="zh-TW"/>
          </a:pPr>
          <a:endParaRPr lang="zh-TW"/>
        </a:p>
      </c:txPr>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726A2-9FAC-FB44-8608-36A8CDFAAFA0}" type="doc">
      <dgm:prSet loTypeId="urn:microsoft.com/office/officeart/2005/8/layout/list1" loCatId="" qsTypeId="urn:microsoft.com/office/officeart/2005/8/quickstyle/simple4" qsCatId="simple" csTypeId="urn:microsoft.com/office/officeart/2005/8/colors/accent1_3" csCatId="accent1" phldr="1"/>
      <dgm:spPr/>
      <dgm:t>
        <a:bodyPr/>
        <a:lstStyle/>
        <a:p>
          <a:endParaRPr lang="en-US"/>
        </a:p>
      </dgm:t>
    </dgm:pt>
    <dgm:pt modelId="{AC8A6356-AE78-6241-AF2E-5F0D2589B3FC}">
      <dgm:prSet phldrT="[Text]"/>
      <dgm:spPr/>
      <dgm:t>
        <a:bodyPr/>
        <a:lstStyle/>
        <a:p>
          <a:r>
            <a:rPr lang="en-US" dirty="0" smtClean="0"/>
            <a:t>Web 1.0</a:t>
          </a:r>
          <a:endParaRPr lang="en-US" dirty="0"/>
        </a:p>
      </dgm:t>
    </dgm:pt>
    <dgm:pt modelId="{49F20F9C-FCFE-F64B-960F-9AF0B257B9F4}" type="parTrans" cxnId="{8950EA9A-FEEF-1D4B-9D0D-11142F931F47}">
      <dgm:prSet/>
      <dgm:spPr/>
      <dgm:t>
        <a:bodyPr/>
        <a:lstStyle/>
        <a:p>
          <a:endParaRPr lang="en-US"/>
        </a:p>
      </dgm:t>
    </dgm:pt>
    <dgm:pt modelId="{A1A13CD0-732F-F740-AD4E-D5ADB885BBE1}" type="sibTrans" cxnId="{8950EA9A-FEEF-1D4B-9D0D-11142F931F47}">
      <dgm:prSet/>
      <dgm:spPr/>
      <dgm:t>
        <a:bodyPr/>
        <a:lstStyle/>
        <a:p>
          <a:endParaRPr lang="en-US"/>
        </a:p>
      </dgm:t>
    </dgm:pt>
    <dgm:pt modelId="{13C493B0-7888-204A-A27D-5F026AD4AE51}">
      <dgm:prSet phldrT="[Text]"/>
      <dgm:spPr/>
      <dgm:t>
        <a:bodyPr/>
        <a:lstStyle/>
        <a:p>
          <a:r>
            <a:rPr lang="en-US" dirty="0" smtClean="0"/>
            <a:t>Web 2.0</a:t>
          </a:r>
          <a:endParaRPr lang="en-US" dirty="0"/>
        </a:p>
      </dgm:t>
    </dgm:pt>
    <dgm:pt modelId="{ED3595F2-2CEC-F643-9D09-D420DCE510F3}" type="parTrans" cxnId="{DCA03382-2961-2A40-BD97-EEA4A4F101EB}">
      <dgm:prSet/>
      <dgm:spPr/>
      <dgm:t>
        <a:bodyPr/>
        <a:lstStyle/>
        <a:p>
          <a:endParaRPr lang="en-US"/>
        </a:p>
      </dgm:t>
    </dgm:pt>
    <dgm:pt modelId="{118D9BB9-2456-6941-BAB5-08AF831166D3}" type="sibTrans" cxnId="{DCA03382-2961-2A40-BD97-EEA4A4F101EB}">
      <dgm:prSet/>
      <dgm:spPr/>
      <dgm:t>
        <a:bodyPr/>
        <a:lstStyle/>
        <a:p>
          <a:endParaRPr lang="en-US"/>
        </a:p>
      </dgm:t>
    </dgm:pt>
    <dgm:pt modelId="{78DC3EFF-66C5-2B49-8E7E-86524530EAEF}">
      <dgm:prSet phldrT="[Text]"/>
      <dgm:spPr/>
      <dgm:t>
        <a:bodyPr/>
        <a:lstStyle/>
        <a:p>
          <a:r>
            <a:rPr lang="en-US" dirty="0" smtClean="0"/>
            <a:t>Mobile</a:t>
          </a:r>
          <a:endParaRPr lang="en-US" dirty="0"/>
        </a:p>
      </dgm:t>
    </dgm:pt>
    <dgm:pt modelId="{C9BEE024-8D05-FC46-BA7B-D88B3A1261D8}" type="parTrans" cxnId="{B6D3AD73-8C78-D840-91DE-F5D514CF62D4}">
      <dgm:prSet/>
      <dgm:spPr/>
      <dgm:t>
        <a:bodyPr/>
        <a:lstStyle/>
        <a:p>
          <a:endParaRPr lang="en-US"/>
        </a:p>
      </dgm:t>
    </dgm:pt>
    <dgm:pt modelId="{36FC81DC-4133-974E-9FE5-E05E44BE0004}" type="sibTrans" cxnId="{B6D3AD73-8C78-D840-91DE-F5D514CF62D4}">
      <dgm:prSet/>
      <dgm:spPr/>
      <dgm:t>
        <a:bodyPr/>
        <a:lstStyle/>
        <a:p>
          <a:endParaRPr lang="en-US"/>
        </a:p>
      </dgm:t>
    </dgm:pt>
    <dgm:pt modelId="{79F3E672-7270-2F45-BE7A-FBD58F6714A0}">
      <dgm:prSet phldrT="[Text]"/>
      <dgm:spPr/>
      <dgm:t>
        <a:bodyPr/>
        <a:lstStyle/>
        <a:p>
          <a:r>
            <a:rPr lang="en-US" dirty="0" smtClean="0"/>
            <a:t>1994-2001</a:t>
          </a:r>
          <a:r>
            <a:rPr lang="zh-TW" altLang="en-US" dirty="0" smtClean="0">
              <a:latin typeface="Apple LiGothic Medium"/>
              <a:ea typeface="Apple LiGothic Medium"/>
              <a:cs typeface="Apple LiGothic Medium"/>
            </a:rPr>
            <a:t>成立的網路公司。入口網站的搜尋引擎</a:t>
          </a:r>
          <a:r>
            <a:rPr lang="zh-TW" altLang="en-US" dirty="0" smtClean="0"/>
            <a:t> －</a:t>
          </a:r>
          <a:r>
            <a:rPr lang="en-US" dirty="0" smtClean="0"/>
            <a:t>Yahoo, Google, Amazon, AOL, eBay</a:t>
          </a:r>
          <a:endParaRPr lang="en-US" dirty="0"/>
        </a:p>
      </dgm:t>
    </dgm:pt>
    <dgm:pt modelId="{EDB0CC25-774F-C245-9F7C-247D5CB134B4}" type="parTrans" cxnId="{8F85CD10-7E74-1445-9BB9-22296ADD4E1D}">
      <dgm:prSet/>
      <dgm:spPr/>
      <dgm:t>
        <a:bodyPr/>
        <a:lstStyle/>
        <a:p>
          <a:endParaRPr lang="en-US"/>
        </a:p>
      </dgm:t>
    </dgm:pt>
    <dgm:pt modelId="{DBB8A715-B8B1-0847-B4AC-34C67DB000D6}" type="sibTrans" cxnId="{8F85CD10-7E74-1445-9BB9-22296ADD4E1D}">
      <dgm:prSet/>
      <dgm:spPr/>
      <dgm:t>
        <a:bodyPr/>
        <a:lstStyle/>
        <a:p>
          <a:endParaRPr lang="en-US"/>
        </a:p>
      </dgm:t>
    </dgm:pt>
    <dgm:pt modelId="{ED0C9A61-DA44-764F-8594-9DFD21CD2858}">
      <dgm:prSet phldrT="[Text]"/>
      <dgm:spPr/>
      <dgm:t>
        <a:bodyPr/>
        <a:lstStyle/>
        <a:p>
          <a:r>
            <a:rPr lang="zh-TW" altLang="en-US" dirty="0" smtClean="0">
              <a:latin typeface="Apple LiGothic Medium"/>
              <a:ea typeface="Apple LiGothic Medium"/>
              <a:cs typeface="Apple LiGothic Medium"/>
            </a:rPr>
            <a:t>社群網路</a:t>
          </a:r>
          <a:r>
            <a:rPr lang="en-US" dirty="0" smtClean="0"/>
            <a:t> – Facebook, LinkedIn, </a:t>
          </a:r>
          <a:r>
            <a:rPr lang="en-US" dirty="0" err="1" smtClean="0"/>
            <a:t>Groupon</a:t>
          </a:r>
          <a:endParaRPr lang="en-US" dirty="0"/>
        </a:p>
      </dgm:t>
    </dgm:pt>
    <dgm:pt modelId="{44FF814F-8CD9-ED45-AFDF-F6D82D3D7673}" type="parTrans" cxnId="{CE39CF43-6ACE-6C4F-B2A7-337F66E49CDE}">
      <dgm:prSet/>
      <dgm:spPr/>
      <dgm:t>
        <a:bodyPr/>
        <a:lstStyle/>
        <a:p>
          <a:endParaRPr lang="en-US"/>
        </a:p>
      </dgm:t>
    </dgm:pt>
    <dgm:pt modelId="{E645E719-A5ED-2645-A10B-FAC01CCE8C48}" type="sibTrans" cxnId="{CE39CF43-6ACE-6C4F-B2A7-337F66E49CDE}">
      <dgm:prSet/>
      <dgm:spPr/>
      <dgm:t>
        <a:bodyPr/>
        <a:lstStyle/>
        <a:p>
          <a:endParaRPr lang="en-US"/>
        </a:p>
      </dgm:t>
    </dgm:pt>
    <dgm:pt modelId="{F35C41E4-D5C0-7B42-9997-BCCDE7C25B9F}">
      <dgm:prSet phldrT="[Text]"/>
      <dgm:spPr/>
      <dgm:t>
        <a:bodyPr/>
        <a:lstStyle/>
        <a:p>
          <a:r>
            <a:rPr lang="en-US" dirty="0" smtClean="0"/>
            <a:t>2010 </a:t>
          </a:r>
          <a:r>
            <a:rPr lang="zh-TW" altLang="en-US" dirty="0" smtClean="0">
              <a:latin typeface="Apple LiGothic Medium"/>
              <a:ea typeface="Apple LiGothic Medium"/>
              <a:cs typeface="Apple LiGothic Medium"/>
            </a:rPr>
            <a:t>至今。行動</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的天下：</a:t>
          </a:r>
          <a:r>
            <a:rPr lang="en-US" dirty="0" err="1" smtClean="0"/>
            <a:t>Instagram</a:t>
          </a:r>
          <a:r>
            <a:rPr lang="en-US" dirty="0" smtClean="0"/>
            <a:t>, Foursquare, Path</a:t>
          </a:r>
          <a:endParaRPr lang="en-US" dirty="0"/>
        </a:p>
      </dgm:t>
    </dgm:pt>
    <dgm:pt modelId="{668E3387-BC50-8242-9DCC-1B4F7CDF70F9}" type="parTrans" cxnId="{93485CFC-9F69-EA40-9FB4-D36D4DF074B9}">
      <dgm:prSet/>
      <dgm:spPr/>
      <dgm:t>
        <a:bodyPr/>
        <a:lstStyle/>
        <a:p>
          <a:endParaRPr lang="en-US"/>
        </a:p>
      </dgm:t>
    </dgm:pt>
    <dgm:pt modelId="{204A8234-85D5-B148-87D1-9AA9CE9AB4E1}" type="sibTrans" cxnId="{93485CFC-9F69-EA40-9FB4-D36D4DF074B9}">
      <dgm:prSet/>
      <dgm:spPr/>
      <dgm:t>
        <a:bodyPr/>
        <a:lstStyle/>
        <a:p>
          <a:endParaRPr lang="en-US"/>
        </a:p>
      </dgm:t>
    </dgm:pt>
    <dgm:pt modelId="{2E9DEAAC-D1B5-754C-A8FA-915AAB0AF250}" type="pres">
      <dgm:prSet presAssocID="{D33726A2-9FAC-FB44-8608-36A8CDFAAFA0}" presName="linear" presStyleCnt="0">
        <dgm:presLayoutVars>
          <dgm:dir/>
          <dgm:animLvl val="lvl"/>
          <dgm:resizeHandles val="exact"/>
        </dgm:presLayoutVars>
      </dgm:prSet>
      <dgm:spPr/>
      <dgm:t>
        <a:bodyPr/>
        <a:lstStyle/>
        <a:p>
          <a:endParaRPr lang="en-US"/>
        </a:p>
      </dgm:t>
    </dgm:pt>
    <dgm:pt modelId="{20C5112D-E223-9E42-9631-569780798A23}" type="pres">
      <dgm:prSet presAssocID="{AC8A6356-AE78-6241-AF2E-5F0D2589B3FC}" presName="parentLin" presStyleCnt="0"/>
      <dgm:spPr/>
      <dgm:t>
        <a:bodyPr/>
        <a:lstStyle/>
        <a:p>
          <a:endParaRPr lang="en-US"/>
        </a:p>
      </dgm:t>
    </dgm:pt>
    <dgm:pt modelId="{D175DB4C-D142-CA4B-90A3-1964EF9E790E}" type="pres">
      <dgm:prSet presAssocID="{AC8A6356-AE78-6241-AF2E-5F0D2589B3FC}" presName="parentLeftMargin" presStyleLbl="node1" presStyleIdx="0" presStyleCnt="3"/>
      <dgm:spPr/>
      <dgm:t>
        <a:bodyPr/>
        <a:lstStyle/>
        <a:p>
          <a:endParaRPr lang="en-US"/>
        </a:p>
      </dgm:t>
    </dgm:pt>
    <dgm:pt modelId="{CB06E88F-77F1-0B48-9A60-7247E05EE24E}" type="pres">
      <dgm:prSet presAssocID="{AC8A6356-AE78-6241-AF2E-5F0D2589B3FC}" presName="parentText" presStyleLbl="node1" presStyleIdx="0" presStyleCnt="3">
        <dgm:presLayoutVars>
          <dgm:chMax val="0"/>
          <dgm:bulletEnabled val="1"/>
        </dgm:presLayoutVars>
      </dgm:prSet>
      <dgm:spPr/>
      <dgm:t>
        <a:bodyPr/>
        <a:lstStyle/>
        <a:p>
          <a:endParaRPr lang="en-US"/>
        </a:p>
      </dgm:t>
    </dgm:pt>
    <dgm:pt modelId="{C7FCB54C-96CD-C94F-8A70-0A58577F9A32}" type="pres">
      <dgm:prSet presAssocID="{AC8A6356-AE78-6241-AF2E-5F0D2589B3FC}" presName="negativeSpace" presStyleCnt="0"/>
      <dgm:spPr/>
      <dgm:t>
        <a:bodyPr/>
        <a:lstStyle/>
        <a:p>
          <a:endParaRPr lang="en-US"/>
        </a:p>
      </dgm:t>
    </dgm:pt>
    <dgm:pt modelId="{F4BE1CE9-F69D-6C48-9856-46E2C977626B}" type="pres">
      <dgm:prSet presAssocID="{AC8A6356-AE78-6241-AF2E-5F0D2589B3FC}" presName="childText" presStyleLbl="conFgAcc1" presStyleIdx="0" presStyleCnt="3">
        <dgm:presLayoutVars>
          <dgm:bulletEnabled val="1"/>
        </dgm:presLayoutVars>
      </dgm:prSet>
      <dgm:spPr/>
      <dgm:t>
        <a:bodyPr/>
        <a:lstStyle/>
        <a:p>
          <a:endParaRPr lang="en-US"/>
        </a:p>
      </dgm:t>
    </dgm:pt>
    <dgm:pt modelId="{5353EAD4-0450-D440-A78B-0D1AD1A400FD}" type="pres">
      <dgm:prSet presAssocID="{A1A13CD0-732F-F740-AD4E-D5ADB885BBE1}" presName="spaceBetweenRectangles" presStyleCnt="0"/>
      <dgm:spPr/>
      <dgm:t>
        <a:bodyPr/>
        <a:lstStyle/>
        <a:p>
          <a:endParaRPr lang="en-US"/>
        </a:p>
      </dgm:t>
    </dgm:pt>
    <dgm:pt modelId="{E3878F53-7197-8D45-91C6-524F5A9F7B7F}" type="pres">
      <dgm:prSet presAssocID="{13C493B0-7888-204A-A27D-5F026AD4AE51}" presName="parentLin" presStyleCnt="0"/>
      <dgm:spPr/>
      <dgm:t>
        <a:bodyPr/>
        <a:lstStyle/>
        <a:p>
          <a:endParaRPr lang="en-US"/>
        </a:p>
      </dgm:t>
    </dgm:pt>
    <dgm:pt modelId="{F921A315-0C91-424B-A8BA-E27AA3201B66}" type="pres">
      <dgm:prSet presAssocID="{13C493B0-7888-204A-A27D-5F026AD4AE51}" presName="parentLeftMargin" presStyleLbl="node1" presStyleIdx="0" presStyleCnt="3"/>
      <dgm:spPr/>
      <dgm:t>
        <a:bodyPr/>
        <a:lstStyle/>
        <a:p>
          <a:endParaRPr lang="en-US"/>
        </a:p>
      </dgm:t>
    </dgm:pt>
    <dgm:pt modelId="{23018874-BC09-0444-899B-55B71E975155}" type="pres">
      <dgm:prSet presAssocID="{13C493B0-7888-204A-A27D-5F026AD4AE51}" presName="parentText" presStyleLbl="node1" presStyleIdx="1" presStyleCnt="3">
        <dgm:presLayoutVars>
          <dgm:chMax val="0"/>
          <dgm:bulletEnabled val="1"/>
        </dgm:presLayoutVars>
      </dgm:prSet>
      <dgm:spPr/>
      <dgm:t>
        <a:bodyPr/>
        <a:lstStyle/>
        <a:p>
          <a:endParaRPr lang="en-US"/>
        </a:p>
      </dgm:t>
    </dgm:pt>
    <dgm:pt modelId="{C61F01F3-7BA0-5847-BC19-22702FBC06A0}" type="pres">
      <dgm:prSet presAssocID="{13C493B0-7888-204A-A27D-5F026AD4AE51}" presName="negativeSpace" presStyleCnt="0"/>
      <dgm:spPr/>
      <dgm:t>
        <a:bodyPr/>
        <a:lstStyle/>
        <a:p>
          <a:endParaRPr lang="en-US"/>
        </a:p>
      </dgm:t>
    </dgm:pt>
    <dgm:pt modelId="{68825D07-63BD-5C4A-A68E-58670750A15E}" type="pres">
      <dgm:prSet presAssocID="{13C493B0-7888-204A-A27D-5F026AD4AE51}" presName="childText" presStyleLbl="conFgAcc1" presStyleIdx="1" presStyleCnt="3">
        <dgm:presLayoutVars>
          <dgm:bulletEnabled val="1"/>
        </dgm:presLayoutVars>
      </dgm:prSet>
      <dgm:spPr/>
      <dgm:t>
        <a:bodyPr/>
        <a:lstStyle/>
        <a:p>
          <a:endParaRPr lang="en-US"/>
        </a:p>
      </dgm:t>
    </dgm:pt>
    <dgm:pt modelId="{4DCE3F1A-975D-DC4E-9782-585FD518F857}" type="pres">
      <dgm:prSet presAssocID="{118D9BB9-2456-6941-BAB5-08AF831166D3}" presName="spaceBetweenRectangles" presStyleCnt="0"/>
      <dgm:spPr/>
      <dgm:t>
        <a:bodyPr/>
        <a:lstStyle/>
        <a:p>
          <a:endParaRPr lang="en-US"/>
        </a:p>
      </dgm:t>
    </dgm:pt>
    <dgm:pt modelId="{B9649EC2-8D13-B940-81EF-ACA4C3AAAEF2}" type="pres">
      <dgm:prSet presAssocID="{78DC3EFF-66C5-2B49-8E7E-86524530EAEF}" presName="parentLin" presStyleCnt="0"/>
      <dgm:spPr/>
      <dgm:t>
        <a:bodyPr/>
        <a:lstStyle/>
        <a:p>
          <a:endParaRPr lang="en-US"/>
        </a:p>
      </dgm:t>
    </dgm:pt>
    <dgm:pt modelId="{A89A4498-0ADD-C748-9A74-C8B05BF491D9}" type="pres">
      <dgm:prSet presAssocID="{78DC3EFF-66C5-2B49-8E7E-86524530EAEF}" presName="parentLeftMargin" presStyleLbl="node1" presStyleIdx="1" presStyleCnt="3"/>
      <dgm:spPr/>
      <dgm:t>
        <a:bodyPr/>
        <a:lstStyle/>
        <a:p>
          <a:endParaRPr lang="en-US"/>
        </a:p>
      </dgm:t>
    </dgm:pt>
    <dgm:pt modelId="{42FA4F01-4561-BD41-9F82-A7D137860858}" type="pres">
      <dgm:prSet presAssocID="{78DC3EFF-66C5-2B49-8E7E-86524530EAEF}" presName="parentText" presStyleLbl="node1" presStyleIdx="2" presStyleCnt="3">
        <dgm:presLayoutVars>
          <dgm:chMax val="0"/>
          <dgm:bulletEnabled val="1"/>
        </dgm:presLayoutVars>
      </dgm:prSet>
      <dgm:spPr/>
      <dgm:t>
        <a:bodyPr/>
        <a:lstStyle/>
        <a:p>
          <a:endParaRPr lang="en-US"/>
        </a:p>
      </dgm:t>
    </dgm:pt>
    <dgm:pt modelId="{C7B073DB-E5B2-AE44-90D6-522D7B6E3912}" type="pres">
      <dgm:prSet presAssocID="{78DC3EFF-66C5-2B49-8E7E-86524530EAEF}" presName="negativeSpace" presStyleCnt="0"/>
      <dgm:spPr/>
      <dgm:t>
        <a:bodyPr/>
        <a:lstStyle/>
        <a:p>
          <a:endParaRPr lang="en-US"/>
        </a:p>
      </dgm:t>
    </dgm:pt>
    <dgm:pt modelId="{C7B71DA3-6D69-074B-BD6F-F38DC4E4AA76}" type="pres">
      <dgm:prSet presAssocID="{78DC3EFF-66C5-2B49-8E7E-86524530EAEF}" presName="childText" presStyleLbl="conFgAcc1" presStyleIdx="2" presStyleCnt="3">
        <dgm:presLayoutVars>
          <dgm:bulletEnabled val="1"/>
        </dgm:presLayoutVars>
      </dgm:prSet>
      <dgm:spPr/>
      <dgm:t>
        <a:bodyPr/>
        <a:lstStyle/>
        <a:p>
          <a:endParaRPr lang="en-US"/>
        </a:p>
      </dgm:t>
    </dgm:pt>
  </dgm:ptLst>
  <dgm:cxnLst>
    <dgm:cxn modelId="{1DCB7228-8307-664E-97C7-6914C467DB12}" type="presOf" srcId="{13C493B0-7888-204A-A27D-5F026AD4AE51}" destId="{23018874-BC09-0444-899B-55B71E975155}" srcOrd="1" destOrd="0" presId="urn:microsoft.com/office/officeart/2005/8/layout/list1"/>
    <dgm:cxn modelId="{B6D3AD73-8C78-D840-91DE-F5D514CF62D4}" srcId="{D33726A2-9FAC-FB44-8608-36A8CDFAAFA0}" destId="{78DC3EFF-66C5-2B49-8E7E-86524530EAEF}" srcOrd="2" destOrd="0" parTransId="{C9BEE024-8D05-FC46-BA7B-D88B3A1261D8}" sibTransId="{36FC81DC-4133-974E-9FE5-E05E44BE0004}"/>
    <dgm:cxn modelId="{DCA03382-2961-2A40-BD97-EEA4A4F101EB}" srcId="{D33726A2-9FAC-FB44-8608-36A8CDFAAFA0}" destId="{13C493B0-7888-204A-A27D-5F026AD4AE51}" srcOrd="1" destOrd="0" parTransId="{ED3595F2-2CEC-F643-9D09-D420DCE510F3}" sibTransId="{118D9BB9-2456-6941-BAB5-08AF831166D3}"/>
    <dgm:cxn modelId="{8F85CD10-7E74-1445-9BB9-22296ADD4E1D}" srcId="{AC8A6356-AE78-6241-AF2E-5F0D2589B3FC}" destId="{79F3E672-7270-2F45-BE7A-FBD58F6714A0}" srcOrd="0" destOrd="0" parTransId="{EDB0CC25-774F-C245-9F7C-247D5CB134B4}" sibTransId="{DBB8A715-B8B1-0847-B4AC-34C67DB000D6}"/>
    <dgm:cxn modelId="{8950EA9A-FEEF-1D4B-9D0D-11142F931F47}" srcId="{D33726A2-9FAC-FB44-8608-36A8CDFAAFA0}" destId="{AC8A6356-AE78-6241-AF2E-5F0D2589B3FC}" srcOrd="0" destOrd="0" parTransId="{49F20F9C-FCFE-F64B-960F-9AF0B257B9F4}" sibTransId="{A1A13CD0-732F-F740-AD4E-D5ADB885BBE1}"/>
    <dgm:cxn modelId="{9F3E7700-231B-5147-B4CF-C485EABF0C1E}" type="presOf" srcId="{F35C41E4-D5C0-7B42-9997-BCCDE7C25B9F}" destId="{C7B71DA3-6D69-074B-BD6F-F38DC4E4AA76}" srcOrd="0" destOrd="0" presId="urn:microsoft.com/office/officeart/2005/8/layout/list1"/>
    <dgm:cxn modelId="{8A19D7AE-6715-E646-AB81-B5D5FECD7BE0}" type="presOf" srcId="{78DC3EFF-66C5-2B49-8E7E-86524530EAEF}" destId="{42FA4F01-4561-BD41-9F82-A7D137860858}" srcOrd="1" destOrd="0" presId="urn:microsoft.com/office/officeart/2005/8/layout/list1"/>
    <dgm:cxn modelId="{0FF671D2-08D1-BA4C-873B-35DD04EE9F01}" type="presOf" srcId="{AC8A6356-AE78-6241-AF2E-5F0D2589B3FC}" destId="{CB06E88F-77F1-0B48-9A60-7247E05EE24E}" srcOrd="1" destOrd="0" presId="urn:microsoft.com/office/officeart/2005/8/layout/list1"/>
    <dgm:cxn modelId="{B392235C-7FA9-B440-ABB1-AC589C02BDD2}" type="presOf" srcId="{79F3E672-7270-2F45-BE7A-FBD58F6714A0}" destId="{F4BE1CE9-F69D-6C48-9856-46E2C977626B}" srcOrd="0" destOrd="0" presId="urn:microsoft.com/office/officeart/2005/8/layout/list1"/>
    <dgm:cxn modelId="{2274EE92-8EA9-2844-A6C5-354A6A95E8E5}" type="presOf" srcId="{D33726A2-9FAC-FB44-8608-36A8CDFAAFA0}" destId="{2E9DEAAC-D1B5-754C-A8FA-915AAB0AF250}" srcOrd="0" destOrd="0" presId="urn:microsoft.com/office/officeart/2005/8/layout/list1"/>
    <dgm:cxn modelId="{FF3812FD-8E22-3043-A6B6-5A7D4574CE11}" type="presOf" srcId="{78DC3EFF-66C5-2B49-8E7E-86524530EAEF}" destId="{A89A4498-0ADD-C748-9A74-C8B05BF491D9}" srcOrd="0" destOrd="0" presId="urn:microsoft.com/office/officeart/2005/8/layout/list1"/>
    <dgm:cxn modelId="{CE39CF43-6ACE-6C4F-B2A7-337F66E49CDE}" srcId="{13C493B0-7888-204A-A27D-5F026AD4AE51}" destId="{ED0C9A61-DA44-764F-8594-9DFD21CD2858}" srcOrd="0" destOrd="0" parTransId="{44FF814F-8CD9-ED45-AFDF-F6D82D3D7673}" sibTransId="{E645E719-A5ED-2645-A10B-FAC01CCE8C48}"/>
    <dgm:cxn modelId="{D59F43A7-6DA5-B849-B9BB-2890E1EEFC15}" type="presOf" srcId="{ED0C9A61-DA44-764F-8594-9DFD21CD2858}" destId="{68825D07-63BD-5C4A-A68E-58670750A15E}" srcOrd="0" destOrd="0" presId="urn:microsoft.com/office/officeart/2005/8/layout/list1"/>
    <dgm:cxn modelId="{93485CFC-9F69-EA40-9FB4-D36D4DF074B9}" srcId="{78DC3EFF-66C5-2B49-8E7E-86524530EAEF}" destId="{F35C41E4-D5C0-7B42-9997-BCCDE7C25B9F}" srcOrd="0" destOrd="0" parTransId="{668E3387-BC50-8242-9DCC-1B4F7CDF70F9}" sibTransId="{204A8234-85D5-B148-87D1-9AA9CE9AB4E1}"/>
    <dgm:cxn modelId="{325A7AEF-8963-5446-8874-B20B20940B87}" type="presOf" srcId="{AC8A6356-AE78-6241-AF2E-5F0D2589B3FC}" destId="{D175DB4C-D142-CA4B-90A3-1964EF9E790E}" srcOrd="0" destOrd="0" presId="urn:microsoft.com/office/officeart/2005/8/layout/list1"/>
    <dgm:cxn modelId="{74AC199F-B256-A244-8AA0-0AD949CD2700}" type="presOf" srcId="{13C493B0-7888-204A-A27D-5F026AD4AE51}" destId="{F921A315-0C91-424B-A8BA-E27AA3201B66}" srcOrd="0" destOrd="0" presId="urn:microsoft.com/office/officeart/2005/8/layout/list1"/>
    <dgm:cxn modelId="{F6DB404C-097C-2048-B1CC-83DE5AF3F862}" type="presParOf" srcId="{2E9DEAAC-D1B5-754C-A8FA-915AAB0AF250}" destId="{20C5112D-E223-9E42-9631-569780798A23}" srcOrd="0" destOrd="0" presId="urn:microsoft.com/office/officeart/2005/8/layout/list1"/>
    <dgm:cxn modelId="{5181E087-35A4-C64D-B854-47CD06E2F7E3}" type="presParOf" srcId="{20C5112D-E223-9E42-9631-569780798A23}" destId="{D175DB4C-D142-CA4B-90A3-1964EF9E790E}" srcOrd="0" destOrd="0" presId="urn:microsoft.com/office/officeart/2005/8/layout/list1"/>
    <dgm:cxn modelId="{7B40824B-DAA7-6943-9858-863A63E2682B}" type="presParOf" srcId="{20C5112D-E223-9E42-9631-569780798A23}" destId="{CB06E88F-77F1-0B48-9A60-7247E05EE24E}" srcOrd="1" destOrd="0" presId="urn:microsoft.com/office/officeart/2005/8/layout/list1"/>
    <dgm:cxn modelId="{87DBFC5D-EE18-484E-863A-1E2A5741E749}" type="presParOf" srcId="{2E9DEAAC-D1B5-754C-A8FA-915AAB0AF250}" destId="{C7FCB54C-96CD-C94F-8A70-0A58577F9A32}" srcOrd="1" destOrd="0" presId="urn:microsoft.com/office/officeart/2005/8/layout/list1"/>
    <dgm:cxn modelId="{562D0279-276A-7E44-B789-8CB21F68DDD8}" type="presParOf" srcId="{2E9DEAAC-D1B5-754C-A8FA-915AAB0AF250}" destId="{F4BE1CE9-F69D-6C48-9856-46E2C977626B}" srcOrd="2" destOrd="0" presId="urn:microsoft.com/office/officeart/2005/8/layout/list1"/>
    <dgm:cxn modelId="{094E3224-2C32-DE45-ADFD-97E324ADBA26}" type="presParOf" srcId="{2E9DEAAC-D1B5-754C-A8FA-915AAB0AF250}" destId="{5353EAD4-0450-D440-A78B-0D1AD1A400FD}" srcOrd="3" destOrd="0" presId="urn:microsoft.com/office/officeart/2005/8/layout/list1"/>
    <dgm:cxn modelId="{5F688122-F156-DE40-8490-1B681C875E51}" type="presParOf" srcId="{2E9DEAAC-D1B5-754C-A8FA-915AAB0AF250}" destId="{E3878F53-7197-8D45-91C6-524F5A9F7B7F}" srcOrd="4" destOrd="0" presId="urn:microsoft.com/office/officeart/2005/8/layout/list1"/>
    <dgm:cxn modelId="{BD77059D-A639-9C43-9028-1A6AA32BEEF9}" type="presParOf" srcId="{E3878F53-7197-8D45-91C6-524F5A9F7B7F}" destId="{F921A315-0C91-424B-A8BA-E27AA3201B66}" srcOrd="0" destOrd="0" presId="urn:microsoft.com/office/officeart/2005/8/layout/list1"/>
    <dgm:cxn modelId="{E8885081-9418-7F4E-ACD7-21C3AC31E6B7}" type="presParOf" srcId="{E3878F53-7197-8D45-91C6-524F5A9F7B7F}" destId="{23018874-BC09-0444-899B-55B71E975155}" srcOrd="1" destOrd="0" presId="urn:microsoft.com/office/officeart/2005/8/layout/list1"/>
    <dgm:cxn modelId="{61437A89-D60D-0C4B-8983-2E475758CB44}" type="presParOf" srcId="{2E9DEAAC-D1B5-754C-A8FA-915AAB0AF250}" destId="{C61F01F3-7BA0-5847-BC19-22702FBC06A0}" srcOrd="5" destOrd="0" presId="urn:microsoft.com/office/officeart/2005/8/layout/list1"/>
    <dgm:cxn modelId="{4CF9C9F5-6680-9B4E-B301-D417D3F1EF95}" type="presParOf" srcId="{2E9DEAAC-D1B5-754C-A8FA-915AAB0AF250}" destId="{68825D07-63BD-5C4A-A68E-58670750A15E}" srcOrd="6" destOrd="0" presId="urn:microsoft.com/office/officeart/2005/8/layout/list1"/>
    <dgm:cxn modelId="{33E7F869-D494-854D-9398-D79ADBBA40FD}" type="presParOf" srcId="{2E9DEAAC-D1B5-754C-A8FA-915AAB0AF250}" destId="{4DCE3F1A-975D-DC4E-9782-585FD518F857}" srcOrd="7" destOrd="0" presId="urn:microsoft.com/office/officeart/2005/8/layout/list1"/>
    <dgm:cxn modelId="{0FB2F3CF-BBEC-084A-A79C-B706F11B74AC}" type="presParOf" srcId="{2E9DEAAC-D1B5-754C-A8FA-915AAB0AF250}" destId="{B9649EC2-8D13-B940-81EF-ACA4C3AAAEF2}" srcOrd="8" destOrd="0" presId="urn:microsoft.com/office/officeart/2005/8/layout/list1"/>
    <dgm:cxn modelId="{74EBC7A0-FAF5-F64C-AB40-331D28FCE714}" type="presParOf" srcId="{B9649EC2-8D13-B940-81EF-ACA4C3AAAEF2}" destId="{A89A4498-0ADD-C748-9A74-C8B05BF491D9}" srcOrd="0" destOrd="0" presId="urn:microsoft.com/office/officeart/2005/8/layout/list1"/>
    <dgm:cxn modelId="{7F3143DD-71EB-5449-A64C-879B51768AAC}" type="presParOf" srcId="{B9649EC2-8D13-B940-81EF-ACA4C3AAAEF2}" destId="{42FA4F01-4561-BD41-9F82-A7D137860858}" srcOrd="1" destOrd="0" presId="urn:microsoft.com/office/officeart/2005/8/layout/list1"/>
    <dgm:cxn modelId="{6D9256F4-169A-174D-8232-2EC0DD1F99CC}" type="presParOf" srcId="{2E9DEAAC-D1B5-754C-A8FA-915AAB0AF250}" destId="{C7B073DB-E5B2-AE44-90D6-522D7B6E3912}" srcOrd="9" destOrd="0" presId="urn:microsoft.com/office/officeart/2005/8/layout/list1"/>
    <dgm:cxn modelId="{E62876F6-A253-FD4D-A09C-6E20D840B079}" type="presParOf" srcId="{2E9DEAAC-D1B5-754C-A8FA-915AAB0AF250}" destId="{C7B71DA3-6D69-074B-BD6F-F38DC4E4AA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1CE9-F69D-6C48-9856-46E2C977626B}">
      <dsp:nvSpPr>
        <dsp:cNvPr id="0" name=""/>
        <dsp:cNvSpPr/>
      </dsp:nvSpPr>
      <dsp:spPr>
        <a:xfrm>
          <a:off x="0" y="435799"/>
          <a:ext cx="8542968" cy="1340325"/>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029" tIns="479044" rIns="66302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1994-2001</a:t>
          </a:r>
          <a:r>
            <a:rPr lang="zh-TW" altLang="en-US" sz="2300" kern="1200" dirty="0" smtClean="0">
              <a:latin typeface="Apple LiGothic Medium"/>
              <a:ea typeface="Apple LiGothic Medium"/>
              <a:cs typeface="Apple LiGothic Medium"/>
            </a:rPr>
            <a:t>成立的網路公司。入口網站的搜尋引擎</a:t>
          </a:r>
          <a:r>
            <a:rPr lang="zh-TW" altLang="en-US" sz="2300" kern="1200" dirty="0" smtClean="0"/>
            <a:t> －</a:t>
          </a:r>
          <a:r>
            <a:rPr lang="en-US" sz="2300" kern="1200" dirty="0" smtClean="0"/>
            <a:t>Yahoo, Google, Amazon, AOL, eBay</a:t>
          </a:r>
          <a:endParaRPr lang="en-US" sz="2300" kern="1200" dirty="0"/>
        </a:p>
      </dsp:txBody>
      <dsp:txXfrm>
        <a:off x="0" y="435799"/>
        <a:ext cx="8542968" cy="1340325"/>
      </dsp:txXfrm>
    </dsp:sp>
    <dsp:sp modelId="{CB06E88F-77F1-0B48-9A60-7247E05EE24E}">
      <dsp:nvSpPr>
        <dsp:cNvPr id="0" name=""/>
        <dsp:cNvSpPr/>
      </dsp:nvSpPr>
      <dsp:spPr>
        <a:xfrm>
          <a:off x="427148" y="96319"/>
          <a:ext cx="5980077" cy="67896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033" tIns="0" rIns="226033" bIns="0" numCol="1" spcCol="1270" anchor="ctr" anchorCtr="0">
          <a:noAutofit/>
        </a:bodyPr>
        <a:lstStyle/>
        <a:p>
          <a:pPr lvl="0" algn="l" defTabSz="1022350">
            <a:lnSpc>
              <a:spcPct val="90000"/>
            </a:lnSpc>
            <a:spcBef>
              <a:spcPct val="0"/>
            </a:spcBef>
            <a:spcAft>
              <a:spcPct val="35000"/>
            </a:spcAft>
          </a:pPr>
          <a:r>
            <a:rPr lang="en-US" sz="2300" kern="1200" dirty="0" smtClean="0"/>
            <a:t>Web 1.0</a:t>
          </a:r>
          <a:endParaRPr lang="en-US" sz="2300" kern="1200" dirty="0"/>
        </a:p>
      </dsp:txBody>
      <dsp:txXfrm>
        <a:off x="460292" y="129463"/>
        <a:ext cx="5913789" cy="612672"/>
      </dsp:txXfrm>
    </dsp:sp>
    <dsp:sp modelId="{68825D07-63BD-5C4A-A68E-58670750A15E}">
      <dsp:nvSpPr>
        <dsp:cNvPr id="0" name=""/>
        <dsp:cNvSpPr/>
      </dsp:nvSpPr>
      <dsp:spPr>
        <a:xfrm>
          <a:off x="0" y="2239804"/>
          <a:ext cx="8542968" cy="978075"/>
        </a:xfrm>
        <a:prstGeom prst="rect">
          <a:avLst/>
        </a:prstGeom>
        <a:solidFill>
          <a:schemeClr val="lt1">
            <a:alpha val="90000"/>
            <a:hueOff val="0"/>
            <a:satOff val="0"/>
            <a:lumOff val="0"/>
            <a:alphaOff val="0"/>
          </a:schemeClr>
        </a:solidFill>
        <a:ln w="9525" cap="flat" cmpd="sng" algn="ctr">
          <a:solidFill>
            <a:schemeClr val="accent1">
              <a:shade val="80000"/>
              <a:hueOff val="-131836"/>
              <a:satOff val="5034"/>
              <a:lumOff val="119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029" tIns="479044" rIns="663029" bIns="163576"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smtClean="0">
              <a:latin typeface="Apple LiGothic Medium"/>
              <a:ea typeface="Apple LiGothic Medium"/>
              <a:cs typeface="Apple LiGothic Medium"/>
            </a:rPr>
            <a:t>社群網路</a:t>
          </a:r>
          <a:r>
            <a:rPr lang="en-US" sz="2300" kern="1200" dirty="0" smtClean="0"/>
            <a:t> – Facebook, LinkedIn, </a:t>
          </a:r>
          <a:r>
            <a:rPr lang="en-US" sz="2300" kern="1200" dirty="0" err="1" smtClean="0"/>
            <a:t>Groupon</a:t>
          </a:r>
          <a:endParaRPr lang="en-US" sz="2300" kern="1200" dirty="0"/>
        </a:p>
      </dsp:txBody>
      <dsp:txXfrm>
        <a:off x="0" y="2239804"/>
        <a:ext cx="8542968" cy="978075"/>
      </dsp:txXfrm>
    </dsp:sp>
    <dsp:sp modelId="{23018874-BC09-0444-899B-55B71E975155}">
      <dsp:nvSpPr>
        <dsp:cNvPr id="0" name=""/>
        <dsp:cNvSpPr/>
      </dsp:nvSpPr>
      <dsp:spPr>
        <a:xfrm>
          <a:off x="427148" y="1900324"/>
          <a:ext cx="5980077" cy="678960"/>
        </a:xfrm>
        <a:prstGeom prst="roundRect">
          <a:avLst/>
        </a:prstGeom>
        <a:gradFill rotWithShape="0">
          <a:gsLst>
            <a:gs pos="0">
              <a:schemeClr val="accent1">
                <a:shade val="80000"/>
                <a:hueOff val="-131836"/>
                <a:satOff val="5034"/>
                <a:lumOff val="11974"/>
                <a:alphaOff val="0"/>
                <a:shade val="51000"/>
                <a:satMod val="130000"/>
              </a:schemeClr>
            </a:gs>
            <a:gs pos="80000">
              <a:schemeClr val="accent1">
                <a:shade val="80000"/>
                <a:hueOff val="-131836"/>
                <a:satOff val="5034"/>
                <a:lumOff val="11974"/>
                <a:alphaOff val="0"/>
                <a:shade val="93000"/>
                <a:satMod val="130000"/>
              </a:schemeClr>
            </a:gs>
            <a:gs pos="100000">
              <a:schemeClr val="accent1">
                <a:shade val="80000"/>
                <a:hueOff val="-131836"/>
                <a:satOff val="5034"/>
                <a:lumOff val="119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033" tIns="0" rIns="226033" bIns="0" numCol="1" spcCol="1270" anchor="ctr" anchorCtr="0">
          <a:noAutofit/>
        </a:bodyPr>
        <a:lstStyle/>
        <a:p>
          <a:pPr lvl="0" algn="l" defTabSz="1022350">
            <a:lnSpc>
              <a:spcPct val="90000"/>
            </a:lnSpc>
            <a:spcBef>
              <a:spcPct val="0"/>
            </a:spcBef>
            <a:spcAft>
              <a:spcPct val="35000"/>
            </a:spcAft>
          </a:pPr>
          <a:r>
            <a:rPr lang="en-US" sz="2300" kern="1200" dirty="0" smtClean="0"/>
            <a:t>Web 2.0</a:t>
          </a:r>
          <a:endParaRPr lang="en-US" sz="2300" kern="1200" dirty="0"/>
        </a:p>
      </dsp:txBody>
      <dsp:txXfrm>
        <a:off x="460292" y="1933468"/>
        <a:ext cx="5913789" cy="612672"/>
      </dsp:txXfrm>
    </dsp:sp>
    <dsp:sp modelId="{C7B71DA3-6D69-074B-BD6F-F38DC4E4AA76}">
      <dsp:nvSpPr>
        <dsp:cNvPr id="0" name=""/>
        <dsp:cNvSpPr/>
      </dsp:nvSpPr>
      <dsp:spPr>
        <a:xfrm>
          <a:off x="0" y="3681559"/>
          <a:ext cx="8542968" cy="1304100"/>
        </a:xfrm>
        <a:prstGeom prst="rect">
          <a:avLst/>
        </a:prstGeom>
        <a:solidFill>
          <a:schemeClr val="lt1">
            <a:alpha val="90000"/>
            <a:hueOff val="0"/>
            <a:satOff val="0"/>
            <a:lumOff val="0"/>
            <a:alphaOff val="0"/>
          </a:schemeClr>
        </a:solidFill>
        <a:ln w="9525" cap="flat" cmpd="sng" algn="ctr">
          <a:solidFill>
            <a:schemeClr val="accent1">
              <a:shade val="80000"/>
              <a:hueOff val="-263672"/>
              <a:satOff val="10068"/>
              <a:lumOff val="239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029" tIns="479044" rIns="66302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2010 </a:t>
          </a:r>
          <a:r>
            <a:rPr lang="zh-TW" altLang="en-US" sz="2300" kern="1200" dirty="0" smtClean="0">
              <a:latin typeface="Apple LiGothic Medium"/>
              <a:ea typeface="Apple LiGothic Medium"/>
              <a:cs typeface="Apple LiGothic Medium"/>
            </a:rPr>
            <a:t>至今。行動</a:t>
          </a:r>
          <a:r>
            <a:rPr lang="en-US" altLang="zh-TW" sz="2300" kern="1200" dirty="0" smtClean="0">
              <a:latin typeface="Apple LiGothic Medium"/>
              <a:ea typeface="Apple LiGothic Medium"/>
              <a:cs typeface="Apple LiGothic Medium"/>
            </a:rPr>
            <a:t>APP</a:t>
          </a:r>
          <a:r>
            <a:rPr lang="zh-TW" altLang="en-US" sz="2300" kern="1200" dirty="0" smtClean="0">
              <a:latin typeface="Apple LiGothic Medium"/>
              <a:ea typeface="Apple LiGothic Medium"/>
              <a:cs typeface="Apple LiGothic Medium"/>
            </a:rPr>
            <a:t>的天下：</a:t>
          </a:r>
          <a:r>
            <a:rPr lang="en-US" sz="2300" kern="1200" dirty="0" err="1" smtClean="0"/>
            <a:t>Instagram</a:t>
          </a:r>
          <a:r>
            <a:rPr lang="en-US" sz="2300" kern="1200" dirty="0" smtClean="0"/>
            <a:t>, Foursquare, Path</a:t>
          </a:r>
          <a:endParaRPr lang="en-US" sz="2300" kern="1200" dirty="0"/>
        </a:p>
      </dsp:txBody>
      <dsp:txXfrm>
        <a:off x="0" y="3681559"/>
        <a:ext cx="8542968" cy="1304100"/>
      </dsp:txXfrm>
    </dsp:sp>
    <dsp:sp modelId="{42FA4F01-4561-BD41-9F82-A7D137860858}">
      <dsp:nvSpPr>
        <dsp:cNvPr id="0" name=""/>
        <dsp:cNvSpPr/>
      </dsp:nvSpPr>
      <dsp:spPr>
        <a:xfrm>
          <a:off x="427148" y="3342079"/>
          <a:ext cx="5980077" cy="678960"/>
        </a:xfrm>
        <a:prstGeom prst="roundRect">
          <a:avLst/>
        </a:prstGeom>
        <a:gradFill rotWithShape="0">
          <a:gsLst>
            <a:gs pos="0">
              <a:schemeClr val="accent1">
                <a:shade val="80000"/>
                <a:hueOff val="-263672"/>
                <a:satOff val="10068"/>
                <a:lumOff val="23947"/>
                <a:alphaOff val="0"/>
                <a:shade val="51000"/>
                <a:satMod val="130000"/>
              </a:schemeClr>
            </a:gs>
            <a:gs pos="80000">
              <a:schemeClr val="accent1">
                <a:shade val="80000"/>
                <a:hueOff val="-263672"/>
                <a:satOff val="10068"/>
                <a:lumOff val="23947"/>
                <a:alphaOff val="0"/>
                <a:shade val="93000"/>
                <a:satMod val="130000"/>
              </a:schemeClr>
            </a:gs>
            <a:gs pos="100000">
              <a:schemeClr val="accent1">
                <a:shade val="80000"/>
                <a:hueOff val="-263672"/>
                <a:satOff val="10068"/>
                <a:lumOff val="239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033" tIns="0" rIns="226033" bIns="0" numCol="1" spcCol="1270" anchor="ctr" anchorCtr="0">
          <a:noAutofit/>
        </a:bodyPr>
        <a:lstStyle/>
        <a:p>
          <a:pPr lvl="0" algn="l" defTabSz="1022350">
            <a:lnSpc>
              <a:spcPct val="90000"/>
            </a:lnSpc>
            <a:spcBef>
              <a:spcPct val="0"/>
            </a:spcBef>
            <a:spcAft>
              <a:spcPct val="35000"/>
            </a:spcAft>
          </a:pPr>
          <a:r>
            <a:rPr lang="en-US" sz="2300" kern="1200" dirty="0" smtClean="0"/>
            <a:t>Mobile</a:t>
          </a:r>
          <a:endParaRPr lang="en-US" sz="2300" kern="1200" dirty="0"/>
        </a:p>
      </dsp:txBody>
      <dsp:txXfrm>
        <a:off x="460292" y="3375223"/>
        <a:ext cx="591378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8.jpeg"/></Relationships>
</file>

<file path=ppt/drawings/drawing1.xml><?xml version="1.0" encoding="utf-8"?>
<c:userShapes xmlns:c="http://schemas.openxmlformats.org/drawingml/2006/chart">
  <cdr:relSizeAnchor xmlns:cdr="http://schemas.openxmlformats.org/drawingml/2006/chartDrawing">
    <cdr:from>
      <cdr:x>0.49393</cdr:x>
      <cdr:y>0.58302</cdr:y>
    </cdr:from>
    <cdr:to>
      <cdr:x>0.60409</cdr:x>
      <cdr:y>0.75169</cdr:y>
    </cdr:to>
    <cdr:pic>
      <cdr:nvPicPr>
        <cdr:cNvPr id="2" name="Picture 1" descr="RR3_AppIcon.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42183" y="2961732"/>
          <a:ext cx="856844" cy="8568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2E593-E532-4C45-B33B-7A48D385F88E}" type="datetimeFigureOut">
              <a:rPr lang="zh-TW" altLang="en-US" smtClean="0"/>
              <a:t>2017/6/13</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AE706-5D91-400D-984A-9CCA4884DBB9}" type="slidenum">
              <a:rPr lang="zh-TW" altLang="en-US" smtClean="0"/>
              <a:t>‹#›</a:t>
            </a:fld>
            <a:endParaRPr lang="zh-TW" altLang="en-US"/>
          </a:p>
        </p:txBody>
      </p:sp>
    </p:spTree>
    <p:extLst>
      <p:ext uri="{BB962C8B-B14F-4D97-AF65-F5344CB8AC3E}">
        <p14:creationId xmlns:p14="http://schemas.microsoft.com/office/powerpoint/2010/main" val="303477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9AAE706-5D91-400D-984A-9CCA4884DBB9}" type="slidenum">
              <a:rPr lang="zh-TW" altLang="en-US" smtClean="0"/>
              <a:t>11</a:t>
            </a:fld>
            <a:endParaRPr lang="zh-TW" altLang="en-US"/>
          </a:p>
        </p:txBody>
      </p:sp>
    </p:spTree>
    <p:extLst>
      <p:ext uri="{BB962C8B-B14F-4D97-AF65-F5344CB8AC3E}">
        <p14:creationId xmlns:p14="http://schemas.microsoft.com/office/powerpoint/2010/main" val="257954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E36636D-D922-432D-A958-524484B5923D}"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E36636D-D922-432D-A958-524484B5923D}"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E36636D-D922-432D-A958-524484B5923D}"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6/13/2017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3111562"/>
            <a:ext cx="7772400" cy="1470025"/>
          </a:xfrm>
        </p:spPr>
        <p:txBody>
          <a:bodyPr>
            <a:normAutofit fontScale="90000"/>
          </a:bodyPr>
          <a:lstStyle/>
          <a:p>
            <a:r>
              <a:rPr lang="zh-TW" altLang="en-US" dirty="0"/>
              <a:t>智慧行動終端與物聯網</a:t>
            </a:r>
            <a:r>
              <a:rPr lang="en-US" altLang="zh-TW" dirty="0"/>
              <a:t>APP</a:t>
            </a:r>
            <a:r>
              <a:rPr lang="zh-TW" altLang="en-US" dirty="0"/>
              <a:t>設計開發專題</a:t>
            </a:r>
            <a:r>
              <a:rPr lang="en-US" altLang="zh-TW" dirty="0" smtClean="0"/>
              <a:t/>
            </a:r>
            <a:br>
              <a:rPr lang="en-US" altLang="zh-TW" dirty="0" smtClean="0"/>
            </a:br>
            <a:r>
              <a:rPr lang="en-US" altLang="zh-TW" dirty="0"/>
              <a:t>Project development for Apps of Smart Mobile Devices and IOT</a:t>
            </a:r>
            <a:endParaRPr lang="zh-TW" altLang="en-US" dirty="0"/>
          </a:p>
        </p:txBody>
      </p:sp>
      <p:sp>
        <p:nvSpPr>
          <p:cNvPr id="5" name="副標題 4"/>
          <p:cNvSpPr>
            <a:spLocks noGrp="1"/>
          </p:cNvSpPr>
          <p:nvPr>
            <p:ph type="subTitle" idx="1"/>
          </p:nvPr>
        </p:nvSpPr>
        <p:spPr>
          <a:xfrm>
            <a:off x="1371600" y="4869012"/>
            <a:ext cx="6400800" cy="1463927"/>
          </a:xfrm>
        </p:spPr>
        <p:txBody>
          <a:bodyPr/>
          <a:lstStyle/>
          <a:p>
            <a:r>
              <a:rPr lang="zh-TW" altLang="en-US" dirty="0" smtClean="0"/>
              <a:t>曾建勳</a:t>
            </a:r>
            <a:endParaRPr lang="en-US" altLang="zh-TW" dirty="0" smtClean="0"/>
          </a:p>
          <a:p>
            <a:r>
              <a:rPr lang="en-US" altLang="zh-TW" dirty="0" smtClean="0"/>
              <a:t>Jason Tseng</a:t>
            </a:r>
            <a:endParaRPr lang="zh-TW" altLang="en-US" dirty="0"/>
          </a:p>
        </p:txBody>
      </p:sp>
    </p:spTree>
    <p:extLst>
      <p:ext uri="{BB962C8B-B14F-4D97-AF65-F5344CB8AC3E}">
        <p14:creationId xmlns:p14="http://schemas.microsoft.com/office/powerpoint/2010/main" val="320662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406568"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想創業開發</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請三思，否則</a:t>
            </a:r>
            <a:r>
              <a:rPr kumimoji="1" lang="en-US" altLang="zh-TW" dirty="0" smtClean="0">
                <a:solidFill>
                  <a:schemeClr val="accent4"/>
                </a:solidFill>
                <a:latin typeface="Apple LiGothic Medium"/>
                <a:ea typeface="Apple LiGothic Medium"/>
                <a:cs typeface="Apple LiGothic Medium"/>
              </a:rPr>
              <a:t>…</a:t>
            </a:r>
            <a:endParaRPr kumimoji="1" lang="zh-TW" altLang="en-US" dirty="0">
              <a:solidFill>
                <a:schemeClr val="accent4"/>
              </a:solidFill>
              <a:latin typeface="Apple LiGothic Medium"/>
              <a:ea typeface="Apple LiGothic Medium"/>
              <a:cs typeface="Apple LiGothic Medium"/>
            </a:endParaRPr>
          </a:p>
        </p:txBody>
      </p:sp>
      <p:pic>
        <p:nvPicPr>
          <p:cNvPr id="9" name="Picture 8" descr="Screen Shot 2013-05-03 at 上午9.05.42.png"/>
          <p:cNvPicPr>
            <a:picLocks noChangeAspect="1"/>
          </p:cNvPicPr>
          <p:nvPr/>
        </p:nvPicPr>
        <p:blipFill>
          <a:blip r:embed="rId2"/>
          <a:stretch>
            <a:fillRect/>
          </a:stretch>
        </p:blipFill>
        <p:spPr>
          <a:xfrm>
            <a:off x="573831" y="1368603"/>
            <a:ext cx="7923203" cy="4721637"/>
          </a:xfrm>
          <a:prstGeom prst="rect">
            <a:avLst/>
          </a:prstGeom>
        </p:spPr>
      </p:pic>
    </p:spTree>
    <p:extLst>
      <p:ext uri="{BB962C8B-B14F-4D97-AF65-F5344CB8AC3E}">
        <p14:creationId xmlns:p14="http://schemas.microsoft.com/office/powerpoint/2010/main" val="427570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IOT</a:t>
            </a:r>
            <a:r>
              <a:rPr lang="zh-TW" altLang="en-US" dirty="0" smtClean="0"/>
              <a:t>物聯網</a:t>
            </a:r>
            <a:endParaRPr lang="zh-TW" altLang="en-US" dirty="0"/>
          </a:p>
        </p:txBody>
      </p:sp>
      <p:pic>
        <p:nvPicPr>
          <p:cNvPr id="2050" name="Picture 2" descr="「IOT」的圖片搜尋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2482" y="1258463"/>
            <a:ext cx="7188115" cy="559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9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descr="「raspberry pi」的圖片搜尋結果"/>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48749" y="4637093"/>
            <a:ext cx="3807758" cy="2141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aspberry pi」的圖片搜尋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9586" y="1886466"/>
            <a:ext cx="3794146" cy="25345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aspberry pi」的圖片搜尋結果"/>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29586" y="1571527"/>
            <a:ext cx="817509" cy="10270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OT arduino」的圖片搜尋結果"/>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2660" y="4544319"/>
            <a:ext cx="3398854" cy="22687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OT arduino」的圖片搜尋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48" y="2138308"/>
            <a:ext cx="3354866" cy="239633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OT arduino」的圖片搜尋結果"/>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5980" y="1624671"/>
            <a:ext cx="1225507" cy="92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3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Apps Design</a:t>
            </a:r>
            <a:endParaRPr lang="zh-TW" altLang="en-US" dirty="0"/>
          </a:p>
        </p:txBody>
      </p:sp>
      <p:pic>
        <p:nvPicPr>
          <p:cNvPr id="5122" name="Picture 2" descr="「App desig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578" y="2558948"/>
            <a:ext cx="2667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pp design」的圖片搜尋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197661"/>
            <a:ext cx="5228470" cy="313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2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Apps Promotion</a:t>
            </a:r>
            <a:endParaRPr lang="zh-TW" altLang="en-US" dirty="0"/>
          </a:p>
        </p:txBody>
      </p:sp>
      <p:pic>
        <p:nvPicPr>
          <p:cNvPr id="3" name="Picture 6" descr="「App promoti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0" y="1988400"/>
            <a:ext cx="481965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pp promotion」的圖片搜尋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9398" y="4274432"/>
            <a:ext cx="2899872" cy="18886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pp promotion」的圖片搜尋結果"/>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61080" y="2030212"/>
            <a:ext cx="4206186" cy="20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7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87928"/>
            <a:ext cx="8229600" cy="1162545"/>
          </a:xfrm>
        </p:spPr>
        <p:txBody>
          <a:bodyPr>
            <a:noAutofit/>
          </a:bodyPr>
          <a:lstStyle/>
          <a:p>
            <a:r>
              <a:rPr kumimoji="1" lang="zh-TW" altLang="en-US" sz="6000" dirty="0" smtClean="0">
                <a:solidFill>
                  <a:srgbClr val="909CE1"/>
                </a:solidFill>
                <a:latin typeface="Apple LiGothic Medium"/>
                <a:ea typeface="Apple LiGothic Medium"/>
                <a:cs typeface="Apple LiGothic Medium"/>
              </a:rPr>
              <a:t>後</a:t>
            </a:r>
            <a:r>
              <a:rPr kumimoji="1" lang="en-US" altLang="zh-TW" sz="6000" dirty="0" smtClean="0">
                <a:solidFill>
                  <a:srgbClr val="909CE1"/>
                </a:solidFill>
                <a:latin typeface="Apple LiGothic Medium"/>
                <a:ea typeface="Apple LiGothic Medium"/>
                <a:cs typeface="Apple LiGothic Medium"/>
              </a:rPr>
              <a:t>PC</a:t>
            </a:r>
            <a:r>
              <a:rPr kumimoji="1" lang="zh-TW" altLang="en-US" sz="6000" dirty="0" smtClean="0">
                <a:solidFill>
                  <a:srgbClr val="909CE1"/>
                </a:solidFill>
                <a:latin typeface="Apple LiGothic Medium"/>
                <a:ea typeface="Apple LiGothic Medium"/>
                <a:cs typeface="Apple LiGothic Medium"/>
              </a:rPr>
              <a:t>時代和</a:t>
            </a:r>
            <a:r>
              <a:rPr kumimoji="1" lang="en-US" altLang="zh-TW" sz="6000" dirty="0" smtClean="0">
                <a:solidFill>
                  <a:srgbClr val="909CE1"/>
                </a:solidFill>
                <a:latin typeface="Apple LiGothic Medium"/>
                <a:ea typeface="Apple LiGothic Medium"/>
                <a:cs typeface="Apple LiGothic Medium"/>
              </a:rPr>
              <a:t/>
            </a:r>
            <a:br>
              <a:rPr kumimoji="1" lang="en-US" altLang="zh-TW" sz="6000" dirty="0" smtClean="0">
                <a:solidFill>
                  <a:srgbClr val="909CE1"/>
                </a:solidFill>
                <a:latin typeface="Apple LiGothic Medium"/>
                <a:ea typeface="Apple LiGothic Medium"/>
                <a:cs typeface="Apple LiGothic Medium"/>
              </a:rPr>
            </a:br>
            <a:r>
              <a:rPr kumimoji="1" lang="zh-TW" altLang="en-US" sz="6000" dirty="0" smtClean="0">
                <a:solidFill>
                  <a:srgbClr val="909CE1"/>
                </a:solidFill>
                <a:latin typeface="Apple LiGothic Medium"/>
                <a:ea typeface="Apple LiGothic Medium"/>
                <a:cs typeface="Apple LiGothic Medium"/>
              </a:rPr>
              <a:t>行動裝置的崛起</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80</a:t>
            </a:r>
            <a:r>
              <a:rPr kumimoji="1" lang="zh-TW" altLang="en-US" dirty="0" smtClean="0">
                <a:solidFill>
                  <a:schemeClr val="accent4"/>
                </a:solidFill>
                <a:latin typeface="Apple LiGothic Medium"/>
                <a:ea typeface="Apple LiGothic Medium"/>
                <a:cs typeface="Apple LiGothic Medium"/>
              </a:rPr>
              <a:t>和</a:t>
            </a:r>
            <a:r>
              <a:rPr kumimoji="1" lang="en-US" altLang="zh-TW" dirty="0" smtClean="0">
                <a:solidFill>
                  <a:schemeClr val="accent4"/>
                </a:solidFill>
                <a:latin typeface="Apple LiGothic Medium"/>
                <a:ea typeface="Apple LiGothic Medium"/>
                <a:cs typeface="Apple LiGothic Medium"/>
              </a:rPr>
              <a:t>90</a:t>
            </a:r>
            <a:r>
              <a:rPr kumimoji="1" lang="zh-TW" altLang="en-US" dirty="0" smtClean="0">
                <a:solidFill>
                  <a:schemeClr val="accent4"/>
                </a:solidFill>
                <a:latin typeface="Apple LiGothic Medium"/>
                <a:ea typeface="Apple LiGothic Medium"/>
                <a:cs typeface="Apple LiGothic Medium"/>
              </a:rPr>
              <a:t>年代－</a:t>
            </a:r>
            <a:r>
              <a:rPr kumimoji="1" lang="en-US" altLang="zh-TW" dirty="0" smtClean="0">
                <a:solidFill>
                  <a:schemeClr val="accent4"/>
                </a:solidFill>
                <a:latin typeface="Apple LiGothic Medium"/>
                <a:ea typeface="Apple LiGothic Medium"/>
                <a:cs typeface="Apple LiGothic Medium"/>
              </a:rPr>
              <a:t>PC</a:t>
            </a:r>
            <a:r>
              <a:rPr kumimoji="1" lang="zh-TW" altLang="en-US" dirty="0" smtClean="0">
                <a:solidFill>
                  <a:schemeClr val="accent4"/>
                </a:solidFill>
                <a:latin typeface="Apple LiGothic Medium"/>
                <a:ea typeface="Apple LiGothic Medium"/>
                <a:cs typeface="Apple LiGothic Medium"/>
              </a:rPr>
              <a:t>的天下</a:t>
            </a:r>
            <a:endParaRPr kumimoji="1" lang="zh-TW" altLang="en-US"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5312762"/>
            <a:ext cx="8229600" cy="1166217"/>
          </a:xfrm>
        </p:spPr>
        <p:txBody>
          <a:bodyPr anchor="t">
            <a:normAutofit/>
          </a:bodyPr>
          <a:lstStyle/>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pic>
        <p:nvPicPr>
          <p:cNvPr id="6" name="Picture 5" descr="213.jpg"/>
          <p:cNvPicPr>
            <a:picLocks noChangeAspect="1"/>
          </p:cNvPicPr>
          <p:nvPr/>
        </p:nvPicPr>
        <p:blipFill>
          <a:blip r:embed="rId2" cstate="print"/>
          <a:stretch>
            <a:fillRect/>
          </a:stretch>
        </p:blipFill>
        <p:spPr>
          <a:xfrm>
            <a:off x="457200" y="1516081"/>
            <a:ext cx="4603807" cy="3083996"/>
          </a:xfrm>
          <a:prstGeom prst="rect">
            <a:avLst/>
          </a:prstGeom>
        </p:spPr>
      </p:pic>
      <p:pic>
        <p:nvPicPr>
          <p:cNvPr id="7" name="Picture 6" descr="Windows_XP_Black_Centred_Logo.jpg"/>
          <p:cNvPicPr>
            <a:picLocks noChangeAspect="1"/>
          </p:cNvPicPr>
          <p:nvPr/>
        </p:nvPicPr>
        <p:blipFill>
          <a:blip r:embed="rId3" cstate="print"/>
          <a:stretch>
            <a:fillRect/>
          </a:stretch>
        </p:blipFill>
        <p:spPr>
          <a:xfrm>
            <a:off x="5153640" y="3315709"/>
            <a:ext cx="2716753" cy="1841557"/>
          </a:xfrm>
          <a:prstGeom prst="rect">
            <a:avLst/>
          </a:prstGeom>
        </p:spPr>
      </p:pic>
      <p:pic>
        <p:nvPicPr>
          <p:cNvPr id="9" name="Picture 8" descr="113f1fd89df62927ff70e26250b862f0.png"/>
          <p:cNvPicPr>
            <a:picLocks noChangeAspect="1"/>
          </p:cNvPicPr>
          <p:nvPr/>
        </p:nvPicPr>
        <p:blipFill>
          <a:blip r:embed="rId4" cstate="print"/>
          <a:stretch>
            <a:fillRect/>
          </a:stretch>
        </p:blipFill>
        <p:spPr>
          <a:xfrm>
            <a:off x="5283230" y="1516081"/>
            <a:ext cx="2026016" cy="1804244"/>
          </a:xfrm>
          <a:prstGeom prst="rect">
            <a:avLst/>
          </a:prstGeom>
        </p:spPr>
      </p:pic>
      <p:pic>
        <p:nvPicPr>
          <p:cNvPr id="10" name="Picture 9" descr="Internet_Explorer_7_Logo.png"/>
          <p:cNvPicPr>
            <a:picLocks noChangeAspect="1"/>
          </p:cNvPicPr>
          <p:nvPr/>
        </p:nvPicPr>
        <p:blipFill>
          <a:blip r:embed="rId5" cstate="print"/>
          <a:stretch>
            <a:fillRect/>
          </a:stretch>
        </p:blipFill>
        <p:spPr>
          <a:xfrm>
            <a:off x="7506802" y="2487937"/>
            <a:ext cx="1348461" cy="1348461"/>
          </a:xfrm>
          <a:prstGeom prst="rect">
            <a:avLst/>
          </a:prstGeom>
        </p:spPr>
      </p:pic>
      <p:sp>
        <p:nvSpPr>
          <p:cNvPr id="11" name="內容版面配置區 2"/>
          <p:cNvSpPr txBox="1">
            <a:spLocks/>
          </p:cNvSpPr>
          <p:nvPr/>
        </p:nvSpPr>
        <p:spPr>
          <a:xfrm>
            <a:off x="457200" y="5126296"/>
            <a:ext cx="8229600" cy="1352683"/>
          </a:xfrm>
          <a:prstGeom prst="rect">
            <a:avLst/>
          </a:prstGeom>
        </p:spPr>
        <p:txBody>
          <a:bodyPr vert="horz" lIns="91440" tIns="45720" rIns="91440" bIns="45720" rtlCol="0" anchor="t">
            <a:normAutofit fontScale="92500" lnSpcReduction="2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Wintel PC</a:t>
            </a:r>
            <a:r>
              <a:rPr kumimoji="1" lang="zh-TW" altLang="en-US"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a:t>
            </a:r>
            <a:r>
              <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Windows</a:t>
            </a:r>
            <a:r>
              <a:rPr kumimoji="1" lang="zh-TW" altLang="en-US"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a:t>
            </a:r>
            <a:r>
              <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IE</a:t>
            </a:r>
            <a:r>
              <a:rPr kumimoji="1" lang="zh-TW" altLang="en-US"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a:t>
            </a:r>
            <a:r>
              <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Office</a:t>
            </a:r>
            <a:r>
              <a:rPr kumimoji="1" lang="zh-TW" altLang="en-US"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是主流</a:t>
            </a:r>
            <a:r>
              <a:rPr kumimoji="1" lang="en-US" altLang="zh-TW" sz="3200" dirty="0" smtClean="0">
                <a:latin typeface="Apple LiGothic Medium"/>
                <a:ea typeface="Apple LiGothic Medium"/>
                <a:cs typeface="Apple LiGothic Medium"/>
              </a:rPr>
              <a:t/>
            </a:r>
            <a:br>
              <a:rPr kumimoji="1" lang="en-US" altLang="zh-TW" sz="3200" dirty="0" smtClean="0">
                <a:latin typeface="Apple LiGothic Medium"/>
                <a:ea typeface="Apple LiGothic Medium"/>
                <a:cs typeface="Apple LiGothic Medium"/>
              </a:rPr>
            </a:br>
            <a:r>
              <a:rPr kumimoji="1" lang="zh-TW" altLang="en-US" sz="3200" dirty="0" smtClean="0">
                <a:latin typeface="Apple LiGothic Medium"/>
                <a:ea typeface="Apple LiGothic Medium"/>
                <a:cs typeface="Apple LiGothic Medium"/>
              </a:rPr>
              <a:t>微軟氣勢如日中天、</a:t>
            </a:r>
            <a:r>
              <a:rPr kumimoji="1" lang="en-US" altLang="zh-TW" sz="3200" dirty="0" smtClean="0">
                <a:latin typeface="Apple LiGothic Medium"/>
                <a:ea typeface="Apple LiGothic Medium"/>
                <a:cs typeface="Apple LiGothic Medium"/>
              </a:rPr>
              <a:t>1999</a:t>
            </a:r>
            <a:r>
              <a:rPr kumimoji="1" lang="zh-TW" altLang="en-US" sz="3200" dirty="0" smtClean="0">
                <a:latin typeface="Apple LiGothic Medium"/>
                <a:ea typeface="Apple LiGothic Medium"/>
                <a:cs typeface="Apple LiGothic Medium"/>
              </a:rPr>
              <a:t>年市值達</a:t>
            </a:r>
            <a:r>
              <a:rPr kumimoji="1" lang="en-US" altLang="zh-TW" sz="3200" dirty="0" smtClean="0">
                <a:latin typeface="Apple LiGothic Medium"/>
                <a:ea typeface="Apple LiGothic Medium"/>
                <a:cs typeface="Apple LiGothic Medium"/>
              </a:rPr>
              <a:t>6.19</a:t>
            </a:r>
            <a:r>
              <a:rPr kumimoji="1" lang="zh-TW" altLang="en-US" sz="3200" dirty="0" smtClean="0">
                <a:latin typeface="Apple LiGothic Medium"/>
                <a:ea typeface="Apple LiGothic Medium"/>
                <a:cs typeface="Apple LiGothic Medium"/>
              </a:rPr>
              <a:t>兆美元</a:t>
            </a: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後</a:t>
            </a:r>
            <a:r>
              <a:rPr kumimoji="1" lang="en-US" altLang="zh-TW" dirty="0" smtClean="0">
                <a:solidFill>
                  <a:schemeClr val="accent4"/>
                </a:solidFill>
                <a:latin typeface="Apple LiGothic Medium"/>
                <a:ea typeface="Apple LiGothic Medium"/>
                <a:cs typeface="Apple LiGothic Medium"/>
              </a:rPr>
              <a:t>PC</a:t>
            </a:r>
            <a:r>
              <a:rPr kumimoji="1" lang="zh-TW" altLang="en-US" dirty="0" smtClean="0">
                <a:solidFill>
                  <a:schemeClr val="accent4"/>
                </a:solidFill>
                <a:latin typeface="Apple LiGothic Medium"/>
                <a:ea typeface="Apple LiGothic Medium"/>
                <a:cs typeface="Apple LiGothic Medium"/>
              </a:rPr>
              <a:t>時代－行動裝置當道</a:t>
            </a:r>
            <a:endParaRPr kumimoji="1" lang="zh-TW" altLang="en-US"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5312762"/>
            <a:ext cx="8229600" cy="1166217"/>
          </a:xfrm>
        </p:spPr>
        <p:txBody>
          <a:bodyPr anchor="t">
            <a:normAutofit/>
          </a:bodyPr>
          <a:lstStyle/>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sp>
        <p:nvSpPr>
          <p:cNvPr id="11" name="內容版面配置區 2"/>
          <p:cNvSpPr txBox="1">
            <a:spLocks/>
          </p:cNvSpPr>
          <p:nvPr/>
        </p:nvSpPr>
        <p:spPr>
          <a:xfrm>
            <a:off x="457200" y="5312762"/>
            <a:ext cx="8229600" cy="1352683"/>
          </a:xfrm>
          <a:prstGeom prst="rect">
            <a:avLst/>
          </a:prstGeom>
        </p:spPr>
        <p:txBody>
          <a:bodyPr vert="horz" lIns="91440" tIns="45720" rIns="91440" bIns="45720" rtlCol="0" anchor="t">
            <a:normAutofit fontScale="92500" lnSpcReduction="2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1" lang="en-US" altLang="zh-TW" sz="3200" b="0" i="0" u="none" strike="noStrike" kern="1200" cap="none" spc="0" normalizeH="0" baseline="0" noProof="0" dirty="0" smtClean="0">
                <a:ln>
                  <a:noFill/>
                </a:ln>
                <a:solidFill>
                  <a:schemeClr val="tx1"/>
                </a:solidFill>
                <a:effectLst/>
                <a:uLnTx/>
                <a:uFillTx/>
                <a:latin typeface=""/>
                <a:ea typeface="Apple LiGothic Medium"/>
                <a:cs typeface=""/>
              </a:rPr>
              <a:t>2000</a:t>
            </a:r>
            <a:r>
              <a:rPr kumimoji="1" lang="zh-TW" altLang="en-US" sz="3200" b="0" i="0" u="none" strike="noStrike" kern="1200" cap="none" spc="0" normalizeH="0" baseline="0" noProof="0" dirty="0" smtClean="0">
                <a:ln>
                  <a:noFill/>
                </a:ln>
                <a:solidFill>
                  <a:schemeClr val="tx1"/>
                </a:solidFill>
                <a:effectLst/>
                <a:uLnTx/>
                <a:uFillTx/>
                <a:latin typeface=""/>
                <a:ea typeface="Apple LiGothic Medium"/>
                <a:cs typeface=""/>
              </a:rPr>
              <a:t>年後段，智慧型手機和平板電腦稱崛起</a:t>
            </a:r>
            <a:r>
              <a:rPr kumimoji="1" lang="en-US" altLang="zh-TW" sz="3200" dirty="0" smtClean="0">
                <a:latin typeface=""/>
                <a:ea typeface="Apple LiGothic Medium"/>
                <a:cs typeface=""/>
              </a:rPr>
              <a:t/>
            </a:r>
            <a:br>
              <a:rPr kumimoji="1" lang="en-US" altLang="zh-TW" sz="3200" dirty="0" smtClean="0">
                <a:latin typeface=""/>
                <a:ea typeface="Apple LiGothic Medium"/>
                <a:cs typeface=""/>
              </a:rPr>
            </a:br>
            <a:r>
              <a:rPr kumimoji="1" lang="zh-TW" altLang="en-US" sz="3200" dirty="0" smtClean="0">
                <a:latin typeface=""/>
                <a:ea typeface="Apple LiGothic Medium"/>
                <a:cs typeface=""/>
              </a:rPr>
              <a:t>行動</a:t>
            </a:r>
            <a:r>
              <a:rPr kumimoji="1" lang="en-US" altLang="zh-TW" sz="3200" dirty="0" smtClean="0">
                <a:latin typeface=""/>
                <a:ea typeface="Apple LiGothic Medium"/>
                <a:cs typeface=""/>
              </a:rPr>
              <a:t>APP</a:t>
            </a:r>
            <a:r>
              <a:rPr kumimoji="1" lang="zh-TW" altLang="en-US" sz="3200" dirty="0" smtClean="0">
                <a:latin typeface=""/>
                <a:ea typeface="Apple LiGothic Medium"/>
                <a:cs typeface=""/>
              </a:rPr>
              <a:t>生態形成，</a:t>
            </a:r>
            <a:r>
              <a:rPr kumimoji="1" lang="en-US" altLang="zh-TW" sz="3200" dirty="0" smtClean="0">
                <a:latin typeface=""/>
                <a:ea typeface="Apple LiGothic Medium"/>
                <a:cs typeface=""/>
              </a:rPr>
              <a:t>PC</a:t>
            </a:r>
            <a:r>
              <a:rPr kumimoji="1" lang="zh-TW" altLang="en-US" sz="3200" dirty="0" smtClean="0">
                <a:latin typeface=""/>
                <a:ea typeface="Apple LiGothic Medium"/>
                <a:cs typeface=""/>
              </a:rPr>
              <a:t>日益式微</a:t>
            </a:r>
            <a:endParaRPr kumimoji="1" lang="en-US" altLang="zh-TW" sz="3200" b="0" i="0" u="none" strike="noStrike" kern="1200" cap="none" spc="0" normalizeH="0" baseline="0" noProof="0" dirty="0" smtClean="0">
              <a:ln>
                <a:noFill/>
              </a:ln>
              <a:solidFill>
                <a:schemeClr val="tx1"/>
              </a:solidFill>
              <a:effectLst/>
              <a:uLnTx/>
              <a:uFillTx/>
              <a:latin typeface=""/>
              <a:ea typeface="Apple LiGothic Medium"/>
              <a:cs typeface=""/>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
              <a:ea typeface="Apple LiGothic Medium"/>
              <a:cs typeface=""/>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
              <a:ea typeface="Apple LiGothic Medium"/>
              <a:cs typeface=""/>
            </a:endParaRPr>
          </a:p>
        </p:txBody>
      </p:sp>
      <p:pic>
        <p:nvPicPr>
          <p:cNvPr id="12" name="Picture 11" descr="ipad-shot.jpg"/>
          <p:cNvPicPr>
            <a:picLocks noChangeAspect="1"/>
          </p:cNvPicPr>
          <p:nvPr/>
        </p:nvPicPr>
        <p:blipFill>
          <a:blip r:embed="rId2" cstate="print"/>
          <a:stretch>
            <a:fillRect/>
          </a:stretch>
        </p:blipFill>
        <p:spPr>
          <a:xfrm>
            <a:off x="301290" y="1236996"/>
            <a:ext cx="4100744" cy="2624476"/>
          </a:xfrm>
          <a:prstGeom prst="rect">
            <a:avLst/>
          </a:prstGeom>
        </p:spPr>
      </p:pic>
      <p:pic>
        <p:nvPicPr>
          <p:cNvPr id="14" name="Picture 13" descr="11x03018b34tega-580x357.jpg"/>
          <p:cNvPicPr>
            <a:picLocks noChangeAspect="1"/>
          </p:cNvPicPr>
          <p:nvPr/>
        </p:nvPicPr>
        <p:blipFill>
          <a:blip r:embed="rId3" cstate="print"/>
          <a:stretch>
            <a:fillRect/>
          </a:stretch>
        </p:blipFill>
        <p:spPr>
          <a:xfrm>
            <a:off x="4322589" y="2307013"/>
            <a:ext cx="4580348" cy="2819283"/>
          </a:xfrm>
          <a:prstGeom prst="rect">
            <a:avLst/>
          </a:prstGeom>
        </p:spPr>
      </p:pic>
      <p:pic>
        <p:nvPicPr>
          <p:cNvPr id="15" name="Picture 14" descr="ios6bg.png"/>
          <p:cNvPicPr>
            <a:picLocks noChangeAspect="1"/>
          </p:cNvPicPr>
          <p:nvPr/>
        </p:nvPicPr>
        <p:blipFill>
          <a:blip r:embed="rId4" cstate="print"/>
          <a:stretch>
            <a:fillRect/>
          </a:stretch>
        </p:blipFill>
        <p:spPr>
          <a:xfrm>
            <a:off x="651581" y="4263268"/>
            <a:ext cx="1550187" cy="863028"/>
          </a:xfrm>
          <a:prstGeom prst="rect">
            <a:avLst/>
          </a:prstGeom>
        </p:spPr>
      </p:pic>
      <p:pic>
        <p:nvPicPr>
          <p:cNvPr id="16" name="Picture 15" descr="Google-Android.png"/>
          <p:cNvPicPr>
            <a:picLocks noChangeAspect="1"/>
          </p:cNvPicPr>
          <p:nvPr/>
        </p:nvPicPr>
        <p:blipFill>
          <a:blip r:embed="rId5" cstate="print"/>
          <a:stretch>
            <a:fillRect/>
          </a:stretch>
        </p:blipFill>
        <p:spPr>
          <a:xfrm>
            <a:off x="2483660" y="4018220"/>
            <a:ext cx="1502001" cy="1294542"/>
          </a:xfrm>
          <a:prstGeom prst="rect">
            <a:avLst/>
          </a:prstGeom>
        </p:spPr>
      </p:pic>
      <p:pic>
        <p:nvPicPr>
          <p:cNvPr id="17" name="Picture 16" descr="Blackberry-Logo.jpg"/>
          <p:cNvPicPr>
            <a:picLocks noChangeAspect="1"/>
          </p:cNvPicPr>
          <p:nvPr/>
        </p:nvPicPr>
        <p:blipFill>
          <a:blip r:embed="rId6" cstate="print"/>
          <a:stretch>
            <a:fillRect/>
          </a:stretch>
        </p:blipFill>
        <p:spPr>
          <a:xfrm>
            <a:off x="4561470" y="1211079"/>
            <a:ext cx="2140034" cy="1070017"/>
          </a:xfrm>
          <a:prstGeom prst="rect">
            <a:avLst/>
          </a:prstGeom>
        </p:spPr>
      </p:pic>
      <p:pic>
        <p:nvPicPr>
          <p:cNvPr id="19" name="Picture 18" descr="windows-phone-square-logo.jpg"/>
          <p:cNvPicPr>
            <a:picLocks noChangeAspect="1"/>
          </p:cNvPicPr>
          <p:nvPr/>
        </p:nvPicPr>
        <p:blipFill>
          <a:blip r:embed="rId7" cstate="print"/>
          <a:stretch>
            <a:fillRect/>
          </a:stretch>
        </p:blipFill>
        <p:spPr>
          <a:xfrm>
            <a:off x="6891142" y="1478539"/>
            <a:ext cx="1607820" cy="609600"/>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2010</a:t>
            </a:r>
            <a:r>
              <a:rPr kumimoji="1" lang="zh-TW" altLang="en-US" dirty="0" smtClean="0">
                <a:solidFill>
                  <a:schemeClr val="accent4"/>
                </a:solidFill>
                <a:latin typeface="Apple LiGothic Medium"/>
                <a:ea typeface="Apple LiGothic Medium"/>
                <a:cs typeface="Apple LiGothic Medium"/>
              </a:rPr>
              <a:t>是行動裝置的突破年</a:t>
            </a:r>
            <a:endParaRPr kumimoji="1" lang="zh-TW" altLang="en-US"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5312762"/>
            <a:ext cx="8229600" cy="1166217"/>
          </a:xfrm>
        </p:spPr>
        <p:txBody>
          <a:bodyPr anchor="t">
            <a:normAutofit/>
          </a:bodyPr>
          <a:lstStyle/>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pic>
        <p:nvPicPr>
          <p:cNvPr id="4" name="Picture 3"/>
          <p:cNvPicPr>
            <a:picLocks noChangeAspect="1"/>
          </p:cNvPicPr>
          <p:nvPr/>
        </p:nvPicPr>
        <p:blipFill>
          <a:blip r:embed="rId2" cstate="print"/>
          <a:stretch>
            <a:fillRect/>
          </a:stretch>
        </p:blipFill>
        <p:spPr>
          <a:xfrm>
            <a:off x="1158017" y="1295796"/>
            <a:ext cx="6824557" cy="4189930"/>
          </a:xfrm>
          <a:prstGeom prst="rect">
            <a:avLst/>
          </a:prstGeom>
        </p:spPr>
      </p:pic>
      <p:sp>
        <p:nvSpPr>
          <p:cNvPr id="5" name="內容版面配置區 2"/>
          <p:cNvSpPr txBox="1">
            <a:spLocks/>
          </p:cNvSpPr>
          <p:nvPr/>
        </p:nvSpPr>
        <p:spPr>
          <a:xfrm>
            <a:off x="457200" y="5485726"/>
            <a:ext cx="8229600" cy="1179719"/>
          </a:xfrm>
          <a:prstGeom prst="rect">
            <a:avLst/>
          </a:prstGeom>
        </p:spPr>
        <p:txBody>
          <a:bodyPr vert="horz" lIns="91440" tIns="45720" rIns="91440" bIns="45720" rtlCol="0" anchor="t">
            <a:normAutofit fontScale="62500" lnSpcReduction="20000"/>
          </a:bodyPr>
          <a:lstStyle/>
          <a:p>
            <a:pPr marL="342900" indent="-342900">
              <a:lnSpc>
                <a:spcPct val="150000"/>
              </a:lnSpc>
              <a:spcBef>
                <a:spcPct val="20000"/>
              </a:spcBef>
            </a:pPr>
            <a:r>
              <a:rPr kumimoji="1" lang="en-US" altLang="zh-TW"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2011</a:t>
            </a:r>
            <a:r>
              <a:rPr kumimoji="1" lang="zh-TW" altLang="en-US"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年，智慧型手機和平板電腦總銷量首次超越</a:t>
            </a:r>
            <a:r>
              <a:rPr kumimoji="1" lang="en-US" altLang="zh-TW" sz="4000" dirty="0" smtClean="0">
                <a:latin typeface="Apple LiGothic Medium"/>
                <a:ea typeface="Apple LiGothic Medium"/>
                <a:cs typeface="Apple LiGothic Medium"/>
              </a:rPr>
              <a:t/>
            </a:r>
            <a:br>
              <a:rPr kumimoji="1" lang="en-US" altLang="zh-TW" sz="4000" dirty="0" smtClean="0">
                <a:latin typeface="Apple LiGothic Medium"/>
                <a:ea typeface="Apple LiGothic Medium"/>
                <a:cs typeface="Apple LiGothic Medium"/>
              </a:rPr>
            </a:br>
            <a:r>
              <a:rPr kumimoji="1" lang="zh-TW" altLang="en-US"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桌上型和筆記型電腦</a:t>
            </a:r>
            <a:r>
              <a:rPr kumimoji="1" lang="en-US" altLang="zh-TW"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 </a:t>
            </a:r>
            <a:r>
              <a:rPr kumimoji="1" lang="zh-TW" altLang="en-US" sz="288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（資料</a:t>
            </a:r>
            <a:r>
              <a:rPr kumimoji="1" lang="zh-TW" altLang="en-US" sz="2880" dirty="0" smtClean="0">
                <a:latin typeface="Apple LiGothic Medium"/>
                <a:ea typeface="Apple LiGothic Medium"/>
                <a:cs typeface="Apple LiGothic Medium"/>
              </a:rPr>
              <a:t>出自：</a:t>
            </a:r>
            <a:r>
              <a:rPr lang="en-US" sz="2880" dirty="0" smtClean="0"/>
              <a:t>Mary Meeker, </a:t>
            </a:r>
            <a:r>
              <a:rPr lang="en-US" sz="2880" dirty="0" err="1" smtClean="0"/>
              <a:t>Kleiner</a:t>
            </a:r>
            <a:r>
              <a:rPr lang="en-US" sz="2880" dirty="0" smtClean="0"/>
              <a:t> Perkins</a:t>
            </a:r>
            <a:r>
              <a:rPr kumimoji="1" lang="zh-TW" altLang="en-US" sz="288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a:t>
            </a:r>
            <a:endParaRPr kumimoji="1" lang="en-US" altLang="zh-TW" sz="288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前任霸主試圖扳回一城，但</a:t>
            </a:r>
            <a:r>
              <a:rPr kumimoji="1" lang="en-US" altLang="zh-TW" dirty="0" smtClean="0">
                <a:solidFill>
                  <a:schemeClr val="accent4"/>
                </a:solidFill>
                <a:latin typeface="Apple LiGothic Medium"/>
                <a:ea typeface="Apple LiGothic Medium"/>
                <a:cs typeface="Apple LiGothic Medium"/>
              </a:rPr>
              <a:t>…</a:t>
            </a:r>
            <a:endParaRPr kumimoji="1" lang="zh-TW" altLang="en-US"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5312762"/>
            <a:ext cx="8229600" cy="1166217"/>
          </a:xfrm>
        </p:spPr>
        <p:txBody>
          <a:bodyPr anchor="t">
            <a:normAutofit/>
          </a:bodyPr>
          <a:lstStyle/>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sp>
        <p:nvSpPr>
          <p:cNvPr id="11" name="內容版面配置區 2"/>
          <p:cNvSpPr txBox="1">
            <a:spLocks/>
          </p:cNvSpPr>
          <p:nvPr/>
        </p:nvSpPr>
        <p:spPr>
          <a:xfrm>
            <a:off x="457200" y="5533049"/>
            <a:ext cx="8229600" cy="945930"/>
          </a:xfrm>
          <a:prstGeom prst="rect">
            <a:avLst/>
          </a:prstGeom>
        </p:spPr>
        <p:txBody>
          <a:bodyPr vert="horz" lIns="91440" tIns="45720" rIns="91440" bIns="45720" rtlCol="0" anchor="t">
            <a:normAutofit fontScale="55000" lnSpcReduction="20000"/>
          </a:bodyPr>
          <a:lstStyle/>
          <a:p>
            <a:pPr marL="342900" marR="0" lvl="0" indent="-342900" defTabSz="914400" rtl="0" eaLnBrk="1" fontAlgn="auto" latinLnBrk="0" hangingPunct="1">
              <a:lnSpc>
                <a:spcPct val="150000"/>
              </a:lnSpc>
              <a:spcBef>
                <a:spcPct val="20000"/>
              </a:spcBef>
              <a:spcAft>
                <a:spcPts val="0"/>
              </a:spcAft>
              <a:buClrTx/>
              <a:buSzTx/>
              <a:buFont typeface="Arial" pitchFamily="34" charset="0"/>
              <a:buNone/>
              <a:tabLst/>
              <a:defRPr/>
            </a:pPr>
            <a:r>
              <a:rPr kumimoji="1" lang="zh-TW" altLang="en-US" sz="3429"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用戶對</a:t>
            </a:r>
            <a:r>
              <a:rPr kumimoji="1" lang="en-US" altLang="zh-TW" sz="3429"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Windows</a:t>
            </a:r>
            <a:r>
              <a:rPr kumimoji="1" lang="en-US" altLang="zh-TW" sz="3429" b="0" i="0" u="none" strike="noStrike" kern="1200" cap="none" spc="0" normalizeH="0" noProof="0" dirty="0" smtClean="0">
                <a:ln>
                  <a:noFill/>
                </a:ln>
                <a:solidFill>
                  <a:schemeClr val="tx1"/>
                </a:solidFill>
                <a:effectLst/>
                <a:uLnTx/>
                <a:uFillTx/>
                <a:latin typeface="Apple LiGothic Medium"/>
                <a:ea typeface="Apple LiGothic Medium"/>
                <a:cs typeface="Apple LiGothic Medium"/>
              </a:rPr>
              <a:t> 8</a:t>
            </a:r>
            <a:r>
              <a:rPr kumimoji="1" lang="zh-TW" altLang="en-US" sz="3429" b="0" i="0" u="none" strike="noStrike" kern="1200" cap="none" spc="0" normalizeH="0" noProof="0" dirty="0" smtClean="0">
                <a:ln>
                  <a:noFill/>
                </a:ln>
                <a:solidFill>
                  <a:schemeClr val="tx1"/>
                </a:solidFill>
                <a:effectLst/>
                <a:uLnTx/>
                <a:uFillTx/>
                <a:latin typeface="Apple LiGothic Medium"/>
                <a:ea typeface="Apple LiGothic Medium"/>
                <a:cs typeface="Apple LiGothic Medium"/>
              </a:rPr>
              <a:t>普遍反應不佳，</a:t>
            </a:r>
            <a:r>
              <a:rPr kumimoji="1" lang="en-US" altLang="zh-TW" sz="3429" b="0" i="0" u="none" strike="noStrike" kern="1200" cap="none" spc="0" normalizeH="0" noProof="0" dirty="0" smtClean="0">
                <a:ln>
                  <a:noFill/>
                </a:ln>
                <a:solidFill>
                  <a:schemeClr val="tx1"/>
                </a:solidFill>
                <a:effectLst/>
                <a:uLnTx/>
                <a:uFillTx/>
                <a:latin typeface="Apple LiGothic Medium"/>
                <a:ea typeface="Apple LiGothic Medium"/>
                <a:cs typeface="Apple LiGothic Medium"/>
              </a:rPr>
              <a:t> </a:t>
            </a:r>
            <a:r>
              <a:rPr kumimoji="1" lang="zh-TW" altLang="en-US" sz="3429" dirty="0" smtClean="0">
                <a:latin typeface="Apple LiGothic Medium"/>
                <a:ea typeface="Apple LiGothic Medium"/>
                <a:cs typeface="Apple LiGothic Medium"/>
              </a:rPr>
              <a:t>軟硬體</a:t>
            </a:r>
            <a:r>
              <a:rPr kumimoji="1" lang="zh-TW" altLang="en-US" sz="3429" b="0" i="0" u="none" strike="noStrike" kern="1200" cap="none" spc="0" normalizeH="0" noProof="0" dirty="0" smtClean="0">
                <a:ln>
                  <a:noFill/>
                </a:ln>
                <a:solidFill>
                  <a:schemeClr val="tx1"/>
                </a:solidFill>
                <a:effectLst/>
                <a:uLnTx/>
                <a:uFillTx/>
                <a:latin typeface="Apple LiGothic Medium"/>
                <a:ea typeface="Apple LiGothic Medium"/>
                <a:cs typeface="Apple LiGothic Medium"/>
              </a:rPr>
              <a:t>銷量遠不如預期</a:t>
            </a:r>
            <a:endParaRPr kumimoji="1" lang="en-US" altLang="zh-TW" sz="3429" b="0" i="0" u="none" strike="noStrike" kern="1200" cap="none" spc="0" normalizeH="0" noProof="0" dirty="0" smtClean="0">
              <a:ln>
                <a:noFill/>
              </a:ln>
              <a:solidFill>
                <a:schemeClr val="tx1"/>
              </a:solidFill>
              <a:effectLst/>
              <a:uLnTx/>
              <a:uFillTx/>
              <a:latin typeface="Apple LiGothic Medium"/>
              <a:ea typeface="Apple LiGothic Medium"/>
              <a:cs typeface="Apple LiGothic Medium"/>
            </a:endParaRPr>
          </a:p>
          <a:p>
            <a:pPr marL="342900" marR="0" lvl="0" indent="-342900" defTabSz="914400" rtl="0" eaLnBrk="1" fontAlgn="auto" latinLnBrk="0" hangingPunct="1">
              <a:lnSpc>
                <a:spcPct val="150000"/>
              </a:lnSpc>
              <a:spcBef>
                <a:spcPct val="20000"/>
              </a:spcBef>
              <a:spcAft>
                <a:spcPts val="0"/>
              </a:spcAft>
              <a:buClrTx/>
              <a:buSzTx/>
              <a:buFont typeface="Arial" pitchFamily="34" charset="0"/>
              <a:buNone/>
              <a:tabLst/>
              <a:defRPr/>
            </a:pPr>
            <a:r>
              <a:rPr kumimoji="1" lang="en-US" altLang="zh-TW" sz="3429" baseline="0" dirty="0" smtClean="0">
                <a:latin typeface="Apple LiGothic Medium"/>
                <a:ea typeface="Apple LiGothic Medium"/>
                <a:cs typeface="Apple LiGothic Medium"/>
              </a:rPr>
              <a:t>What about Windows 10?</a:t>
            </a:r>
            <a:endParaRPr kumimoji="1" lang="en-US" altLang="zh-TW" sz="3429"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pic>
        <p:nvPicPr>
          <p:cNvPr id="14" name="Picture 13" descr="Win8-fail-600x437.png"/>
          <p:cNvPicPr>
            <a:picLocks noChangeAspect="1"/>
          </p:cNvPicPr>
          <p:nvPr/>
        </p:nvPicPr>
        <p:blipFill>
          <a:blip r:embed="rId2" cstate="print"/>
          <a:stretch>
            <a:fillRect/>
          </a:stretch>
        </p:blipFill>
        <p:spPr>
          <a:xfrm>
            <a:off x="541700" y="1444524"/>
            <a:ext cx="5004632" cy="3645040"/>
          </a:xfrm>
          <a:prstGeom prst="rect">
            <a:avLst/>
          </a:prstGeom>
        </p:spPr>
      </p:pic>
      <p:pic>
        <p:nvPicPr>
          <p:cNvPr id="15" name="Picture 14" descr="GlumSteveBallmer.jpg"/>
          <p:cNvPicPr>
            <a:picLocks noChangeAspect="1"/>
          </p:cNvPicPr>
          <p:nvPr/>
        </p:nvPicPr>
        <p:blipFill>
          <a:blip r:embed="rId3" cstate="print"/>
          <a:stretch>
            <a:fillRect/>
          </a:stretch>
        </p:blipFill>
        <p:spPr>
          <a:xfrm>
            <a:off x="5718326" y="2682297"/>
            <a:ext cx="3192412" cy="2394309"/>
          </a:xfrm>
          <a:prstGeom prst="rect">
            <a:avLst/>
          </a:prstGeom>
        </p:spPr>
      </p:pic>
      <p:sp>
        <p:nvSpPr>
          <p:cNvPr id="16" name="內容版面配置區 2"/>
          <p:cNvSpPr txBox="1">
            <a:spLocks/>
          </p:cNvSpPr>
          <p:nvPr/>
        </p:nvSpPr>
        <p:spPr>
          <a:xfrm>
            <a:off x="6117730" y="1522272"/>
            <a:ext cx="2793008" cy="637467"/>
          </a:xfrm>
          <a:prstGeom prst="rect">
            <a:avLst/>
          </a:prstGeom>
        </p:spPr>
        <p:txBody>
          <a:bodyPr vert="horz" lIns="91440" tIns="45720" rIns="91440" bIns="45720" rtlCol="0" anchor="t">
            <a:normAutofit fontScale="77500" lnSpcReduction="20000"/>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1" lang="zh-TW" altLang="en-US" sz="2800" b="0" i="0" u="none" strike="noStrike" kern="1200" cap="none" spc="0" normalizeH="0" baseline="0" noProof="0" dirty="0" smtClean="0">
                <a:ln>
                  <a:noFill/>
                </a:ln>
                <a:solidFill>
                  <a:srgbClr val="FF0000"/>
                </a:solidFill>
                <a:effectLst/>
                <a:uLnTx/>
                <a:uFillTx/>
                <a:latin typeface="Apple LiGothic Medium"/>
                <a:ea typeface="Apple LiGothic Medium"/>
                <a:cs typeface="Apple LiGothic Medium"/>
              </a:rPr>
              <a:t>我的「開始」鍵呢？</a:t>
            </a:r>
            <a:endParaRPr kumimoji="1" lang="en-US" altLang="zh-TW" sz="2800" b="0" i="0" u="none" strike="noStrike" kern="1200" cap="none" spc="0" normalizeH="0" baseline="0" noProof="0" dirty="0" smtClean="0">
              <a:ln>
                <a:noFill/>
              </a:ln>
              <a:solidFill>
                <a:srgbClr val="FF0000"/>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
        <p:nvSpPr>
          <p:cNvPr id="20" name="Left Arrow 19"/>
          <p:cNvSpPr/>
          <p:nvPr/>
        </p:nvSpPr>
        <p:spPr>
          <a:xfrm>
            <a:off x="5057128" y="1779481"/>
            <a:ext cx="978408" cy="30251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11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Textbook and Score</a:t>
            </a:r>
            <a:endParaRPr lang="zh-TW" altLang="en-US" dirty="0"/>
          </a:p>
        </p:txBody>
      </p:sp>
      <p:sp>
        <p:nvSpPr>
          <p:cNvPr id="3" name="內容版面配置區 2"/>
          <p:cNvSpPr>
            <a:spLocks noGrp="1"/>
          </p:cNvSpPr>
          <p:nvPr>
            <p:ph idx="1"/>
          </p:nvPr>
        </p:nvSpPr>
        <p:spPr>
          <a:xfrm>
            <a:off x="457200" y="1343722"/>
            <a:ext cx="8229600" cy="5145657"/>
          </a:xfrm>
        </p:spPr>
        <p:txBody>
          <a:bodyPr>
            <a:noAutofit/>
          </a:bodyPr>
          <a:lstStyle/>
          <a:p>
            <a:pPr>
              <a:buFont typeface="Wingdings" panose="05000000000000000000" pitchFamily="2" charset="2"/>
              <a:buChar char="l"/>
              <a:defRPr/>
            </a:pPr>
            <a:r>
              <a:rPr lang="zh-TW" altLang="en-US" sz="2000" dirty="0">
                <a:effectLst>
                  <a:outerShdw blurRad="38100" dist="38100" dir="2700000" algn="tl">
                    <a:srgbClr val="000000">
                      <a:alpha val="43137"/>
                    </a:srgbClr>
                  </a:outerShdw>
                </a:effectLst>
              </a:rPr>
              <a:t>教學用</a:t>
            </a:r>
            <a:r>
              <a:rPr lang="zh-TW" altLang="en-US" sz="2000" dirty="0" smtClean="0">
                <a:effectLst>
                  <a:outerShdw blurRad="38100" dist="38100" dir="2700000" algn="tl">
                    <a:srgbClr val="000000">
                      <a:alpha val="43137"/>
                    </a:srgbClr>
                  </a:outerShdw>
                </a:effectLst>
              </a:rPr>
              <a:t>書</a:t>
            </a:r>
            <a:r>
              <a:rPr lang="en-US" altLang="zh-TW" sz="2000" dirty="0" smtClean="0">
                <a:effectLst>
                  <a:outerShdw blurRad="38100" dist="38100" dir="2700000" algn="tl">
                    <a:srgbClr val="000000">
                      <a:alpha val="43137"/>
                    </a:srgbClr>
                  </a:outerShdw>
                </a:effectLst>
              </a:rPr>
              <a:t>(Textbook):</a:t>
            </a:r>
            <a:endParaRPr lang="en-US" altLang="zh-TW" sz="2000" dirty="0">
              <a:effectLst>
                <a:outerShdw blurRad="38100" dist="38100" dir="2700000" algn="tl">
                  <a:srgbClr val="000000">
                    <a:alpha val="43137"/>
                  </a:srgbClr>
                </a:outerShdw>
              </a:effectLst>
            </a:endParaRPr>
          </a:p>
          <a:p>
            <a:pPr lvl="1">
              <a:buFont typeface="Wingdings" pitchFamily="2" charset="2"/>
              <a:buChar char="ü"/>
              <a:defRPr/>
            </a:pPr>
            <a:r>
              <a:rPr lang="en-US" altLang="zh-TW" sz="1800" dirty="0" smtClean="0"/>
              <a:t>The </a:t>
            </a:r>
            <a:r>
              <a:rPr lang="en-US" altLang="zh-TW" sz="1800" dirty="0"/>
              <a:t>Swift Programming Language, 2015, Apple Inc. </a:t>
            </a:r>
          </a:p>
          <a:p>
            <a:pPr lvl="1">
              <a:buFont typeface="Wingdings" pitchFamily="2" charset="2"/>
              <a:buChar char="ü"/>
              <a:defRPr/>
            </a:pPr>
            <a:r>
              <a:rPr lang="en-US" altLang="zh-TW" sz="1800" dirty="0" err="1" smtClean="0"/>
              <a:t>Hollemans</a:t>
            </a:r>
            <a:r>
              <a:rPr lang="en-US" altLang="zh-TW" sz="1800" dirty="0"/>
              <a:t>, The </a:t>
            </a:r>
            <a:r>
              <a:rPr lang="en-US" altLang="zh-TW" sz="1800" dirty="0" err="1"/>
              <a:t>iOS</a:t>
            </a:r>
            <a:r>
              <a:rPr lang="en-US" altLang="zh-TW" sz="1800" dirty="0"/>
              <a:t> Apprentice: Beginning </a:t>
            </a:r>
            <a:r>
              <a:rPr lang="en-US" altLang="zh-TW" sz="1800" dirty="0" err="1"/>
              <a:t>iOS</a:t>
            </a:r>
            <a:r>
              <a:rPr lang="en-US" altLang="zh-TW" sz="1800" dirty="0"/>
              <a:t> Development with Swift, 2015 </a:t>
            </a:r>
            <a:r>
              <a:rPr lang="en-US" altLang="zh-TW" sz="1800" dirty="0" err="1"/>
              <a:t>Razeware</a:t>
            </a:r>
            <a:r>
              <a:rPr lang="en-US" altLang="zh-TW" sz="1800" dirty="0"/>
              <a:t> LLC. </a:t>
            </a:r>
          </a:p>
          <a:p>
            <a:pPr lvl="1">
              <a:buFont typeface="Wingdings" pitchFamily="2" charset="2"/>
              <a:buChar char="ü"/>
              <a:defRPr/>
            </a:pPr>
            <a:r>
              <a:rPr lang="en-US" altLang="zh-TW" sz="1800" dirty="0" smtClean="0"/>
              <a:t>Matt </a:t>
            </a:r>
            <a:r>
              <a:rPr lang="en-US" altLang="zh-TW" sz="1800" dirty="0" err="1"/>
              <a:t>Neuburg</a:t>
            </a:r>
            <a:r>
              <a:rPr lang="en-US" altLang="zh-TW" sz="1800" dirty="0"/>
              <a:t>, Programming iOS 8, 5th Edition, 2015, O’Reilly Media, Inc., United States of America</a:t>
            </a:r>
            <a:r>
              <a:rPr lang="en-US" altLang="zh-TW" sz="1800" dirty="0" smtClean="0"/>
              <a:t>.</a:t>
            </a:r>
          </a:p>
          <a:p>
            <a:pPr lvl="1">
              <a:buFont typeface="Wingdings" pitchFamily="2" charset="2"/>
              <a:buChar char="ü"/>
              <a:defRPr/>
            </a:pPr>
            <a:r>
              <a:rPr lang="en-US" altLang="zh-TW" sz="1800" dirty="0" smtClean="0"/>
              <a:t>…</a:t>
            </a:r>
          </a:p>
          <a:p>
            <a:pPr>
              <a:buFont typeface="Wingdings" panose="05000000000000000000" pitchFamily="2" charset="2"/>
              <a:buChar char="l"/>
              <a:defRPr/>
            </a:pPr>
            <a:r>
              <a:rPr lang="zh-TW" altLang="zh-TW" sz="2000" dirty="0" smtClean="0">
                <a:effectLst>
                  <a:outerShdw blurRad="38100" dist="38100" dir="2700000" algn="tl">
                    <a:srgbClr val="000000">
                      <a:alpha val="43137"/>
                    </a:srgbClr>
                  </a:outerShdw>
                </a:effectLst>
              </a:rPr>
              <a:t>成績評量</a:t>
            </a:r>
            <a:r>
              <a:rPr lang="zh-TW" altLang="zh-TW" sz="2000" dirty="0">
                <a:effectLst>
                  <a:outerShdw blurRad="38100" dist="38100" dir="2700000" algn="tl">
                    <a:srgbClr val="000000">
                      <a:alpha val="43137"/>
                    </a:srgbClr>
                  </a:outerShdw>
                </a:effectLst>
              </a:rPr>
              <a:t>及</a:t>
            </a:r>
            <a:r>
              <a:rPr lang="zh-TW" altLang="zh-TW" sz="2000" dirty="0" smtClean="0">
                <a:effectLst>
                  <a:outerShdw blurRad="38100" dist="38100" dir="2700000" algn="tl">
                    <a:srgbClr val="000000">
                      <a:alpha val="43137"/>
                    </a:srgbClr>
                  </a:outerShdw>
                </a:effectLst>
              </a:rPr>
              <a:t>標準</a:t>
            </a:r>
            <a:r>
              <a:rPr lang="en-US" altLang="zh-TW" sz="2000" dirty="0" smtClean="0">
                <a:effectLst>
                  <a:outerShdw blurRad="38100" dist="38100" dir="2700000" algn="tl">
                    <a:srgbClr val="000000">
                      <a:alpha val="43137"/>
                    </a:srgbClr>
                  </a:outerShdw>
                </a:effectLst>
              </a:rPr>
              <a:t>(Score and</a:t>
            </a:r>
            <a:r>
              <a:rPr lang="zh-TW" altLang="en-US" sz="2000" dirty="0" smtClean="0">
                <a:effectLst>
                  <a:outerShdw blurRad="38100" dist="38100" dir="2700000" algn="tl">
                    <a:srgbClr val="000000">
                      <a:alpha val="43137"/>
                    </a:srgbClr>
                  </a:outerShdw>
                </a:effectLst>
              </a:rPr>
              <a:t> </a:t>
            </a:r>
            <a:r>
              <a:rPr lang="en-US" altLang="zh-TW" sz="2000" dirty="0" smtClean="0">
                <a:effectLst>
                  <a:outerShdw blurRad="38100" dist="38100" dir="2700000" algn="tl">
                    <a:srgbClr val="000000">
                      <a:alpha val="43137"/>
                    </a:srgbClr>
                  </a:outerShdw>
                </a:effectLst>
              </a:rPr>
              <a:t>Standard):</a:t>
            </a:r>
            <a:endParaRPr lang="en-US" altLang="zh-TW" sz="2000" dirty="0">
              <a:effectLst>
                <a:outerShdw blurRad="38100" dist="38100" dir="2700000" algn="tl">
                  <a:srgbClr val="000000">
                    <a:alpha val="43137"/>
                  </a:srgbClr>
                </a:outerShdw>
              </a:effectLst>
            </a:endParaRPr>
          </a:p>
          <a:p>
            <a:pPr lvl="1">
              <a:buFont typeface="Wingdings" pitchFamily="2" charset="2"/>
              <a:buChar char="ü"/>
              <a:defRPr/>
            </a:pPr>
            <a:r>
              <a:rPr lang="zh-TW" altLang="zh-TW" sz="2000" dirty="0"/>
              <a:t>平常成績</a:t>
            </a:r>
            <a:r>
              <a:rPr lang="zh-TW" altLang="zh-TW" sz="2000" dirty="0" smtClean="0"/>
              <a:t>：</a:t>
            </a:r>
            <a:r>
              <a:rPr lang="en-US" altLang="zh-TW" sz="2000" dirty="0" smtClean="0"/>
              <a:t>60</a:t>
            </a:r>
            <a:r>
              <a:rPr lang="en-US" altLang="zh-TW" sz="2000" dirty="0"/>
              <a:t>%</a:t>
            </a:r>
            <a:r>
              <a:rPr lang="zh-TW" altLang="en-US" sz="2000" dirty="0"/>
              <a:t> </a:t>
            </a:r>
            <a:r>
              <a:rPr lang="en-US" altLang="zh-TW" sz="2000" dirty="0"/>
              <a:t>(</a:t>
            </a:r>
            <a:r>
              <a:rPr lang="zh-TW" altLang="zh-TW" sz="2000" dirty="0"/>
              <a:t>課堂</a:t>
            </a:r>
            <a:r>
              <a:rPr lang="zh-TW" altLang="en-US" sz="2000" dirty="0"/>
              <a:t>點名、</a:t>
            </a:r>
            <a:r>
              <a:rPr lang="zh-TW" altLang="zh-TW" sz="2000" dirty="0"/>
              <a:t>作業、筆記及學習精神</a:t>
            </a:r>
            <a:r>
              <a:rPr lang="en-US" altLang="zh-TW" sz="2000" dirty="0"/>
              <a:t>,…</a:t>
            </a:r>
            <a:r>
              <a:rPr lang="zh-TW" altLang="zh-TW" sz="2000" dirty="0"/>
              <a:t>等</a:t>
            </a:r>
            <a:r>
              <a:rPr lang="en-US" altLang="zh-TW" sz="2000" dirty="0"/>
              <a:t>)</a:t>
            </a:r>
          </a:p>
          <a:p>
            <a:pPr lvl="1">
              <a:buFont typeface="Wingdings" pitchFamily="2" charset="2"/>
              <a:buChar char="ü"/>
              <a:defRPr/>
            </a:pPr>
            <a:r>
              <a:rPr lang="zh-TW" altLang="zh-TW" sz="2000" dirty="0"/>
              <a:t>期中成績</a:t>
            </a:r>
            <a:r>
              <a:rPr lang="zh-TW" altLang="zh-TW" sz="2000" dirty="0" smtClean="0"/>
              <a:t>：</a:t>
            </a:r>
            <a:r>
              <a:rPr lang="en-US" altLang="zh-TW" sz="2000" dirty="0" smtClean="0"/>
              <a:t>0%</a:t>
            </a:r>
            <a:r>
              <a:rPr lang="zh-TW" altLang="en-US" sz="2000" dirty="0"/>
              <a:t>分組</a:t>
            </a:r>
            <a:r>
              <a:rPr lang="zh-TW" altLang="en-US" sz="2000" dirty="0" smtClean="0"/>
              <a:t>專題</a:t>
            </a:r>
            <a:r>
              <a:rPr lang="en-US" altLang="zh-TW" sz="2000" dirty="0" smtClean="0"/>
              <a:t>-App framework…</a:t>
            </a:r>
            <a:endParaRPr lang="en-US" altLang="zh-TW" sz="2000" dirty="0"/>
          </a:p>
          <a:p>
            <a:pPr lvl="1">
              <a:buFont typeface="Wingdings" pitchFamily="2" charset="2"/>
              <a:buChar char="ü"/>
              <a:defRPr/>
            </a:pPr>
            <a:r>
              <a:rPr lang="zh-TW" altLang="zh-TW" sz="2000" dirty="0"/>
              <a:t>期末成績：</a:t>
            </a:r>
            <a:r>
              <a:rPr lang="en-US" altLang="zh-TW" sz="2000" dirty="0"/>
              <a:t>40%</a:t>
            </a:r>
            <a:r>
              <a:rPr lang="zh-TW" altLang="en-US" sz="2000" dirty="0"/>
              <a:t> 分組</a:t>
            </a:r>
            <a:r>
              <a:rPr lang="zh-TW" altLang="en-US" sz="2000" dirty="0" smtClean="0"/>
              <a:t>專題</a:t>
            </a:r>
            <a:r>
              <a:rPr lang="en-US" altLang="zh-TW" sz="2000" dirty="0" smtClean="0"/>
              <a:t>-Your own project improvement</a:t>
            </a:r>
            <a:endParaRPr lang="en-US" altLang="zh-TW" sz="2000" dirty="0">
              <a:effectLst>
                <a:outerShdw blurRad="38100" dist="38100" dir="2700000" algn="tl">
                  <a:srgbClr val="000000">
                    <a:alpha val="43137"/>
                  </a:srgbClr>
                </a:outerShdw>
              </a:effectLst>
            </a:endParaRPr>
          </a:p>
          <a:p>
            <a:pPr>
              <a:defRPr/>
            </a:pPr>
            <a:r>
              <a:rPr lang="en-US" altLang="zh-TW" sz="2000" dirty="0">
                <a:effectLst>
                  <a:outerShdw blurRad="38100" dist="38100" dir="2700000" algn="tl">
                    <a:srgbClr val="000000">
                      <a:alpha val="43137"/>
                    </a:srgbClr>
                  </a:outerShdw>
                </a:effectLst>
              </a:rPr>
              <a:t>Office Hours: </a:t>
            </a:r>
            <a:r>
              <a:rPr lang="en-US" altLang="zh-TW" sz="2000" dirty="0" smtClean="0">
                <a:effectLst>
                  <a:outerShdw blurRad="38100" dist="38100" dir="2700000" algn="tl">
                    <a:srgbClr val="000000">
                      <a:alpha val="43137"/>
                    </a:srgbClr>
                  </a:outerShdw>
                </a:effectLst>
              </a:rPr>
              <a:t>Wed. </a:t>
            </a:r>
            <a:r>
              <a:rPr lang="en-US" altLang="zh-TW" sz="2000" dirty="0">
                <a:effectLst>
                  <a:outerShdw blurRad="38100" dist="38100" dir="2700000" algn="tl">
                    <a:srgbClr val="000000">
                      <a:alpha val="43137"/>
                    </a:srgbClr>
                  </a:outerShdw>
                </a:effectLst>
              </a:rPr>
              <a:t>10-12</a:t>
            </a:r>
          </a:p>
        </p:txBody>
      </p:sp>
    </p:spTree>
    <p:extLst>
      <p:ext uri="{BB962C8B-B14F-4D97-AF65-F5344CB8AC3E}">
        <p14:creationId xmlns:p14="http://schemas.microsoft.com/office/powerpoint/2010/main" val="3953119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7767" y="310991"/>
            <a:ext cx="8542967" cy="734932"/>
          </a:xfrm>
        </p:spPr>
        <p:txBody>
          <a:bodyPr>
            <a:noAutofit/>
          </a:bodyPr>
          <a:lstStyle/>
          <a:p>
            <a:pPr algn="l"/>
            <a:r>
              <a:rPr kumimoji="1" lang="zh-TW" altLang="en-US" sz="3600" dirty="0" smtClean="0">
                <a:solidFill>
                  <a:schemeClr val="accent4"/>
                </a:solidFill>
                <a:latin typeface="Apple LiGothic Medium"/>
                <a:ea typeface="Apple LiGothic Medium"/>
                <a:cs typeface="Apple LiGothic Medium"/>
              </a:rPr>
              <a:t>富比士：“我們正處於一個後</a:t>
            </a:r>
            <a:r>
              <a:rPr kumimoji="1" lang="en-US" altLang="zh-TW" sz="3600" dirty="0" smtClean="0">
                <a:solidFill>
                  <a:schemeClr val="accent4"/>
                </a:solidFill>
                <a:latin typeface="Apple LiGothic Medium"/>
                <a:ea typeface="Apple LiGothic Medium"/>
                <a:cs typeface="Apple LiGothic Medium"/>
              </a:rPr>
              <a:t>Web 2.0</a:t>
            </a:r>
            <a:r>
              <a:rPr kumimoji="1" lang="zh-TW" altLang="en-US" sz="3600" dirty="0" smtClean="0">
                <a:solidFill>
                  <a:schemeClr val="accent4"/>
                </a:solidFill>
                <a:latin typeface="Apple LiGothic Medium"/>
                <a:ea typeface="Apple LiGothic Medium"/>
                <a:cs typeface="Apple LiGothic Medium"/>
              </a:rPr>
              <a:t>時代”</a:t>
            </a:r>
            <a:endParaRPr kumimoji="1" lang="zh-TW" altLang="en-US" sz="3600"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5312762"/>
            <a:ext cx="8229600" cy="1166217"/>
          </a:xfrm>
        </p:spPr>
        <p:txBody>
          <a:bodyPr anchor="t">
            <a:normAutofit/>
          </a:bodyPr>
          <a:lstStyle/>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graphicFrame>
        <p:nvGraphicFramePr>
          <p:cNvPr id="6" name="Diagram 5"/>
          <p:cNvGraphicFramePr/>
          <p:nvPr>
            <p:extLst>
              <p:ext uri="{D42A27DB-BD31-4B8C-83A1-F6EECF244321}">
                <p14:modId xmlns:p14="http://schemas.microsoft.com/office/powerpoint/2010/main" val="1832254866"/>
              </p:ext>
            </p:extLst>
          </p:nvPr>
        </p:nvGraphicFramePr>
        <p:xfrm>
          <a:off x="347767" y="1396999"/>
          <a:ext cx="8542968" cy="5081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118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en-US" altLang="zh-TW" sz="6000" dirty="0" smtClean="0">
                <a:solidFill>
                  <a:srgbClr val="909CE1"/>
                </a:solidFill>
                <a:latin typeface="Apple LiGothic Medium"/>
                <a:ea typeface="Apple LiGothic Medium"/>
                <a:cs typeface="Apple LiGothic Medium"/>
              </a:rPr>
              <a:t>APP</a:t>
            </a:r>
            <a:r>
              <a:rPr kumimoji="1" lang="zh-TW" altLang="en-US" sz="6000" dirty="0" smtClean="0">
                <a:solidFill>
                  <a:srgbClr val="909CE1"/>
                </a:solidFill>
                <a:latin typeface="Apple LiGothic Medium"/>
                <a:ea typeface="Apple LiGothic Medium"/>
                <a:cs typeface="Apple LiGothic Medium"/>
              </a:rPr>
              <a:t>生態</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 </a:t>
            </a:r>
            <a:r>
              <a:rPr kumimoji="1" lang="zh-TW" altLang="en-US" dirty="0" smtClean="0">
                <a:solidFill>
                  <a:schemeClr val="accent4"/>
                </a:solidFill>
                <a:latin typeface="Apple LiGothic Medium"/>
                <a:ea typeface="Apple LiGothic Medium"/>
                <a:cs typeface="Apple LiGothic Medium"/>
              </a:rPr>
              <a:t>始於</a:t>
            </a:r>
            <a:r>
              <a:rPr kumimoji="1" lang="en-US" altLang="zh-TW" dirty="0" smtClean="0">
                <a:solidFill>
                  <a:schemeClr val="accent4"/>
                </a:solidFill>
                <a:latin typeface="Apple LiGothic Medium"/>
                <a:ea typeface="Apple LiGothic Medium"/>
                <a:cs typeface="Apple LiGothic Medium"/>
              </a:rPr>
              <a:t>Apple</a:t>
            </a:r>
            <a:endParaRPr kumimoji="1" lang="zh-TW" altLang="en-US" dirty="0">
              <a:solidFill>
                <a:schemeClr val="accent4"/>
              </a:solidFill>
              <a:latin typeface="Apple LiGothic Medium"/>
              <a:ea typeface="Apple LiGothic Medium"/>
              <a:cs typeface="Apple LiGothic Medium"/>
            </a:endParaRPr>
          </a:p>
        </p:txBody>
      </p:sp>
      <p:pic>
        <p:nvPicPr>
          <p:cNvPr id="9" name="Picture 8"/>
          <p:cNvPicPr>
            <a:picLocks noChangeAspect="1"/>
          </p:cNvPicPr>
          <p:nvPr/>
        </p:nvPicPr>
        <p:blipFill>
          <a:blip r:embed="rId2" cstate="print"/>
          <a:stretch>
            <a:fillRect/>
          </a:stretch>
        </p:blipFill>
        <p:spPr>
          <a:xfrm>
            <a:off x="4081993" y="1751666"/>
            <a:ext cx="5036084" cy="3323571"/>
          </a:xfrm>
          <a:prstGeom prst="rect">
            <a:avLst/>
          </a:prstGeom>
        </p:spPr>
      </p:pic>
      <p:sp>
        <p:nvSpPr>
          <p:cNvPr id="13" name="內容版面配置區 2"/>
          <p:cNvSpPr txBox="1">
            <a:spLocks/>
          </p:cNvSpPr>
          <p:nvPr/>
        </p:nvSpPr>
        <p:spPr>
          <a:xfrm>
            <a:off x="457200" y="5075238"/>
            <a:ext cx="8229600" cy="1590208"/>
          </a:xfrm>
          <a:prstGeom prst="rect">
            <a:avLst/>
          </a:prstGeom>
        </p:spPr>
        <p:txBody>
          <a:bodyPr vert="horz" lIns="91440" tIns="45720" rIns="91440" bIns="45720" rtlCol="0" anchor="t">
            <a:normAutofit fontScale="55000" lnSpcReduction="20000"/>
          </a:bodyPr>
          <a:lstStyle/>
          <a:p>
            <a:pPr marL="342900" indent="-342900">
              <a:lnSpc>
                <a:spcPct val="150000"/>
              </a:lnSpc>
              <a:spcBef>
                <a:spcPct val="20000"/>
              </a:spcBef>
            </a:pPr>
            <a:r>
              <a:rPr kumimoji="1" lang="en-US" altLang="zh-TW"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2007</a:t>
            </a:r>
            <a:r>
              <a:rPr kumimoji="1" lang="zh-TW" altLang="en-US"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年：</a:t>
            </a:r>
            <a:r>
              <a:rPr kumimoji="1" lang="en-US" altLang="zh-TW" sz="4000" dirty="0" smtClean="0">
                <a:latin typeface="Apple LiGothic Medium"/>
                <a:ea typeface="Apple LiGothic Medium"/>
                <a:cs typeface="Apple LiGothic Medium"/>
              </a:rPr>
              <a:t>iPhone</a:t>
            </a:r>
            <a:r>
              <a:rPr kumimoji="1" lang="zh-TW" altLang="en-US" sz="4000" dirty="0" smtClean="0">
                <a:latin typeface="Apple LiGothic Medium"/>
                <a:ea typeface="Apple LiGothic Medium"/>
                <a:cs typeface="Apple LiGothic Medium"/>
              </a:rPr>
              <a:t>（現代</a:t>
            </a:r>
            <a:r>
              <a:rPr kumimoji="1" lang="zh-TW" altLang="en-US"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智慧型手機）</a:t>
            </a:r>
            <a:endParaRPr kumimoji="1" lang="en-US" altLang="zh-TW"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indent="-342900">
              <a:lnSpc>
                <a:spcPct val="150000"/>
              </a:lnSpc>
              <a:spcBef>
                <a:spcPct val="20000"/>
              </a:spcBef>
            </a:pPr>
            <a:r>
              <a:rPr kumimoji="1" lang="en-US" altLang="zh-TW" sz="4000" dirty="0" smtClean="0">
                <a:latin typeface="Apple LiGothic Medium"/>
                <a:ea typeface="Apple LiGothic Medium"/>
                <a:cs typeface="Apple LiGothic Medium"/>
              </a:rPr>
              <a:t>2010</a:t>
            </a:r>
            <a:r>
              <a:rPr kumimoji="1" lang="zh-TW" altLang="en-US" sz="4000" dirty="0" smtClean="0">
                <a:latin typeface="Apple LiGothic Medium"/>
                <a:ea typeface="Apple LiGothic Medium"/>
                <a:cs typeface="Apple LiGothic Medium"/>
              </a:rPr>
              <a:t>年：</a:t>
            </a:r>
            <a:r>
              <a:rPr kumimoji="1" lang="en-US" altLang="zh-TW" sz="4000" dirty="0" smtClean="0">
                <a:latin typeface="Apple LiGothic Medium"/>
                <a:ea typeface="Apple LiGothic Medium"/>
                <a:cs typeface="Apple LiGothic Medium"/>
              </a:rPr>
              <a:t>iPad </a:t>
            </a:r>
            <a:r>
              <a:rPr kumimoji="1" lang="zh-TW" altLang="en-US" sz="4000" dirty="0" smtClean="0">
                <a:latin typeface="Apple LiGothic Medium"/>
                <a:ea typeface="Apple LiGothic Medium"/>
                <a:cs typeface="Apple LiGothic Medium"/>
              </a:rPr>
              <a:t>（現代</a:t>
            </a:r>
            <a:r>
              <a:rPr kumimoji="1" lang="zh-TW" altLang="en-US"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rPr>
              <a:t>平板電腦）</a:t>
            </a:r>
            <a:endParaRPr kumimoji="1" lang="en-US" altLang="zh-TW" sz="40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indent="-342900">
              <a:lnSpc>
                <a:spcPct val="150000"/>
              </a:lnSpc>
              <a:spcBef>
                <a:spcPct val="20000"/>
              </a:spcBef>
            </a:pPr>
            <a:r>
              <a:rPr kumimoji="1" lang="en-US" altLang="zh-TW" sz="4000" dirty="0" smtClean="0">
                <a:latin typeface="Apple LiGothic Medium"/>
                <a:ea typeface="Apple LiGothic Medium"/>
                <a:cs typeface="Apple LiGothic Medium"/>
              </a:rPr>
              <a:t>2016</a:t>
            </a:r>
            <a:r>
              <a:rPr kumimoji="1" lang="zh-TW" altLang="en-US" sz="4000" dirty="0" smtClean="0">
                <a:latin typeface="Apple LiGothic Medium"/>
                <a:ea typeface="Apple LiGothic Medium"/>
                <a:cs typeface="Apple LiGothic Medium"/>
              </a:rPr>
              <a:t>年 </a:t>
            </a:r>
            <a:r>
              <a:rPr kumimoji="1" lang="en-US" altLang="zh-TW" sz="4000" dirty="0" smtClean="0">
                <a:latin typeface="Apple LiGothic Medium"/>
                <a:ea typeface="Apple LiGothic Medium"/>
                <a:cs typeface="Apple LiGothic Medium"/>
              </a:rPr>
              <a:t>:</a:t>
            </a:r>
            <a:r>
              <a:rPr kumimoji="1" lang="zh-TW" altLang="en-US" sz="4000" dirty="0" smtClean="0">
                <a:latin typeface="Apple LiGothic Medium"/>
                <a:ea typeface="Apple LiGothic Medium"/>
                <a:cs typeface="Apple LiGothic Medium"/>
              </a:rPr>
              <a:t> </a:t>
            </a:r>
            <a:r>
              <a:rPr kumimoji="1" lang="en-US" altLang="zh-TW" sz="4000" dirty="0" smtClean="0">
                <a:latin typeface="Apple LiGothic Medium"/>
                <a:ea typeface="Apple LiGothic Medium"/>
                <a:cs typeface="Apple LiGothic Medium"/>
              </a:rPr>
              <a:t>iPhone 7</a:t>
            </a:r>
            <a:endParaRPr kumimoji="1" lang="en-US" altLang="zh-TW" sz="288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pic>
        <p:nvPicPr>
          <p:cNvPr id="17" name="Picture 16" descr="dsc_0165.jpg"/>
          <p:cNvPicPr>
            <a:picLocks noChangeAspect="1"/>
          </p:cNvPicPr>
          <p:nvPr/>
        </p:nvPicPr>
        <p:blipFill>
          <a:blip r:embed="rId3" cstate="print"/>
          <a:stretch>
            <a:fillRect/>
          </a:stretch>
        </p:blipFill>
        <p:spPr>
          <a:xfrm>
            <a:off x="220297" y="1803498"/>
            <a:ext cx="4741216" cy="3146443"/>
          </a:xfrm>
          <a:prstGeom prst="rect">
            <a:avLst/>
          </a:prstGeom>
        </p:spPr>
      </p:pic>
      <p:pic>
        <p:nvPicPr>
          <p:cNvPr id="3" name="圖片 2"/>
          <p:cNvPicPr>
            <a:picLocks noChangeAspect="1"/>
          </p:cNvPicPr>
          <p:nvPr/>
        </p:nvPicPr>
        <p:blipFill>
          <a:blip r:embed="rId4"/>
          <a:stretch>
            <a:fillRect/>
          </a:stretch>
        </p:blipFill>
        <p:spPr>
          <a:xfrm>
            <a:off x="6680874" y="4679334"/>
            <a:ext cx="1081907" cy="2099006"/>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Apple</a:t>
            </a:r>
            <a:r>
              <a:rPr kumimoji="1" lang="zh-TW" altLang="en-US" dirty="0" smtClean="0">
                <a:solidFill>
                  <a:schemeClr val="accent4"/>
                </a:solidFill>
                <a:latin typeface="Apple LiGothic Medium"/>
                <a:ea typeface="Apple LiGothic Medium"/>
                <a:cs typeface="Apple LiGothic Medium"/>
              </a:rPr>
              <a:t>創造了現代</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生態</a:t>
            </a:r>
            <a:endParaRPr kumimoji="1" lang="zh-TW" altLang="en-US" dirty="0">
              <a:solidFill>
                <a:schemeClr val="accent4"/>
              </a:solidFill>
              <a:latin typeface="Apple LiGothic Medium"/>
              <a:ea typeface="Apple LiGothic Medium"/>
              <a:cs typeface="Apple LiGothic Medium"/>
            </a:endParaRPr>
          </a:p>
        </p:txBody>
      </p:sp>
      <p:pic>
        <p:nvPicPr>
          <p:cNvPr id="6" name="Picture 5"/>
          <p:cNvPicPr>
            <a:picLocks noChangeAspect="1"/>
          </p:cNvPicPr>
          <p:nvPr/>
        </p:nvPicPr>
        <p:blipFill>
          <a:blip r:embed="rId2" cstate="print"/>
          <a:stretch>
            <a:fillRect/>
          </a:stretch>
        </p:blipFill>
        <p:spPr>
          <a:xfrm>
            <a:off x="457200" y="3154608"/>
            <a:ext cx="2210841" cy="2489243"/>
          </a:xfrm>
          <a:prstGeom prst="rect">
            <a:avLst/>
          </a:prstGeom>
        </p:spPr>
      </p:pic>
      <p:sp>
        <p:nvSpPr>
          <p:cNvPr id="10" name="TextBox 9"/>
          <p:cNvSpPr txBox="1"/>
          <p:nvPr/>
        </p:nvSpPr>
        <p:spPr>
          <a:xfrm>
            <a:off x="1040350" y="5659704"/>
            <a:ext cx="1107996" cy="646331"/>
          </a:xfrm>
          <a:prstGeom prst="rect">
            <a:avLst/>
          </a:prstGeom>
          <a:noFill/>
        </p:spPr>
        <p:txBody>
          <a:bodyPr wrap="none" rtlCol="0">
            <a:spAutoFit/>
          </a:bodyPr>
          <a:lstStyle/>
          <a:p>
            <a:pPr algn="ctr"/>
            <a:r>
              <a:rPr lang="zh-TW" altLang="en-US" sz="3600" dirty="0" smtClean="0">
                <a:latin typeface="Apple LiGothic Medium"/>
                <a:ea typeface="Apple LiGothic Medium"/>
                <a:cs typeface="Apple LiGothic Medium"/>
              </a:rPr>
              <a:t>硬體</a:t>
            </a:r>
            <a:endParaRPr lang="en-US" sz="3600" dirty="0">
              <a:latin typeface="Apple LiGothic Medium"/>
              <a:ea typeface="Apple LiGothic Medium"/>
              <a:cs typeface="Apple LiGothic Medium"/>
            </a:endParaRPr>
          </a:p>
        </p:txBody>
      </p:sp>
      <p:sp>
        <p:nvSpPr>
          <p:cNvPr id="11" name="TextBox 10"/>
          <p:cNvSpPr txBox="1"/>
          <p:nvPr/>
        </p:nvSpPr>
        <p:spPr>
          <a:xfrm>
            <a:off x="4181138" y="3418156"/>
            <a:ext cx="967163" cy="646331"/>
          </a:xfrm>
          <a:prstGeom prst="rect">
            <a:avLst/>
          </a:prstGeom>
          <a:noFill/>
        </p:spPr>
        <p:txBody>
          <a:bodyPr wrap="none" rtlCol="0">
            <a:spAutoFit/>
          </a:bodyPr>
          <a:lstStyle/>
          <a:p>
            <a:pPr algn="ctr"/>
            <a:r>
              <a:rPr lang="en-US" altLang="zh-TW" sz="3600" dirty="0" smtClean="0">
                <a:latin typeface="Apple LiGothic Medium"/>
                <a:ea typeface="Apple LiGothic Medium"/>
                <a:cs typeface="Apple LiGothic Medium"/>
              </a:rPr>
              <a:t>a</a:t>
            </a:r>
            <a:r>
              <a:rPr lang="en-US" sz="3600" dirty="0" smtClean="0">
                <a:latin typeface="Apple LiGothic Medium"/>
                <a:ea typeface="Apple LiGothic Medium"/>
                <a:cs typeface="Apple LiGothic Medium"/>
              </a:rPr>
              <a:t>pp</a:t>
            </a:r>
            <a:r>
              <a:rPr lang="en-US" altLang="zh-TW" sz="3600" dirty="0" smtClean="0">
                <a:latin typeface="Apple LiGothic Medium"/>
                <a:ea typeface="Apple LiGothic Medium"/>
                <a:cs typeface="Apple LiGothic Medium"/>
              </a:rPr>
              <a:t>s</a:t>
            </a:r>
            <a:endParaRPr lang="en-US" sz="3600" dirty="0">
              <a:latin typeface="Apple LiGothic Medium"/>
              <a:ea typeface="Apple LiGothic Medium"/>
              <a:cs typeface="Apple LiGothic Medium"/>
            </a:endParaRPr>
          </a:p>
        </p:txBody>
      </p:sp>
      <p:sp>
        <p:nvSpPr>
          <p:cNvPr id="12" name="TextBox 11"/>
          <p:cNvSpPr txBox="1"/>
          <p:nvPr/>
        </p:nvSpPr>
        <p:spPr>
          <a:xfrm>
            <a:off x="6600298" y="5643851"/>
            <a:ext cx="1749215" cy="646331"/>
          </a:xfrm>
          <a:prstGeom prst="rect">
            <a:avLst/>
          </a:prstGeom>
          <a:noFill/>
        </p:spPr>
        <p:txBody>
          <a:bodyPr wrap="none" rtlCol="0">
            <a:spAutoFit/>
          </a:bodyPr>
          <a:lstStyle/>
          <a:p>
            <a:pPr algn="ctr"/>
            <a:r>
              <a:rPr lang="en-US" altLang="zh-TW" sz="3600" dirty="0" smtClean="0">
                <a:latin typeface="Apple LiGothic Medium"/>
                <a:ea typeface="Apple LiGothic Medium"/>
                <a:cs typeface="Apple LiGothic Medium"/>
              </a:rPr>
              <a:t>a</a:t>
            </a:r>
            <a:r>
              <a:rPr lang="en-US" sz="3600" dirty="0" smtClean="0">
                <a:latin typeface="Apple LiGothic Medium"/>
                <a:ea typeface="Apple LiGothic Medium"/>
                <a:cs typeface="Apple LiGothic Medium"/>
              </a:rPr>
              <a:t>pp store</a:t>
            </a:r>
            <a:endParaRPr lang="en-US" sz="3600" dirty="0">
              <a:latin typeface="Apple LiGothic Medium"/>
              <a:ea typeface="Apple LiGothic Medium"/>
              <a:cs typeface="Apple LiGothic Medium"/>
            </a:endParaRPr>
          </a:p>
        </p:txBody>
      </p:sp>
      <p:pic>
        <p:nvPicPr>
          <p:cNvPr id="14" name="Picture 13" descr="171147-23-lion_appstore.png"/>
          <p:cNvPicPr>
            <a:picLocks noChangeAspect="1"/>
          </p:cNvPicPr>
          <p:nvPr/>
        </p:nvPicPr>
        <p:blipFill>
          <a:blip r:embed="rId3" cstate="print"/>
          <a:stretch>
            <a:fillRect/>
          </a:stretch>
        </p:blipFill>
        <p:spPr>
          <a:xfrm>
            <a:off x="6318038" y="3475579"/>
            <a:ext cx="2031475" cy="2031475"/>
          </a:xfrm>
          <a:prstGeom prst="rect">
            <a:avLst/>
          </a:prstGeom>
        </p:spPr>
      </p:pic>
      <p:pic>
        <p:nvPicPr>
          <p:cNvPr id="15" name="Picture 14" descr="one-billion-apps-hero-20090418.png"/>
          <p:cNvPicPr>
            <a:picLocks noChangeAspect="1"/>
          </p:cNvPicPr>
          <p:nvPr/>
        </p:nvPicPr>
        <p:blipFill>
          <a:blip r:embed="rId4" cstate="print"/>
          <a:stretch>
            <a:fillRect/>
          </a:stretch>
        </p:blipFill>
        <p:spPr>
          <a:xfrm>
            <a:off x="2858035" y="1565468"/>
            <a:ext cx="3460003" cy="1910111"/>
          </a:xfrm>
          <a:prstGeom prst="rect">
            <a:avLst/>
          </a:prstGeom>
        </p:spPr>
      </p:pic>
      <p:sp>
        <p:nvSpPr>
          <p:cNvPr id="25" name="Left Arrow 24"/>
          <p:cNvSpPr/>
          <p:nvPr/>
        </p:nvSpPr>
        <p:spPr>
          <a:xfrm>
            <a:off x="3126251" y="5507054"/>
            <a:ext cx="3003225" cy="554096"/>
          </a:xfrm>
          <a:prstGeom prst="leftArrow">
            <a:avLst/>
          </a:prstGeom>
          <a:ln/>
        </p:spPr>
        <p:style>
          <a:lnRef idx="1">
            <a:schemeClr val="accent1"/>
          </a:lnRef>
          <a:fillRef idx="3">
            <a:schemeClr val="accent1"/>
          </a:fillRef>
          <a:effectRef idx="2">
            <a:schemeClr val="accent1"/>
          </a:effectRef>
          <a:fontRef idx="minor">
            <a:schemeClr val="lt1"/>
          </a:fontRef>
        </p:style>
      </p:sp>
      <p:sp>
        <p:nvSpPr>
          <p:cNvPr id="26" name="Left Arrow 25"/>
          <p:cNvSpPr/>
          <p:nvPr/>
        </p:nvSpPr>
        <p:spPr>
          <a:xfrm rot="13475691">
            <a:off x="6399154" y="245678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 Arrow 27"/>
          <p:cNvSpPr/>
          <p:nvPr/>
        </p:nvSpPr>
        <p:spPr>
          <a:xfrm rot="8148923">
            <a:off x="1659142" y="230607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11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開發者是重要的一環</a:t>
            </a:r>
            <a:endParaRPr kumimoji="1" lang="zh-TW" altLang="en-US" dirty="0">
              <a:solidFill>
                <a:schemeClr val="accent4"/>
              </a:solidFill>
              <a:latin typeface="Apple LiGothic Medium"/>
              <a:ea typeface="Apple LiGothic Medium"/>
              <a:cs typeface="Apple LiGothic Medium"/>
            </a:endParaRPr>
          </a:p>
        </p:txBody>
      </p:sp>
      <p:pic>
        <p:nvPicPr>
          <p:cNvPr id="6" name="Picture 5" descr="developers.jpg"/>
          <p:cNvPicPr>
            <a:picLocks noChangeAspect="1"/>
          </p:cNvPicPr>
          <p:nvPr/>
        </p:nvPicPr>
        <p:blipFill>
          <a:blip r:embed="rId2" cstate="print"/>
          <a:stretch>
            <a:fillRect/>
          </a:stretch>
        </p:blipFill>
        <p:spPr>
          <a:xfrm>
            <a:off x="1614334" y="1480391"/>
            <a:ext cx="5861151" cy="4726734"/>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en-US" altLang="zh-TW" sz="6000" dirty="0" smtClean="0">
                <a:solidFill>
                  <a:srgbClr val="909CE1"/>
                </a:solidFill>
                <a:latin typeface="Apple LiGothic Medium"/>
                <a:ea typeface="Apple LiGothic Medium"/>
                <a:cs typeface="Apple LiGothic Medium"/>
              </a:rPr>
              <a:t>APP</a:t>
            </a:r>
            <a:r>
              <a:rPr kumimoji="1" lang="zh-TW" altLang="en-US" sz="6000" dirty="0" smtClean="0">
                <a:solidFill>
                  <a:srgbClr val="909CE1"/>
                </a:solidFill>
                <a:latin typeface="Apple LiGothic Medium"/>
                <a:ea typeface="Apple LiGothic Medium"/>
                <a:cs typeface="Apple LiGothic Medium"/>
              </a:rPr>
              <a:t>經濟</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經濟規模</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
        <p:nvSpPr>
          <p:cNvPr id="6" name="內容版面配置區 2"/>
          <p:cNvSpPr>
            <a:spLocks noGrp="1"/>
          </p:cNvSpPr>
          <p:nvPr>
            <p:ph idx="1"/>
          </p:nvPr>
        </p:nvSpPr>
        <p:spPr>
          <a:xfrm>
            <a:off x="457199" y="1347628"/>
            <a:ext cx="8229599" cy="5131352"/>
          </a:xfrm>
        </p:spPr>
        <p:txBody>
          <a:bodyPr anchor="t">
            <a:normAutofit lnSpcReduction="10000"/>
          </a:bodyPr>
          <a:lstStyle/>
          <a:p>
            <a:r>
              <a:rPr kumimoji="1" lang="en-US" altLang="zh-TW" dirty="0" smtClean="0">
                <a:latin typeface="Apple LiGothic Medium"/>
                <a:ea typeface="Apple LiGothic Medium"/>
                <a:cs typeface="Apple LiGothic Medium"/>
              </a:rPr>
              <a:t>Number of available Apps</a:t>
            </a:r>
          </a:p>
          <a:p>
            <a:pPr marL="400050" lvl="1" indent="0">
              <a:buNone/>
            </a:pPr>
            <a:r>
              <a:rPr kumimoji="1" lang="en-US" altLang="zh-TW" dirty="0" smtClean="0">
                <a:latin typeface="Apple LiGothic Medium"/>
                <a:ea typeface="Apple LiGothic Medium"/>
                <a:cs typeface="Apple LiGothic Medium"/>
              </a:rPr>
              <a:t>Apple App Store – 1.5M apps (2015/6)</a:t>
            </a:r>
            <a:br>
              <a:rPr kumimoji="1" lang="en-US" altLang="zh-TW" dirty="0" smtClean="0">
                <a:latin typeface="Apple LiGothic Medium"/>
                <a:ea typeface="Apple LiGothic Medium"/>
                <a:cs typeface="Apple LiGothic Medium"/>
              </a:rPr>
            </a:br>
            <a:r>
              <a:rPr kumimoji="1" lang="en-US" altLang="zh-TW" dirty="0" smtClean="0">
                <a:latin typeface="Apple LiGothic Medium"/>
                <a:ea typeface="Apple LiGothic Medium"/>
                <a:cs typeface="Apple LiGothic Medium"/>
              </a:rPr>
              <a:t>Google Play – 1.6M apps (2015/6)</a:t>
            </a:r>
          </a:p>
          <a:p>
            <a:r>
              <a:rPr kumimoji="1" lang="zh-TW" altLang="en-US" dirty="0" smtClean="0">
                <a:latin typeface="Apple LiGothic Medium"/>
                <a:ea typeface="Apple LiGothic Medium"/>
                <a:cs typeface="Apple LiGothic Medium"/>
              </a:rPr>
              <a:t>全球</a:t>
            </a:r>
            <a:r>
              <a:rPr kumimoji="1" lang="en-US" altLang="zh-TW" dirty="0" smtClean="0">
                <a:latin typeface="Apple LiGothic Medium"/>
                <a:ea typeface="Apple LiGothic Medium"/>
                <a:cs typeface="Apple LiGothic Medium"/>
              </a:rPr>
              <a:t>App Store</a:t>
            </a:r>
            <a:r>
              <a:rPr kumimoji="1" lang="zh-TW" altLang="en-US" dirty="0" smtClean="0">
                <a:latin typeface="Apple LiGothic Medium"/>
                <a:ea typeface="Apple LiGothic Medium"/>
                <a:cs typeface="Apple LiGothic Medium"/>
              </a:rPr>
              <a:t>營收</a:t>
            </a:r>
            <a:r>
              <a:rPr kumimoji="1" lang="en-US" altLang="zh-TW" dirty="0" smtClean="0">
                <a:latin typeface="Apple LiGothic Medium"/>
                <a:ea typeface="Apple LiGothic Medium"/>
                <a:cs typeface="Apple LiGothic Medium"/>
              </a:rPr>
              <a:t>2015</a:t>
            </a:r>
            <a:r>
              <a:rPr kumimoji="1" lang="zh-TW" altLang="en-US" dirty="0" smtClean="0">
                <a:latin typeface="Apple LiGothic Medium"/>
                <a:ea typeface="Apple LiGothic Medium"/>
                <a:cs typeface="Apple LiGothic Medium"/>
              </a:rPr>
              <a:t>年達</a:t>
            </a:r>
            <a:r>
              <a:rPr kumimoji="1" lang="en-US" altLang="zh-TW" dirty="0" smtClean="0">
                <a:latin typeface="Apple LiGothic Medium"/>
                <a:ea typeface="Apple LiGothic Medium"/>
                <a:cs typeface="Apple LiGothic Medium"/>
              </a:rPr>
              <a:t>453.7</a:t>
            </a:r>
            <a:r>
              <a:rPr kumimoji="1" lang="zh-TW" altLang="en-US" dirty="0" smtClean="0">
                <a:latin typeface="Apple LiGothic Medium"/>
                <a:ea typeface="Apple LiGothic Medium"/>
                <a:cs typeface="Apple LiGothic Medium"/>
              </a:rPr>
              <a:t>億美元</a:t>
            </a:r>
            <a:endParaRPr kumimoji="1" lang="en-US" altLang="zh-TW" sz="2400"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35</a:t>
            </a:r>
            <a:r>
              <a:rPr kumimoji="1" lang="zh-TW" altLang="en-US" dirty="0" smtClean="0">
                <a:latin typeface="Apple LiGothic Medium"/>
                <a:ea typeface="Apple LiGothic Medium"/>
                <a:cs typeface="Apple LiGothic Medium"/>
              </a:rPr>
              <a:t>％平板</a:t>
            </a:r>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a:t>
            </a:r>
            <a:r>
              <a:rPr kumimoji="1" lang="en-US" altLang="zh-TW" dirty="0" smtClean="0">
                <a:latin typeface="Apple LiGothic Medium"/>
                <a:ea typeface="Apple LiGothic Medium"/>
                <a:cs typeface="Apple LiGothic Medium"/>
              </a:rPr>
              <a:t>65</a:t>
            </a:r>
            <a:r>
              <a:rPr kumimoji="1" lang="zh-TW" altLang="en-US" dirty="0" smtClean="0">
                <a:latin typeface="Apple LiGothic Medium"/>
                <a:ea typeface="Apple LiGothic Medium"/>
                <a:cs typeface="Apple LiGothic Medium"/>
              </a:rPr>
              <a:t>％手機</a:t>
            </a:r>
            <a:r>
              <a:rPr kumimoji="1" lang="en-US" altLang="zh-TW" dirty="0" smtClean="0">
                <a:latin typeface="Apple LiGothic Medium"/>
                <a:ea typeface="Apple LiGothic Medium"/>
                <a:cs typeface="Apple LiGothic Medium"/>
              </a:rPr>
              <a:t>APP</a:t>
            </a:r>
          </a:p>
          <a:p>
            <a:r>
              <a:rPr kumimoji="1" lang="en-US" altLang="zh-TW" dirty="0" smtClean="0">
                <a:latin typeface="Apple LiGothic Medium"/>
                <a:ea typeface="Apple LiGothic Medium"/>
                <a:cs typeface="Apple LiGothic Medium"/>
              </a:rPr>
              <a:t>Apple</a:t>
            </a:r>
            <a:r>
              <a:rPr kumimoji="1" lang="zh-TW" altLang="en-US" dirty="0" smtClean="0">
                <a:latin typeface="Apple LiGothic Medium"/>
                <a:ea typeface="Apple LiGothic Medium"/>
                <a:cs typeface="Apple LiGothic Medium"/>
              </a:rPr>
              <a:t>總共占了其中的</a:t>
            </a:r>
            <a:r>
              <a:rPr kumimoji="1" lang="en-US" altLang="zh-TW" dirty="0" smtClean="0">
                <a:latin typeface="Apple LiGothic Medium"/>
                <a:ea typeface="Apple LiGothic Medium"/>
                <a:cs typeface="Apple LiGothic Medium"/>
              </a:rPr>
              <a:t>42</a:t>
            </a:r>
            <a:r>
              <a:rPr kumimoji="1" lang="zh-TW" altLang="en-US" dirty="0" smtClean="0">
                <a:latin typeface="Apple LiGothic Medium"/>
                <a:ea typeface="Apple LiGothic Medium"/>
                <a:cs typeface="Apple LiGothic Medium"/>
              </a:rPr>
              <a:t>％</a:t>
            </a:r>
            <a:r>
              <a:rPr kumimoji="1" lang="zh-TW" altLang="zh-TW" dirty="0" smtClean="0">
                <a:latin typeface="Apple LiGothic Medium"/>
                <a:ea typeface="Apple LiGothic Medium"/>
                <a:cs typeface="Apple LiGothic Medium"/>
              </a:rPr>
              <a:t>，</a:t>
            </a:r>
            <a:r>
              <a:rPr kumimoji="1" lang="en-US" altLang="zh-TW" dirty="0" smtClean="0">
                <a:latin typeface="Apple LiGothic Medium"/>
                <a:ea typeface="Apple LiGothic Medium"/>
                <a:cs typeface="Apple LiGothic Medium"/>
              </a:rPr>
              <a:t>2015/4</a:t>
            </a:r>
            <a:r>
              <a:rPr kumimoji="1" lang="zh-TW" altLang="en-US" dirty="0" smtClean="0">
                <a:latin typeface="Apple LiGothic Medium"/>
                <a:ea typeface="Apple LiGothic Medium"/>
                <a:cs typeface="Apple LiGothic Medium"/>
              </a:rPr>
              <a:t>已達到超過</a:t>
            </a:r>
            <a:r>
              <a:rPr kumimoji="1" lang="en-US" altLang="zh-TW" dirty="0" smtClean="0">
                <a:latin typeface="Apple LiGothic Medium"/>
                <a:ea typeface="Apple LiGothic Medium"/>
                <a:cs typeface="Apple LiGothic Medium"/>
              </a:rPr>
              <a:t>126</a:t>
            </a:r>
            <a:r>
              <a:rPr kumimoji="1" lang="zh-TW" altLang="en-US" dirty="0" smtClean="0">
                <a:latin typeface="Apple LiGothic Medium"/>
                <a:ea typeface="Apple LiGothic Medium"/>
                <a:cs typeface="Apple LiGothic Medium"/>
              </a:rPr>
              <a:t>億美元</a:t>
            </a:r>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營收</a:t>
            </a:r>
            <a:endParaRPr kumimoji="1" lang="en-US" altLang="zh-TW" dirty="0" smtClean="0">
              <a:latin typeface="Apple LiGothic Medium"/>
              <a:ea typeface="Apple LiGothic Medium"/>
              <a:cs typeface="Apple LiGothic Medium"/>
            </a:endParaRPr>
          </a:p>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iTunes </a:t>
            </a:r>
            <a:r>
              <a:rPr kumimoji="1" lang="en-US" altLang="zh-TW" dirty="0">
                <a:solidFill>
                  <a:schemeClr val="accent4"/>
                </a:solidFill>
                <a:latin typeface="Apple LiGothic Medium"/>
                <a:ea typeface="Apple LiGothic Medium"/>
                <a:cs typeface="Apple LiGothic Medium"/>
              </a:rPr>
              <a:t>App Store Now Has </a:t>
            </a:r>
            <a:r>
              <a:rPr kumimoji="1" lang="en-US" altLang="zh-TW" dirty="0" smtClean="0">
                <a:solidFill>
                  <a:schemeClr val="accent4"/>
                </a:solidFill>
                <a:latin typeface="Apple LiGothic Medium"/>
                <a:ea typeface="Apple LiGothic Medium"/>
                <a:cs typeface="Apple LiGothic Medium"/>
              </a:rPr>
              <a:t>1.5 </a:t>
            </a:r>
            <a:r>
              <a:rPr kumimoji="1" lang="en-US" altLang="zh-TW" dirty="0">
                <a:solidFill>
                  <a:schemeClr val="accent4"/>
                </a:solidFill>
                <a:latin typeface="Apple LiGothic Medium"/>
                <a:ea typeface="Apple LiGothic Medium"/>
                <a:cs typeface="Apple LiGothic Medium"/>
              </a:rPr>
              <a:t>Million </a:t>
            </a:r>
            <a:r>
              <a:rPr kumimoji="1" lang="en-US" altLang="zh-TW" dirty="0" smtClean="0">
                <a:solidFill>
                  <a:schemeClr val="accent4"/>
                </a:solidFill>
                <a:latin typeface="Apple LiGothic Medium"/>
                <a:ea typeface="Apple LiGothic Medium"/>
                <a:cs typeface="Apple LiGothic Medium"/>
              </a:rPr>
              <a:t>Apps (2015/6)</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pic>
        <p:nvPicPr>
          <p:cNvPr id="8" name="Picture 7"/>
          <p:cNvPicPr>
            <a:picLocks noChangeAspect="1"/>
          </p:cNvPicPr>
          <p:nvPr/>
        </p:nvPicPr>
        <p:blipFill>
          <a:blip r:embed="rId2" cstate="print"/>
          <a:stretch>
            <a:fillRect/>
          </a:stretch>
        </p:blipFill>
        <p:spPr>
          <a:xfrm>
            <a:off x="16040" y="2054807"/>
            <a:ext cx="9101957" cy="3939208"/>
          </a:xfrm>
          <a:prstGeom prst="rect">
            <a:avLst/>
          </a:prstGeom>
        </p:spPr>
      </p:pic>
      <p:cxnSp>
        <p:nvCxnSpPr>
          <p:cNvPr id="10" name="Straight Connector 9"/>
          <p:cNvCxnSpPr/>
          <p:nvPr/>
        </p:nvCxnSpPr>
        <p:spPr>
          <a:xfrm>
            <a:off x="2174875" y="3111500"/>
            <a:ext cx="904875" cy="714375"/>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3465" y="2871938"/>
            <a:ext cx="1806036" cy="1200329"/>
          </a:xfrm>
          <a:prstGeom prst="rect">
            <a:avLst/>
          </a:prstGeom>
          <a:noFill/>
          <a:effectLst>
            <a:glow rad="63500">
              <a:schemeClr val="accent1">
                <a:alpha val="75000"/>
              </a:schemeClr>
            </a:glow>
            <a:outerShdw blurRad="50800" dist="38100" dir="2700000" algn="br">
              <a:srgbClr val="000000">
                <a:alpha val="43000"/>
              </a:srgbClr>
            </a:outerShdw>
          </a:effectLst>
        </p:spPr>
        <p:txBody>
          <a:bodyPr wrap="square" rtlCol="0">
            <a:spAutoFit/>
          </a:bodyPr>
          <a:lstStyle/>
          <a:p>
            <a:r>
              <a:rPr lang="en-US" sz="7200" dirty="0" smtClean="0">
                <a:solidFill>
                  <a:srgbClr val="0000FF"/>
                </a:solidFill>
                <a:latin typeface="Helvetica"/>
                <a:cs typeface="Helvetica"/>
              </a:rPr>
              <a:t>100</a:t>
            </a:r>
            <a:endParaRPr lang="en-US" sz="7200" dirty="0">
              <a:solidFill>
                <a:srgbClr val="0000FF"/>
              </a:solidFill>
              <a:latin typeface="Helvetica"/>
              <a:cs typeface="Helvetica"/>
            </a:endParaRPr>
          </a:p>
        </p:txBody>
      </p:sp>
      <p:sp>
        <p:nvSpPr>
          <p:cNvPr id="7" name="TextBox 10"/>
          <p:cNvSpPr txBox="1"/>
          <p:nvPr/>
        </p:nvSpPr>
        <p:spPr>
          <a:xfrm>
            <a:off x="3249393" y="4055636"/>
            <a:ext cx="1317625" cy="1200329"/>
          </a:xfrm>
          <a:prstGeom prst="rect">
            <a:avLst/>
          </a:prstGeom>
          <a:noFill/>
          <a:effectLst>
            <a:glow rad="63500">
              <a:schemeClr val="accent1">
                <a:alpha val="75000"/>
              </a:schemeClr>
            </a:glow>
            <a:outerShdw blurRad="50800" dist="38100" dir="2700000" algn="br">
              <a:srgbClr val="000000">
                <a:alpha val="43000"/>
              </a:srgbClr>
            </a:outerShdw>
          </a:effectLst>
        </p:spPr>
        <p:txBody>
          <a:bodyPr wrap="square" rtlCol="0">
            <a:spAutoFit/>
          </a:bodyPr>
          <a:lstStyle/>
          <a:p>
            <a:r>
              <a:rPr lang="en-US" sz="7200" dirty="0" smtClean="0">
                <a:solidFill>
                  <a:srgbClr val="0000FF"/>
                </a:solidFill>
                <a:latin typeface="Helvetica"/>
                <a:cs typeface="Helvetica"/>
              </a:rPr>
              <a:t>75</a:t>
            </a:r>
            <a:endParaRPr lang="en-US" sz="7200" dirty="0">
              <a:solidFill>
                <a:srgbClr val="0000FF"/>
              </a:solidFill>
              <a:latin typeface="Helvetica"/>
              <a:cs typeface="Helvetica"/>
            </a:endParaRPr>
          </a:p>
        </p:txBody>
      </p:sp>
      <p:pic>
        <p:nvPicPr>
          <p:cNvPr id="3" name="圖片 2"/>
          <p:cNvPicPr>
            <a:picLocks noChangeAspect="1"/>
          </p:cNvPicPr>
          <p:nvPr/>
        </p:nvPicPr>
        <p:blipFill>
          <a:blip r:embed="rId3"/>
          <a:stretch>
            <a:fillRect/>
          </a:stretch>
        </p:blipFill>
        <p:spPr>
          <a:xfrm>
            <a:off x="3669940" y="3949278"/>
            <a:ext cx="354881" cy="293984"/>
          </a:xfrm>
          <a:prstGeom prst="rect">
            <a:avLst/>
          </a:prstGeom>
        </p:spPr>
      </p:pic>
      <p:sp>
        <p:nvSpPr>
          <p:cNvPr id="4" name="矩形 3"/>
          <p:cNvSpPr/>
          <p:nvPr/>
        </p:nvSpPr>
        <p:spPr>
          <a:xfrm>
            <a:off x="-40095" y="5288007"/>
            <a:ext cx="9214225" cy="1600438"/>
          </a:xfrm>
          <a:prstGeom prst="rect">
            <a:avLst/>
          </a:prstGeom>
        </p:spPr>
        <p:txBody>
          <a:bodyPr wrap="square">
            <a:spAutoFit/>
          </a:bodyPr>
          <a:lstStyle/>
          <a:p>
            <a:r>
              <a:rPr lang="en-US" altLang="zh-TW" sz="1400" dirty="0">
                <a:solidFill>
                  <a:schemeClr val="accent6"/>
                </a:solidFill>
              </a:rPr>
              <a:t>For comparison’s sake, at last year’s WWDC, also in June, Apple announced there were then 900,000 apps available on its platform, which had been downloaded 50 billion times. At the time, the company also noted it had paid developers $10 billion. By October, the number of available apps topped 1 million, with 475,000 designed specifically for iPad, and $13 billion paid to developers.</a:t>
            </a:r>
          </a:p>
          <a:p>
            <a:endParaRPr lang="en-US" altLang="zh-TW" sz="1400" dirty="0">
              <a:solidFill>
                <a:schemeClr val="accent6"/>
              </a:solidFill>
            </a:endParaRPr>
          </a:p>
          <a:p>
            <a:r>
              <a:rPr lang="en-US" altLang="zh-TW" sz="1400" dirty="0">
                <a:solidFill>
                  <a:schemeClr val="accent6"/>
                </a:solidFill>
              </a:rPr>
              <a:t>In addition, Apple’s CEO said today, that to date, users had downloaded 75 billion applications, and users visit the App Store 300 million times per week.</a:t>
            </a:r>
            <a:endParaRPr lang="zh-TW" altLang="en-US" sz="1400" dirty="0">
              <a:solidFill>
                <a:schemeClr val="accent6"/>
              </a:solidFill>
            </a:endParaRPr>
          </a:p>
        </p:txBody>
      </p:sp>
    </p:spTree>
    <p:extLst>
      <p:ext uri="{BB962C8B-B14F-4D97-AF65-F5344CB8AC3E}">
        <p14:creationId xmlns:p14="http://schemas.microsoft.com/office/powerpoint/2010/main" val="199311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3200" dirty="0"/>
              <a:t>Number of available apps in the Apple App Store from July 2008 to June 2015</a:t>
            </a:r>
            <a:endParaRPr lang="zh-TW" altLang="en-US" sz="3200" dirty="0"/>
          </a:p>
        </p:txBody>
      </p:sp>
      <p:pic>
        <p:nvPicPr>
          <p:cNvPr id="5" name="圖片 4"/>
          <p:cNvPicPr>
            <a:picLocks noChangeAspect="1"/>
          </p:cNvPicPr>
          <p:nvPr/>
        </p:nvPicPr>
        <p:blipFill>
          <a:blip r:embed="rId2"/>
          <a:stretch>
            <a:fillRect/>
          </a:stretch>
        </p:blipFill>
        <p:spPr>
          <a:xfrm>
            <a:off x="638580" y="1652872"/>
            <a:ext cx="7866840" cy="4402827"/>
          </a:xfrm>
          <a:prstGeom prst="rect">
            <a:avLst/>
          </a:prstGeom>
        </p:spPr>
      </p:pic>
      <p:sp>
        <p:nvSpPr>
          <p:cNvPr id="6" name="矩形 5"/>
          <p:cNvSpPr/>
          <p:nvPr/>
        </p:nvSpPr>
        <p:spPr>
          <a:xfrm>
            <a:off x="457200" y="6192776"/>
            <a:ext cx="8229600" cy="646331"/>
          </a:xfrm>
          <a:prstGeom prst="rect">
            <a:avLst/>
          </a:prstGeom>
        </p:spPr>
        <p:txBody>
          <a:bodyPr wrap="square">
            <a:spAutoFit/>
          </a:bodyPr>
          <a:lstStyle/>
          <a:p>
            <a:r>
              <a:rPr lang="en-US" altLang="zh-TW" dirty="0"/>
              <a:t>http://www.statista.com/statistics/263795/number-of-available-apps-in-the-apple-app-store/</a:t>
            </a:r>
            <a:endParaRPr lang="zh-TW" altLang="en-US" dirty="0"/>
          </a:p>
        </p:txBody>
      </p:sp>
      <p:sp>
        <p:nvSpPr>
          <p:cNvPr id="8" name="矩形 7"/>
          <p:cNvSpPr/>
          <p:nvPr/>
        </p:nvSpPr>
        <p:spPr>
          <a:xfrm>
            <a:off x="7855883" y="1891768"/>
            <a:ext cx="649537" cy="369332"/>
          </a:xfrm>
          <a:prstGeom prst="rect">
            <a:avLst/>
          </a:prstGeom>
        </p:spPr>
        <p:txBody>
          <a:bodyPr wrap="none">
            <a:spAutoFit/>
          </a:bodyPr>
          <a:lstStyle/>
          <a:p>
            <a:r>
              <a:rPr lang="en-US" altLang="zh-TW" dirty="0" smtClean="0">
                <a:solidFill>
                  <a:srgbClr val="FF0000"/>
                </a:solidFill>
              </a:rPr>
              <a:t>1.5M</a:t>
            </a:r>
            <a:endParaRPr lang="zh-TW" altLang="en-US" dirty="0">
              <a:solidFill>
                <a:srgbClr val="FF0000"/>
              </a:solidFill>
            </a:endParaRPr>
          </a:p>
        </p:txBody>
      </p:sp>
    </p:spTree>
    <p:extLst>
      <p:ext uri="{BB962C8B-B14F-4D97-AF65-F5344CB8AC3E}">
        <p14:creationId xmlns:p14="http://schemas.microsoft.com/office/powerpoint/2010/main" val="356455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a:t>Worldwide mobile app revenues from 2011 to 2017 (in billion U.S. dollars)</a:t>
            </a:r>
            <a:endParaRPr lang="zh-TW" altLang="en-US" sz="3600" dirty="0"/>
          </a:p>
        </p:txBody>
      </p:sp>
      <p:pic>
        <p:nvPicPr>
          <p:cNvPr id="4" name="圖片 3"/>
          <p:cNvPicPr>
            <a:picLocks noChangeAspect="1"/>
          </p:cNvPicPr>
          <p:nvPr/>
        </p:nvPicPr>
        <p:blipFill>
          <a:blip r:embed="rId2"/>
          <a:stretch>
            <a:fillRect/>
          </a:stretch>
        </p:blipFill>
        <p:spPr>
          <a:xfrm>
            <a:off x="806369" y="1771901"/>
            <a:ext cx="7307326" cy="4433872"/>
          </a:xfrm>
          <a:prstGeom prst="rect">
            <a:avLst/>
          </a:prstGeom>
        </p:spPr>
      </p:pic>
      <p:sp>
        <p:nvSpPr>
          <p:cNvPr id="5" name="矩形 4"/>
          <p:cNvSpPr/>
          <p:nvPr/>
        </p:nvSpPr>
        <p:spPr>
          <a:xfrm>
            <a:off x="709125" y="6296904"/>
            <a:ext cx="7404569" cy="646331"/>
          </a:xfrm>
          <a:prstGeom prst="rect">
            <a:avLst/>
          </a:prstGeom>
        </p:spPr>
        <p:txBody>
          <a:bodyPr wrap="square">
            <a:spAutoFit/>
          </a:bodyPr>
          <a:lstStyle/>
          <a:p>
            <a:r>
              <a:rPr lang="en-US" altLang="zh-TW" dirty="0"/>
              <a:t>http://www.statista.com/statistics/269025/worldwide-mobile-app-revenue-forecast/</a:t>
            </a:r>
            <a:endParaRPr lang="zh-TW" altLang="en-US" dirty="0"/>
          </a:p>
        </p:txBody>
      </p:sp>
    </p:spTree>
    <p:extLst>
      <p:ext uri="{BB962C8B-B14F-4D97-AF65-F5344CB8AC3E}">
        <p14:creationId xmlns:p14="http://schemas.microsoft.com/office/powerpoint/2010/main" val="9205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課程背景</a:t>
            </a:r>
            <a:endParaRPr lang="zh-TW" altLang="en-US" dirty="0"/>
          </a:p>
        </p:txBody>
      </p:sp>
      <p:sp>
        <p:nvSpPr>
          <p:cNvPr id="4" name="內容版面配置區 3"/>
          <p:cNvSpPr>
            <a:spLocks noGrp="1"/>
          </p:cNvSpPr>
          <p:nvPr>
            <p:ph idx="1"/>
          </p:nvPr>
        </p:nvSpPr>
        <p:spPr/>
        <p:txBody>
          <a:bodyPr/>
          <a:lstStyle/>
          <a:p>
            <a:r>
              <a:rPr lang="zh-TW" altLang="en-US" dirty="0" smtClean="0"/>
              <a:t>教育部</a:t>
            </a:r>
            <a:r>
              <a:rPr lang="en-US" altLang="zh-TW" dirty="0" smtClean="0"/>
              <a:t>106</a:t>
            </a:r>
            <a:r>
              <a:rPr lang="zh-TW" altLang="en-US" dirty="0"/>
              <a:t>年提升校園行動應用服務研發及內容設計</a:t>
            </a:r>
            <a:r>
              <a:rPr lang="zh-TW" altLang="en-US" dirty="0" smtClean="0"/>
              <a:t>人才培育計畫</a:t>
            </a:r>
            <a:endParaRPr lang="en-US" altLang="zh-TW" dirty="0"/>
          </a:p>
          <a:p>
            <a:pPr lvl="1"/>
            <a:r>
              <a:rPr lang="zh-TW" altLang="en-US" dirty="0" smtClean="0"/>
              <a:t>加速行</a:t>
            </a:r>
            <a:r>
              <a:rPr lang="zh-TW" altLang="en-US" dirty="0"/>
              <a:t>動寬頻服務及產業發展</a:t>
            </a:r>
            <a:r>
              <a:rPr lang="en-US" altLang="zh-TW" dirty="0"/>
              <a:t>-</a:t>
            </a:r>
            <a:r>
              <a:rPr lang="zh-TW" altLang="en-US" dirty="0"/>
              <a:t>推廣校園</a:t>
            </a:r>
            <a:r>
              <a:rPr lang="en-US" altLang="zh-TW" dirty="0"/>
              <a:t>4G </a:t>
            </a:r>
            <a:r>
              <a:rPr lang="zh-TW" altLang="en-US" dirty="0"/>
              <a:t>創新應用</a:t>
            </a:r>
            <a:r>
              <a:rPr lang="zh-TW" altLang="en-US" dirty="0" smtClean="0"/>
              <a:t>服務</a:t>
            </a:r>
            <a:endParaRPr lang="en-US" altLang="zh-TW" dirty="0" smtClean="0"/>
          </a:p>
          <a:p>
            <a:endParaRPr lang="zh-TW" altLang="en-US" dirty="0"/>
          </a:p>
        </p:txBody>
      </p:sp>
    </p:spTree>
    <p:extLst>
      <p:ext uri="{BB962C8B-B14F-4D97-AF65-F5344CB8AC3E}">
        <p14:creationId xmlns:p14="http://schemas.microsoft.com/office/powerpoint/2010/main" val="38918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Android vs. iOS Battle Heats Up in China, World’s #1 Mobile Games </a:t>
            </a:r>
            <a:r>
              <a:rPr lang="en-US" altLang="zh-TW" sz="3200" dirty="0" smtClean="0"/>
              <a:t>Market</a:t>
            </a:r>
            <a:endParaRPr lang="zh-TW" altLang="en-US" sz="3200" dirty="0"/>
          </a:p>
        </p:txBody>
      </p:sp>
      <p:pic>
        <p:nvPicPr>
          <p:cNvPr id="5" name="圖片 4"/>
          <p:cNvPicPr>
            <a:picLocks noChangeAspect="1"/>
          </p:cNvPicPr>
          <p:nvPr/>
        </p:nvPicPr>
        <p:blipFill>
          <a:blip r:embed="rId2"/>
          <a:stretch>
            <a:fillRect/>
          </a:stretch>
        </p:blipFill>
        <p:spPr>
          <a:xfrm>
            <a:off x="627243" y="1718465"/>
            <a:ext cx="7651743" cy="4355764"/>
          </a:xfrm>
          <a:prstGeom prst="rect">
            <a:avLst/>
          </a:prstGeom>
        </p:spPr>
      </p:pic>
      <p:sp>
        <p:nvSpPr>
          <p:cNvPr id="6" name="矩形 5"/>
          <p:cNvSpPr/>
          <p:nvPr/>
        </p:nvSpPr>
        <p:spPr>
          <a:xfrm>
            <a:off x="627242" y="6074429"/>
            <a:ext cx="7651743" cy="646331"/>
          </a:xfrm>
          <a:prstGeom prst="rect">
            <a:avLst/>
          </a:prstGeom>
        </p:spPr>
        <p:txBody>
          <a:bodyPr wrap="square">
            <a:spAutoFit/>
          </a:bodyPr>
          <a:lstStyle/>
          <a:p>
            <a:r>
              <a:rPr lang="en-US" altLang="zh-TW" dirty="0"/>
              <a:t>http://www.newzoo.com/insights/android-vs-ios-battle-heats-up-in-china-worlds-1-mobile-games-market/</a:t>
            </a:r>
            <a:endParaRPr lang="zh-TW" altLang="en-US" dirty="0"/>
          </a:p>
        </p:txBody>
      </p:sp>
      <p:sp>
        <p:nvSpPr>
          <p:cNvPr id="7" name="文字方塊 6"/>
          <p:cNvSpPr txBox="1"/>
          <p:nvPr/>
        </p:nvSpPr>
        <p:spPr>
          <a:xfrm>
            <a:off x="5066522" y="2258008"/>
            <a:ext cx="952825" cy="369332"/>
          </a:xfrm>
          <a:prstGeom prst="rect">
            <a:avLst/>
          </a:prstGeom>
          <a:noFill/>
        </p:spPr>
        <p:txBody>
          <a:bodyPr wrap="none" rtlCol="0">
            <a:spAutoFit/>
          </a:bodyPr>
          <a:lstStyle/>
          <a:p>
            <a:r>
              <a:rPr lang="en-US" altLang="zh-TW" dirty="0" smtClean="0">
                <a:solidFill>
                  <a:schemeClr val="bg1"/>
                </a:solidFill>
              </a:rPr>
              <a:t>(2015/4)</a:t>
            </a:r>
            <a:endParaRPr lang="zh-TW" altLang="en-US" dirty="0">
              <a:solidFill>
                <a:schemeClr val="bg1"/>
              </a:solidFill>
            </a:endParaRPr>
          </a:p>
        </p:txBody>
      </p:sp>
    </p:spTree>
    <p:extLst>
      <p:ext uri="{BB962C8B-B14F-4D97-AF65-F5344CB8AC3E}">
        <p14:creationId xmlns:p14="http://schemas.microsoft.com/office/powerpoint/2010/main" val="409660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Google Play</a:t>
            </a:r>
            <a:r>
              <a:rPr kumimoji="1" lang="zh-TW" altLang="en-US" dirty="0" smtClean="0">
                <a:solidFill>
                  <a:schemeClr val="accent4"/>
                </a:solidFill>
                <a:latin typeface="Apple LiGothic Medium"/>
                <a:ea typeface="Apple LiGothic Medium"/>
                <a:cs typeface="Apple LiGothic Medium"/>
              </a:rPr>
              <a:t>超過</a:t>
            </a:r>
            <a:r>
              <a:rPr kumimoji="1" lang="en-US" altLang="zh-TW" dirty="0" smtClean="0">
                <a:solidFill>
                  <a:schemeClr val="accent4"/>
                </a:solidFill>
                <a:latin typeface="Apple LiGothic Medium"/>
                <a:ea typeface="Apple LiGothic Medium"/>
                <a:cs typeface="Apple LiGothic Medium"/>
              </a:rPr>
              <a:t>250</a:t>
            </a:r>
            <a:r>
              <a:rPr kumimoji="1" lang="zh-TW" altLang="en-US" dirty="0" smtClean="0">
                <a:solidFill>
                  <a:schemeClr val="accent4"/>
                </a:solidFill>
                <a:latin typeface="Apple LiGothic Medium"/>
                <a:ea typeface="Apple LiGothic Medium"/>
                <a:cs typeface="Apple LiGothic Medium"/>
              </a:rPr>
              <a:t>億次</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下載</a:t>
            </a:r>
            <a:r>
              <a:rPr kumimoji="1" lang="en-US" altLang="zh-TW" dirty="0" smtClean="0">
                <a:solidFill>
                  <a:schemeClr val="accent4"/>
                </a:solidFill>
                <a:latin typeface="Apple LiGothic Medium"/>
                <a:ea typeface="Apple LiGothic Medium"/>
                <a:cs typeface="Apple LiGothic Medium"/>
              </a:rPr>
              <a:t> (2012/9)</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pic>
        <p:nvPicPr>
          <p:cNvPr id="7" name="Picture 6" descr="google25-470x260.jpg"/>
          <p:cNvPicPr>
            <a:picLocks noChangeAspect="1"/>
          </p:cNvPicPr>
          <p:nvPr/>
        </p:nvPicPr>
        <p:blipFill>
          <a:blip r:embed="rId2" cstate="print"/>
          <a:stretch>
            <a:fillRect/>
          </a:stretch>
        </p:blipFill>
        <p:spPr>
          <a:xfrm>
            <a:off x="1301750" y="1968500"/>
            <a:ext cx="6702428" cy="3707726"/>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行動</a:t>
            </a:r>
            <a:r>
              <a:rPr kumimoji="1" lang="en-US" altLang="zh-TW" dirty="0" smtClean="0">
                <a:solidFill>
                  <a:schemeClr val="accent4"/>
                </a:solidFill>
                <a:latin typeface="Apple LiGothic Medium"/>
                <a:ea typeface="Apple LiGothic Medium"/>
                <a:cs typeface="Apple LiGothic Medium"/>
              </a:rPr>
              <a:t>OS</a:t>
            </a:r>
            <a:r>
              <a:rPr kumimoji="1" lang="zh-TW" altLang="en-US" dirty="0" smtClean="0">
                <a:solidFill>
                  <a:schemeClr val="accent4"/>
                </a:solidFill>
                <a:latin typeface="Apple LiGothic Medium"/>
                <a:ea typeface="Apple LiGothic Medium"/>
                <a:cs typeface="Apple LiGothic Medium"/>
              </a:rPr>
              <a:t>的市占率</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
        <p:nvSpPr>
          <p:cNvPr id="6" name="內容版面配置區 2"/>
          <p:cNvSpPr>
            <a:spLocks noGrp="1"/>
          </p:cNvSpPr>
          <p:nvPr>
            <p:ph idx="1"/>
          </p:nvPr>
        </p:nvSpPr>
        <p:spPr>
          <a:xfrm>
            <a:off x="457200" y="5866126"/>
            <a:ext cx="8229600" cy="799319"/>
          </a:xfrm>
        </p:spPr>
        <p:txBody>
          <a:bodyPr anchor="t">
            <a:normAutofit fontScale="70000" lnSpcReduction="20000"/>
          </a:bodyPr>
          <a:lstStyle/>
          <a:p>
            <a:pPr>
              <a:buNone/>
            </a:pPr>
            <a:r>
              <a:rPr kumimoji="1" lang="en-US" altLang="zh-TW" sz="3613" dirty="0" smtClean="0">
                <a:latin typeface="Apple LiGothic Medium"/>
                <a:ea typeface="Apple LiGothic Medium"/>
                <a:cs typeface="Apple LiGothic Medium"/>
              </a:rPr>
              <a:t>Android</a:t>
            </a:r>
            <a:r>
              <a:rPr kumimoji="1" lang="zh-TW" altLang="en-US" sz="3613" dirty="0" smtClean="0">
                <a:latin typeface="Apple LiGothic Medium"/>
                <a:ea typeface="Apple LiGothic Medium"/>
                <a:cs typeface="Apple LiGothic Medium"/>
              </a:rPr>
              <a:t>手機銷量第一，</a:t>
            </a:r>
            <a:r>
              <a:rPr kumimoji="1" lang="en-US" altLang="zh-TW" sz="3613" dirty="0" smtClean="0">
                <a:latin typeface="Apple LiGothic Medium"/>
                <a:ea typeface="Apple LiGothic Medium"/>
                <a:cs typeface="Apple LiGothic Medium"/>
              </a:rPr>
              <a:t>Apple</a:t>
            </a:r>
            <a:r>
              <a:rPr kumimoji="1" lang="zh-TW" altLang="en-US" sz="3613" dirty="0" smtClean="0">
                <a:latin typeface="Apple LiGothic Medium"/>
                <a:ea typeface="Apple LiGothic Medium"/>
                <a:cs typeface="Apple LiGothic Medium"/>
              </a:rPr>
              <a:t>則位居第二，</a:t>
            </a:r>
            <a:r>
              <a:rPr kumimoji="1" lang="zh-TW" altLang="en-US" sz="3613" dirty="0">
                <a:latin typeface="Apple LiGothic Medium"/>
                <a:ea typeface="Apple LiGothic Medium"/>
                <a:cs typeface="Apple LiGothic Medium"/>
              </a:rPr>
              <a:t>但營業</a:t>
            </a:r>
            <a:r>
              <a:rPr kumimoji="1" lang="zh-TW" altLang="en-US" sz="3613" dirty="0" smtClean="0">
                <a:latin typeface="Apple LiGothic Medium"/>
                <a:ea typeface="Apple LiGothic Medium"/>
                <a:cs typeface="Apple LiGothic Medium"/>
              </a:rPr>
              <a:t>利潤</a:t>
            </a:r>
            <a:r>
              <a:rPr kumimoji="1" lang="en-US" altLang="zh-TW" sz="3613" dirty="0" smtClean="0">
                <a:latin typeface="Apple LiGothic Medium"/>
                <a:ea typeface="Apple LiGothic Medium"/>
                <a:cs typeface="Apple LiGothic Medium"/>
              </a:rPr>
              <a:t>?…</a:t>
            </a:r>
          </a:p>
          <a:p>
            <a:endParaRPr kumimoji="1" lang="zh-TW" altLang="en-US" dirty="0">
              <a:latin typeface="Apple LiGothic Medium"/>
              <a:ea typeface="Apple LiGothic Medium"/>
              <a:cs typeface="Apple LiGothic Medium"/>
            </a:endParaRPr>
          </a:p>
        </p:txBody>
      </p:sp>
      <p:pic>
        <p:nvPicPr>
          <p:cNvPr id="3" name="圖片 2"/>
          <p:cNvPicPr>
            <a:picLocks noChangeAspect="1"/>
          </p:cNvPicPr>
          <p:nvPr/>
        </p:nvPicPr>
        <p:blipFill>
          <a:blip r:embed="rId2"/>
          <a:stretch>
            <a:fillRect/>
          </a:stretch>
        </p:blipFill>
        <p:spPr>
          <a:xfrm>
            <a:off x="1143115" y="1126843"/>
            <a:ext cx="6409899" cy="4739283"/>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noAutofit/>
          </a:bodyPr>
          <a:lstStyle/>
          <a:p>
            <a:r>
              <a:rPr lang="zh-TW" altLang="en-US" sz="4000" dirty="0">
                <a:solidFill>
                  <a:srgbClr val="FF0000"/>
                </a:solidFill>
              </a:rPr>
              <a:t>蘋果智慧型手機營業利潤佔</a:t>
            </a:r>
            <a:r>
              <a:rPr lang="en-US" altLang="zh-TW" sz="4000" dirty="0">
                <a:solidFill>
                  <a:srgbClr val="FF0000"/>
                </a:solidFill>
              </a:rPr>
              <a:t>86%</a:t>
            </a:r>
            <a:r>
              <a:rPr lang="zh-TW" altLang="en-US" sz="4000" dirty="0">
                <a:solidFill>
                  <a:srgbClr val="FF0000"/>
                </a:solidFill>
              </a:rPr>
              <a:t>遠高於其他廠商</a:t>
            </a:r>
          </a:p>
        </p:txBody>
      </p:sp>
      <p:sp>
        <p:nvSpPr>
          <p:cNvPr id="8" name="內容版面配置區 7"/>
          <p:cNvSpPr>
            <a:spLocks noGrp="1"/>
          </p:cNvSpPr>
          <p:nvPr>
            <p:ph idx="4294967295"/>
          </p:nvPr>
        </p:nvSpPr>
        <p:spPr>
          <a:xfrm>
            <a:off x="0" y="1600200"/>
            <a:ext cx="8229600" cy="5137150"/>
          </a:xfrm>
        </p:spPr>
        <p:txBody>
          <a:bodyPr>
            <a:normAutofit fontScale="85000" lnSpcReduction="10000"/>
          </a:bodyPr>
          <a:lstStyle/>
          <a:p>
            <a:pPr marL="0" indent="0">
              <a:buNone/>
            </a:pPr>
            <a:r>
              <a:rPr lang="en-US" altLang="zh-TW" sz="2500" dirty="0"/>
              <a:t>2014</a:t>
            </a:r>
            <a:r>
              <a:rPr lang="zh-TW" altLang="en-US" sz="2500" dirty="0"/>
              <a:t>年第三季手機廠商於整體智慧型手機之營運獲利率</a:t>
            </a:r>
            <a:r>
              <a:rPr lang="en-US" altLang="zh-TW" sz="2500" dirty="0"/>
              <a:t>(profit margin)</a:t>
            </a:r>
          </a:p>
          <a:p>
            <a:pPr marL="0" indent="0">
              <a:buNone/>
            </a:pPr>
            <a:endParaRPr lang="en-US" altLang="zh-TW" sz="2500"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sz="1900" dirty="0" smtClean="0"/>
          </a:p>
          <a:p>
            <a:pPr marL="0" indent="0">
              <a:buNone/>
            </a:pPr>
            <a:endParaRPr lang="en-US" altLang="zh-TW" sz="1900" dirty="0"/>
          </a:p>
          <a:p>
            <a:pPr marL="0" indent="0">
              <a:buNone/>
            </a:pPr>
            <a:endParaRPr lang="en-US" altLang="zh-TW" sz="1900" dirty="0" smtClean="0"/>
          </a:p>
          <a:p>
            <a:pPr marL="0" indent="0">
              <a:buNone/>
            </a:pPr>
            <a:endParaRPr lang="en-US" altLang="zh-TW" sz="1900" dirty="0"/>
          </a:p>
          <a:p>
            <a:pPr marL="0" indent="0">
              <a:buNone/>
            </a:pPr>
            <a:r>
              <a:rPr lang="en-US" altLang="zh-TW" sz="1900" dirty="0" smtClean="0"/>
              <a:t>Source </a:t>
            </a:r>
            <a:r>
              <a:rPr lang="en-US" altLang="zh-TW" sz="1900" dirty="0"/>
              <a:t>: </a:t>
            </a:r>
            <a:r>
              <a:rPr lang="en-US" altLang="zh-TW" sz="1900" dirty="0" err="1"/>
              <a:t>Canaccord</a:t>
            </a:r>
            <a:r>
              <a:rPr lang="en-US" altLang="zh-TW" sz="1900" dirty="0"/>
              <a:t> </a:t>
            </a:r>
            <a:r>
              <a:rPr lang="en-US" altLang="zh-TW" sz="1900" dirty="0" err="1"/>
              <a:t>Genuity</a:t>
            </a:r>
            <a:r>
              <a:rPr lang="zh-TW" altLang="en-US" sz="1900" dirty="0"/>
              <a:t>，科技政策研究與資訊中心</a:t>
            </a:r>
            <a:r>
              <a:rPr lang="en-US" altLang="zh-TW" sz="1900" dirty="0"/>
              <a:t>—</a:t>
            </a:r>
            <a:r>
              <a:rPr lang="zh-TW" altLang="en-US" sz="1900" dirty="0"/>
              <a:t>科技產業資訊室整理，</a:t>
            </a:r>
            <a:r>
              <a:rPr lang="en-US" altLang="zh-TW" sz="1900" dirty="0"/>
              <a:t>2014</a:t>
            </a:r>
            <a:r>
              <a:rPr lang="zh-TW" altLang="en-US" sz="1900" dirty="0"/>
              <a:t>年</a:t>
            </a:r>
            <a:r>
              <a:rPr lang="en-US" altLang="zh-TW" sz="1900" dirty="0"/>
              <a:t>11</a:t>
            </a:r>
            <a:r>
              <a:rPr lang="zh-TW" altLang="en-US" sz="1900" dirty="0"/>
              <a:t>月</a:t>
            </a:r>
          </a:p>
        </p:txBody>
      </p:sp>
      <p:pic>
        <p:nvPicPr>
          <p:cNvPr id="10" name="圖片 9"/>
          <p:cNvPicPr>
            <a:picLocks noChangeAspect="1"/>
          </p:cNvPicPr>
          <p:nvPr/>
        </p:nvPicPr>
        <p:blipFill>
          <a:blip r:embed="rId2"/>
          <a:stretch>
            <a:fillRect/>
          </a:stretch>
        </p:blipFill>
        <p:spPr>
          <a:xfrm>
            <a:off x="1640700" y="2193979"/>
            <a:ext cx="4545000" cy="4122000"/>
          </a:xfrm>
          <a:prstGeom prst="rect">
            <a:avLst/>
          </a:prstGeom>
        </p:spPr>
      </p:pic>
    </p:spTree>
    <p:extLst>
      <p:ext uri="{BB962C8B-B14F-4D97-AF65-F5344CB8AC3E}">
        <p14:creationId xmlns:p14="http://schemas.microsoft.com/office/powerpoint/2010/main" val="22218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主要</a:t>
            </a:r>
            <a:r>
              <a:rPr kumimoji="1" lang="en-US" altLang="zh-TW" dirty="0" smtClean="0">
                <a:solidFill>
                  <a:schemeClr val="accent4"/>
                </a:solidFill>
                <a:latin typeface="Apple LiGothic Medium"/>
                <a:ea typeface="Apple LiGothic Medium"/>
                <a:cs typeface="Apple LiGothic Medium"/>
              </a:rPr>
              <a:t>App Store</a:t>
            </a:r>
            <a:r>
              <a:rPr kumimoji="1" lang="zh-TW" altLang="en-US" dirty="0" smtClean="0">
                <a:solidFill>
                  <a:schemeClr val="accent4"/>
                </a:solidFill>
                <a:latin typeface="Apple LiGothic Medium"/>
                <a:ea typeface="Apple LiGothic Medium"/>
                <a:cs typeface="Apple LiGothic Medium"/>
              </a:rPr>
              <a:t>營收比較</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sp>
        <p:nvSpPr>
          <p:cNvPr id="6" name="內容版面配置區 2"/>
          <p:cNvSpPr>
            <a:spLocks noGrp="1"/>
          </p:cNvSpPr>
          <p:nvPr>
            <p:ph idx="1"/>
          </p:nvPr>
        </p:nvSpPr>
        <p:spPr>
          <a:xfrm>
            <a:off x="457200" y="5918502"/>
            <a:ext cx="8229600" cy="746943"/>
          </a:xfrm>
        </p:spPr>
        <p:txBody>
          <a:bodyPr anchor="t">
            <a:normAutofit fontScale="92500" lnSpcReduction="10000"/>
          </a:bodyPr>
          <a:lstStyle/>
          <a:p>
            <a:pPr>
              <a:buNone/>
            </a:pPr>
            <a:r>
              <a:rPr kumimoji="1" lang="en-US" altLang="zh-TW" dirty="0" smtClean="0">
                <a:latin typeface="Apple LiGothic Medium"/>
                <a:ea typeface="Apple LiGothic Medium"/>
                <a:cs typeface="Apple LiGothic Medium"/>
              </a:rPr>
              <a:t>Apple</a:t>
            </a:r>
            <a:r>
              <a:rPr kumimoji="1" lang="zh-TW" altLang="en-US" dirty="0" smtClean="0">
                <a:latin typeface="Apple LiGothic Medium"/>
                <a:ea typeface="Apple LiGothic Medium"/>
                <a:cs typeface="Apple LiGothic Medium"/>
              </a:rPr>
              <a:t>在</a:t>
            </a:r>
            <a:r>
              <a:rPr kumimoji="1" lang="en-US" altLang="zh-TW" dirty="0" smtClean="0">
                <a:latin typeface="Apple LiGothic Medium"/>
                <a:ea typeface="Apple LiGothic Medium"/>
                <a:cs typeface="Apple LiGothic Medium"/>
              </a:rPr>
              <a:t>App Store</a:t>
            </a:r>
            <a:r>
              <a:rPr kumimoji="1" lang="zh-TW" altLang="en-US" dirty="0" smtClean="0">
                <a:latin typeface="Apple LiGothic Medium"/>
                <a:ea typeface="Apple LiGothic Medium"/>
                <a:cs typeface="Apple LiGothic Medium"/>
              </a:rPr>
              <a:t>上的營收遠超過</a:t>
            </a:r>
            <a:r>
              <a:rPr kumimoji="1" lang="en-US" altLang="zh-TW" dirty="0" smtClean="0">
                <a:latin typeface="Apple LiGothic Medium"/>
                <a:ea typeface="Apple LiGothic Medium"/>
                <a:cs typeface="Apple LiGothic Medium"/>
              </a:rPr>
              <a:t>Google Play</a:t>
            </a:r>
          </a:p>
          <a:p>
            <a:endParaRPr kumimoji="1" lang="zh-TW" altLang="en-US" dirty="0">
              <a:latin typeface="Apple LiGothic Medium"/>
              <a:ea typeface="Apple LiGothic Medium"/>
              <a:cs typeface="Apple LiGothic Medium"/>
            </a:endParaRPr>
          </a:p>
        </p:txBody>
      </p:sp>
      <p:pic>
        <p:nvPicPr>
          <p:cNvPr id="3" name="圖片 2"/>
          <p:cNvPicPr>
            <a:picLocks noChangeAspect="1"/>
          </p:cNvPicPr>
          <p:nvPr/>
        </p:nvPicPr>
        <p:blipFill>
          <a:blip r:embed="rId2"/>
          <a:stretch>
            <a:fillRect/>
          </a:stretch>
        </p:blipFill>
        <p:spPr>
          <a:xfrm>
            <a:off x="353904" y="1528487"/>
            <a:ext cx="8023840" cy="4314311"/>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rgbClr val="00B0F0"/>
                </a:solidFill>
              </a:rPr>
              <a:t> </a:t>
            </a:r>
            <a:r>
              <a:rPr lang="en-US" altLang="zh-TW" dirty="0" err="1">
                <a:solidFill>
                  <a:srgbClr val="00B0F0"/>
                </a:solidFill>
              </a:rPr>
              <a:t>iOS</a:t>
            </a:r>
            <a:r>
              <a:rPr lang="en-US" altLang="zh-TW" dirty="0">
                <a:solidFill>
                  <a:srgbClr val="00B0F0"/>
                </a:solidFill>
              </a:rPr>
              <a:t> tops Google Play when it comes to revenue</a:t>
            </a:r>
            <a:endParaRPr lang="zh-TW" altLang="en-US" dirty="0">
              <a:solidFill>
                <a:srgbClr val="00B0F0"/>
              </a:solidFill>
            </a:endParaRPr>
          </a:p>
        </p:txBody>
      </p:sp>
      <p:pic>
        <p:nvPicPr>
          <p:cNvPr id="4" name="內容版面配置區 3"/>
          <p:cNvPicPr>
            <a:picLocks noGrp="1" noChangeAspect="1"/>
          </p:cNvPicPr>
          <p:nvPr>
            <p:ph idx="1"/>
          </p:nvPr>
        </p:nvPicPr>
        <p:blipFill>
          <a:blip r:embed="rId2"/>
          <a:stretch>
            <a:fillRect/>
          </a:stretch>
        </p:blipFill>
        <p:spPr>
          <a:xfrm>
            <a:off x="1981676" y="2002296"/>
            <a:ext cx="4648978" cy="4525963"/>
          </a:xfrm>
          <a:prstGeom prst="rect">
            <a:avLst/>
          </a:prstGeom>
        </p:spPr>
      </p:pic>
    </p:spTree>
    <p:extLst>
      <p:ext uri="{BB962C8B-B14F-4D97-AF65-F5344CB8AC3E}">
        <p14:creationId xmlns:p14="http://schemas.microsoft.com/office/powerpoint/2010/main" val="1441128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500" dirty="0">
                <a:solidFill>
                  <a:schemeClr val="accent6"/>
                </a:solidFill>
              </a:rPr>
              <a:t>Cumulative number of apps downloaded from the Apple App Store from July 2008 to June 2015 (in billions)</a:t>
            </a:r>
            <a:endParaRPr lang="zh-TW" altLang="en-US" sz="3500" dirty="0">
              <a:solidFill>
                <a:schemeClr val="accent6"/>
              </a:solidFill>
            </a:endParaRPr>
          </a:p>
        </p:txBody>
      </p:sp>
      <p:pic>
        <p:nvPicPr>
          <p:cNvPr id="4" name="內容版面配置區 3"/>
          <p:cNvPicPr>
            <a:picLocks noGrp="1" noChangeAspect="1"/>
          </p:cNvPicPr>
          <p:nvPr>
            <p:ph idx="1"/>
          </p:nvPr>
        </p:nvPicPr>
        <p:blipFill>
          <a:blip r:embed="rId2"/>
          <a:stretch>
            <a:fillRect/>
          </a:stretch>
        </p:blipFill>
        <p:spPr>
          <a:xfrm>
            <a:off x="819509" y="2100826"/>
            <a:ext cx="7151298" cy="4333813"/>
          </a:xfrm>
          <a:prstGeom prst="rect">
            <a:avLst/>
          </a:prstGeom>
        </p:spPr>
      </p:pic>
      <p:sp>
        <p:nvSpPr>
          <p:cNvPr id="5" name="矩形 4"/>
          <p:cNvSpPr/>
          <p:nvPr/>
        </p:nvSpPr>
        <p:spPr>
          <a:xfrm>
            <a:off x="681396" y="6434639"/>
            <a:ext cx="7289411" cy="369332"/>
          </a:xfrm>
          <a:prstGeom prst="rect">
            <a:avLst/>
          </a:prstGeom>
        </p:spPr>
        <p:txBody>
          <a:bodyPr wrap="square">
            <a:spAutoFit/>
          </a:bodyPr>
          <a:lstStyle/>
          <a:p>
            <a:r>
              <a:rPr lang="en-US" altLang="zh-TW" dirty="0"/>
              <a:t>The Statistics </a:t>
            </a:r>
            <a:r>
              <a:rPr lang="en-US" altLang="zh-TW" dirty="0" smtClean="0"/>
              <a:t>Portal: Statistics </a:t>
            </a:r>
            <a:r>
              <a:rPr lang="en-US" altLang="zh-TW" dirty="0"/>
              <a:t>and Studies from more than 18,000 Sources</a:t>
            </a:r>
            <a:endParaRPr lang="zh-TW" altLang="en-US" dirty="0"/>
          </a:p>
        </p:txBody>
      </p:sp>
      <p:sp>
        <p:nvSpPr>
          <p:cNvPr id="7" name="文字方塊 6"/>
          <p:cNvSpPr txBox="1"/>
          <p:nvPr/>
        </p:nvSpPr>
        <p:spPr>
          <a:xfrm>
            <a:off x="1699404" y="2346385"/>
            <a:ext cx="1305935" cy="369332"/>
          </a:xfrm>
          <a:prstGeom prst="rect">
            <a:avLst/>
          </a:prstGeom>
          <a:noFill/>
        </p:spPr>
        <p:txBody>
          <a:bodyPr wrap="none" rtlCol="0">
            <a:spAutoFit/>
          </a:bodyPr>
          <a:lstStyle/>
          <a:p>
            <a:r>
              <a:rPr lang="en-US" altLang="zh-TW" dirty="0" smtClean="0">
                <a:solidFill>
                  <a:schemeClr val="accent6"/>
                </a:solidFill>
              </a:rPr>
              <a:t>Apple Store</a:t>
            </a:r>
            <a:endParaRPr lang="zh-TW" altLang="en-US" dirty="0">
              <a:solidFill>
                <a:schemeClr val="accent6"/>
              </a:solidFill>
            </a:endParaRPr>
          </a:p>
        </p:txBody>
      </p:sp>
    </p:spTree>
    <p:extLst>
      <p:ext uri="{BB962C8B-B14F-4D97-AF65-F5344CB8AC3E}">
        <p14:creationId xmlns:p14="http://schemas.microsoft.com/office/powerpoint/2010/main" val="535287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價位分布</a:t>
            </a:r>
            <a:endParaRPr kumimoji="1" lang="zh-TW" altLang="en-US" dirty="0">
              <a:solidFill>
                <a:schemeClr val="accent4"/>
              </a:solidFill>
              <a:latin typeface="Apple LiGothic Medium"/>
              <a:ea typeface="Apple LiGothic Medium"/>
              <a:cs typeface="Apple LiGothic Medium"/>
            </a:endParaRPr>
          </a:p>
        </p:txBody>
      </p:sp>
      <p:sp>
        <p:nvSpPr>
          <p:cNvPr id="13" name="內容版面配置區 2"/>
          <p:cNvSpPr txBox="1">
            <a:spLocks/>
          </p:cNvSpPr>
          <p:nvPr/>
        </p:nvSpPr>
        <p:spPr>
          <a:xfrm>
            <a:off x="457200" y="5485726"/>
            <a:ext cx="8229600" cy="117971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en-US" altLang="zh-TW" sz="3200" b="0" i="0" u="none" strike="noStrike" kern="1200" cap="none" spc="0" normalizeH="0" baseline="0" noProof="0" dirty="0" smtClean="0">
              <a:ln>
                <a:noFill/>
              </a:ln>
              <a:solidFill>
                <a:schemeClr val="tx1"/>
              </a:solidFill>
              <a:effectLst/>
              <a:uLnTx/>
              <a:uFillTx/>
              <a:latin typeface="Apple LiGothic Medium"/>
              <a:ea typeface="Apple LiGothic Medium"/>
              <a:cs typeface="Apple LiGothic Medium"/>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1" lang="zh-TW" altLang="en-US" sz="3200" b="0" i="0" u="none" strike="noStrike" kern="1200" cap="none" spc="0" normalizeH="0" baseline="0" noProof="0" dirty="0">
              <a:ln>
                <a:noFill/>
              </a:ln>
              <a:solidFill>
                <a:schemeClr val="tx1"/>
              </a:solidFill>
              <a:effectLst/>
              <a:uLnTx/>
              <a:uFillTx/>
              <a:latin typeface="Apple LiGothic Medium"/>
              <a:ea typeface="Apple LiGothic Medium"/>
              <a:cs typeface="Apple LiGothic Medium"/>
            </a:endParaRPr>
          </a:p>
        </p:txBody>
      </p:sp>
      <p:graphicFrame>
        <p:nvGraphicFramePr>
          <p:cNvPr id="9" name="Chart 8"/>
          <p:cNvGraphicFramePr/>
          <p:nvPr/>
        </p:nvGraphicFramePr>
        <p:xfrm>
          <a:off x="762000" y="1222375"/>
          <a:ext cx="7670800" cy="523669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984414" y="6208075"/>
            <a:ext cx="2702386" cy="369332"/>
          </a:xfrm>
          <a:prstGeom prst="rect">
            <a:avLst/>
          </a:prstGeom>
          <a:noFill/>
        </p:spPr>
        <p:txBody>
          <a:bodyPr wrap="square" rtlCol="0">
            <a:spAutoFit/>
          </a:bodyPr>
          <a:lstStyle/>
          <a:p>
            <a:pPr algn="r"/>
            <a:r>
              <a:rPr lang="en-US" altLang="zh-TW" dirty="0" smtClean="0"/>
              <a:t>Data: Gartner</a:t>
            </a:r>
            <a:endParaRPr lang="en-US" dirty="0"/>
          </a:p>
        </p:txBody>
      </p:sp>
    </p:spTree>
    <p:extLst>
      <p:ext uri="{BB962C8B-B14F-4D97-AF65-F5344CB8AC3E}">
        <p14:creationId xmlns:p14="http://schemas.microsoft.com/office/powerpoint/2010/main" val="1993118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每人每天平均花</a:t>
            </a:r>
            <a:r>
              <a:rPr kumimoji="1" lang="en-US" altLang="zh-TW" dirty="0" smtClean="0">
                <a:solidFill>
                  <a:schemeClr val="accent4"/>
                </a:solidFill>
                <a:latin typeface="Apple LiGothic Medium"/>
                <a:ea typeface="Apple LiGothic Medium"/>
                <a:cs typeface="Apple LiGothic Medium"/>
              </a:rPr>
              <a:t>127</a:t>
            </a:r>
            <a:r>
              <a:rPr kumimoji="1" lang="zh-TW" altLang="en-US" dirty="0" smtClean="0">
                <a:solidFill>
                  <a:schemeClr val="accent4"/>
                </a:solidFill>
                <a:latin typeface="Apple LiGothic Medium"/>
                <a:ea typeface="Apple LiGothic Medium"/>
                <a:cs typeface="Apple LiGothic Medium"/>
              </a:rPr>
              <a:t>分鐘在</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上</a:t>
            </a:r>
            <a:endParaRPr kumimoji="1" lang="zh-TW" altLang="en-US" dirty="0">
              <a:solidFill>
                <a:schemeClr val="accent4"/>
              </a:solidFill>
              <a:latin typeface="Apple LiGothic Medium"/>
              <a:ea typeface="Apple LiGothic Medium"/>
              <a:cs typeface="Apple LiGothic Medium"/>
            </a:endParaRPr>
          </a:p>
        </p:txBody>
      </p:sp>
      <p:graphicFrame>
        <p:nvGraphicFramePr>
          <p:cNvPr id="8" name="Chart 7"/>
          <p:cNvGraphicFramePr/>
          <p:nvPr/>
        </p:nvGraphicFramePr>
        <p:xfrm>
          <a:off x="825906" y="1333500"/>
          <a:ext cx="7778750" cy="50800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ngry-birds-icon-angry-birds-19584111-175-175.png"/>
          <p:cNvPicPr>
            <a:picLocks noChangeAspect="1"/>
          </p:cNvPicPr>
          <p:nvPr/>
        </p:nvPicPr>
        <p:blipFill>
          <a:blip r:embed="rId3" cstate="print"/>
          <a:stretch>
            <a:fillRect/>
          </a:stretch>
        </p:blipFill>
        <p:spPr>
          <a:xfrm>
            <a:off x="4141345" y="2364763"/>
            <a:ext cx="923416" cy="923416"/>
          </a:xfrm>
          <a:prstGeom prst="rect">
            <a:avLst/>
          </a:prstGeom>
        </p:spPr>
      </p:pic>
      <p:pic>
        <p:nvPicPr>
          <p:cNvPr id="11" name="Picture 10" descr="CandyCrushIcon.jpg"/>
          <p:cNvPicPr>
            <a:picLocks noChangeAspect="1"/>
          </p:cNvPicPr>
          <p:nvPr/>
        </p:nvPicPr>
        <p:blipFill>
          <a:blip r:embed="rId4" cstate="print"/>
          <a:stretch>
            <a:fillRect/>
          </a:stretch>
        </p:blipFill>
        <p:spPr>
          <a:xfrm>
            <a:off x="4238800" y="3327008"/>
            <a:ext cx="888849" cy="888849"/>
          </a:xfrm>
          <a:prstGeom prst="rect">
            <a:avLst/>
          </a:prstGeom>
        </p:spPr>
      </p:pic>
      <p:pic>
        <p:nvPicPr>
          <p:cNvPr id="12" name="Picture 11" descr="Facebook_icon.jpg"/>
          <p:cNvPicPr>
            <a:picLocks noChangeAspect="1"/>
          </p:cNvPicPr>
          <p:nvPr/>
        </p:nvPicPr>
        <p:blipFill>
          <a:blip r:embed="rId5" cstate="print"/>
          <a:stretch>
            <a:fillRect/>
          </a:stretch>
        </p:blipFill>
        <p:spPr>
          <a:xfrm>
            <a:off x="3438592" y="4321770"/>
            <a:ext cx="620799" cy="620799"/>
          </a:xfrm>
          <a:prstGeom prst="rect">
            <a:avLst/>
          </a:prstGeom>
        </p:spPr>
      </p:pic>
      <p:pic>
        <p:nvPicPr>
          <p:cNvPr id="14" name="Picture 13" descr="LINE-icon.png"/>
          <p:cNvPicPr>
            <a:picLocks noChangeAspect="1"/>
          </p:cNvPicPr>
          <p:nvPr/>
        </p:nvPicPr>
        <p:blipFill>
          <a:blip r:embed="rId6" cstate="print"/>
          <a:stretch>
            <a:fillRect/>
          </a:stretch>
        </p:blipFill>
        <p:spPr>
          <a:xfrm>
            <a:off x="3748992" y="5104871"/>
            <a:ext cx="784706" cy="784706"/>
          </a:xfrm>
          <a:prstGeom prst="rect">
            <a:avLst/>
          </a:prstGeom>
        </p:spPr>
      </p:pic>
      <p:pic>
        <p:nvPicPr>
          <p:cNvPr id="15" name="Picture 14" descr="whatsapp-icon-e1345752144498.png"/>
          <p:cNvPicPr>
            <a:picLocks noChangeAspect="1"/>
          </p:cNvPicPr>
          <p:nvPr/>
        </p:nvPicPr>
        <p:blipFill>
          <a:blip r:embed="rId7" cstate="print"/>
          <a:stretch>
            <a:fillRect/>
          </a:stretch>
        </p:blipFill>
        <p:spPr>
          <a:xfrm>
            <a:off x="2542471" y="4656810"/>
            <a:ext cx="896121" cy="896121"/>
          </a:xfrm>
          <a:prstGeom prst="rect">
            <a:avLst/>
          </a:prstGeom>
        </p:spPr>
      </p:pic>
      <p:pic>
        <p:nvPicPr>
          <p:cNvPr id="17" name="Picture 16" descr="icon50a6aad7414b8.jpg"/>
          <p:cNvPicPr>
            <a:picLocks noChangeAspect="1"/>
          </p:cNvPicPr>
          <p:nvPr/>
        </p:nvPicPr>
        <p:blipFill>
          <a:blip r:embed="rId8" cstate="print"/>
          <a:stretch>
            <a:fillRect/>
          </a:stretch>
        </p:blipFill>
        <p:spPr>
          <a:xfrm>
            <a:off x="3138925" y="2492858"/>
            <a:ext cx="811196" cy="811196"/>
          </a:xfrm>
          <a:prstGeom prst="rect">
            <a:avLst/>
          </a:prstGeom>
        </p:spPr>
      </p:pic>
      <p:pic>
        <p:nvPicPr>
          <p:cNvPr id="18" name="Picture 17" descr="mzl.mhndkbny.175x175-75.jpg"/>
          <p:cNvPicPr>
            <a:picLocks noChangeAspect="1"/>
          </p:cNvPicPr>
          <p:nvPr/>
        </p:nvPicPr>
        <p:blipFill>
          <a:blip r:embed="rId9" cstate="print"/>
          <a:stretch>
            <a:fillRect/>
          </a:stretch>
        </p:blipFill>
        <p:spPr>
          <a:xfrm>
            <a:off x="2339360" y="3425230"/>
            <a:ext cx="896540" cy="896540"/>
          </a:xfrm>
          <a:prstGeom prst="rect">
            <a:avLst/>
          </a:prstGeom>
        </p:spPr>
      </p:pic>
      <p:sp>
        <p:nvSpPr>
          <p:cNvPr id="19" name="TextBox 18"/>
          <p:cNvSpPr txBox="1"/>
          <p:nvPr/>
        </p:nvSpPr>
        <p:spPr>
          <a:xfrm>
            <a:off x="5222899" y="6208075"/>
            <a:ext cx="3463901" cy="369332"/>
          </a:xfrm>
          <a:prstGeom prst="rect">
            <a:avLst/>
          </a:prstGeom>
          <a:noFill/>
        </p:spPr>
        <p:txBody>
          <a:bodyPr wrap="square" rtlCol="0">
            <a:spAutoFit/>
          </a:bodyPr>
          <a:lstStyle/>
          <a:p>
            <a:pPr algn="r"/>
            <a:r>
              <a:rPr lang="en-US" altLang="zh-TW" dirty="0" smtClean="0"/>
              <a:t>Data: Flurry Analytics, Nov. 2012</a:t>
            </a:r>
            <a:endParaRPr lang="en-US" dirty="0"/>
          </a:p>
        </p:txBody>
      </p:sp>
    </p:spTree>
    <p:extLst>
      <p:ext uri="{BB962C8B-B14F-4D97-AF65-F5344CB8AC3E}">
        <p14:creationId xmlns:p14="http://schemas.microsoft.com/office/powerpoint/2010/main" val="1993118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智慧型手機使用者年齡分布</a:t>
            </a:r>
            <a:endParaRPr kumimoji="1" lang="zh-TW" altLang="en-US" dirty="0">
              <a:solidFill>
                <a:schemeClr val="accent4"/>
              </a:solidFill>
              <a:latin typeface="Apple LiGothic Medium"/>
              <a:ea typeface="Apple LiGothic Medium"/>
              <a:cs typeface="Apple LiGothic Medium"/>
            </a:endParaRPr>
          </a:p>
        </p:txBody>
      </p:sp>
      <p:sp>
        <p:nvSpPr>
          <p:cNvPr id="19" name="TextBox 18"/>
          <p:cNvSpPr txBox="1"/>
          <p:nvPr/>
        </p:nvSpPr>
        <p:spPr>
          <a:xfrm>
            <a:off x="5222899" y="6208075"/>
            <a:ext cx="3463901" cy="369332"/>
          </a:xfrm>
          <a:prstGeom prst="rect">
            <a:avLst/>
          </a:prstGeom>
          <a:noFill/>
        </p:spPr>
        <p:txBody>
          <a:bodyPr wrap="square" rtlCol="0">
            <a:spAutoFit/>
          </a:bodyPr>
          <a:lstStyle/>
          <a:p>
            <a:pPr algn="r"/>
            <a:r>
              <a:rPr lang="en-US" altLang="zh-TW" dirty="0" smtClean="0"/>
              <a:t>Data: Flurry Analytics, Nov. 2012</a:t>
            </a:r>
            <a:endParaRPr lang="en-US" dirty="0"/>
          </a:p>
        </p:txBody>
      </p:sp>
      <p:graphicFrame>
        <p:nvGraphicFramePr>
          <p:cNvPr id="13" name="Chart 12"/>
          <p:cNvGraphicFramePr/>
          <p:nvPr/>
        </p:nvGraphicFramePr>
        <p:xfrm>
          <a:off x="1190624" y="1396998"/>
          <a:ext cx="6778625" cy="458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118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專題課程</a:t>
            </a:r>
            <a:r>
              <a:rPr lang="zh-TW" altLang="en-US" dirty="0" smtClean="0"/>
              <a:t>特色與課程</a:t>
            </a:r>
            <a:r>
              <a:rPr lang="zh-TW" altLang="en-US" dirty="0"/>
              <a:t>大綱</a:t>
            </a:r>
          </a:p>
        </p:txBody>
      </p:sp>
      <p:sp>
        <p:nvSpPr>
          <p:cNvPr id="4" name="內容版面配置區 3"/>
          <p:cNvSpPr>
            <a:spLocks noGrp="1"/>
          </p:cNvSpPr>
          <p:nvPr>
            <p:ph idx="1"/>
          </p:nvPr>
        </p:nvSpPr>
        <p:spPr/>
        <p:txBody>
          <a:bodyPr>
            <a:normAutofit fontScale="92500"/>
          </a:bodyPr>
          <a:lstStyle/>
          <a:p>
            <a:r>
              <a:rPr lang="zh-TW" altLang="en-US" dirty="0"/>
              <a:t>專注於智慧行動裝置</a:t>
            </a:r>
            <a:r>
              <a:rPr lang="en-US" altLang="zh-TW" dirty="0"/>
              <a:t>iPhone/iPad</a:t>
            </a:r>
            <a:r>
              <a:rPr lang="zh-TW" altLang="en-US" dirty="0"/>
              <a:t>之</a:t>
            </a:r>
            <a:r>
              <a:rPr lang="en-US" altLang="zh-TW" dirty="0"/>
              <a:t>App</a:t>
            </a:r>
            <a:r>
              <a:rPr lang="zh-TW" altLang="en-US" dirty="0"/>
              <a:t>設計開發，可適用於開放資料應用服務</a:t>
            </a:r>
          </a:p>
          <a:p>
            <a:r>
              <a:rPr lang="zh-TW" altLang="en-US" dirty="0"/>
              <a:t>搭配物聯網應用服務，吸引學生學習興趣。</a:t>
            </a:r>
          </a:p>
          <a:p>
            <a:r>
              <a:rPr lang="zh-TW" altLang="en-US" dirty="0"/>
              <a:t>跨資訊、設計與行銷領域與學科，強化學生實務能力，協助學生進行跨領域產品創新思考。</a:t>
            </a:r>
          </a:p>
          <a:p>
            <a:r>
              <a:rPr lang="zh-TW" altLang="en-US" dirty="0"/>
              <a:t>符合目前數位時代趨勢，貼近資訊產業需求</a:t>
            </a:r>
            <a:r>
              <a:rPr lang="zh-TW" altLang="en-US" dirty="0" smtClean="0"/>
              <a:t>。</a:t>
            </a:r>
            <a:endParaRPr lang="zh-TW" altLang="en-US" dirty="0"/>
          </a:p>
        </p:txBody>
      </p:sp>
    </p:spTree>
    <p:extLst>
      <p:ext uri="{BB962C8B-B14F-4D97-AF65-F5344CB8AC3E}">
        <p14:creationId xmlns:p14="http://schemas.microsoft.com/office/powerpoint/2010/main" val="376315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商業模式</a:t>
            </a:r>
            <a:endParaRPr kumimoji="1" lang="zh-TW" altLang="en-US" dirty="0">
              <a:solidFill>
                <a:schemeClr val="accent4"/>
              </a:solidFill>
              <a:latin typeface="Apple LiGothic Medium"/>
              <a:ea typeface="Apple LiGothic Medium"/>
              <a:cs typeface="Apple LiGothic Medium"/>
            </a:endParaRPr>
          </a:p>
        </p:txBody>
      </p:sp>
      <p:sp>
        <p:nvSpPr>
          <p:cNvPr id="10" name="Content Placeholder 2"/>
          <p:cNvSpPr>
            <a:spLocks noGrp="1"/>
          </p:cNvSpPr>
          <p:nvPr>
            <p:ph idx="1"/>
          </p:nvPr>
        </p:nvSpPr>
        <p:spPr>
          <a:xfrm>
            <a:off x="0" y="1222375"/>
            <a:ext cx="4778375" cy="5208154"/>
          </a:xfrm>
        </p:spPr>
        <p:txBody>
          <a:bodyPr anchor="t">
            <a:normAutofit/>
          </a:bodyPr>
          <a:lstStyle/>
          <a:p>
            <a:pPr lvl="1">
              <a:buFont typeface="Arial"/>
              <a:buChar char="•"/>
            </a:pPr>
            <a:r>
              <a:rPr lang="zh-TW" altLang="en-US" dirty="0" smtClean="0">
                <a:latin typeface="Apple LiGothic Medium"/>
                <a:ea typeface="Apple LiGothic Medium"/>
                <a:cs typeface="Apple LiGothic Medium"/>
              </a:rPr>
              <a:t>付費</a:t>
            </a:r>
            <a:r>
              <a:rPr lang="en-US" altLang="zh-TW" dirty="0" smtClean="0">
                <a:latin typeface="Apple LiGothic Medium"/>
                <a:ea typeface="Apple LiGothic Medium"/>
                <a:cs typeface="Apple LiGothic Medium"/>
              </a:rPr>
              <a:t>App</a:t>
            </a:r>
          </a:p>
          <a:p>
            <a:pPr lvl="1">
              <a:buFont typeface="Arial"/>
              <a:buChar char="•"/>
            </a:pP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免費、加入廣告</a:t>
            </a:r>
            <a:endParaRPr lang="en-US" altLang="zh-TW" dirty="0" smtClean="0">
              <a:latin typeface="Apple LiGothic Medium"/>
              <a:ea typeface="Apple LiGothic Medium"/>
              <a:cs typeface="Apple LiGothic Medium"/>
            </a:endParaRPr>
          </a:p>
          <a:p>
            <a:pPr lvl="1">
              <a:buFont typeface="Arial"/>
              <a:buChar char="•"/>
            </a:pP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免費、加入</a:t>
            </a:r>
            <a:r>
              <a:rPr lang="en-US" altLang="zh-TW" dirty="0" smtClean="0">
                <a:latin typeface="Apple LiGothic Medium"/>
                <a:ea typeface="Apple LiGothic Medium"/>
                <a:cs typeface="Apple LiGothic Medium"/>
              </a:rPr>
              <a:t>In-App</a:t>
            </a:r>
            <a:r>
              <a:rPr lang="zh-TW" altLang="en-US" dirty="0" smtClean="0">
                <a:latin typeface="Apple LiGothic Medium"/>
                <a:ea typeface="Apple LiGothic Medium"/>
                <a:cs typeface="Apple LiGothic Medium"/>
              </a:rPr>
              <a:t>付費和訂閱</a:t>
            </a:r>
            <a:endParaRPr lang="en-US" altLang="zh-TW" dirty="0" smtClean="0">
              <a:latin typeface="Apple LiGothic Medium"/>
              <a:ea typeface="Apple LiGothic Medium"/>
              <a:cs typeface="Apple LiGothic Medium"/>
            </a:endParaRPr>
          </a:p>
          <a:p>
            <a:pPr lvl="1">
              <a:buFont typeface="Arial"/>
              <a:buChar char="•"/>
            </a:pPr>
            <a:r>
              <a:rPr lang="zh-TW" altLang="en-US" dirty="0" smtClean="0">
                <a:latin typeface="Apple LiGothic Medium"/>
                <a:ea typeface="Apple LiGothic Medium"/>
                <a:cs typeface="Apple LiGothic Medium"/>
              </a:rPr>
              <a:t>與</a:t>
            </a:r>
            <a:r>
              <a:rPr lang="en-US" altLang="zh-TW"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業者營收分帳</a:t>
            </a:r>
            <a:endParaRPr lang="en-US" baseline="0" dirty="0" smtClean="0">
              <a:latin typeface="Apple LiGothic Medium"/>
              <a:ea typeface="Apple LiGothic Medium"/>
              <a:cs typeface="Apple LiGothic Medium"/>
            </a:endParaRPr>
          </a:p>
        </p:txBody>
      </p:sp>
      <p:pic>
        <p:nvPicPr>
          <p:cNvPr id="11" name="Picture 10" descr="mzl.wrteqpjq.320x480-75.jpg"/>
          <p:cNvPicPr>
            <a:picLocks noChangeAspect="1"/>
          </p:cNvPicPr>
          <p:nvPr/>
        </p:nvPicPr>
        <p:blipFill>
          <a:blip r:embed="rId2" cstate="print"/>
          <a:stretch>
            <a:fillRect/>
          </a:stretch>
        </p:blipFill>
        <p:spPr>
          <a:xfrm>
            <a:off x="6522461" y="285075"/>
            <a:ext cx="2164339" cy="3847715"/>
          </a:xfrm>
          <a:prstGeom prst="rect">
            <a:avLst/>
          </a:prstGeom>
        </p:spPr>
      </p:pic>
      <p:pic>
        <p:nvPicPr>
          <p:cNvPr id="12" name="Picture 11" descr="phpDXzhjNiPhoneOS4-145_3_610x407.jpg"/>
          <p:cNvPicPr>
            <a:picLocks noChangeAspect="1"/>
          </p:cNvPicPr>
          <p:nvPr/>
        </p:nvPicPr>
        <p:blipFill>
          <a:blip r:embed="rId3" cstate="print"/>
          <a:stretch>
            <a:fillRect/>
          </a:stretch>
        </p:blipFill>
        <p:spPr>
          <a:xfrm>
            <a:off x="5075931" y="4285106"/>
            <a:ext cx="3417194" cy="2279997"/>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en-US" altLang="zh-TW" sz="6000" dirty="0" smtClean="0">
                <a:solidFill>
                  <a:srgbClr val="909CE1"/>
                </a:solidFill>
                <a:latin typeface="Apple LiGothic Medium"/>
                <a:ea typeface="Apple LiGothic Medium"/>
                <a:cs typeface="Apple LiGothic Medium"/>
              </a:rPr>
              <a:t>APP</a:t>
            </a:r>
            <a:r>
              <a:rPr kumimoji="1" lang="zh-TW" altLang="en-US" sz="6000" dirty="0" smtClean="0">
                <a:solidFill>
                  <a:srgbClr val="909CE1"/>
                </a:solidFill>
                <a:latin typeface="Apple LiGothic Medium"/>
                <a:ea typeface="Apple LiGothic Medium"/>
                <a:cs typeface="Apple LiGothic Medium"/>
              </a:rPr>
              <a:t>開發模式</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開發的種類</a:t>
            </a:r>
            <a:endParaRPr kumimoji="1" lang="zh-TW" altLang="en-US" dirty="0">
              <a:solidFill>
                <a:schemeClr val="accent4"/>
              </a:solidFill>
              <a:latin typeface="Apple LiGothic Medium"/>
              <a:ea typeface="Apple LiGothic Medium"/>
              <a:cs typeface="Apple LiGothic Medium"/>
            </a:endParaRPr>
          </a:p>
        </p:txBody>
      </p:sp>
      <p:pic>
        <p:nvPicPr>
          <p:cNvPr id="5" name="Picture 4" descr="shutterstock_115185322.jpg"/>
          <p:cNvPicPr>
            <a:picLocks noChangeAspect="1"/>
          </p:cNvPicPr>
          <p:nvPr/>
        </p:nvPicPr>
        <p:blipFill>
          <a:blip r:embed="rId2" cstate="print"/>
          <a:stretch>
            <a:fillRect/>
          </a:stretch>
        </p:blipFill>
        <p:spPr>
          <a:xfrm>
            <a:off x="5293336" y="1571946"/>
            <a:ext cx="3393464" cy="4312528"/>
          </a:xfrm>
          <a:prstGeom prst="rect">
            <a:avLst/>
          </a:prstGeom>
        </p:spPr>
      </p:pic>
      <p:sp>
        <p:nvSpPr>
          <p:cNvPr id="7" name="Content Placeholder 2"/>
          <p:cNvSpPr>
            <a:spLocks noGrp="1"/>
          </p:cNvSpPr>
          <p:nvPr>
            <p:ph idx="1"/>
          </p:nvPr>
        </p:nvSpPr>
        <p:spPr>
          <a:xfrm>
            <a:off x="347456" y="1216610"/>
            <a:ext cx="4892364" cy="5058282"/>
          </a:xfrm>
        </p:spPr>
        <p:txBody>
          <a:bodyPr>
            <a:normAutofit/>
          </a:bodyPr>
          <a:lstStyle/>
          <a:p>
            <a:r>
              <a:rPr lang="zh-TW" altLang="en-US" dirty="0" smtClean="0">
                <a:latin typeface="Apple LiGothic Medium"/>
                <a:ea typeface="Apple LiGothic Medium"/>
                <a:cs typeface="Apple LiGothic Medium"/>
              </a:rPr>
              <a:t>原生</a:t>
            </a:r>
            <a:r>
              <a:rPr lang="en-US" altLang="zh-TW" dirty="0" smtClean="0">
                <a:latin typeface="Apple LiGothic Medium"/>
                <a:ea typeface="Apple LiGothic Medium"/>
                <a:cs typeface="Apple LiGothic Medium"/>
              </a:rPr>
              <a:t>a</a:t>
            </a:r>
            <a:r>
              <a:rPr lang="en-US" dirty="0" smtClean="0">
                <a:latin typeface="Apple LiGothic Medium"/>
                <a:ea typeface="Apple LiGothic Medium"/>
                <a:cs typeface="Apple LiGothic Medium"/>
              </a:rPr>
              <a:t>pp (</a:t>
            </a:r>
            <a:r>
              <a:rPr lang="en-US" dirty="0" err="1" smtClean="0">
                <a:latin typeface="Apple LiGothic Medium"/>
                <a:ea typeface="Apple LiGothic Medium"/>
                <a:cs typeface="Apple LiGothic Medium"/>
              </a:rPr>
              <a:t>iOS</a:t>
            </a:r>
            <a:r>
              <a:rPr lang="en-US" dirty="0" smtClean="0">
                <a:latin typeface="Apple LiGothic Medium"/>
                <a:ea typeface="Apple LiGothic Medium"/>
                <a:cs typeface="Apple LiGothic Medium"/>
              </a:rPr>
              <a:t>, Android)</a:t>
            </a:r>
          </a:p>
          <a:p>
            <a:r>
              <a:rPr lang="en-US" altLang="zh-TW" baseline="0" dirty="0" smtClean="0">
                <a:latin typeface="Apple LiGothic Medium"/>
                <a:ea typeface="Apple LiGothic Medium"/>
                <a:cs typeface="Apple LiGothic Medium"/>
              </a:rPr>
              <a:t>Web </a:t>
            </a:r>
            <a:r>
              <a:rPr lang="en-US" baseline="0" dirty="0" smtClean="0">
                <a:latin typeface="Apple LiGothic Medium"/>
                <a:ea typeface="Apple LiGothic Medium"/>
                <a:cs typeface="Apple LiGothic Medium"/>
              </a:rPr>
              <a:t>app (HTML5)</a:t>
            </a:r>
          </a:p>
          <a:p>
            <a:r>
              <a:rPr lang="zh-TW" altLang="en-US" baseline="0" dirty="0" smtClean="0">
                <a:latin typeface="Apple LiGothic Medium"/>
                <a:ea typeface="Apple LiGothic Medium"/>
                <a:cs typeface="Apple LiGothic Medium"/>
              </a:rPr>
              <a:t>第三方轉製</a:t>
            </a:r>
            <a:r>
              <a:rPr lang="en-US" altLang="zh-TW" baseline="0" dirty="0" smtClean="0">
                <a:latin typeface="Apple LiGothic Medium"/>
                <a:ea typeface="Apple LiGothic Medium"/>
                <a:cs typeface="Apple LiGothic Medium"/>
              </a:rPr>
              <a:t> </a:t>
            </a:r>
            <a:r>
              <a:rPr lang="en-US" altLang="zh-TW" dirty="0" smtClean="0">
                <a:latin typeface="Apple LiGothic Medium"/>
                <a:ea typeface="Apple LiGothic Medium"/>
                <a:cs typeface="Apple LiGothic Medium"/>
              </a:rPr>
              <a:t>(Adobe Air)</a:t>
            </a:r>
            <a:endParaRPr lang="en-US" baseline="0"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用</a:t>
            </a:r>
            <a:r>
              <a:rPr lang="en-US" dirty="0" smtClean="0">
                <a:latin typeface="Apple LiGothic Medium"/>
                <a:ea typeface="Apple LiGothic Medium"/>
                <a:cs typeface="Apple LiGothic Medium"/>
              </a:rPr>
              <a:t>HTML5</a:t>
            </a:r>
            <a:r>
              <a:rPr lang="zh-TW" altLang="en-US" dirty="0" smtClean="0">
                <a:latin typeface="Apple LiGothic Medium"/>
                <a:ea typeface="Apple LiGothic Medium"/>
                <a:cs typeface="Apple LiGothic Medium"/>
              </a:rPr>
              <a:t>編寫，再使用</a:t>
            </a:r>
            <a:r>
              <a:rPr lang="en-US" dirty="0" err="1" smtClean="0">
                <a:latin typeface="Apple LiGothic Medium"/>
                <a:ea typeface="Apple LiGothic Medium"/>
                <a:cs typeface="Apple LiGothic Medium"/>
              </a:rPr>
              <a:t>Phonegap</a:t>
            </a:r>
            <a:r>
              <a:rPr lang="zh-TW" altLang="en-US" dirty="0" smtClean="0">
                <a:latin typeface="Apple LiGothic Medium"/>
                <a:ea typeface="Apple LiGothic Medium"/>
                <a:cs typeface="Apple LiGothic Medium"/>
              </a:rPr>
              <a:t>環境執行</a:t>
            </a:r>
            <a:endParaRPr lang="en-US"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開發模式</a:t>
            </a:r>
            <a:r>
              <a:rPr kumimoji="1" lang="en-US" altLang="zh-TW" dirty="0" smtClean="0">
                <a:solidFill>
                  <a:schemeClr val="accent4"/>
                </a:solidFill>
                <a:latin typeface="Apple LiGothic Medium"/>
                <a:ea typeface="Apple LiGothic Medium"/>
                <a:cs typeface="Apple LiGothic Medium"/>
              </a:rPr>
              <a:t> (</a:t>
            </a:r>
            <a:r>
              <a:rPr kumimoji="1" lang="en-US" altLang="zh-TW" dirty="0" err="1" smtClean="0">
                <a:solidFill>
                  <a:schemeClr val="accent4"/>
                </a:solidFill>
                <a:latin typeface="Apple LiGothic Medium"/>
                <a:ea typeface="Apple LiGothic Medium"/>
                <a:cs typeface="Apple LiGothic Medium"/>
              </a:rPr>
              <a:t>iOS</a:t>
            </a:r>
            <a:r>
              <a:rPr kumimoji="1" lang="en-US" altLang="zh-TW" dirty="0" smtClean="0">
                <a:solidFill>
                  <a:schemeClr val="accent4"/>
                </a:solidFill>
                <a:latin typeface="Apple LiGothic Medium"/>
                <a:ea typeface="Apple LiGothic Medium"/>
                <a:cs typeface="Apple LiGothic Medium"/>
              </a:rPr>
              <a:t>)</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339344" cy="5058282"/>
          </a:xfrm>
        </p:spPr>
        <p:txBody>
          <a:bodyPr anchor="t">
            <a:normAutofit/>
          </a:bodyPr>
          <a:lstStyle/>
          <a:p>
            <a:r>
              <a:rPr lang="en-US" baseline="0" dirty="0" err="1" smtClean="0">
                <a:latin typeface="Apple LiGothic Medium"/>
                <a:ea typeface="Apple LiGothic Medium"/>
                <a:cs typeface="Apple LiGothic Medium"/>
              </a:rPr>
              <a:t>Xcode</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Mac OS </a:t>
            </a:r>
            <a:r>
              <a:rPr lang="zh-TW" altLang="en-US" dirty="0" smtClean="0">
                <a:latin typeface="Apple LiGothic Medium"/>
                <a:ea typeface="Apple LiGothic Medium"/>
                <a:cs typeface="Apple LiGothic Medium"/>
              </a:rPr>
              <a:t>系統</a:t>
            </a:r>
            <a:r>
              <a:rPr lang="en-US" altLang="zh-TW" dirty="0" smtClean="0">
                <a:latin typeface="Apple LiGothic Medium"/>
                <a:ea typeface="Apple LiGothic Medium"/>
                <a:cs typeface="Apple LiGothic Medium"/>
              </a:rPr>
              <a:t> only</a:t>
            </a:r>
          </a:p>
          <a:p>
            <a:r>
              <a:rPr lang="en-US" altLang="zh-TW" baseline="0" dirty="0" smtClean="0">
                <a:latin typeface="Apple LiGothic Medium"/>
                <a:ea typeface="Apple LiGothic Medium"/>
                <a:cs typeface="Apple LiGothic Medium"/>
              </a:rPr>
              <a:t>Objective-C, Swift</a:t>
            </a:r>
            <a:r>
              <a:rPr lang="zh-TW" altLang="en-US" baseline="0" dirty="0" smtClean="0">
                <a:latin typeface="Apple LiGothic Medium"/>
                <a:ea typeface="Apple LiGothic Medium"/>
                <a:cs typeface="Apple LiGothic Medium"/>
              </a:rPr>
              <a:t>開發語言</a:t>
            </a:r>
            <a:endParaRPr lang="en-US" baseline="0"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發佈到硬體就需要付費</a:t>
            </a:r>
            <a:r>
              <a:rPr lang="en-US" dirty="0" smtClean="0">
                <a:latin typeface="Apple LiGothic Medium"/>
                <a:ea typeface="Apple LiGothic Medium"/>
                <a:cs typeface="Apple LiGothic Medium"/>
              </a:rPr>
              <a:t>Apple Developer</a:t>
            </a:r>
            <a:r>
              <a:rPr lang="zh-TW" altLang="en-US" dirty="0" smtClean="0">
                <a:latin typeface="Apple LiGothic Medium"/>
                <a:ea typeface="Apple LiGothic Medium"/>
                <a:cs typeface="Apple LiGothic Medium"/>
              </a:rPr>
              <a:t>帳號</a:t>
            </a:r>
            <a:r>
              <a:rPr lang="en-US" altLang="zh-TW" dirty="0" smtClean="0">
                <a:latin typeface="Apple LiGothic Medium"/>
                <a:ea typeface="Apple LiGothic Medium"/>
                <a:cs typeface="Apple LiGothic Medium"/>
              </a:rPr>
              <a:t> </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US$99</a:t>
            </a:r>
            <a:r>
              <a:rPr lang="zh-TW" altLang="en-US" dirty="0" smtClean="0">
                <a:latin typeface="Apple LiGothic Medium"/>
                <a:ea typeface="Apple LiGothic Medium"/>
                <a:cs typeface="Apple LiGothic Medium"/>
              </a:rPr>
              <a:t>／年</a:t>
            </a:r>
            <a:r>
              <a:rPr lang="zh-TW" altLang="zh-TW" dirty="0" smtClean="0">
                <a:latin typeface="Apple LiGothic Medium"/>
                <a:ea typeface="Apple LiGothic Medium"/>
                <a:cs typeface="Apple LiGothic Medium"/>
              </a:rPr>
              <a:t>，</a:t>
            </a:r>
            <a:r>
              <a:rPr lang="zh-TW" altLang="en-US" dirty="0" smtClean="0">
                <a:latin typeface="Apple LiGothic Medium"/>
                <a:ea typeface="Apple LiGothic Medium"/>
                <a:cs typeface="Apple LiGothic Medium"/>
              </a:rPr>
              <a:t>限登錄</a:t>
            </a:r>
            <a:r>
              <a:rPr lang="en-US" altLang="zh-TW" dirty="0" smtClean="0">
                <a:latin typeface="Apple LiGothic Medium"/>
                <a:ea typeface="Apple LiGothic Medium"/>
                <a:cs typeface="Apple LiGothic Medium"/>
              </a:rPr>
              <a:t>100</a:t>
            </a:r>
            <a:r>
              <a:rPr lang="zh-TW" altLang="en-US" dirty="0" smtClean="0">
                <a:latin typeface="Apple LiGothic Medium"/>
                <a:ea typeface="Apple LiGothic Medium"/>
                <a:cs typeface="Apple LiGothic Medium"/>
              </a:rPr>
              <a:t>台機器）</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上架</a:t>
            </a:r>
            <a:r>
              <a:rPr lang="en-US" altLang="zh-TW"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的</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營收需要和</a:t>
            </a:r>
            <a:r>
              <a:rPr lang="en-US" altLang="zh-TW" dirty="0" smtClean="0">
                <a:latin typeface="Apple LiGothic Medium"/>
                <a:ea typeface="Apple LiGothic Medium"/>
                <a:cs typeface="Apple LiGothic Medium"/>
              </a:rPr>
              <a:t>Apple</a:t>
            </a:r>
            <a:r>
              <a:rPr lang="zh-TW" altLang="en-US" dirty="0" smtClean="0">
                <a:latin typeface="Apple LiGothic Medium"/>
                <a:ea typeface="Apple LiGothic Medium"/>
                <a:cs typeface="Apple LiGothic Medium"/>
              </a:rPr>
              <a:t>分帳（開發者</a:t>
            </a:r>
            <a:r>
              <a:rPr lang="en-US" altLang="zh-TW" dirty="0" smtClean="0">
                <a:latin typeface="Apple LiGothic Medium"/>
                <a:ea typeface="Apple LiGothic Medium"/>
                <a:cs typeface="Apple LiGothic Medium"/>
              </a:rPr>
              <a:t>70</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Apple 30</a:t>
            </a:r>
            <a:r>
              <a:rPr lang="zh-TW" altLang="en-US" dirty="0" smtClean="0">
                <a:latin typeface="Apple LiGothic Medium"/>
                <a:ea typeface="Apple LiGothic Medium"/>
                <a:cs typeface="Apple LiGothic Medium"/>
              </a:rPr>
              <a:t>％）</a:t>
            </a:r>
            <a:endParaRPr lang="en-US" baseline="0" dirty="0" smtClean="0">
              <a:latin typeface="Apple LiGothic Medium"/>
              <a:ea typeface="Apple LiGothic Medium"/>
              <a:cs typeface="Apple LiGothic Medium"/>
            </a:endParaRPr>
          </a:p>
        </p:txBody>
      </p:sp>
      <p:pic>
        <p:nvPicPr>
          <p:cNvPr id="6" name="Picture 5" descr="Apple_Alistair_042013_01.jpg"/>
          <p:cNvPicPr>
            <a:picLocks noChangeAspect="1"/>
          </p:cNvPicPr>
          <p:nvPr/>
        </p:nvPicPr>
        <p:blipFill>
          <a:blip r:embed="rId2" cstate="print"/>
          <a:stretch>
            <a:fillRect/>
          </a:stretch>
        </p:blipFill>
        <p:spPr>
          <a:xfrm>
            <a:off x="6032500" y="533400"/>
            <a:ext cx="2047875" cy="2209998"/>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開發模式</a:t>
            </a:r>
            <a:r>
              <a:rPr kumimoji="1" lang="en-US" altLang="zh-TW" dirty="0" smtClean="0">
                <a:solidFill>
                  <a:schemeClr val="accent4"/>
                </a:solidFill>
                <a:latin typeface="Apple LiGothic Medium"/>
                <a:ea typeface="Apple LiGothic Medium"/>
                <a:cs typeface="Apple LiGothic Medium"/>
              </a:rPr>
              <a:t> (Android)</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339344" cy="5058282"/>
          </a:xfrm>
        </p:spPr>
        <p:txBody>
          <a:bodyPr anchor="t">
            <a:normAutofit fontScale="92500" lnSpcReduction="10000"/>
          </a:bodyPr>
          <a:lstStyle/>
          <a:p>
            <a:r>
              <a:rPr lang="en-US" altLang="zh-TW" dirty="0" smtClean="0">
                <a:latin typeface="Apple LiGothic Medium"/>
                <a:ea typeface="Apple LiGothic Medium"/>
                <a:cs typeface="Apple LiGothic Medium"/>
              </a:rPr>
              <a:t>Eclipse</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Windows</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Mac OS</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Linux </a:t>
            </a:r>
            <a:r>
              <a:rPr lang="zh-TW" altLang="en-US" dirty="0" smtClean="0">
                <a:latin typeface="Apple LiGothic Medium"/>
                <a:ea typeface="Apple LiGothic Medium"/>
                <a:cs typeface="Apple LiGothic Medium"/>
              </a:rPr>
              <a:t>系統</a:t>
            </a:r>
            <a:endParaRPr lang="en-US" altLang="zh-TW" dirty="0" smtClean="0">
              <a:latin typeface="Apple LiGothic Medium"/>
              <a:ea typeface="Apple LiGothic Medium"/>
              <a:cs typeface="Apple LiGothic Medium"/>
            </a:endParaRPr>
          </a:p>
          <a:p>
            <a:r>
              <a:rPr lang="en-US" altLang="zh-TW" baseline="0" dirty="0" smtClean="0">
                <a:latin typeface="Apple LiGothic Medium"/>
                <a:ea typeface="Apple LiGothic Medium"/>
                <a:cs typeface="Apple LiGothic Medium"/>
              </a:rPr>
              <a:t>Java</a:t>
            </a:r>
            <a:r>
              <a:rPr lang="zh-TW" altLang="en-US" baseline="0" dirty="0" smtClean="0">
                <a:latin typeface="Apple LiGothic Medium"/>
                <a:ea typeface="Apple LiGothic Medium"/>
                <a:cs typeface="Apple LiGothic Medium"/>
              </a:rPr>
              <a:t>開發語言</a:t>
            </a:r>
            <a:endParaRPr lang="en-US" altLang="zh-TW" baseline="0"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發佈到硬體</a:t>
            </a:r>
            <a:r>
              <a:rPr lang="zh-TW" altLang="en-US" dirty="0" smtClean="0">
                <a:latin typeface="Apple LiGothic Medium"/>
                <a:ea typeface="Apple LiGothic Medium"/>
                <a:cs typeface="Apple LiGothic Medium"/>
              </a:rPr>
              <a:t>無限制</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上架</a:t>
            </a:r>
            <a:r>
              <a:rPr lang="en-US" altLang="zh-TW" dirty="0" smtClean="0">
                <a:latin typeface="Apple LiGothic Medium"/>
                <a:ea typeface="Apple LiGothic Medium"/>
                <a:cs typeface="Apple LiGothic Medium"/>
              </a:rPr>
              <a:t>Google Play</a:t>
            </a:r>
            <a:r>
              <a:rPr lang="zh-TW" altLang="en-US" dirty="0" smtClean="0">
                <a:latin typeface="Apple LiGothic Medium"/>
                <a:ea typeface="Apple LiGothic Medium"/>
                <a:cs typeface="Apple LiGothic Medium"/>
              </a:rPr>
              <a:t>需</a:t>
            </a:r>
            <a:r>
              <a:rPr lang="en-US" altLang="zh-TW" dirty="0" smtClean="0">
                <a:latin typeface="Apple LiGothic Medium"/>
                <a:ea typeface="Apple LiGothic Medium"/>
                <a:cs typeface="Apple LiGothic Medium"/>
              </a:rPr>
              <a:t>Google Play Developer Console</a:t>
            </a:r>
            <a:r>
              <a:rPr lang="zh-TW" altLang="en-US" dirty="0" smtClean="0">
                <a:latin typeface="Apple LiGothic Medium"/>
                <a:ea typeface="Apple LiGothic Medium"/>
                <a:cs typeface="Apple LiGothic Medium"/>
              </a:rPr>
              <a:t>帳號（一次性</a:t>
            </a:r>
            <a:r>
              <a:rPr lang="en-US" altLang="zh-TW" dirty="0" smtClean="0">
                <a:latin typeface="Apple LiGothic Medium"/>
                <a:ea typeface="Apple LiGothic Medium"/>
                <a:cs typeface="Apple LiGothic Medium"/>
              </a:rPr>
              <a:t> US$25</a:t>
            </a:r>
            <a:r>
              <a:rPr lang="zh-TW" altLang="en-US" dirty="0" smtClean="0">
                <a:latin typeface="Apple LiGothic Medium"/>
                <a:ea typeface="Apple LiGothic Medium"/>
                <a:cs typeface="Apple LiGothic Medium"/>
              </a:rPr>
              <a:t>）</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也可上架第三方</a:t>
            </a:r>
            <a:r>
              <a:rPr lang="en-US" altLang="zh-TW"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（例：中華電信</a:t>
            </a:r>
            <a:r>
              <a:rPr lang="en-US" altLang="zh-TW" dirty="0" err="1" smtClean="0">
                <a:latin typeface="Apple LiGothic Medium"/>
                <a:ea typeface="Apple LiGothic Medium"/>
                <a:cs typeface="Apple LiGothic Medium"/>
              </a:rPr>
              <a:t>Hami</a:t>
            </a:r>
            <a:r>
              <a:rPr lang="en-US" altLang="zh-TW" dirty="0" smtClean="0">
                <a:latin typeface="Apple LiGothic Medium"/>
                <a:ea typeface="Apple LiGothic Medium"/>
                <a:cs typeface="Apple LiGothic Medium"/>
              </a:rPr>
              <a:t> Apps</a:t>
            </a:r>
            <a:r>
              <a:rPr lang="zh-TW" altLang="en-US" dirty="0" smtClean="0">
                <a:latin typeface="Apple LiGothic Medium"/>
                <a:ea typeface="Apple LiGothic Medium"/>
                <a:cs typeface="Apple LiGothic Medium"/>
              </a:rPr>
              <a:t>、遠傳</a:t>
            </a:r>
            <a:r>
              <a:rPr lang="en-US" altLang="zh-TW" dirty="0" smtClean="0">
                <a:latin typeface="Apple LiGothic Medium"/>
                <a:ea typeface="Apple LiGothic Medium"/>
                <a:cs typeface="Apple LiGothic Medium"/>
              </a:rPr>
              <a:t>S</a:t>
            </a:r>
            <a:r>
              <a:rPr lang="zh-TW" altLang="en-US" dirty="0" smtClean="0">
                <a:latin typeface="Apple LiGothic Medium"/>
                <a:ea typeface="Apple LiGothic Medium"/>
                <a:cs typeface="Apple LiGothic Medium"/>
              </a:rPr>
              <a:t>市集）</a:t>
            </a:r>
            <a:endParaRPr lang="en-US"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err="1" smtClean="0">
                <a:solidFill>
                  <a:schemeClr val="accent4"/>
                </a:solidFill>
                <a:latin typeface="Apple LiGothic Medium"/>
                <a:ea typeface="Apple LiGothic Medium"/>
                <a:cs typeface="Apple LiGothic Medium"/>
              </a:rPr>
              <a:t>iOS</a:t>
            </a:r>
            <a:r>
              <a:rPr kumimoji="1" lang="en-US" altLang="zh-TW" dirty="0" smtClean="0">
                <a:solidFill>
                  <a:schemeClr val="accent4"/>
                </a:solidFill>
                <a:latin typeface="Apple LiGothic Medium"/>
                <a:ea typeface="Apple LiGothic Medium"/>
                <a:cs typeface="Apple LiGothic Medium"/>
              </a:rPr>
              <a:t> </a:t>
            </a:r>
            <a:r>
              <a:rPr kumimoji="1" lang="en-US" altLang="zh-TW" dirty="0" err="1" smtClean="0">
                <a:solidFill>
                  <a:schemeClr val="accent4"/>
                </a:solidFill>
                <a:latin typeface="Apple LiGothic Medium"/>
                <a:ea typeface="Apple LiGothic Medium"/>
                <a:cs typeface="Apple LiGothic Medium"/>
              </a:rPr>
              <a:t>vs</a:t>
            </a:r>
            <a:r>
              <a:rPr kumimoji="1" lang="en-US" altLang="zh-TW" dirty="0" smtClean="0">
                <a:solidFill>
                  <a:schemeClr val="accent4"/>
                </a:solidFill>
                <a:latin typeface="Apple LiGothic Medium"/>
                <a:ea typeface="Apple LiGothic Medium"/>
                <a:cs typeface="Apple LiGothic Medium"/>
              </a:rPr>
              <a:t> Android</a:t>
            </a:r>
            <a:r>
              <a:rPr kumimoji="1" lang="zh-TW" altLang="en-US" dirty="0" smtClean="0">
                <a:solidFill>
                  <a:schemeClr val="accent4"/>
                </a:solidFill>
                <a:latin typeface="Apple LiGothic Medium"/>
                <a:ea typeface="Apple LiGothic Medium"/>
                <a:cs typeface="Apple LiGothic Medium"/>
              </a:rPr>
              <a:t>開發環境</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339344" cy="5058282"/>
          </a:xfrm>
        </p:spPr>
        <p:txBody>
          <a:bodyPr anchor="t">
            <a:normAutofit fontScale="77500" lnSpcReduction="20000"/>
          </a:bodyPr>
          <a:lstStyle/>
          <a:p>
            <a:r>
              <a:rPr lang="en-US" altLang="zh-TW" baseline="0" dirty="0" err="1" smtClean="0">
                <a:latin typeface="Apple LiGothic Medium"/>
                <a:ea typeface="Apple LiGothic Medium"/>
                <a:cs typeface="Apple LiGothic Medium"/>
              </a:rPr>
              <a:t>iOS</a:t>
            </a:r>
            <a:r>
              <a:rPr lang="zh-TW" altLang="en-US" baseline="0" dirty="0" smtClean="0">
                <a:latin typeface="Apple LiGothic Medium"/>
                <a:ea typeface="Apple LiGothic Medium"/>
                <a:cs typeface="Apple LiGothic Medium"/>
              </a:rPr>
              <a:t>限制多，佈署到硬體和上架都需要付費</a:t>
            </a:r>
            <a:endParaRPr lang="en-US" altLang="zh-TW" baseline="0" dirty="0" smtClean="0">
              <a:latin typeface="Apple LiGothic Medium"/>
              <a:ea typeface="Apple LiGothic Medium"/>
              <a:cs typeface="Apple LiGothic Medium"/>
            </a:endParaRPr>
          </a:p>
          <a:p>
            <a:r>
              <a:rPr lang="en-US" altLang="zh-TW" baseline="0" dirty="0" smtClean="0">
                <a:latin typeface="Apple LiGothic Medium"/>
                <a:ea typeface="Apple LiGothic Medium"/>
                <a:cs typeface="Apple LiGothic Medium"/>
              </a:rPr>
              <a:t>Android</a:t>
            </a:r>
            <a:r>
              <a:rPr lang="zh-TW" altLang="en-US" baseline="0" dirty="0" smtClean="0">
                <a:latin typeface="Apple LiGothic Medium"/>
                <a:ea typeface="Apple LiGothic Medium"/>
                <a:cs typeface="Apple LiGothic Medium"/>
              </a:rPr>
              <a:t>限制相對少，可任意佈署到任何</a:t>
            </a:r>
            <a:r>
              <a:rPr lang="en-US" altLang="zh-TW" baseline="0" dirty="0" smtClean="0">
                <a:latin typeface="Apple LiGothic Medium"/>
                <a:ea typeface="Apple LiGothic Medium"/>
                <a:cs typeface="Apple LiGothic Medium"/>
              </a:rPr>
              <a:t>Android</a:t>
            </a:r>
            <a:r>
              <a:rPr lang="zh-TW" altLang="en-US" baseline="0" dirty="0" smtClean="0">
                <a:latin typeface="Apple LiGothic Medium"/>
                <a:ea typeface="Apple LiGothic Medium"/>
                <a:cs typeface="Apple LiGothic Medium"/>
              </a:rPr>
              <a:t>裝置上</a:t>
            </a:r>
            <a:endParaRPr lang="en-US" altLang="zh-TW" baseline="0" dirty="0" smtClean="0">
              <a:latin typeface="Apple LiGothic Medium"/>
              <a:ea typeface="Apple LiGothic Medium"/>
              <a:cs typeface="Apple LiGothic Medium"/>
            </a:endParaRPr>
          </a:p>
          <a:p>
            <a:r>
              <a:rPr lang="en-US" altLang="zh-TW" dirty="0" err="1" smtClean="0">
                <a:latin typeface="Apple LiGothic Medium"/>
                <a:ea typeface="Apple LiGothic Medium"/>
                <a:cs typeface="Apple LiGothic Medium"/>
              </a:rPr>
              <a:t>iOS</a:t>
            </a:r>
            <a:r>
              <a:rPr lang="zh-TW" altLang="en-US" dirty="0" smtClean="0">
                <a:latin typeface="Apple LiGothic Medium"/>
                <a:ea typeface="Apple LiGothic Medium"/>
                <a:cs typeface="Apple LiGothic Medium"/>
              </a:rPr>
              <a:t>只需針對</a:t>
            </a:r>
            <a:r>
              <a:rPr lang="en-US" altLang="zh-TW" dirty="0" smtClean="0">
                <a:latin typeface="Apple LiGothic Medium"/>
                <a:ea typeface="Apple LiGothic Medium"/>
                <a:cs typeface="Apple LiGothic Medium"/>
              </a:rPr>
              <a:t>iPhone</a:t>
            </a:r>
            <a:r>
              <a:rPr lang="zh-TW" altLang="en-US" dirty="0" smtClean="0">
                <a:latin typeface="Apple LiGothic Medium"/>
                <a:ea typeface="Apple LiGothic Medium"/>
                <a:cs typeface="Apple LiGothic Medium"/>
              </a:rPr>
              <a:t>和</a:t>
            </a:r>
            <a:r>
              <a:rPr lang="en-US" altLang="zh-TW" dirty="0" smtClean="0">
                <a:latin typeface="Apple LiGothic Medium"/>
                <a:ea typeface="Apple LiGothic Medium"/>
                <a:cs typeface="Apple LiGothic Medium"/>
              </a:rPr>
              <a:t>iPad</a:t>
            </a:r>
            <a:r>
              <a:rPr lang="zh-TW" altLang="en-US" dirty="0" smtClean="0">
                <a:latin typeface="Apple LiGothic Medium"/>
                <a:ea typeface="Apple LiGothic Medium"/>
                <a:cs typeface="Apple LiGothic Medium"/>
              </a:rPr>
              <a:t>機種做開發，但</a:t>
            </a:r>
            <a:r>
              <a:rPr lang="en-US" altLang="zh-TW" dirty="0" smtClean="0">
                <a:latin typeface="Apple LiGothic Medium"/>
                <a:ea typeface="Apple LiGothic Medium"/>
                <a:cs typeface="Apple LiGothic Medium"/>
              </a:rPr>
              <a:t>Android</a:t>
            </a:r>
            <a:r>
              <a:rPr lang="zh-TW" altLang="en-US" dirty="0" smtClean="0">
                <a:latin typeface="Apple LiGothic Medium"/>
                <a:ea typeface="Apple LiGothic Medium"/>
                <a:cs typeface="Apple LiGothic Medium"/>
              </a:rPr>
              <a:t>的裝置規格五花八門，開發上需花費的人力較大</a:t>
            </a:r>
            <a:endParaRPr lang="en-US" altLang="zh-TW" baseline="0" dirty="0" smtClean="0">
              <a:latin typeface="Apple LiGothic Medium"/>
              <a:ea typeface="Apple LiGothic Medium"/>
              <a:cs typeface="Apple LiGothic Medium"/>
            </a:endParaRPr>
          </a:p>
          <a:p>
            <a:r>
              <a:rPr lang="en-US" altLang="zh-TW" dirty="0" smtClean="0">
                <a:latin typeface="Apple LiGothic Medium"/>
                <a:ea typeface="Apple LiGothic Medium"/>
                <a:cs typeface="Apple LiGothic Medium"/>
              </a:rPr>
              <a:t>Android</a:t>
            </a:r>
            <a:r>
              <a:rPr lang="zh-TW" altLang="en-US" dirty="0" smtClean="0">
                <a:latin typeface="Apple LiGothic Medium"/>
                <a:ea typeface="Apple LiGothic Medium"/>
                <a:cs typeface="Apple LiGothic Medium"/>
              </a:rPr>
              <a:t>除了</a:t>
            </a:r>
            <a:r>
              <a:rPr lang="en-US" altLang="zh-TW" dirty="0" smtClean="0">
                <a:latin typeface="Apple LiGothic Medium"/>
                <a:ea typeface="Apple LiGothic Medium"/>
                <a:cs typeface="Apple LiGothic Medium"/>
              </a:rPr>
              <a:t>Google Play</a:t>
            </a:r>
            <a:r>
              <a:rPr lang="zh-TW" altLang="en-US" dirty="0" smtClean="0">
                <a:latin typeface="Apple LiGothic Medium"/>
                <a:ea typeface="Apple LiGothic Medium"/>
                <a:cs typeface="Apple LiGothic Medium"/>
              </a:rPr>
              <a:t>之外，還有許多電信業者和第三方</a:t>
            </a:r>
            <a:r>
              <a:rPr lang="en-US" altLang="zh-TW"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，市場相當雜亂</a:t>
            </a:r>
            <a:endParaRPr lang="en-US" altLang="zh-TW" dirty="0" smtClean="0">
              <a:latin typeface="Apple LiGothic Medium"/>
              <a:ea typeface="Apple LiGothic Medium"/>
              <a:cs typeface="Apple LiGothic Medium"/>
            </a:endParaRPr>
          </a:p>
          <a:p>
            <a:r>
              <a:rPr lang="en-US" altLang="zh-TW" baseline="0" dirty="0" err="1" smtClean="0">
                <a:latin typeface="Apple LiGothic Medium"/>
                <a:ea typeface="Apple LiGothic Medium"/>
                <a:cs typeface="Apple LiGothic Medium"/>
              </a:rPr>
              <a:t>iOS</a:t>
            </a:r>
            <a:r>
              <a:rPr lang="zh-TW" altLang="en-US" baseline="0" dirty="0" smtClean="0">
                <a:latin typeface="Apple LiGothic Medium"/>
                <a:ea typeface="Apple LiGothic Medium"/>
                <a:cs typeface="Apple LiGothic Medium"/>
              </a:rPr>
              <a:t>僅此一家</a:t>
            </a:r>
            <a:r>
              <a:rPr lang="en-US" altLang="zh-TW" baseline="0" dirty="0" smtClean="0">
                <a:latin typeface="Apple LiGothic Medium"/>
                <a:ea typeface="Apple LiGothic Medium"/>
                <a:cs typeface="Apple LiGothic Medium"/>
              </a:rPr>
              <a:t>App Store</a:t>
            </a:r>
            <a:r>
              <a:rPr lang="zh-TW" altLang="en-US" baseline="0" dirty="0" smtClean="0">
                <a:latin typeface="Apple LiGothic Medium"/>
                <a:ea typeface="Apple LiGothic Medium"/>
                <a:cs typeface="Apple LiGothic Medium"/>
              </a:rPr>
              <a:t>，擁有巨大付費用戶群，</a:t>
            </a:r>
            <a:r>
              <a:rPr lang="en-US" altLang="zh-TW" dirty="0" smtClean="0">
                <a:latin typeface="Apple LiGothic Medium"/>
                <a:ea typeface="Apple LiGothic Medium"/>
                <a:cs typeface="Apple LiGothic Medium"/>
              </a:rPr>
              <a:t>iPhone &amp; iPad</a:t>
            </a:r>
            <a:r>
              <a:rPr lang="zh-TW" altLang="en-US" dirty="0" smtClean="0">
                <a:latin typeface="Apple LiGothic Medium"/>
                <a:ea typeface="Apple LiGothic Medium"/>
                <a:cs typeface="Apple LiGothic Medium"/>
              </a:rPr>
              <a:t>使用者較願意付費購買</a:t>
            </a:r>
            <a:r>
              <a:rPr lang="en-US" altLang="zh-TW" dirty="0" smtClean="0">
                <a:latin typeface="Apple LiGothic Medium"/>
                <a:ea typeface="Apple LiGothic Medium"/>
                <a:cs typeface="Apple LiGothic Medium"/>
              </a:rPr>
              <a:t>App</a:t>
            </a:r>
          </a:p>
          <a:p>
            <a:r>
              <a:rPr lang="zh-TW" altLang="en-US" baseline="0" dirty="0" smtClean="0">
                <a:latin typeface="Apple LiGothic Medium"/>
                <a:ea typeface="Apple LiGothic Medium"/>
                <a:cs typeface="Apple LiGothic Medium"/>
              </a:rPr>
              <a:t>至今</a:t>
            </a:r>
            <a:r>
              <a:rPr lang="en-US" altLang="zh-TW" baseline="0" dirty="0" smtClean="0">
                <a:latin typeface="Apple LiGothic Medium"/>
                <a:ea typeface="Apple LiGothic Medium"/>
                <a:cs typeface="Apple LiGothic Medium"/>
              </a:rPr>
              <a:t>Apple</a:t>
            </a:r>
            <a:r>
              <a:rPr lang="zh-TW" altLang="en-US" baseline="0" dirty="0" smtClean="0">
                <a:latin typeface="Apple LiGothic Medium"/>
                <a:ea typeface="Apple LiGothic Medium"/>
                <a:cs typeface="Apple LiGothic Medium"/>
              </a:rPr>
              <a:t>已支付超過</a:t>
            </a:r>
            <a:r>
              <a:rPr lang="en-US" altLang="zh-TW" baseline="0" dirty="0" smtClean="0">
                <a:latin typeface="Apple LiGothic Medium"/>
                <a:ea typeface="Apple LiGothic Medium"/>
                <a:cs typeface="Apple LiGothic Medium"/>
              </a:rPr>
              <a:t>40</a:t>
            </a:r>
            <a:r>
              <a:rPr lang="zh-TW" altLang="en-US" baseline="0" dirty="0" smtClean="0">
                <a:latin typeface="Apple LiGothic Medium"/>
                <a:ea typeface="Apple LiGothic Medium"/>
                <a:cs typeface="Apple LiGothic Medium"/>
              </a:rPr>
              <a:t>億美元給</a:t>
            </a:r>
            <a:r>
              <a:rPr lang="en-US" altLang="zh-TW" baseline="0" dirty="0" smtClean="0">
                <a:latin typeface="Apple LiGothic Medium"/>
                <a:ea typeface="Apple LiGothic Medium"/>
                <a:cs typeface="Apple LiGothic Medium"/>
              </a:rPr>
              <a:t>App</a:t>
            </a:r>
            <a:r>
              <a:rPr lang="zh-TW" altLang="en-US" baseline="0" dirty="0" smtClean="0">
                <a:latin typeface="Apple LiGothic Medium"/>
                <a:ea typeface="Apple LiGothic Medium"/>
                <a:cs typeface="Apple LiGothic Medium"/>
              </a:rPr>
              <a:t>開發者和公司</a:t>
            </a:r>
            <a:endParaRPr lang="en-US"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en-US" altLang="zh-TW" sz="6000" dirty="0" smtClean="0">
                <a:solidFill>
                  <a:srgbClr val="909CE1"/>
                </a:solidFill>
                <a:latin typeface="Apple LiGothic Medium"/>
                <a:ea typeface="Apple LiGothic Medium"/>
                <a:cs typeface="Apple LiGothic Medium"/>
              </a:rPr>
              <a:t>APP</a:t>
            </a:r>
            <a:r>
              <a:rPr kumimoji="1" lang="zh-TW" altLang="en-US" sz="6000" dirty="0" smtClean="0">
                <a:solidFill>
                  <a:srgbClr val="909CE1"/>
                </a:solidFill>
                <a:latin typeface="Apple LiGothic Medium"/>
                <a:ea typeface="Apple LiGothic Medium"/>
                <a:cs typeface="Apple LiGothic Medium"/>
              </a:rPr>
              <a:t>發展趨勢</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行動支付／電子商務</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5332459" cy="5058282"/>
          </a:xfrm>
        </p:spPr>
        <p:txBody>
          <a:bodyPr anchor="t">
            <a:normAutofit fontScale="77500" lnSpcReduction="20000"/>
          </a:bodyPr>
          <a:lstStyle/>
          <a:p>
            <a:r>
              <a:rPr lang="en-US" altLang="zh-TW" baseline="0" dirty="0" smtClean="0">
                <a:latin typeface="Apple LiGothic Medium"/>
                <a:ea typeface="Apple LiGothic Medium"/>
                <a:cs typeface="Apple LiGothic Medium"/>
              </a:rPr>
              <a:t>iPhone</a:t>
            </a:r>
            <a:r>
              <a:rPr lang="zh-TW" altLang="en-US" baseline="0" dirty="0" smtClean="0">
                <a:latin typeface="Apple LiGothic Medium"/>
                <a:ea typeface="Apple LiGothic Medium"/>
                <a:cs typeface="Apple LiGothic Medium"/>
              </a:rPr>
              <a:t>／</a:t>
            </a:r>
            <a:r>
              <a:rPr lang="en-US" altLang="zh-TW" baseline="0" dirty="0" smtClean="0">
                <a:latin typeface="Apple LiGothic Medium"/>
                <a:ea typeface="Apple LiGothic Medium"/>
                <a:cs typeface="Apple LiGothic Medium"/>
              </a:rPr>
              <a:t>iPad</a:t>
            </a:r>
            <a:r>
              <a:rPr lang="zh-TW" altLang="en-US" dirty="0" smtClean="0">
                <a:latin typeface="Apple LiGothic Medium"/>
                <a:ea typeface="Apple LiGothic Medium"/>
                <a:cs typeface="Apple LiGothic Medium"/>
              </a:rPr>
              <a:t>裝上</a:t>
            </a:r>
            <a:r>
              <a:rPr lang="en-US" altLang="zh-TW" dirty="0" smtClean="0">
                <a:latin typeface="Apple LiGothic Medium"/>
                <a:ea typeface="Apple LiGothic Medium"/>
                <a:cs typeface="Apple LiGothic Medium"/>
              </a:rPr>
              <a:t>Square</a:t>
            </a:r>
            <a:r>
              <a:rPr lang="zh-TW" altLang="en-US" dirty="0" smtClean="0">
                <a:latin typeface="Apple LiGothic Medium"/>
                <a:ea typeface="Apple LiGothic Medium"/>
                <a:cs typeface="Apple LiGothic Medium"/>
              </a:rPr>
              <a:t>裝置，就可隨地接受刷卡</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上網購物也可透過</a:t>
            </a:r>
            <a:r>
              <a:rPr lang="en-US" altLang="zh-TW" dirty="0" smtClean="0">
                <a:latin typeface="Apple LiGothic Medium"/>
                <a:ea typeface="Apple LiGothic Medium"/>
                <a:cs typeface="Apple LiGothic Medium"/>
              </a:rPr>
              <a:t>Square</a:t>
            </a:r>
            <a:r>
              <a:rPr lang="zh-TW" altLang="en-US" dirty="0" smtClean="0">
                <a:latin typeface="Apple LiGothic Medium"/>
                <a:ea typeface="Apple LiGothic Medium"/>
                <a:cs typeface="Apple LiGothic Medium"/>
              </a:rPr>
              <a:t>刷卡付費</a:t>
            </a:r>
            <a:endParaRPr lang="en-US" altLang="zh-TW"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星巴克在美國已有七千家門市支援</a:t>
            </a:r>
            <a:r>
              <a:rPr lang="en-US" altLang="zh-TW" baseline="0" dirty="0" smtClean="0">
                <a:latin typeface="Apple LiGothic Medium"/>
                <a:ea typeface="Apple LiGothic Medium"/>
                <a:cs typeface="Apple LiGothic Medium"/>
              </a:rPr>
              <a:t>Square</a:t>
            </a:r>
          </a:p>
          <a:p>
            <a:r>
              <a:rPr lang="zh-TW" altLang="en-US" dirty="0" smtClean="0">
                <a:latin typeface="Apple LiGothic Medium"/>
                <a:ea typeface="Apple LiGothic Medium"/>
                <a:cs typeface="Apple LiGothic Medium"/>
              </a:rPr>
              <a:t>餐廳和商店開始捨棄傳統</a:t>
            </a:r>
            <a:r>
              <a:rPr lang="en-US" altLang="zh-TW" dirty="0" smtClean="0">
                <a:latin typeface="Apple LiGothic Medium"/>
                <a:ea typeface="Apple LiGothic Medium"/>
                <a:cs typeface="Apple LiGothic Medium"/>
              </a:rPr>
              <a:t>POS</a:t>
            </a:r>
            <a:r>
              <a:rPr lang="zh-TW" altLang="en-US" dirty="0" smtClean="0">
                <a:latin typeface="Apple LiGothic Medium"/>
                <a:ea typeface="Apple LiGothic Medium"/>
                <a:cs typeface="Apple LiGothic Medium"/>
              </a:rPr>
              <a:t>系統，轉向較便宜的</a:t>
            </a:r>
            <a:r>
              <a:rPr lang="en-US" altLang="zh-TW" dirty="0" smtClean="0">
                <a:latin typeface="Apple LiGothic Medium"/>
                <a:ea typeface="Apple LiGothic Medium"/>
                <a:cs typeface="Apple LiGothic Medium"/>
              </a:rPr>
              <a:t>iPad</a:t>
            </a:r>
            <a:r>
              <a:rPr lang="zh-TW" altLang="en-US" dirty="0" smtClean="0">
                <a:latin typeface="Apple LiGothic Medium"/>
                <a:ea typeface="Apple LiGothic Medium"/>
                <a:cs typeface="Apple LiGothic Medium"/>
              </a:rPr>
              <a:t>行動</a:t>
            </a:r>
            <a:r>
              <a:rPr lang="en-US" altLang="zh-TW" dirty="0" smtClean="0">
                <a:latin typeface="Apple LiGothic Medium"/>
                <a:ea typeface="Apple LiGothic Medium"/>
                <a:cs typeface="Apple LiGothic Medium"/>
              </a:rPr>
              <a:t>POS</a:t>
            </a:r>
            <a:r>
              <a:rPr lang="zh-TW" altLang="en-US" dirty="0" smtClean="0">
                <a:latin typeface="Apple LiGothic Medium"/>
                <a:ea typeface="Apple LiGothic Medium"/>
                <a:cs typeface="Apple LiGothic Medium"/>
              </a:rPr>
              <a:t>系統</a:t>
            </a:r>
            <a:endParaRPr lang="en-US" altLang="zh-TW" dirty="0" smtClean="0">
              <a:latin typeface="Apple LiGothic Medium"/>
              <a:ea typeface="Apple LiGothic Medium"/>
              <a:cs typeface="Apple LiGothic Medium"/>
            </a:endParaRPr>
          </a:p>
          <a:p>
            <a:r>
              <a:rPr lang="en-US" altLang="zh-TW" baseline="0" dirty="0" smtClean="0">
                <a:latin typeface="Apple LiGothic Medium"/>
                <a:ea typeface="Apple LiGothic Medium"/>
                <a:cs typeface="Apple LiGothic Medium"/>
              </a:rPr>
              <a:t>NFC</a:t>
            </a:r>
            <a:r>
              <a:rPr lang="zh-TW" altLang="en-US" baseline="0" dirty="0" smtClean="0">
                <a:latin typeface="Apple LiGothic Medium"/>
                <a:ea typeface="Apple LiGothic Medium"/>
                <a:cs typeface="Apple LiGothic Medium"/>
              </a:rPr>
              <a:t>技術待</a:t>
            </a:r>
            <a:r>
              <a:rPr lang="en-US" altLang="zh-TW" baseline="0" dirty="0" smtClean="0">
                <a:latin typeface="Apple LiGothic Medium"/>
                <a:ea typeface="Apple LiGothic Medium"/>
                <a:cs typeface="Apple LiGothic Medium"/>
              </a:rPr>
              <a:t>Apple</a:t>
            </a:r>
            <a:r>
              <a:rPr lang="zh-TW" altLang="en-US" baseline="0" dirty="0" smtClean="0">
                <a:latin typeface="Apple LiGothic Medium"/>
                <a:ea typeface="Apple LiGothic Medium"/>
                <a:cs typeface="Apple LiGothic Medium"/>
              </a:rPr>
              <a:t>是否加入未來機種</a:t>
            </a:r>
            <a:endParaRPr lang="en-US" altLang="zh-TW" baseline="0" dirty="0" smtClean="0">
              <a:latin typeface="Apple LiGothic Medium"/>
              <a:ea typeface="Apple LiGothic Medium"/>
              <a:cs typeface="Apple LiGothic Medium"/>
            </a:endParaRPr>
          </a:p>
        </p:txBody>
      </p:sp>
      <p:pic>
        <p:nvPicPr>
          <p:cNvPr id="5" name="Picture 4" descr="square-newimage.jpg"/>
          <p:cNvPicPr>
            <a:picLocks noChangeAspect="1"/>
          </p:cNvPicPr>
          <p:nvPr/>
        </p:nvPicPr>
        <p:blipFill>
          <a:blip r:embed="rId2" cstate="print"/>
          <a:stretch>
            <a:fillRect/>
          </a:stretch>
        </p:blipFill>
        <p:spPr>
          <a:xfrm>
            <a:off x="6259064" y="1412875"/>
            <a:ext cx="2427736" cy="2309817"/>
          </a:xfrm>
          <a:prstGeom prst="rect">
            <a:avLst/>
          </a:prstGeom>
        </p:spPr>
      </p:pic>
      <p:pic>
        <p:nvPicPr>
          <p:cNvPr id="6" name="Picture 5" descr="gI_127035_Lavu_Lite.jpg"/>
          <p:cNvPicPr>
            <a:picLocks noChangeAspect="1"/>
          </p:cNvPicPr>
          <p:nvPr/>
        </p:nvPicPr>
        <p:blipFill>
          <a:blip r:embed="rId3" cstate="print"/>
          <a:stretch>
            <a:fillRect/>
          </a:stretch>
        </p:blipFill>
        <p:spPr>
          <a:xfrm>
            <a:off x="5718792" y="3990459"/>
            <a:ext cx="2509999" cy="2509999"/>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室內導航</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7" y="1216610"/>
            <a:ext cx="4330644" cy="5058282"/>
          </a:xfrm>
        </p:spPr>
        <p:txBody>
          <a:bodyPr anchor="t">
            <a:normAutofit fontScale="70000" lnSpcReduction="20000"/>
          </a:bodyPr>
          <a:lstStyle/>
          <a:p>
            <a:r>
              <a:rPr lang="en-US" altLang="zh-TW" baseline="0" dirty="0" smtClean="0">
                <a:latin typeface="Apple LiGothic Medium"/>
                <a:ea typeface="Apple LiGothic Medium"/>
                <a:cs typeface="Apple LiGothic Medium"/>
              </a:rPr>
              <a:t>Google</a:t>
            </a:r>
            <a:r>
              <a:rPr lang="zh-TW" altLang="en-US" baseline="0" dirty="0" smtClean="0">
                <a:latin typeface="Apple LiGothic Medium"/>
                <a:ea typeface="Apple LiGothic Medium"/>
                <a:cs typeface="Apple LiGothic Medium"/>
              </a:rPr>
              <a:t>地圖已開始推出室內導航，目前已將</a:t>
            </a:r>
            <a:r>
              <a:rPr lang="en-US" altLang="zh-TW" baseline="0" dirty="0" smtClean="0">
                <a:latin typeface="Apple LiGothic Medium"/>
                <a:ea typeface="Apple LiGothic Medium"/>
                <a:cs typeface="Apple LiGothic Medium"/>
              </a:rPr>
              <a:t>13</a:t>
            </a:r>
            <a:r>
              <a:rPr lang="zh-TW" altLang="en-US" baseline="0" dirty="0" smtClean="0">
                <a:latin typeface="Apple LiGothic Medium"/>
                <a:ea typeface="Apple LiGothic Medium"/>
                <a:cs typeface="Apple LiGothic Medium"/>
              </a:rPr>
              <a:t>國家中超過一萬棟建築</a:t>
            </a:r>
            <a:endParaRPr lang="en-US" altLang="zh-TW" baseline="0"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結合智慧型手機中的</a:t>
            </a:r>
            <a:r>
              <a:rPr lang="en-US" altLang="zh-TW" dirty="0" smtClean="0">
                <a:latin typeface="Apple LiGothic Medium"/>
                <a:ea typeface="Apple LiGothic Medium"/>
                <a:cs typeface="Apple LiGothic Medium"/>
              </a:rPr>
              <a:t>GPS</a:t>
            </a:r>
            <a:r>
              <a:rPr lang="zh-TW" altLang="en-US" dirty="0" smtClean="0">
                <a:latin typeface="Apple LiGothic Medium"/>
                <a:ea typeface="Apple LiGothic Medium"/>
                <a:cs typeface="Apple LiGothic Medium"/>
              </a:rPr>
              <a:t>和加速器、陀螺儀精準量測用戶的所在地</a:t>
            </a:r>
            <a:endParaRPr lang="en-US" altLang="zh-TW"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未來可結合店家／機關傳送訊息給客戶，或讓使用者更快速找到店裡的商品或大樓／商場的設施</a:t>
            </a:r>
            <a:endParaRPr lang="en-US" altLang="zh-TW" baseline="0" dirty="0" smtClean="0">
              <a:latin typeface="Apple LiGothic Medium"/>
              <a:ea typeface="Apple LiGothic Medium"/>
              <a:cs typeface="Apple LiGothic Medium"/>
            </a:endParaRPr>
          </a:p>
        </p:txBody>
      </p:sp>
      <p:pic>
        <p:nvPicPr>
          <p:cNvPr id="8" name="Picture 7" descr="experience_retail.jpg"/>
          <p:cNvPicPr>
            <a:picLocks noChangeAspect="1"/>
          </p:cNvPicPr>
          <p:nvPr/>
        </p:nvPicPr>
        <p:blipFill>
          <a:blip r:embed="rId2" cstate="print"/>
          <a:stretch>
            <a:fillRect/>
          </a:stretch>
        </p:blipFill>
        <p:spPr>
          <a:xfrm>
            <a:off x="4864651" y="3726793"/>
            <a:ext cx="3822149" cy="2548099"/>
          </a:xfrm>
          <a:prstGeom prst="rect">
            <a:avLst/>
          </a:prstGeom>
        </p:spPr>
      </p:pic>
      <p:pic>
        <p:nvPicPr>
          <p:cNvPr id="9" name="Picture 8" descr="Nokia_Indoor_Positioning.jpg"/>
          <p:cNvPicPr>
            <a:picLocks noChangeAspect="1"/>
          </p:cNvPicPr>
          <p:nvPr/>
        </p:nvPicPr>
        <p:blipFill>
          <a:blip r:embed="rId3" cstate="print"/>
          <a:stretch>
            <a:fillRect/>
          </a:stretch>
        </p:blipFill>
        <p:spPr>
          <a:xfrm>
            <a:off x="5725070" y="603924"/>
            <a:ext cx="2877207" cy="2877207"/>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zh-TW" altLang="en-US" sz="6000" dirty="0" smtClean="0">
                <a:solidFill>
                  <a:srgbClr val="909CE1"/>
                </a:solidFill>
                <a:latin typeface="Apple LiGothic Medium"/>
                <a:ea typeface="Apple LiGothic Medium"/>
                <a:cs typeface="Apple LiGothic Medium"/>
              </a:rPr>
              <a:t>開發</a:t>
            </a:r>
            <a:r>
              <a:rPr kumimoji="1" lang="en-US" altLang="zh-TW" sz="6000" dirty="0" smtClean="0">
                <a:solidFill>
                  <a:srgbClr val="909CE1"/>
                </a:solidFill>
                <a:latin typeface="Apple LiGothic Medium"/>
                <a:ea typeface="Apple LiGothic Medium"/>
                <a:cs typeface="Apple LiGothic Medium"/>
              </a:rPr>
              <a:t>APP</a:t>
            </a:r>
            <a:r>
              <a:rPr kumimoji="1" lang="zh-TW" altLang="en-US" sz="6000" dirty="0" smtClean="0">
                <a:solidFill>
                  <a:srgbClr val="909CE1"/>
                </a:solidFill>
                <a:latin typeface="Apple LiGothic Medium"/>
                <a:ea typeface="Apple LiGothic Medium"/>
                <a:cs typeface="Apple LiGothic Medium"/>
              </a:rPr>
              <a:t>能賺錢嗎？</a:t>
            </a:r>
            <a:endParaRPr kumimoji="1" lang="en-US" altLang="zh-TW" sz="6000" dirty="0" smtClean="0">
              <a:solidFill>
                <a:srgbClr val="909CE1"/>
              </a:solidFill>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742683470"/>
              </p:ext>
            </p:extLst>
          </p:nvPr>
        </p:nvGraphicFramePr>
        <p:xfrm>
          <a:off x="417156" y="447189"/>
          <a:ext cx="8426494" cy="5870147"/>
        </p:xfrm>
        <a:graphic>
          <a:graphicData uri="http://schemas.openxmlformats.org/drawingml/2006/table">
            <a:tbl>
              <a:tblPr>
                <a:tableStyleId>{5C22544A-7EE6-4342-B048-85BDC9FD1C3A}</a:tableStyleId>
              </a:tblPr>
              <a:tblGrid>
                <a:gridCol w="517268">
                  <a:extLst>
                    <a:ext uri="{9D8B030D-6E8A-4147-A177-3AD203B41FA5}">
                      <a16:colId xmlns:a16="http://schemas.microsoft.com/office/drawing/2014/main" val="2177931170"/>
                    </a:ext>
                  </a:extLst>
                </a:gridCol>
                <a:gridCol w="5322876">
                  <a:extLst>
                    <a:ext uri="{9D8B030D-6E8A-4147-A177-3AD203B41FA5}">
                      <a16:colId xmlns:a16="http://schemas.microsoft.com/office/drawing/2014/main" val="3282364437"/>
                    </a:ext>
                  </a:extLst>
                </a:gridCol>
                <a:gridCol w="480560">
                  <a:extLst>
                    <a:ext uri="{9D8B030D-6E8A-4147-A177-3AD203B41FA5}">
                      <a16:colId xmlns:a16="http://schemas.microsoft.com/office/drawing/2014/main" val="3385070077"/>
                    </a:ext>
                  </a:extLst>
                </a:gridCol>
                <a:gridCol w="790923">
                  <a:extLst>
                    <a:ext uri="{9D8B030D-6E8A-4147-A177-3AD203B41FA5}">
                      <a16:colId xmlns:a16="http://schemas.microsoft.com/office/drawing/2014/main" val="3103588450"/>
                    </a:ext>
                  </a:extLst>
                </a:gridCol>
                <a:gridCol w="1314867">
                  <a:extLst>
                    <a:ext uri="{9D8B030D-6E8A-4147-A177-3AD203B41FA5}">
                      <a16:colId xmlns:a16="http://schemas.microsoft.com/office/drawing/2014/main" val="757684160"/>
                    </a:ext>
                  </a:extLst>
                </a:gridCol>
              </a:tblGrid>
              <a:tr h="580676">
                <a:tc>
                  <a:txBody>
                    <a:bodyPr/>
                    <a:lstStyle/>
                    <a:p>
                      <a:pPr algn="ctr">
                        <a:spcAft>
                          <a:spcPts val="0"/>
                        </a:spcAft>
                      </a:pPr>
                      <a:r>
                        <a:rPr lang="zh-TW" sz="1500" kern="100" dirty="0">
                          <a:effectLst/>
                        </a:rPr>
                        <a:t>教學</a:t>
                      </a:r>
                    </a:p>
                    <a:p>
                      <a:pPr algn="ctr">
                        <a:spcAft>
                          <a:spcPts val="0"/>
                        </a:spcAft>
                      </a:pPr>
                      <a:r>
                        <a:rPr lang="zh-TW" sz="1500" kern="100" dirty="0">
                          <a:effectLst/>
                        </a:rPr>
                        <a:t>進度</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dirty="0">
                          <a:effectLst/>
                        </a:rPr>
                        <a:t>課程內容大綱</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dirty="0">
                          <a:effectLst/>
                        </a:rPr>
                        <a:t>課程</a:t>
                      </a:r>
                    </a:p>
                    <a:p>
                      <a:pPr algn="ctr">
                        <a:spcAft>
                          <a:spcPts val="0"/>
                        </a:spcAft>
                      </a:pPr>
                      <a:r>
                        <a:rPr lang="zh-TW" sz="1500" kern="100" dirty="0">
                          <a:effectLst/>
                        </a:rPr>
                        <a:t>節數</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dirty="0">
                          <a:effectLst/>
                        </a:rPr>
                        <a:t>校內授課</a:t>
                      </a:r>
                      <a:r>
                        <a:rPr lang="zh-TW" sz="1500" kern="100" dirty="0" smtClean="0">
                          <a:effectLst/>
                        </a:rPr>
                        <a:t>教師</a:t>
                      </a:r>
                      <a:endParaRPr lang="zh-TW" sz="1500" kern="100" dirty="0">
                        <a:effectLst/>
                      </a:endParaRPr>
                    </a:p>
                  </a:txBody>
                  <a:tcPr marL="1877" marR="1877" marT="3519" marB="0" anchor="ctr"/>
                </a:tc>
                <a:tc>
                  <a:txBody>
                    <a:bodyPr/>
                    <a:lstStyle/>
                    <a:p>
                      <a:pPr algn="ctr">
                        <a:spcAft>
                          <a:spcPts val="0"/>
                        </a:spcAft>
                      </a:pPr>
                      <a:r>
                        <a:rPr lang="zh-TW" sz="1500" kern="100" dirty="0">
                          <a:effectLst/>
                        </a:rPr>
                        <a:t>業界</a:t>
                      </a:r>
                      <a:r>
                        <a:rPr lang="en-US" sz="1500" kern="100" dirty="0">
                          <a:effectLst/>
                        </a:rPr>
                        <a:t>/</a:t>
                      </a:r>
                      <a:r>
                        <a:rPr lang="zh-TW" sz="1500" kern="100" dirty="0">
                          <a:effectLst/>
                        </a:rPr>
                        <a:t>外校授課</a:t>
                      </a:r>
                      <a:r>
                        <a:rPr lang="zh-TW" sz="1500" kern="100" dirty="0" smtClean="0">
                          <a:effectLst/>
                        </a:rPr>
                        <a:t>教師</a:t>
                      </a:r>
                      <a:endParaRPr lang="zh-TW" sz="1500" kern="100" dirty="0">
                        <a:effectLst/>
                      </a:endParaRPr>
                    </a:p>
                  </a:txBody>
                  <a:tcPr marL="1877" marR="1877" marT="3519" marB="0" anchor="ctr"/>
                </a:tc>
                <a:extLst>
                  <a:ext uri="{0D108BD9-81ED-4DB2-BD59-A6C34878D82A}">
                    <a16:rowId xmlns:a16="http://schemas.microsoft.com/office/drawing/2014/main" val="421301397"/>
                  </a:ext>
                </a:extLst>
              </a:tr>
              <a:tr h="438517">
                <a:tc>
                  <a:txBody>
                    <a:bodyPr/>
                    <a:lstStyle/>
                    <a:p>
                      <a:pPr algn="ctr">
                        <a:spcAft>
                          <a:spcPts val="0"/>
                        </a:spcAft>
                      </a:pPr>
                      <a:r>
                        <a:rPr lang="zh-TW" sz="1500" kern="100">
                          <a:effectLst/>
                        </a:rPr>
                        <a:t>第</a:t>
                      </a:r>
                      <a:r>
                        <a:rPr lang="en-US" sz="1500" kern="100">
                          <a:effectLst/>
                        </a:rPr>
                        <a:t>1</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200" dirty="0">
                          <a:effectLst/>
                        </a:rPr>
                        <a:t>介紹</a:t>
                      </a:r>
                      <a:r>
                        <a:rPr lang="en-US" sz="1500" kern="1200" dirty="0">
                          <a:effectLst/>
                        </a:rPr>
                        <a:t>Apple developer, Swift language, </a:t>
                      </a:r>
                      <a:r>
                        <a:rPr lang="en-US" sz="1500" kern="1200" dirty="0" err="1">
                          <a:effectLst/>
                        </a:rPr>
                        <a:t>Xcode</a:t>
                      </a:r>
                      <a:r>
                        <a:rPr lang="zh-TW" sz="1500" kern="1200" dirty="0">
                          <a:effectLst/>
                        </a:rPr>
                        <a:t>開發平台環境安裝</a:t>
                      </a:r>
                      <a:r>
                        <a:rPr lang="en-US" sz="1500" kern="1200" dirty="0">
                          <a:effectLst/>
                        </a:rPr>
                        <a:t>,  Apple store</a:t>
                      </a:r>
                      <a:r>
                        <a:rPr lang="zh-TW" sz="1500" kern="1200" dirty="0">
                          <a:effectLst/>
                        </a:rPr>
                        <a:t>軟體市集介紹，</a:t>
                      </a:r>
                      <a:r>
                        <a:rPr lang="en-US" sz="1500" kern="1200" dirty="0" err="1">
                          <a:effectLst/>
                        </a:rPr>
                        <a:t>Xcode</a:t>
                      </a:r>
                      <a:r>
                        <a:rPr lang="zh-TW" sz="1500" kern="1200" dirty="0">
                          <a:effectLst/>
                        </a:rPr>
                        <a:t>、</a:t>
                      </a:r>
                      <a:r>
                        <a:rPr lang="en-US" sz="1500" kern="1200" dirty="0">
                          <a:effectLst/>
                        </a:rPr>
                        <a:t>Raspberry Pi</a:t>
                      </a:r>
                      <a:r>
                        <a:rPr lang="zh-TW" sz="1500" kern="1200" dirty="0">
                          <a:effectLst/>
                        </a:rPr>
                        <a:t>與</a:t>
                      </a:r>
                      <a:r>
                        <a:rPr lang="en-US" sz="1500" kern="1200" dirty="0">
                          <a:effectLst/>
                        </a:rPr>
                        <a:t>Arduino</a:t>
                      </a:r>
                      <a:r>
                        <a:rPr lang="zh-TW" sz="1500" kern="1200" dirty="0">
                          <a:effectLst/>
                        </a:rPr>
                        <a:t>開發工具介紹與使用，實驗一</a:t>
                      </a:r>
                      <a:r>
                        <a:rPr lang="en-US" sz="1500" kern="1200" dirty="0">
                          <a:effectLst/>
                        </a:rPr>
                        <a:t>:Hello World</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just">
                        <a:spcAft>
                          <a:spcPts val="0"/>
                        </a:spcAft>
                      </a:pPr>
                      <a:r>
                        <a:rPr lang="zh-TW" sz="1500" kern="100">
                          <a:effectLst/>
                        </a:rPr>
                        <a:t>資工系</a:t>
                      </a:r>
                      <a:r>
                        <a:rPr lang="en-US" sz="1500" kern="100">
                          <a:effectLst/>
                        </a:rPr>
                        <a:t>/</a:t>
                      </a:r>
                      <a:r>
                        <a:rPr lang="zh-TW" sz="1500" kern="100">
                          <a:effectLst/>
                        </a:rPr>
                        <a:t>張慶寶</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3557175344"/>
                  </a:ext>
                </a:extLst>
              </a:tr>
              <a:tr h="587351">
                <a:tc>
                  <a:txBody>
                    <a:bodyPr/>
                    <a:lstStyle/>
                    <a:p>
                      <a:pPr algn="ctr">
                        <a:spcAft>
                          <a:spcPts val="0"/>
                        </a:spcAft>
                      </a:pPr>
                      <a:r>
                        <a:rPr lang="zh-TW" sz="1500" kern="100">
                          <a:effectLst/>
                        </a:rPr>
                        <a:t>第</a:t>
                      </a:r>
                      <a:r>
                        <a:rPr lang="en-US" sz="1500" kern="100">
                          <a:effectLst/>
                        </a:rPr>
                        <a:t>2</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Swift </a:t>
                      </a:r>
                      <a:r>
                        <a:rPr lang="zh-TW" sz="1500" kern="1200">
                          <a:effectLst/>
                        </a:rPr>
                        <a:t>基本程式語法介紹</a:t>
                      </a:r>
                      <a:r>
                        <a:rPr lang="en-US" sz="1500" kern="1200">
                          <a:effectLst/>
                        </a:rPr>
                        <a:t>, Swift Playground</a:t>
                      </a:r>
                      <a:r>
                        <a:rPr lang="zh-TW" sz="1500" kern="1200">
                          <a:effectLst/>
                        </a:rPr>
                        <a:t>使用</a:t>
                      </a:r>
                      <a:r>
                        <a:rPr lang="en-US" sz="1500" kern="1200">
                          <a:effectLst/>
                        </a:rPr>
                        <a:t>, Functions and Closures, iOS</a:t>
                      </a:r>
                      <a:r>
                        <a:rPr lang="zh-TW" sz="1500" kern="1200">
                          <a:effectLst/>
                        </a:rPr>
                        <a:t>應用程式架構、</a:t>
                      </a:r>
                      <a:r>
                        <a:rPr lang="en-US" sz="1500" kern="1200">
                          <a:effectLst/>
                        </a:rPr>
                        <a:t>App</a:t>
                      </a:r>
                      <a:r>
                        <a:rPr lang="zh-TW" sz="1500" kern="1200">
                          <a:effectLst/>
                        </a:rPr>
                        <a:t>基本使用者介面元件</a:t>
                      </a:r>
                      <a:r>
                        <a:rPr lang="en-US" sz="1500" kern="1200">
                          <a:effectLst/>
                        </a:rPr>
                        <a:t>:Label, Button, Slider, Progress View ,</a:t>
                      </a:r>
                      <a:r>
                        <a:rPr lang="zh-TW" sz="1500" kern="1200">
                          <a:effectLst/>
                        </a:rPr>
                        <a:t>實驗二：電話鍵盤</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a:effectLst/>
                        </a:rPr>
                        <a:t>資工系</a:t>
                      </a:r>
                      <a:r>
                        <a:rPr lang="en-US" sz="1500" kern="100">
                          <a:effectLst/>
                        </a:rPr>
                        <a:t>/</a:t>
                      </a:r>
                      <a:r>
                        <a:rPr lang="zh-TW" sz="1500" kern="100">
                          <a:effectLst/>
                        </a:rPr>
                        <a:t>曾建勳</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a:effectLst/>
                        </a:rPr>
                        <a:t>待聘業師</a:t>
                      </a:r>
                      <a:r>
                        <a:rPr lang="en-US" sz="1500" kern="100">
                          <a:effectLst/>
                        </a:rPr>
                        <a:t>/</a:t>
                      </a:r>
                      <a:r>
                        <a:rPr lang="zh-TW" sz="1500" kern="100">
                          <a:effectLst/>
                        </a:rPr>
                        <a:t>業界</a:t>
                      </a:r>
                      <a:r>
                        <a:rPr lang="en-US" sz="1500" kern="100">
                          <a:effectLst/>
                        </a:rPr>
                        <a:t>iOS App</a:t>
                      </a:r>
                      <a:r>
                        <a:rPr lang="zh-TW" sz="1500" kern="100">
                          <a:effectLst/>
                        </a:rPr>
                        <a:t>工程師</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022891312"/>
                  </a:ext>
                </a:extLst>
              </a:tr>
              <a:tr h="283665">
                <a:tc>
                  <a:txBody>
                    <a:bodyPr/>
                    <a:lstStyle/>
                    <a:p>
                      <a:pPr algn="ctr">
                        <a:spcAft>
                          <a:spcPts val="0"/>
                        </a:spcAft>
                      </a:pPr>
                      <a:r>
                        <a:rPr lang="zh-TW" sz="1500" kern="100">
                          <a:effectLst/>
                        </a:rPr>
                        <a:t>第</a:t>
                      </a:r>
                      <a:r>
                        <a:rPr lang="en-US" sz="1500" kern="100">
                          <a:effectLst/>
                        </a:rPr>
                        <a:t>3</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進階使用者介面元件</a:t>
                      </a:r>
                      <a:r>
                        <a:rPr lang="en-US" sz="1500" kern="1200">
                          <a:effectLst/>
                        </a:rPr>
                        <a:t>: Switch, Stepper, NSTimer, Data Picker,</a:t>
                      </a:r>
                      <a:r>
                        <a:rPr lang="zh-TW" sz="1500" kern="1200">
                          <a:effectLst/>
                        </a:rPr>
                        <a:t>實驗三：倒數計時器</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a:effectLst/>
                        </a:rPr>
                        <a:t>資工系</a:t>
                      </a:r>
                      <a:r>
                        <a:rPr lang="en-US" sz="1500" kern="100">
                          <a:effectLst/>
                        </a:rPr>
                        <a:t>/</a:t>
                      </a:r>
                      <a:r>
                        <a:rPr lang="zh-TW" sz="1500" kern="100">
                          <a:effectLst/>
                        </a:rPr>
                        <a:t>王文彥</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3715802370"/>
                  </a:ext>
                </a:extLst>
              </a:tr>
              <a:tr h="188038">
                <a:tc>
                  <a:txBody>
                    <a:bodyPr/>
                    <a:lstStyle/>
                    <a:p>
                      <a:pPr algn="ctr">
                        <a:spcAft>
                          <a:spcPts val="0"/>
                        </a:spcAft>
                      </a:pPr>
                      <a:r>
                        <a:rPr lang="zh-TW" sz="1500" kern="100">
                          <a:effectLst/>
                        </a:rPr>
                        <a:t>第</a:t>
                      </a:r>
                      <a:r>
                        <a:rPr lang="en-US" sz="1500" kern="100">
                          <a:effectLst/>
                        </a:rPr>
                        <a:t>4</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a:effectLst/>
                        </a:rPr>
                        <a:t>資訊視覺化設計</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r">
                        <a:spcAft>
                          <a:spcPts val="0"/>
                        </a:spcAft>
                      </a:pPr>
                      <a:r>
                        <a:rPr lang="en-US" sz="1500" kern="1200">
                          <a:effectLst/>
                        </a:rPr>
                        <a:t>3</a:t>
                      </a:r>
                      <a:r>
                        <a:rPr lang="zh-TW" sz="1500" kern="12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a:effectLst/>
                        </a:rPr>
                        <a:t>視傳系</a:t>
                      </a:r>
                      <a:r>
                        <a:rPr lang="en-US" sz="1500" kern="100">
                          <a:effectLst/>
                        </a:rPr>
                        <a:t>/</a:t>
                      </a:r>
                      <a:r>
                        <a:rPr lang="zh-TW" sz="1500" kern="100">
                          <a:effectLst/>
                        </a:rPr>
                        <a:t>鄧偉炘</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心統科技有限公司總經理</a:t>
                      </a:r>
                      <a:r>
                        <a:rPr lang="en-US" sz="1500" kern="100" dirty="0">
                          <a:effectLst/>
                        </a:rPr>
                        <a:t>/</a:t>
                      </a:r>
                      <a:r>
                        <a:rPr lang="zh-TW" sz="1500" kern="100" dirty="0">
                          <a:effectLst/>
                        </a:rPr>
                        <a:t>陳慎</a:t>
                      </a:r>
                      <a:r>
                        <a:rPr lang="zh-TW" sz="1500" kern="100" dirty="0" smtClean="0">
                          <a:effectLst/>
                        </a:rPr>
                        <a:t>謙</a:t>
                      </a:r>
                      <a:r>
                        <a:rPr lang="en-US" altLang="zh-TW" sz="1500" kern="100" baseline="0" dirty="0" smtClean="0">
                          <a:effectLst/>
                        </a:rPr>
                        <a:t> </a:t>
                      </a:r>
                      <a:r>
                        <a:rPr lang="zh-TW" sz="1500" kern="100" dirty="0" smtClean="0">
                          <a:effectLst/>
                        </a:rPr>
                        <a:t>協助</a:t>
                      </a:r>
                      <a:r>
                        <a:rPr lang="en-US" sz="1500" kern="100" dirty="0">
                          <a:effectLst/>
                        </a:rPr>
                        <a:t>APP</a:t>
                      </a:r>
                      <a:r>
                        <a:rPr lang="zh-TW" sz="1500" kern="100" dirty="0">
                          <a:effectLst/>
                        </a:rPr>
                        <a:t>視覺設計課程</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3421622114"/>
                  </a:ext>
                </a:extLst>
              </a:tr>
              <a:tr h="239741">
                <a:tc>
                  <a:txBody>
                    <a:bodyPr/>
                    <a:lstStyle/>
                    <a:p>
                      <a:pPr algn="ctr">
                        <a:spcAft>
                          <a:spcPts val="0"/>
                        </a:spcAft>
                      </a:pPr>
                      <a:r>
                        <a:rPr lang="zh-TW" sz="1500" kern="100">
                          <a:effectLst/>
                        </a:rPr>
                        <a:t>第</a:t>
                      </a:r>
                      <a:r>
                        <a:rPr lang="en-US" sz="1500" kern="100">
                          <a:effectLst/>
                        </a:rPr>
                        <a:t>5</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實作專題</a:t>
                      </a:r>
                      <a:r>
                        <a:rPr lang="en-US" sz="1500" kern="1200">
                          <a:effectLst/>
                        </a:rPr>
                        <a:t>1: </a:t>
                      </a:r>
                      <a:r>
                        <a:rPr lang="zh-TW" sz="1500" kern="1200">
                          <a:effectLst/>
                        </a:rPr>
                        <a:t>應用</a:t>
                      </a:r>
                      <a:r>
                        <a:rPr lang="en-US" sz="1500" kern="1200">
                          <a:effectLst/>
                        </a:rPr>
                        <a:t>APP </a:t>
                      </a:r>
                      <a:r>
                        <a:rPr lang="zh-TW" sz="1500" kern="1200">
                          <a:effectLst/>
                        </a:rPr>
                        <a:t>搭配</a:t>
                      </a:r>
                      <a:r>
                        <a:rPr lang="en-US" sz="1500" kern="1200">
                          <a:effectLst/>
                        </a:rPr>
                        <a:t>Raspberry Pi/Arduino</a:t>
                      </a:r>
                      <a:r>
                        <a:rPr lang="zh-TW" sz="1500" kern="1200">
                          <a:effectLst/>
                        </a:rPr>
                        <a:t>控制訊號開關</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張慶寶</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a:effectLst/>
                        </a:rPr>
                        <a:t>待聘業師</a:t>
                      </a:r>
                      <a:r>
                        <a:rPr lang="en-US" sz="1500" kern="100">
                          <a:effectLst/>
                        </a:rPr>
                        <a:t>/</a:t>
                      </a:r>
                      <a:r>
                        <a:rPr lang="zh-TW" sz="1500" kern="100">
                          <a:effectLst/>
                        </a:rPr>
                        <a:t>業界</a:t>
                      </a:r>
                      <a:r>
                        <a:rPr lang="en-US" sz="1500" kern="100">
                          <a:effectLst/>
                        </a:rPr>
                        <a:t>iOS App</a:t>
                      </a:r>
                      <a:r>
                        <a:rPr lang="zh-TW" sz="1500" kern="100">
                          <a:effectLst/>
                        </a:rPr>
                        <a:t>工程師</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840140477"/>
                  </a:ext>
                </a:extLst>
              </a:tr>
              <a:tr h="401081">
                <a:tc>
                  <a:txBody>
                    <a:bodyPr/>
                    <a:lstStyle/>
                    <a:p>
                      <a:pPr algn="ctr">
                        <a:spcAft>
                          <a:spcPts val="0"/>
                        </a:spcAft>
                      </a:pPr>
                      <a:r>
                        <a:rPr lang="zh-TW" sz="1500" kern="100">
                          <a:effectLst/>
                        </a:rPr>
                        <a:t>第</a:t>
                      </a:r>
                      <a:r>
                        <a:rPr lang="en-US" sz="1500" kern="100">
                          <a:effectLst/>
                        </a:rPr>
                        <a:t>6</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基本視覺化元件：</a:t>
                      </a:r>
                      <a:r>
                        <a:rPr lang="en-US" sz="1500" kern="1200">
                          <a:effectLst/>
                        </a:rPr>
                        <a:t>Text View, Image View, Progress Bar, Surface View, View Group</a:t>
                      </a:r>
                      <a:r>
                        <a:rPr lang="zh-TW" sz="1500" kern="1200">
                          <a:effectLst/>
                        </a:rPr>
                        <a:t>實驗四：圖片播放器</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王文彥</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4058620975"/>
                  </a:ext>
                </a:extLst>
              </a:tr>
              <a:tr h="360421">
                <a:tc>
                  <a:txBody>
                    <a:bodyPr/>
                    <a:lstStyle/>
                    <a:p>
                      <a:pPr algn="ctr">
                        <a:spcAft>
                          <a:spcPts val="0"/>
                        </a:spcAft>
                      </a:pPr>
                      <a:r>
                        <a:rPr lang="zh-TW" sz="1500" kern="100">
                          <a:effectLst/>
                        </a:rPr>
                        <a:t>第</a:t>
                      </a:r>
                      <a:r>
                        <a:rPr lang="en-US" sz="1500" kern="100">
                          <a:effectLst/>
                        </a:rPr>
                        <a:t>7</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進階視覺化元件</a:t>
                      </a:r>
                      <a:r>
                        <a:rPr lang="en-US" sz="1500" kern="1200">
                          <a:effectLst/>
                        </a:rPr>
                        <a:t>1</a:t>
                      </a:r>
                      <a:r>
                        <a:rPr lang="zh-TW" sz="1500" kern="1200">
                          <a:effectLst/>
                        </a:rPr>
                        <a:t>：</a:t>
                      </a:r>
                      <a:r>
                        <a:rPr lang="en-US" sz="1500" kern="1200">
                          <a:effectLst/>
                        </a:rPr>
                        <a:t>Table views, Image View, Strings and Characters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王文彥</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14057037"/>
                  </a:ext>
                </a:extLst>
              </a:tr>
              <a:tr h="418307">
                <a:tc>
                  <a:txBody>
                    <a:bodyPr/>
                    <a:lstStyle/>
                    <a:p>
                      <a:pPr algn="ctr">
                        <a:spcAft>
                          <a:spcPts val="0"/>
                        </a:spcAft>
                      </a:pPr>
                      <a:r>
                        <a:rPr lang="zh-TW" sz="1500" kern="100">
                          <a:effectLst/>
                        </a:rPr>
                        <a:t>第</a:t>
                      </a:r>
                      <a:r>
                        <a:rPr lang="en-US" sz="1500" kern="100">
                          <a:effectLst/>
                        </a:rPr>
                        <a:t>8</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進階視覺化元件</a:t>
                      </a:r>
                      <a:r>
                        <a:rPr lang="en-US" sz="1500" kern="1200">
                          <a:effectLst/>
                        </a:rPr>
                        <a:t>2</a:t>
                      </a:r>
                      <a:r>
                        <a:rPr lang="zh-TW" sz="1500" kern="1200">
                          <a:effectLst/>
                        </a:rPr>
                        <a:t>：</a:t>
                      </a:r>
                      <a:r>
                        <a:rPr lang="en-US" sz="1500" kern="1200">
                          <a:effectLst/>
                        </a:rPr>
                        <a:t>Camera, Audio Video player, </a:t>
                      </a:r>
                      <a:r>
                        <a:rPr lang="zh-TW" sz="1500" kern="1200">
                          <a:effectLst/>
                        </a:rPr>
                        <a:t>實驗五：音樂播放器</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張慶寶</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641968080"/>
                  </a:ext>
                </a:extLst>
              </a:tr>
              <a:tr h="417153">
                <a:tc>
                  <a:txBody>
                    <a:bodyPr/>
                    <a:lstStyle/>
                    <a:p>
                      <a:pPr algn="ctr">
                        <a:spcAft>
                          <a:spcPts val="0"/>
                        </a:spcAft>
                      </a:pPr>
                      <a:r>
                        <a:rPr lang="zh-TW" sz="1500" kern="100">
                          <a:effectLst/>
                        </a:rPr>
                        <a:t>第</a:t>
                      </a:r>
                      <a:r>
                        <a:rPr lang="en-US" sz="1500" kern="100">
                          <a:effectLst/>
                        </a:rPr>
                        <a:t>9</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控制元件</a:t>
                      </a:r>
                      <a:r>
                        <a:rPr lang="en-US" sz="1500" kern="1200">
                          <a:effectLst/>
                        </a:rPr>
                        <a:t>:Navigation Controls, Control Flows, UI Alert View</a:t>
                      </a:r>
                      <a:endParaRPr lang="zh-TW" sz="1500" kern="100">
                        <a:effectLst/>
                      </a:endParaRPr>
                    </a:p>
                    <a:p>
                      <a:pPr>
                        <a:spcAft>
                          <a:spcPts val="0"/>
                        </a:spcAft>
                      </a:pPr>
                      <a:r>
                        <a:rPr lang="en-US" sz="1500" kern="1200">
                          <a:effectLst/>
                        </a:rPr>
                        <a:t>Tap/Pinch/Rotation/Swipe/Pan/Long Press </a:t>
                      </a:r>
                      <a:r>
                        <a:rPr lang="zh-TW" sz="1500" kern="1200">
                          <a:effectLst/>
                        </a:rPr>
                        <a:t>手勢</a:t>
                      </a:r>
                      <a:r>
                        <a:rPr lang="en-US" sz="1500" kern="1200">
                          <a:effectLst/>
                        </a:rPr>
                        <a:t>,</a:t>
                      </a:r>
                      <a:r>
                        <a:rPr lang="zh-TW" sz="1500" kern="1200">
                          <a:effectLst/>
                        </a:rPr>
                        <a:t>實驗六：影片播放器</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張慶寶</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dirty="0">
                          <a:effectLst/>
                        </a:rPr>
                        <a:t>待聘業師</a:t>
                      </a:r>
                      <a:r>
                        <a:rPr lang="en-US" sz="1500" kern="100" dirty="0">
                          <a:effectLst/>
                        </a:rPr>
                        <a:t>/</a:t>
                      </a:r>
                      <a:r>
                        <a:rPr lang="zh-TW" sz="1500" kern="100" dirty="0">
                          <a:effectLst/>
                        </a:rPr>
                        <a:t>業界</a:t>
                      </a:r>
                      <a:r>
                        <a:rPr lang="en-US" sz="1500" kern="100" dirty="0">
                          <a:effectLst/>
                        </a:rPr>
                        <a:t>iOS App</a:t>
                      </a:r>
                      <a:r>
                        <a:rPr lang="zh-TW" sz="1500" kern="100" dirty="0">
                          <a:effectLst/>
                        </a:rPr>
                        <a:t>工程師</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406281065"/>
                  </a:ext>
                </a:extLst>
              </a:tr>
            </a:tbl>
          </a:graphicData>
        </a:graphic>
      </p:graphicFrame>
    </p:spTree>
    <p:extLst>
      <p:ext uri="{BB962C8B-B14F-4D97-AF65-F5344CB8AC3E}">
        <p14:creationId xmlns:p14="http://schemas.microsoft.com/office/powerpoint/2010/main" val="3092656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開發市場現況</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339344" cy="5058282"/>
          </a:xfrm>
        </p:spPr>
        <p:txBody>
          <a:bodyPr anchor="t">
            <a:normAutofit fontScale="85000" lnSpcReduction="10000"/>
          </a:bodyPr>
          <a:lstStyle/>
          <a:p>
            <a:r>
              <a:rPr lang="en-US" altLang="zh-TW" baseline="0"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初期</a:t>
            </a:r>
            <a:r>
              <a:rPr lang="zh-TW" altLang="en-US" baseline="0" dirty="0" smtClean="0">
                <a:latin typeface="Apple LiGothic Medium"/>
                <a:ea typeface="Apple LiGothic Medium"/>
                <a:cs typeface="Apple LiGothic Medium"/>
              </a:rPr>
              <a:t>，</a:t>
            </a:r>
            <a:r>
              <a:rPr lang="en-US" altLang="zh-TW" baseline="0" dirty="0" smtClean="0">
                <a:latin typeface="Apple LiGothic Medium"/>
                <a:ea typeface="Apple LiGothic Medium"/>
                <a:cs typeface="Apple LiGothic Medium"/>
              </a:rPr>
              <a:t>App</a:t>
            </a:r>
            <a:r>
              <a:rPr lang="zh-TW" altLang="en-US" baseline="0" dirty="0" smtClean="0">
                <a:latin typeface="Apple LiGothic Medium"/>
                <a:ea typeface="Apple LiGothic Medium"/>
                <a:cs typeface="Apple LiGothic Medium"/>
              </a:rPr>
              <a:t>數量少，付費</a:t>
            </a:r>
            <a:r>
              <a:rPr lang="en-US" altLang="zh-TW" baseline="0" dirty="0" smtClean="0">
                <a:latin typeface="Apple LiGothic Medium"/>
                <a:ea typeface="Apple LiGothic Medium"/>
                <a:cs typeface="Apple LiGothic Medium"/>
              </a:rPr>
              <a:t>App</a:t>
            </a:r>
            <a:r>
              <a:rPr lang="zh-TW" altLang="en-US" baseline="0" dirty="0" smtClean="0">
                <a:latin typeface="Apple LiGothic Medium"/>
                <a:ea typeface="Apple LiGothic Medium"/>
                <a:cs typeface="Apple LiGothic Medium"/>
              </a:rPr>
              <a:t>數量較多</a:t>
            </a:r>
            <a:endParaRPr lang="en-US" altLang="zh-TW" baseline="0" dirty="0" smtClean="0">
              <a:latin typeface="Apple LiGothic Medium"/>
              <a:ea typeface="Apple LiGothic Medium"/>
              <a:cs typeface="Apple LiGothic Medium"/>
            </a:endParaRPr>
          </a:p>
          <a:p>
            <a:r>
              <a:rPr lang="en-US" altLang="zh-TW" baseline="0"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經濟起飛後，</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數量增多，形成百家爭鳴局面，讓用戶注意到自己的</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更重要</a:t>
            </a:r>
            <a:endParaRPr lang="en-US" altLang="zh-TW"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許多</a:t>
            </a:r>
            <a:r>
              <a:rPr lang="en-US" altLang="zh-TW" baseline="0" dirty="0" smtClean="0">
                <a:latin typeface="Apple LiGothic Medium"/>
                <a:ea typeface="Apple LiGothic Medium"/>
                <a:cs typeface="Apple LiGothic Medium"/>
              </a:rPr>
              <a:t>App</a:t>
            </a:r>
            <a:r>
              <a:rPr lang="zh-TW" altLang="en-US" baseline="0" dirty="0" smtClean="0">
                <a:latin typeface="Apple LiGothic Medium"/>
                <a:ea typeface="Apple LiGothic Medium"/>
                <a:cs typeface="Apple LiGothic Medium"/>
              </a:rPr>
              <a:t>（尤其遊戲）現在都轉向免費推出，靠</a:t>
            </a:r>
            <a:r>
              <a:rPr lang="en-US" altLang="zh-TW" baseline="0" dirty="0" smtClean="0">
                <a:latin typeface="Apple LiGothic Medium"/>
                <a:ea typeface="Apple LiGothic Medium"/>
                <a:cs typeface="Apple LiGothic Medium"/>
              </a:rPr>
              <a:t>In-App Purchase</a:t>
            </a:r>
            <a:r>
              <a:rPr lang="zh-TW" altLang="en-US" baseline="0" dirty="0" smtClean="0">
                <a:latin typeface="Apple LiGothic Medium"/>
                <a:ea typeface="Apple LiGothic Medium"/>
                <a:cs typeface="Apple LiGothic Medium"/>
              </a:rPr>
              <a:t>來賺取利潤</a:t>
            </a:r>
            <a:endParaRPr lang="en-US" altLang="zh-TW" baseline="0" dirty="0" smtClean="0">
              <a:latin typeface="Apple LiGothic Medium"/>
              <a:ea typeface="Apple LiGothic Medium"/>
              <a:cs typeface="Apple LiGothic Medium"/>
            </a:endParaRPr>
          </a:p>
          <a:p>
            <a:r>
              <a:rPr lang="en-US" altLang="zh-TW" baseline="0" dirty="0" smtClean="0">
                <a:latin typeface="Apple LiGothic Medium"/>
                <a:ea typeface="Apple LiGothic Medium"/>
                <a:cs typeface="Apple LiGothic Medium"/>
              </a:rPr>
              <a:t>King</a:t>
            </a:r>
            <a:r>
              <a:rPr lang="zh-TW" altLang="en-US" dirty="0" smtClean="0">
                <a:latin typeface="Apple LiGothic Medium"/>
                <a:ea typeface="Apple LiGothic Medium"/>
                <a:cs typeface="Apple LiGothic Medium"/>
              </a:rPr>
              <a:t>推出的</a:t>
            </a:r>
            <a:r>
              <a:rPr lang="en-US" altLang="zh-TW" dirty="0" smtClean="0">
                <a:latin typeface="Apple LiGothic Medium"/>
                <a:ea typeface="Apple LiGothic Medium"/>
                <a:cs typeface="Apple LiGothic Medium"/>
              </a:rPr>
              <a:t>Candy Crush Saga</a:t>
            </a:r>
            <a:r>
              <a:rPr lang="zh-TW" altLang="en-US" dirty="0" smtClean="0">
                <a:latin typeface="Apple LiGothic Medium"/>
                <a:ea typeface="Apple LiGothic Medium"/>
                <a:cs typeface="Apple LiGothic Medium"/>
              </a:rPr>
              <a:t>為免費</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，每日活躍用戶高達</a:t>
            </a:r>
            <a:r>
              <a:rPr lang="en-US" altLang="zh-TW" dirty="0" smtClean="0">
                <a:latin typeface="Apple LiGothic Medium"/>
                <a:ea typeface="Apple LiGothic Medium"/>
                <a:cs typeface="Apple LiGothic Medium"/>
              </a:rPr>
              <a:t>6,600</a:t>
            </a:r>
            <a:r>
              <a:rPr lang="zh-TW" altLang="en-US" dirty="0" smtClean="0">
                <a:latin typeface="Apple LiGothic Medium"/>
                <a:ea typeface="Apple LiGothic Medium"/>
                <a:cs typeface="Apple LiGothic Medium"/>
              </a:rPr>
              <a:t>萬人。即使只有三成用戶付費購買遊戲工具，卻足以創造</a:t>
            </a:r>
            <a:r>
              <a:rPr lang="en-US" altLang="zh-TW" dirty="0" smtClean="0">
                <a:latin typeface="Apple LiGothic Medium"/>
                <a:ea typeface="Apple LiGothic Medium"/>
                <a:cs typeface="Apple LiGothic Medium"/>
              </a:rPr>
              <a:t>148</a:t>
            </a:r>
            <a:r>
              <a:rPr lang="zh-TW" altLang="en-US" dirty="0" smtClean="0">
                <a:latin typeface="Apple LiGothic Medium"/>
                <a:ea typeface="Apple LiGothic Medium"/>
                <a:cs typeface="Apple LiGothic Medium"/>
              </a:rPr>
              <a:t>億台幣的營收（</a:t>
            </a:r>
            <a:r>
              <a:rPr lang="en-US" altLang="zh-TW" dirty="0" smtClean="0">
                <a:latin typeface="Apple LiGothic Medium"/>
                <a:ea typeface="Apple LiGothic Medium"/>
                <a:cs typeface="Apple LiGothic Medium"/>
              </a:rPr>
              <a:t>2012</a:t>
            </a:r>
            <a:r>
              <a:rPr lang="zh-TW" altLang="en-US" dirty="0" smtClean="0">
                <a:latin typeface="Apple LiGothic Medium"/>
                <a:ea typeface="Apple LiGothic Medium"/>
                <a:cs typeface="Apple LiGothic Medium"/>
              </a:rPr>
              <a:t>）</a:t>
            </a:r>
            <a:endParaRPr lang="en-US" altLang="zh-TW"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所以，能靠</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賺錢嗎？</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127550" cy="5058282"/>
          </a:xfrm>
        </p:spPr>
        <p:txBody>
          <a:bodyPr anchor="t">
            <a:normAutofit fontScale="85000" lnSpcReduction="10000"/>
          </a:bodyPr>
          <a:lstStyle/>
          <a:p>
            <a:r>
              <a:rPr lang="en-US" altLang="zh-TW" dirty="0" smtClean="0">
                <a:latin typeface="Apple LiGothic Medium"/>
                <a:ea typeface="Apple LiGothic Medium"/>
                <a:cs typeface="Apple LiGothic Medium"/>
              </a:rPr>
              <a:t>App Store</a:t>
            </a:r>
            <a:r>
              <a:rPr lang="zh-TW" altLang="en-US" dirty="0" smtClean="0">
                <a:latin typeface="Apple LiGothic Medium"/>
                <a:ea typeface="Apple LiGothic Medium"/>
                <a:cs typeface="Apple LiGothic Medium"/>
              </a:rPr>
              <a:t>和</a:t>
            </a:r>
            <a:r>
              <a:rPr lang="en-US" altLang="zh-TW" dirty="0" smtClean="0">
                <a:latin typeface="Apple LiGothic Medium"/>
                <a:ea typeface="Apple LiGothic Medium"/>
                <a:cs typeface="Apple LiGothic Medium"/>
              </a:rPr>
              <a:t>Google Play</a:t>
            </a:r>
            <a:r>
              <a:rPr lang="zh-TW" altLang="en-US" dirty="0" smtClean="0">
                <a:latin typeface="Apple LiGothic Medium"/>
                <a:ea typeface="Apple LiGothic Medium"/>
                <a:cs typeface="Apple LiGothic Medium"/>
              </a:rPr>
              <a:t>已有超過</a:t>
            </a:r>
            <a:r>
              <a:rPr lang="en-US" altLang="zh-TW" dirty="0" smtClean="0">
                <a:latin typeface="Apple LiGothic Medium"/>
                <a:ea typeface="Apple LiGothic Medium"/>
                <a:cs typeface="Apple LiGothic Medium"/>
              </a:rPr>
              <a:t>150</a:t>
            </a:r>
            <a:r>
              <a:rPr lang="zh-TW" altLang="en-US" dirty="0" smtClean="0">
                <a:latin typeface="Apple LiGothic Medium"/>
                <a:ea typeface="Apple LiGothic Medium"/>
                <a:cs typeface="Apple LiGothic Medium"/>
              </a:rPr>
              <a:t>萬個</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，就算你的</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再好，若無有效的行銷管道和通路，消費者也難以看到</a:t>
            </a:r>
            <a:endParaRPr lang="en-US" altLang="zh-TW"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個人開發者／公司行銷預算有限（或沒有）之下，</a:t>
            </a:r>
            <a:r>
              <a:rPr lang="en-US" altLang="zh-TW" baseline="0" dirty="0" smtClean="0">
                <a:latin typeface="Apple LiGothic Medium"/>
                <a:ea typeface="Apple LiGothic Medium"/>
                <a:cs typeface="Apple LiGothic Medium"/>
              </a:rPr>
              <a:t>App</a:t>
            </a:r>
            <a:r>
              <a:rPr lang="zh-TW" altLang="en-US" baseline="0" dirty="0" smtClean="0">
                <a:latin typeface="Apple LiGothic Medium"/>
                <a:ea typeface="Apple LiGothic Medium"/>
                <a:cs typeface="Apple LiGothic Medium"/>
              </a:rPr>
              <a:t>開發完畢後卻石沈大海的例子比比皆是</a:t>
            </a:r>
            <a:endParaRPr lang="en-US" altLang="zh-TW" baseline="0" dirty="0" smtClean="0">
              <a:latin typeface="Apple LiGothic Medium"/>
              <a:ea typeface="Apple LiGothic Medium"/>
              <a:cs typeface="Apple LiGothic Medium"/>
            </a:endParaRPr>
          </a:p>
          <a:p>
            <a:r>
              <a:rPr lang="en-US" altLang="zh-TW" dirty="0" smtClean="0">
                <a:latin typeface="Apple LiGothic Medium"/>
                <a:ea typeface="Apple LiGothic Medium"/>
                <a:cs typeface="Apple LiGothic Medium"/>
              </a:rPr>
              <a:t>King</a:t>
            </a:r>
            <a:r>
              <a:rPr lang="zh-TW" altLang="en-US" dirty="0" smtClean="0">
                <a:latin typeface="Apple LiGothic Medium"/>
                <a:ea typeface="Apple LiGothic Medium"/>
                <a:cs typeface="Apple LiGothic Medium"/>
              </a:rPr>
              <a:t>最近砸下</a:t>
            </a:r>
            <a:r>
              <a:rPr lang="en-US" altLang="zh-TW" dirty="0" smtClean="0">
                <a:latin typeface="Apple LiGothic Medium"/>
                <a:ea typeface="Apple LiGothic Medium"/>
                <a:cs typeface="Apple LiGothic Medium"/>
              </a:rPr>
              <a:t>100</a:t>
            </a:r>
            <a:r>
              <a:rPr lang="zh-TW" altLang="en-US" dirty="0" smtClean="0">
                <a:latin typeface="Apple LiGothic Medium"/>
                <a:ea typeface="Apple LiGothic Medium"/>
                <a:cs typeface="Apple LiGothic Medium"/>
              </a:rPr>
              <a:t>萬美元在騎馬大叔</a:t>
            </a:r>
            <a:r>
              <a:rPr lang="en-US" altLang="zh-TW" dirty="0" smtClean="0">
                <a:latin typeface="Apple LiGothic Medium"/>
                <a:ea typeface="Apple LiGothic Medium"/>
                <a:cs typeface="Apple LiGothic Medium"/>
              </a:rPr>
              <a:t>PSY</a:t>
            </a:r>
            <a:r>
              <a:rPr lang="zh-TW" altLang="en-US" dirty="0" smtClean="0">
                <a:latin typeface="Apple LiGothic Medium"/>
                <a:ea typeface="Apple LiGothic Medium"/>
                <a:cs typeface="Apple LiGothic Medium"/>
              </a:rPr>
              <a:t>的新</a:t>
            </a:r>
            <a:r>
              <a:rPr lang="en-US" altLang="zh-TW" dirty="0" smtClean="0">
                <a:latin typeface="Apple LiGothic Medium"/>
                <a:ea typeface="Apple LiGothic Medium"/>
                <a:cs typeface="Apple LiGothic Medium"/>
              </a:rPr>
              <a:t>MV</a:t>
            </a:r>
            <a:r>
              <a:rPr lang="zh-TW" altLang="en-US" dirty="0" smtClean="0">
                <a:latin typeface="Apple LiGothic Medium"/>
                <a:ea typeface="Apple LiGothic Medium"/>
                <a:cs typeface="Apple LiGothic Medium"/>
              </a:rPr>
              <a:t>「</a:t>
            </a:r>
            <a:r>
              <a:rPr lang="en-US" altLang="zh-TW" dirty="0" smtClean="0">
                <a:latin typeface="Apple LiGothic Medium"/>
                <a:ea typeface="Apple LiGothic Medium"/>
                <a:cs typeface="Apple LiGothic Medium"/>
              </a:rPr>
              <a:t>Gentlemen</a:t>
            </a:r>
            <a:r>
              <a:rPr lang="zh-TW" altLang="en-US" dirty="0" smtClean="0">
                <a:latin typeface="Apple LiGothic Medium"/>
                <a:ea typeface="Apple LiGothic Medium"/>
                <a:cs typeface="Apple LiGothic Medium"/>
              </a:rPr>
              <a:t>」買了三秒鐘的曝光。小工作室能嗎？</a:t>
            </a:r>
            <a:endParaRPr lang="en-US" altLang="zh-TW" dirty="0" smtClean="0">
              <a:latin typeface="Apple LiGothic Medium"/>
              <a:ea typeface="Apple LiGothic Medium"/>
              <a:cs typeface="Apple LiGothic Medium"/>
            </a:endParaRPr>
          </a:p>
          <a:p>
            <a:r>
              <a:rPr lang="en-US" altLang="zh-TW" baseline="0" dirty="0" err="1" smtClean="0">
                <a:latin typeface="Apple LiGothic Medium"/>
                <a:ea typeface="Apple LiGothic Medium"/>
                <a:cs typeface="Apple LiGothic Medium"/>
              </a:rPr>
              <a:t>Rovio</a:t>
            </a:r>
            <a:r>
              <a:rPr lang="zh-TW" altLang="en-US" baseline="0" dirty="0" smtClean="0">
                <a:latin typeface="Apple LiGothic Medium"/>
                <a:ea typeface="Apple LiGothic Medium"/>
                <a:cs typeface="Apple LiGothic Medium"/>
              </a:rPr>
              <a:t>和</a:t>
            </a:r>
            <a:r>
              <a:rPr lang="en-US" altLang="zh-TW" baseline="0" dirty="0" smtClean="0">
                <a:latin typeface="Apple LiGothic Medium"/>
                <a:ea typeface="Apple LiGothic Medium"/>
                <a:cs typeface="Apple LiGothic Medium"/>
              </a:rPr>
              <a:t>King</a:t>
            </a:r>
            <a:r>
              <a:rPr lang="zh-TW" altLang="en-US" baseline="0" dirty="0" smtClean="0">
                <a:latin typeface="Apple LiGothic Medium"/>
                <a:ea typeface="Apple LiGothic Medium"/>
                <a:cs typeface="Apple LiGothic Medium"/>
              </a:rPr>
              <a:t>的成功也非一夕之間</a:t>
            </a:r>
            <a:endParaRPr lang="en-US" altLang="zh-TW"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同樣的付費</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，國情大不同</a:t>
            </a:r>
            <a:endParaRPr kumimoji="1" lang="zh-TW" altLang="en-US" dirty="0">
              <a:solidFill>
                <a:schemeClr val="accent4"/>
              </a:solidFill>
              <a:latin typeface="Apple LiGothic Medium"/>
              <a:ea typeface="Apple LiGothic Medium"/>
              <a:cs typeface="Apple LiGothic Medium"/>
            </a:endParaRPr>
          </a:p>
        </p:txBody>
      </p:sp>
      <p:sp>
        <p:nvSpPr>
          <p:cNvPr id="10" name="Content Placeholder 2"/>
          <p:cNvSpPr>
            <a:spLocks noGrp="1"/>
          </p:cNvSpPr>
          <p:nvPr>
            <p:ph idx="1"/>
          </p:nvPr>
        </p:nvSpPr>
        <p:spPr>
          <a:xfrm>
            <a:off x="282575" y="1222375"/>
            <a:ext cx="8229600" cy="5208154"/>
          </a:xfrm>
        </p:spPr>
        <p:txBody>
          <a:bodyPr anchor="t">
            <a:normAutofit fontScale="85000" lnSpcReduction="10000"/>
          </a:bodyPr>
          <a:lstStyle/>
          <a:p>
            <a:pPr lvl="1">
              <a:buFont typeface="Arial"/>
              <a:buChar char="•"/>
            </a:pPr>
            <a:r>
              <a:rPr lang="en-US" dirty="0" err="1" smtClean="0">
                <a:latin typeface="Apple LiGothic Medium"/>
                <a:ea typeface="Apple LiGothic Medium"/>
                <a:cs typeface="Apple LiGothic Medium"/>
              </a:rPr>
              <a:t>根據上海</a:t>
            </a:r>
            <a:r>
              <a:rPr lang="zh-TW" altLang="en-US" dirty="0" smtClean="0">
                <a:latin typeface="Apple LiGothic Medium"/>
                <a:ea typeface="Apple LiGothic Medium"/>
                <a:cs typeface="Apple LiGothic Medium"/>
              </a:rPr>
              <a:t>的</a:t>
            </a:r>
            <a:r>
              <a:rPr lang="en-US" dirty="0" smtClean="0">
                <a:latin typeface="Apple LiGothic Medium"/>
                <a:ea typeface="Apple LiGothic Medium"/>
                <a:cs typeface="Apple LiGothic Medium"/>
              </a:rPr>
              <a:t>調查分析報告，2012</a:t>
            </a:r>
            <a:r>
              <a:rPr lang="zh-TW" altLang="en-US" dirty="0" smtClean="0">
                <a:latin typeface="Apple LiGothic Medium"/>
                <a:ea typeface="Apple LiGothic Medium"/>
                <a:cs typeface="Apple LiGothic Medium"/>
              </a:rPr>
              <a:t>年</a:t>
            </a:r>
            <a:r>
              <a:rPr lang="en-US" dirty="0" smtClean="0">
                <a:latin typeface="Apple LiGothic Medium"/>
                <a:ea typeface="Apple LiGothic Medium"/>
                <a:cs typeface="Apple LiGothic Medium"/>
              </a:rPr>
              <a:t>第二季的</a:t>
            </a:r>
            <a:r>
              <a:rPr lang="en-US" dirty="0" smtClean="0">
                <a:solidFill>
                  <a:srgbClr val="FF0000"/>
                </a:solidFill>
                <a:latin typeface="Apple LiGothic Medium"/>
                <a:ea typeface="Apple LiGothic Medium"/>
                <a:cs typeface="Apple LiGothic Medium"/>
              </a:rPr>
              <a:t>中國市場iOS下載量占18%，但是真正貢獻的營收僅占3%</a:t>
            </a:r>
            <a:r>
              <a:rPr lang="en-US" dirty="0" smtClean="0">
                <a:latin typeface="Apple LiGothic Medium"/>
                <a:ea typeface="Apple LiGothic Medium"/>
                <a:cs typeface="Apple LiGothic Medium"/>
              </a:rPr>
              <a:t>；相對的，</a:t>
            </a:r>
            <a:r>
              <a:rPr lang="en-US" dirty="0" smtClean="0">
                <a:solidFill>
                  <a:srgbClr val="FF0000"/>
                </a:solidFill>
                <a:latin typeface="Apple LiGothic Medium"/>
                <a:ea typeface="Apple LiGothic Medium"/>
                <a:cs typeface="Apple LiGothic Medium"/>
              </a:rPr>
              <a:t>美國市場的28%下載量，貢獻了42%營收</a:t>
            </a:r>
            <a:r>
              <a:rPr lang="zh-TW" altLang="en-US" dirty="0" smtClean="0">
                <a:latin typeface="Apple LiGothic Medium"/>
                <a:ea typeface="Apple LiGothic Medium"/>
                <a:cs typeface="Apple LiGothic Medium"/>
              </a:rPr>
              <a:t>。</a:t>
            </a:r>
            <a:endParaRPr lang="en-US" altLang="zh-TW" dirty="0" smtClean="0">
              <a:latin typeface="Apple LiGothic Medium"/>
              <a:ea typeface="Apple LiGothic Medium"/>
              <a:cs typeface="Apple LiGothic Medium"/>
            </a:endParaRPr>
          </a:p>
          <a:p>
            <a:pPr lvl="1">
              <a:buFont typeface="Arial"/>
              <a:buChar char="•"/>
            </a:pPr>
            <a:r>
              <a:rPr lang="en-US" dirty="0" err="1" smtClean="0">
                <a:latin typeface="Apple LiGothic Medium"/>
                <a:ea typeface="Apple LiGothic Medium"/>
                <a:cs typeface="Apple LiGothic Medium"/>
              </a:rPr>
              <a:t>中國目前是蘋果第二大應用程式下載市場，</a:t>
            </a:r>
            <a:r>
              <a:rPr lang="zh-TW" altLang="en-US" dirty="0" smtClean="0">
                <a:latin typeface="Apple LiGothic Medium"/>
                <a:ea typeface="Apple LiGothic Medium"/>
                <a:cs typeface="Apple LiGothic Medium"/>
              </a:rPr>
              <a:t>但</a:t>
            </a:r>
            <a:r>
              <a:rPr lang="en-US" dirty="0" smtClean="0">
                <a:solidFill>
                  <a:srgbClr val="FF0000"/>
                </a:solidFill>
                <a:latin typeface="Apple LiGothic Medium"/>
                <a:ea typeface="Apple LiGothic Medium"/>
                <a:cs typeface="Apple LiGothic Medium"/>
              </a:rPr>
              <a:t>消費者仍以下載免費應用程式為主要習慣</a:t>
            </a:r>
            <a:r>
              <a:rPr lang="en-US" dirty="0" smtClean="0">
                <a:latin typeface="Apple LiGothic Medium"/>
                <a:ea typeface="Apple LiGothic Medium"/>
                <a:cs typeface="Apple LiGothic Medium"/>
              </a:rPr>
              <a:t>，平均每一次的App下載帶來0.03美元進帳，明顯低於全球平均的0.19美元。</a:t>
            </a:r>
          </a:p>
          <a:p>
            <a:pPr lvl="1">
              <a:buFont typeface="Arial"/>
              <a:buChar char="•"/>
            </a:pPr>
            <a:r>
              <a:rPr lang="zh-TW" altLang="en-US" baseline="0" dirty="0" smtClean="0">
                <a:latin typeface="Apple LiGothic Medium"/>
                <a:ea typeface="Apple LiGothic Medium"/>
                <a:cs typeface="Apple LiGothic Medium"/>
              </a:rPr>
              <a:t>中國</a:t>
            </a:r>
            <a:r>
              <a:rPr lang="en-US" altLang="zh-TW" baseline="0" dirty="0" smtClean="0">
                <a:latin typeface="Apple LiGothic Medium"/>
                <a:ea typeface="Apple LiGothic Medium"/>
                <a:cs typeface="Apple LiGothic Medium"/>
              </a:rPr>
              <a:t>iPhone</a:t>
            </a:r>
            <a:r>
              <a:rPr lang="zh-TW" altLang="en-US" baseline="0" dirty="0" smtClean="0">
                <a:latin typeface="Apple LiGothic Medium"/>
                <a:ea typeface="Apple LiGothic Medium"/>
                <a:cs typeface="Apple LiGothic Medium"/>
              </a:rPr>
              <a:t>用戶「越獄」比例極高，估計</a:t>
            </a:r>
            <a:r>
              <a:rPr lang="zh-TW" altLang="en-US" dirty="0" smtClean="0">
                <a:latin typeface="Apple LiGothic Medium"/>
                <a:ea typeface="Apple LiGothic Medium"/>
                <a:cs typeface="Apple LiGothic Medium"/>
              </a:rPr>
              <a:t>四成已「越獄」，用戶大多都下載</a:t>
            </a:r>
            <a:r>
              <a:rPr lang="en-US" altLang="zh-TW" dirty="0" smtClean="0">
                <a:latin typeface="Apple LiGothic Medium"/>
                <a:ea typeface="Apple LiGothic Medium"/>
                <a:cs typeface="Apple LiGothic Medium"/>
              </a:rPr>
              <a:t>App</a:t>
            </a:r>
            <a:r>
              <a:rPr lang="zh-TW" altLang="en-US" dirty="0" smtClean="0">
                <a:latin typeface="Apple LiGothic Medium"/>
                <a:ea typeface="Apple LiGothic Medium"/>
                <a:cs typeface="Apple LiGothic Medium"/>
              </a:rPr>
              <a:t>破解版。</a:t>
            </a:r>
            <a:r>
              <a:rPr lang="zh-TW" altLang="en-US" baseline="0" dirty="0" smtClean="0">
                <a:latin typeface="Apple LiGothic Medium"/>
                <a:ea typeface="Apple LiGothic Medium"/>
                <a:cs typeface="Apple LiGothic Medium"/>
              </a:rPr>
              <a:t>那台灣呢？</a:t>
            </a:r>
            <a:endParaRPr lang="en-US" baseline="0" dirty="0" smtClean="0">
              <a:latin typeface="Apple LiGothic Medium"/>
              <a:ea typeface="Apple LiGothic Medium"/>
              <a:cs typeface="Apple LiGothic Medium"/>
            </a:endParaRPr>
          </a:p>
        </p:txBody>
      </p:sp>
      <p:sp>
        <p:nvSpPr>
          <p:cNvPr id="6" name="TextBox 5"/>
          <p:cNvSpPr txBox="1"/>
          <p:nvPr/>
        </p:nvSpPr>
        <p:spPr>
          <a:xfrm>
            <a:off x="5222899" y="6208075"/>
            <a:ext cx="3463901" cy="369332"/>
          </a:xfrm>
          <a:prstGeom prst="rect">
            <a:avLst/>
          </a:prstGeom>
          <a:noFill/>
        </p:spPr>
        <p:txBody>
          <a:bodyPr wrap="square" rtlCol="0">
            <a:spAutoFit/>
          </a:bodyPr>
          <a:lstStyle/>
          <a:p>
            <a:pPr algn="r"/>
            <a:r>
              <a:rPr lang="en-US" altLang="zh-TW" dirty="0" smtClean="0"/>
              <a:t>Data: The Next Web, Aug. 2012</a:t>
            </a:r>
            <a:endParaRPr lang="en-US" dirty="0"/>
          </a:p>
        </p:txBody>
      </p:sp>
    </p:spTree>
    <p:extLst>
      <p:ext uri="{BB962C8B-B14F-4D97-AF65-F5344CB8AC3E}">
        <p14:creationId xmlns:p14="http://schemas.microsoft.com/office/powerpoint/2010/main" val="1993118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406568"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想創業開發</a:t>
            </a:r>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請三思，否則</a:t>
            </a:r>
            <a:r>
              <a:rPr kumimoji="1" lang="en-US" altLang="zh-TW" dirty="0" smtClean="0">
                <a:solidFill>
                  <a:schemeClr val="accent4"/>
                </a:solidFill>
                <a:latin typeface="Apple LiGothic Medium"/>
                <a:ea typeface="Apple LiGothic Medium"/>
                <a:cs typeface="Apple LiGothic Medium"/>
              </a:rPr>
              <a:t>…</a:t>
            </a:r>
            <a:endParaRPr kumimoji="1" lang="zh-TW" altLang="en-US" dirty="0">
              <a:solidFill>
                <a:schemeClr val="accent4"/>
              </a:solidFill>
              <a:latin typeface="Apple LiGothic Medium"/>
              <a:ea typeface="Apple LiGothic Medium"/>
              <a:cs typeface="Apple LiGothic Medium"/>
            </a:endParaRPr>
          </a:p>
        </p:txBody>
      </p:sp>
      <p:pic>
        <p:nvPicPr>
          <p:cNvPr id="9" name="Picture 8" descr="Screen Shot 2013-05-03 at 上午9.05.42.png"/>
          <p:cNvPicPr>
            <a:picLocks noChangeAspect="1"/>
          </p:cNvPicPr>
          <p:nvPr/>
        </p:nvPicPr>
        <p:blipFill>
          <a:blip r:embed="rId2"/>
          <a:stretch>
            <a:fillRect/>
          </a:stretch>
        </p:blipFill>
        <p:spPr>
          <a:xfrm>
            <a:off x="573831" y="1368603"/>
            <a:ext cx="7923203" cy="4721637"/>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zh-TW" altLang="en-US" dirty="0" smtClean="0">
                <a:solidFill>
                  <a:schemeClr val="accent4"/>
                </a:solidFill>
                <a:latin typeface="Apple LiGothic Medium"/>
                <a:ea typeface="Apple LiGothic Medium"/>
                <a:cs typeface="Apple LiGothic Medium"/>
              </a:rPr>
              <a:t>但機會是有的</a:t>
            </a:r>
            <a:endParaRPr kumimoji="1" lang="zh-TW" altLang="en-US" dirty="0">
              <a:solidFill>
                <a:schemeClr val="accent4"/>
              </a:solidFill>
              <a:latin typeface="Apple LiGothic Medium"/>
              <a:ea typeface="Apple LiGothic Medium"/>
              <a:cs typeface="Apple LiGothic Medium"/>
            </a:endParaRPr>
          </a:p>
        </p:txBody>
      </p:sp>
      <p:sp>
        <p:nvSpPr>
          <p:cNvPr id="7" name="Content Placeholder 2"/>
          <p:cNvSpPr>
            <a:spLocks noGrp="1"/>
          </p:cNvSpPr>
          <p:nvPr>
            <p:ph idx="1"/>
          </p:nvPr>
        </p:nvSpPr>
        <p:spPr>
          <a:xfrm>
            <a:off x="347456" y="1216610"/>
            <a:ext cx="8127550" cy="5058282"/>
          </a:xfrm>
        </p:spPr>
        <p:txBody>
          <a:bodyPr anchor="t">
            <a:normAutofit/>
          </a:bodyPr>
          <a:lstStyle/>
          <a:p>
            <a:r>
              <a:rPr lang="zh-TW" altLang="en-US" dirty="0" smtClean="0">
                <a:latin typeface="Apple LiGothic Medium"/>
                <a:ea typeface="Apple LiGothic Medium"/>
                <a:cs typeface="Apple LiGothic Medium"/>
              </a:rPr>
              <a:t>一定要抓住市場的趨勢，耐心等待</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必須想清楚目標使用者是誰？</a:t>
            </a:r>
            <a:endParaRPr lang="en-US" altLang="zh-TW" dirty="0" smtClean="0">
              <a:latin typeface="Apple LiGothic Medium"/>
              <a:ea typeface="Apple LiGothic Medium"/>
              <a:cs typeface="Apple LiGothic Medium"/>
            </a:endParaRPr>
          </a:p>
          <a:p>
            <a:r>
              <a:rPr lang="zh-TW" altLang="en-US" dirty="0" smtClean="0">
                <a:latin typeface="Apple LiGothic Medium"/>
                <a:ea typeface="Apple LiGothic Medium"/>
                <a:cs typeface="Apple LiGothic Medium"/>
              </a:rPr>
              <a:t>他們要的功能是什麼？</a:t>
            </a:r>
            <a:endParaRPr lang="en-US" altLang="zh-TW" dirty="0" smtClean="0">
              <a:latin typeface="Apple LiGothic Medium"/>
              <a:ea typeface="Apple LiGothic Medium"/>
              <a:cs typeface="Apple LiGothic Medium"/>
            </a:endParaRPr>
          </a:p>
          <a:p>
            <a:r>
              <a:rPr lang="zh-TW" altLang="en-US" baseline="0" dirty="0" smtClean="0">
                <a:latin typeface="Apple LiGothic Medium"/>
                <a:ea typeface="Apple LiGothic Medium"/>
                <a:cs typeface="Apple LiGothic Medium"/>
              </a:rPr>
              <a:t>透過不同平台和網站推銷自己的作品</a:t>
            </a:r>
            <a:endParaRPr lang="en-US" altLang="zh-TW" baseline="0" dirty="0" smtClean="0">
              <a:latin typeface="Apple LiGothic Medium"/>
              <a:ea typeface="Apple LiGothic Medium"/>
              <a:cs typeface="Apple LiGothic Medium"/>
            </a:endParaRPr>
          </a:p>
        </p:txBody>
      </p:sp>
    </p:spTree>
    <p:extLst>
      <p:ext uri="{BB962C8B-B14F-4D97-AF65-F5344CB8AC3E}">
        <p14:creationId xmlns:p14="http://schemas.microsoft.com/office/powerpoint/2010/main" val="1993118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08214"/>
            <a:ext cx="8229600" cy="1162545"/>
          </a:xfrm>
        </p:spPr>
        <p:txBody>
          <a:bodyPr>
            <a:normAutofit/>
          </a:bodyPr>
          <a:lstStyle/>
          <a:p>
            <a:r>
              <a:rPr kumimoji="1" lang="en-US" altLang="zh-TW" sz="6000" dirty="0" smtClean="0">
                <a:solidFill>
                  <a:srgbClr val="909CE1"/>
                </a:solidFill>
                <a:latin typeface="Apple LiGothic Medium"/>
                <a:ea typeface="Apple LiGothic Medium"/>
                <a:cs typeface="Apple LiGothic Medium"/>
              </a:rPr>
              <a:t>Q&amp;A</a:t>
            </a:r>
          </a:p>
        </p:txBody>
      </p:sp>
      <p:pic>
        <p:nvPicPr>
          <p:cNvPr id="5" name="Picture 4" descr="252.jpg"/>
          <p:cNvPicPr>
            <a:picLocks noChangeAspect="1"/>
          </p:cNvPicPr>
          <p:nvPr/>
        </p:nvPicPr>
        <p:blipFill>
          <a:blip r:embed="rId2" cstate="print"/>
          <a:stretch>
            <a:fillRect/>
          </a:stretch>
        </p:blipFill>
        <p:spPr>
          <a:xfrm>
            <a:off x="5845721" y="3356111"/>
            <a:ext cx="2860286" cy="2850751"/>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0858775"/>
              </p:ext>
            </p:extLst>
          </p:nvPr>
        </p:nvGraphicFramePr>
        <p:xfrm>
          <a:off x="440516" y="577341"/>
          <a:ext cx="8426494" cy="5651407"/>
        </p:xfrm>
        <a:graphic>
          <a:graphicData uri="http://schemas.openxmlformats.org/drawingml/2006/table">
            <a:tbl>
              <a:tblPr>
                <a:tableStyleId>{5C22544A-7EE6-4342-B048-85BDC9FD1C3A}</a:tableStyleId>
              </a:tblPr>
              <a:tblGrid>
                <a:gridCol w="630734">
                  <a:extLst>
                    <a:ext uri="{9D8B030D-6E8A-4147-A177-3AD203B41FA5}">
                      <a16:colId xmlns:a16="http://schemas.microsoft.com/office/drawing/2014/main" val="2177931170"/>
                    </a:ext>
                  </a:extLst>
                </a:gridCol>
                <a:gridCol w="4932421">
                  <a:extLst>
                    <a:ext uri="{9D8B030D-6E8A-4147-A177-3AD203B41FA5}">
                      <a16:colId xmlns:a16="http://schemas.microsoft.com/office/drawing/2014/main" val="3282364437"/>
                    </a:ext>
                  </a:extLst>
                </a:gridCol>
                <a:gridCol w="757549">
                  <a:extLst>
                    <a:ext uri="{9D8B030D-6E8A-4147-A177-3AD203B41FA5}">
                      <a16:colId xmlns:a16="http://schemas.microsoft.com/office/drawing/2014/main" val="3385070077"/>
                    </a:ext>
                  </a:extLst>
                </a:gridCol>
                <a:gridCol w="734191">
                  <a:extLst>
                    <a:ext uri="{9D8B030D-6E8A-4147-A177-3AD203B41FA5}">
                      <a16:colId xmlns:a16="http://schemas.microsoft.com/office/drawing/2014/main" val="3103588450"/>
                    </a:ext>
                  </a:extLst>
                </a:gridCol>
                <a:gridCol w="1371599">
                  <a:extLst>
                    <a:ext uri="{9D8B030D-6E8A-4147-A177-3AD203B41FA5}">
                      <a16:colId xmlns:a16="http://schemas.microsoft.com/office/drawing/2014/main" val="757684160"/>
                    </a:ext>
                  </a:extLst>
                </a:gridCol>
              </a:tblGrid>
              <a:tr h="727515">
                <a:tc>
                  <a:txBody>
                    <a:bodyPr/>
                    <a:lstStyle/>
                    <a:p>
                      <a:pPr algn="ctr">
                        <a:spcAft>
                          <a:spcPts val="0"/>
                        </a:spcAft>
                      </a:pPr>
                      <a:r>
                        <a:rPr lang="zh-TW" sz="1500" kern="100">
                          <a:effectLst/>
                        </a:rPr>
                        <a:t>教學</a:t>
                      </a:r>
                    </a:p>
                    <a:p>
                      <a:pPr algn="ctr">
                        <a:spcAft>
                          <a:spcPts val="0"/>
                        </a:spcAft>
                      </a:pPr>
                      <a:r>
                        <a:rPr lang="zh-TW" sz="1500" kern="100">
                          <a:effectLst/>
                        </a:rPr>
                        <a:t>進度</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dirty="0">
                          <a:effectLst/>
                        </a:rPr>
                        <a:t>課程內容大綱</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a:effectLst/>
                        </a:rPr>
                        <a:t>課程</a:t>
                      </a:r>
                    </a:p>
                    <a:p>
                      <a:pPr algn="ctr">
                        <a:spcAft>
                          <a:spcPts val="0"/>
                        </a:spcAft>
                      </a:pPr>
                      <a:r>
                        <a:rPr lang="zh-TW" sz="1500" kern="100">
                          <a:effectLst/>
                        </a:rPr>
                        <a:t>節數</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ctr">
                        <a:spcAft>
                          <a:spcPts val="0"/>
                        </a:spcAft>
                      </a:pPr>
                      <a:r>
                        <a:rPr lang="zh-TW" sz="1500" kern="100" dirty="0">
                          <a:effectLst/>
                        </a:rPr>
                        <a:t>校內授課</a:t>
                      </a:r>
                      <a:r>
                        <a:rPr lang="zh-TW" sz="1500" kern="100" dirty="0" smtClean="0">
                          <a:effectLst/>
                        </a:rPr>
                        <a:t>教師</a:t>
                      </a:r>
                      <a:endParaRPr lang="zh-TW" sz="1500" kern="100" dirty="0">
                        <a:effectLst/>
                      </a:endParaRPr>
                    </a:p>
                  </a:txBody>
                  <a:tcPr marL="1877" marR="1877" marT="3519" marB="0" anchor="ctr"/>
                </a:tc>
                <a:tc>
                  <a:txBody>
                    <a:bodyPr/>
                    <a:lstStyle/>
                    <a:p>
                      <a:pPr algn="ctr">
                        <a:spcAft>
                          <a:spcPts val="0"/>
                        </a:spcAft>
                      </a:pPr>
                      <a:r>
                        <a:rPr lang="zh-TW" sz="1500" kern="100" dirty="0">
                          <a:effectLst/>
                        </a:rPr>
                        <a:t>業界</a:t>
                      </a:r>
                      <a:r>
                        <a:rPr lang="en-US" sz="1500" kern="100" dirty="0">
                          <a:effectLst/>
                        </a:rPr>
                        <a:t>/</a:t>
                      </a:r>
                      <a:r>
                        <a:rPr lang="zh-TW" sz="1500" kern="100" dirty="0">
                          <a:effectLst/>
                        </a:rPr>
                        <a:t>外校授課</a:t>
                      </a:r>
                      <a:r>
                        <a:rPr lang="zh-TW" sz="1500" kern="100" dirty="0" smtClean="0">
                          <a:effectLst/>
                        </a:rPr>
                        <a:t>教師</a:t>
                      </a:r>
                      <a:endParaRPr lang="zh-TW" sz="1500" kern="100" dirty="0">
                        <a:effectLst/>
                      </a:endParaRPr>
                    </a:p>
                  </a:txBody>
                  <a:tcPr marL="1877" marR="1877" marT="3519" marB="0" anchor="ctr"/>
                </a:tc>
                <a:extLst>
                  <a:ext uri="{0D108BD9-81ED-4DB2-BD59-A6C34878D82A}">
                    <a16:rowId xmlns:a16="http://schemas.microsoft.com/office/drawing/2014/main" val="421301397"/>
                  </a:ext>
                </a:extLst>
              </a:tr>
              <a:tr h="225778">
                <a:tc>
                  <a:txBody>
                    <a:bodyPr/>
                    <a:lstStyle/>
                    <a:p>
                      <a:pPr algn="ctr">
                        <a:spcAft>
                          <a:spcPts val="0"/>
                        </a:spcAft>
                      </a:pPr>
                      <a:r>
                        <a:rPr lang="zh-TW" sz="1500" kern="100" dirty="0">
                          <a:effectLst/>
                        </a:rPr>
                        <a:t>第</a:t>
                      </a:r>
                      <a:r>
                        <a:rPr lang="en-US" sz="1500" kern="100" dirty="0">
                          <a:effectLst/>
                        </a:rPr>
                        <a:t>10</a:t>
                      </a:r>
                      <a:r>
                        <a:rPr lang="zh-TW" sz="1500" kern="100" dirty="0">
                          <a:effectLst/>
                        </a:rPr>
                        <a:t>堂</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互動式空間資訊化設計</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r">
                        <a:spcAft>
                          <a:spcPts val="0"/>
                        </a:spcAft>
                      </a:pPr>
                      <a:r>
                        <a:rPr lang="en-US" sz="1500" kern="1200" dirty="0">
                          <a:effectLst/>
                        </a:rPr>
                        <a:t>3</a:t>
                      </a:r>
                      <a:r>
                        <a:rPr lang="zh-TW" sz="1500" kern="1200" dirty="0">
                          <a:effectLst/>
                        </a:rPr>
                        <a:t>節</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空設系</a:t>
                      </a:r>
                      <a:r>
                        <a:rPr lang="en-US" sz="1500" kern="100" dirty="0">
                          <a:effectLst/>
                        </a:rPr>
                        <a:t>/</a:t>
                      </a:r>
                      <a:r>
                        <a:rPr lang="zh-TW" sz="1500" kern="100" dirty="0">
                          <a:effectLst/>
                        </a:rPr>
                        <a:t>張郁靂</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心統科技有限公司總經理</a:t>
                      </a:r>
                      <a:r>
                        <a:rPr lang="en-US" sz="1500" kern="100" dirty="0">
                          <a:effectLst/>
                        </a:rPr>
                        <a:t>/</a:t>
                      </a:r>
                      <a:r>
                        <a:rPr lang="zh-TW" sz="1500" kern="100" dirty="0">
                          <a:effectLst/>
                        </a:rPr>
                        <a:t>陳慎</a:t>
                      </a:r>
                      <a:r>
                        <a:rPr lang="zh-TW" sz="1500" kern="100" dirty="0" smtClean="0">
                          <a:effectLst/>
                        </a:rPr>
                        <a:t>謙</a:t>
                      </a:r>
                      <a:r>
                        <a:rPr lang="en-US" altLang="zh-TW" sz="1500" kern="100" baseline="0" dirty="0" smtClean="0">
                          <a:effectLst/>
                        </a:rPr>
                        <a:t> </a:t>
                      </a:r>
                      <a:r>
                        <a:rPr lang="zh-TW" sz="1500" kern="100" dirty="0" smtClean="0">
                          <a:effectLst/>
                        </a:rPr>
                        <a:t>協助</a:t>
                      </a:r>
                      <a:r>
                        <a:rPr lang="en-US" sz="1500" kern="100" dirty="0">
                          <a:effectLst/>
                        </a:rPr>
                        <a:t>APP</a:t>
                      </a:r>
                      <a:r>
                        <a:rPr lang="zh-TW" sz="1500" kern="100" dirty="0">
                          <a:effectLst/>
                        </a:rPr>
                        <a:t>視覺互動設計課程</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3600597437"/>
                  </a:ext>
                </a:extLst>
              </a:tr>
              <a:tr h="215120">
                <a:tc>
                  <a:txBody>
                    <a:bodyPr/>
                    <a:lstStyle/>
                    <a:p>
                      <a:pPr algn="ctr">
                        <a:spcAft>
                          <a:spcPts val="0"/>
                        </a:spcAft>
                      </a:pPr>
                      <a:r>
                        <a:rPr lang="zh-TW" sz="1500" kern="100" dirty="0">
                          <a:effectLst/>
                        </a:rPr>
                        <a:t>第</a:t>
                      </a:r>
                      <a:r>
                        <a:rPr lang="en-US" sz="1500" kern="100" dirty="0">
                          <a:effectLst/>
                        </a:rPr>
                        <a:t>11</a:t>
                      </a:r>
                      <a:r>
                        <a:rPr lang="zh-TW" sz="1500" kern="100" dirty="0">
                          <a:effectLst/>
                        </a:rPr>
                        <a:t>堂</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200" dirty="0">
                          <a:effectLst/>
                        </a:rPr>
                        <a:t>進階頁面控制</a:t>
                      </a:r>
                      <a:r>
                        <a:rPr lang="en-US" sz="1500" kern="1200" dirty="0">
                          <a:effectLst/>
                        </a:rPr>
                        <a:t>:Segue</a:t>
                      </a:r>
                      <a:r>
                        <a:rPr lang="zh-TW" sz="1500" kern="1200" dirty="0">
                          <a:effectLst/>
                        </a:rPr>
                        <a:t>與</a:t>
                      </a:r>
                      <a:r>
                        <a:rPr lang="en-US" sz="1500" kern="1200" dirty="0">
                          <a:effectLst/>
                        </a:rPr>
                        <a:t>Delegates, Web View, Map Kit View,</a:t>
                      </a:r>
                      <a:r>
                        <a:rPr lang="zh-TW" sz="1500" kern="1200" dirty="0">
                          <a:effectLst/>
                        </a:rPr>
                        <a:t>實驗七：旅館位置</a:t>
                      </a:r>
                      <a:r>
                        <a:rPr lang="en-US" sz="1500" kern="1200" dirty="0">
                          <a:effectLst/>
                        </a:rPr>
                        <a:t>Google Map</a:t>
                      </a:r>
                      <a:r>
                        <a:rPr lang="zh-TW" sz="1500" kern="1200" dirty="0">
                          <a:effectLst/>
                        </a:rPr>
                        <a:t>導覽</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dirty="0">
                          <a:effectLst/>
                        </a:rPr>
                        <a:t>3</a:t>
                      </a:r>
                      <a:r>
                        <a:rPr lang="zh-TW" sz="1500" kern="100" dirty="0">
                          <a:effectLst/>
                        </a:rPr>
                        <a:t>節</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dirty="0">
                          <a:effectLst/>
                        </a:rPr>
                        <a:t>資工系</a:t>
                      </a:r>
                      <a:r>
                        <a:rPr lang="en-US" sz="1500" kern="100" dirty="0">
                          <a:effectLst/>
                        </a:rPr>
                        <a:t>/</a:t>
                      </a:r>
                      <a:r>
                        <a:rPr lang="zh-TW" sz="1500" kern="100" dirty="0">
                          <a:effectLst/>
                        </a:rPr>
                        <a:t>曾建勳</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dirty="0">
                          <a:effectLst/>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1884414943"/>
                  </a:ext>
                </a:extLst>
              </a:tr>
              <a:tr h="215120">
                <a:tc>
                  <a:txBody>
                    <a:bodyPr/>
                    <a:lstStyle/>
                    <a:p>
                      <a:pPr algn="ctr">
                        <a:spcAft>
                          <a:spcPts val="0"/>
                        </a:spcAft>
                      </a:pPr>
                      <a:r>
                        <a:rPr lang="zh-TW" sz="1500" kern="100" dirty="0">
                          <a:effectLst/>
                        </a:rPr>
                        <a:t>第</a:t>
                      </a:r>
                      <a:r>
                        <a:rPr lang="en-US" sz="1500" kern="100" dirty="0">
                          <a:effectLst/>
                        </a:rPr>
                        <a:t>12</a:t>
                      </a:r>
                      <a:r>
                        <a:rPr lang="zh-TW" sz="1500" kern="100" dirty="0">
                          <a:effectLst/>
                        </a:rPr>
                        <a:t>堂</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dirty="0">
                          <a:effectLst/>
                        </a:rPr>
                        <a:t>MK Map Item</a:t>
                      </a:r>
                      <a:r>
                        <a:rPr lang="zh-TW" sz="1500" kern="1200" dirty="0">
                          <a:effectLst/>
                        </a:rPr>
                        <a:t>位置與地圖應用</a:t>
                      </a:r>
                      <a:r>
                        <a:rPr lang="en-US" sz="1500" kern="1200" dirty="0">
                          <a:effectLst/>
                        </a:rPr>
                        <a:t>,</a:t>
                      </a:r>
                      <a:r>
                        <a:rPr lang="zh-TW" sz="1500" kern="1200" dirty="0">
                          <a:effectLst/>
                        </a:rPr>
                        <a:t>實驗八：顯示目前經緯度位置</a:t>
                      </a:r>
                      <a:endParaRPr lang="zh-TW" sz="1500" kern="100" dirty="0">
                        <a:effectLst/>
                      </a:endParaRPr>
                    </a:p>
                    <a:p>
                      <a:pPr>
                        <a:spcAft>
                          <a:spcPts val="0"/>
                        </a:spcAft>
                      </a:pPr>
                      <a:r>
                        <a:rPr lang="zh-TW" sz="1500" kern="1200" dirty="0">
                          <a:effectLst/>
                        </a:rPr>
                        <a:t>實驗九：顯示與控制地圖</a:t>
                      </a:r>
                      <a:r>
                        <a:rPr lang="en-US" sz="1500" kern="1200" dirty="0">
                          <a:effectLst/>
                        </a:rPr>
                        <a:t>,</a:t>
                      </a:r>
                      <a:r>
                        <a:rPr lang="zh-TW" sz="1500" kern="1200" dirty="0">
                          <a:effectLst/>
                        </a:rPr>
                        <a:t>實驗十：標記目前位置</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dirty="0">
                          <a:effectLst/>
                        </a:rPr>
                        <a:t>3</a:t>
                      </a:r>
                      <a:r>
                        <a:rPr lang="zh-TW" sz="1500" kern="100" dirty="0">
                          <a:effectLst/>
                        </a:rPr>
                        <a:t>節</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dirty="0">
                          <a:effectLst/>
                        </a:rPr>
                        <a:t>資工系</a:t>
                      </a:r>
                      <a:r>
                        <a:rPr lang="en-US" sz="1500" kern="100" dirty="0">
                          <a:effectLst/>
                        </a:rPr>
                        <a:t>/</a:t>
                      </a:r>
                      <a:r>
                        <a:rPr lang="zh-TW" sz="1500" kern="100" dirty="0">
                          <a:effectLst/>
                        </a:rPr>
                        <a:t>曾建勳</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dirty="0">
                          <a:effectLst/>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4246770931"/>
                  </a:ext>
                </a:extLst>
              </a:tr>
              <a:tr h="330385">
                <a:tc>
                  <a:txBody>
                    <a:bodyPr/>
                    <a:lstStyle/>
                    <a:p>
                      <a:pPr algn="ctr">
                        <a:spcAft>
                          <a:spcPts val="0"/>
                        </a:spcAft>
                      </a:pPr>
                      <a:r>
                        <a:rPr lang="zh-TW" sz="1500" kern="100">
                          <a:effectLst/>
                        </a:rPr>
                        <a:t>第</a:t>
                      </a:r>
                      <a:r>
                        <a:rPr lang="en-US" sz="1500" kern="100">
                          <a:effectLst/>
                        </a:rPr>
                        <a:t>13</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00" dirty="0">
                          <a:effectLst/>
                        </a:rPr>
                        <a:t>App</a:t>
                      </a:r>
                      <a:r>
                        <a:rPr lang="zh-TW" sz="1500" kern="100" dirty="0">
                          <a:effectLst/>
                        </a:rPr>
                        <a:t>行銷策略</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lgn="r">
                        <a:spcAft>
                          <a:spcPts val="0"/>
                        </a:spcAft>
                      </a:pPr>
                      <a:r>
                        <a:rPr lang="en-US" sz="1500" kern="1200">
                          <a:effectLst/>
                        </a:rPr>
                        <a:t>3</a:t>
                      </a:r>
                      <a:r>
                        <a:rPr lang="zh-TW" sz="1500" kern="12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視傳系</a:t>
                      </a:r>
                      <a:r>
                        <a:rPr lang="en-US" sz="1500" kern="100" dirty="0">
                          <a:effectLst/>
                        </a:rPr>
                        <a:t>/</a:t>
                      </a:r>
                      <a:r>
                        <a:rPr lang="zh-TW" sz="1500" kern="100" dirty="0">
                          <a:effectLst/>
                        </a:rPr>
                        <a:t>鄧偉炘</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a:effectLst/>
                        </a:rPr>
                        <a:t>待聘業師</a:t>
                      </a:r>
                      <a:r>
                        <a:rPr lang="en-US" sz="1500" kern="100">
                          <a:effectLst/>
                        </a:rPr>
                        <a:t>/</a:t>
                      </a:r>
                      <a:r>
                        <a:rPr lang="zh-TW" sz="1500" kern="100">
                          <a:effectLst/>
                        </a:rPr>
                        <a:t>業界商業行銷與品牌經營設計師</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507476376"/>
                  </a:ext>
                </a:extLst>
              </a:tr>
              <a:tr h="424981">
                <a:tc>
                  <a:txBody>
                    <a:bodyPr/>
                    <a:lstStyle/>
                    <a:p>
                      <a:pPr algn="ctr">
                        <a:spcAft>
                          <a:spcPts val="0"/>
                        </a:spcAft>
                      </a:pPr>
                      <a:r>
                        <a:rPr lang="zh-TW" sz="1500" kern="100">
                          <a:effectLst/>
                        </a:rPr>
                        <a:t>第</a:t>
                      </a:r>
                      <a:r>
                        <a:rPr lang="en-US" sz="1500" kern="100">
                          <a:effectLst/>
                        </a:rPr>
                        <a:t>14</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00" dirty="0">
                          <a:effectLst/>
                        </a:rPr>
                        <a:t>實驗十一</a:t>
                      </a:r>
                      <a:r>
                        <a:rPr lang="en-US" sz="1500" kern="100" dirty="0">
                          <a:effectLst/>
                        </a:rPr>
                        <a:t>: Beacon</a:t>
                      </a:r>
                      <a:r>
                        <a:rPr lang="zh-TW" sz="1500" kern="100" dirty="0">
                          <a:effectLst/>
                        </a:rPr>
                        <a:t>室內定位設定與環境感測系統連結物聯網</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王文彥</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a:effectLst/>
                        </a:rPr>
                        <a:t>待聘業師</a:t>
                      </a:r>
                      <a:r>
                        <a:rPr lang="en-US" sz="1500" kern="100">
                          <a:effectLst/>
                        </a:rPr>
                        <a:t>/</a:t>
                      </a:r>
                      <a:r>
                        <a:rPr lang="zh-TW" sz="1500" kern="100">
                          <a:effectLst/>
                        </a:rPr>
                        <a:t>業界</a:t>
                      </a:r>
                      <a:r>
                        <a:rPr lang="en-US" sz="1500" kern="100">
                          <a:effectLst/>
                        </a:rPr>
                        <a:t>iOS App</a:t>
                      </a:r>
                      <a:r>
                        <a:rPr lang="zh-TW" sz="1500" kern="100">
                          <a:effectLst/>
                        </a:rPr>
                        <a:t>工程師</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436153288"/>
                  </a:ext>
                </a:extLst>
              </a:tr>
              <a:tr h="370432">
                <a:tc>
                  <a:txBody>
                    <a:bodyPr/>
                    <a:lstStyle/>
                    <a:p>
                      <a:pPr algn="ctr">
                        <a:spcAft>
                          <a:spcPts val="0"/>
                        </a:spcAft>
                      </a:pPr>
                      <a:r>
                        <a:rPr lang="zh-TW" sz="1500" kern="100">
                          <a:effectLst/>
                        </a:rPr>
                        <a:t>第</a:t>
                      </a:r>
                      <a:r>
                        <a:rPr lang="en-US" sz="1500" kern="100">
                          <a:effectLst/>
                        </a:rPr>
                        <a:t>15</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200">
                          <a:effectLst/>
                        </a:rPr>
                        <a:t>樣板介紹</a:t>
                      </a:r>
                      <a:r>
                        <a:rPr lang="en-US" sz="1500" kern="1200">
                          <a:effectLst/>
                        </a:rPr>
                        <a:t>:Master-Detail, Page-Based, Tabbed,</a:t>
                      </a:r>
                      <a:r>
                        <a:rPr lang="zh-TW" sz="1500" kern="1200">
                          <a:effectLst/>
                        </a:rPr>
                        <a:t>實驗十二</a:t>
                      </a:r>
                      <a:r>
                        <a:rPr lang="en-US" sz="1500" kern="1200">
                          <a:effectLst/>
                        </a:rPr>
                        <a:t>:</a:t>
                      </a:r>
                      <a:r>
                        <a:rPr lang="zh-TW" sz="1500" kern="1200">
                          <a:effectLst/>
                        </a:rPr>
                        <a:t>台北住一晚</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曾建勳</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3592459575"/>
                  </a:ext>
                </a:extLst>
              </a:tr>
              <a:tr h="429653">
                <a:tc>
                  <a:txBody>
                    <a:bodyPr/>
                    <a:lstStyle/>
                    <a:p>
                      <a:pPr algn="ctr">
                        <a:spcAft>
                          <a:spcPts val="0"/>
                        </a:spcAft>
                      </a:pPr>
                      <a:r>
                        <a:rPr lang="zh-TW" sz="1500" kern="100">
                          <a:effectLst/>
                        </a:rPr>
                        <a:t>第</a:t>
                      </a:r>
                      <a:r>
                        <a:rPr lang="en-US" sz="1500" kern="100">
                          <a:effectLst/>
                        </a:rPr>
                        <a:t>16</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zh-TW" sz="1500" kern="1200" dirty="0">
                          <a:effectLst/>
                        </a:rPr>
                        <a:t>資料庫介紹</a:t>
                      </a:r>
                      <a:r>
                        <a:rPr lang="en-US" sz="1500" kern="1200" dirty="0">
                          <a:effectLst/>
                        </a:rPr>
                        <a:t>:SQLite Database, Core Data Database</a:t>
                      </a:r>
                      <a:endParaRPr lang="zh-TW" sz="1500" kern="100" dirty="0">
                        <a:effectLst/>
                      </a:endParaRPr>
                    </a:p>
                    <a:p>
                      <a:pPr>
                        <a:spcAft>
                          <a:spcPts val="0"/>
                        </a:spcAft>
                      </a:pPr>
                      <a:r>
                        <a:rPr lang="zh-TW" sz="1500" kern="1200" dirty="0">
                          <a:effectLst/>
                        </a:rPr>
                        <a:t>實驗十三：網路應用端程式開發物聯網</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王文彥</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en-US" sz="1500" kern="100">
                          <a:effectLst/>
                        </a:rPr>
                        <a:t> </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780473031"/>
                  </a:ext>
                </a:extLst>
              </a:tr>
              <a:tr h="370432">
                <a:tc>
                  <a:txBody>
                    <a:bodyPr/>
                    <a:lstStyle/>
                    <a:p>
                      <a:pPr algn="ctr">
                        <a:spcAft>
                          <a:spcPts val="0"/>
                        </a:spcAft>
                      </a:pPr>
                      <a:r>
                        <a:rPr lang="zh-TW" sz="1500" kern="100">
                          <a:effectLst/>
                        </a:rPr>
                        <a:t>第</a:t>
                      </a:r>
                      <a:r>
                        <a:rPr lang="en-US" sz="1500" kern="100">
                          <a:effectLst/>
                        </a:rPr>
                        <a:t>17</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App</a:t>
                      </a:r>
                      <a:r>
                        <a:rPr lang="zh-TW" sz="1500" kern="1200">
                          <a:effectLst/>
                        </a:rPr>
                        <a:t>實作專題</a:t>
                      </a:r>
                      <a:r>
                        <a:rPr lang="en-US" sz="1500" kern="1200">
                          <a:effectLst/>
                        </a:rPr>
                        <a:t>2:</a:t>
                      </a:r>
                      <a:r>
                        <a:rPr lang="zh-TW" sz="1500" kern="1200">
                          <a:effectLst/>
                        </a:rPr>
                        <a:t>校車即時行車安全監控</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曾建勳</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a:effectLst/>
                        </a:rPr>
                        <a:t>待聘業師</a:t>
                      </a:r>
                      <a:r>
                        <a:rPr lang="en-US" sz="1500" kern="100">
                          <a:effectLst/>
                        </a:rPr>
                        <a:t>/</a:t>
                      </a:r>
                      <a:r>
                        <a:rPr lang="zh-TW" sz="1500" kern="100">
                          <a:effectLst/>
                        </a:rPr>
                        <a:t>業界</a:t>
                      </a:r>
                      <a:r>
                        <a:rPr lang="en-US" sz="1500" kern="100">
                          <a:effectLst/>
                        </a:rPr>
                        <a:t>iOS App</a:t>
                      </a:r>
                      <a:r>
                        <a:rPr lang="zh-TW" sz="1500" kern="100">
                          <a:effectLst/>
                        </a:rPr>
                        <a:t>工程師</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543550085"/>
                  </a:ext>
                </a:extLst>
              </a:tr>
              <a:tr h="552340">
                <a:tc>
                  <a:txBody>
                    <a:bodyPr/>
                    <a:lstStyle/>
                    <a:p>
                      <a:pPr algn="ctr">
                        <a:spcAft>
                          <a:spcPts val="0"/>
                        </a:spcAft>
                      </a:pPr>
                      <a:r>
                        <a:rPr lang="zh-TW" sz="1500" kern="100">
                          <a:effectLst/>
                        </a:rPr>
                        <a:t>第</a:t>
                      </a:r>
                      <a:r>
                        <a:rPr lang="en-US" sz="1500" kern="100">
                          <a:effectLst/>
                        </a:rPr>
                        <a:t>18</a:t>
                      </a:r>
                      <a:r>
                        <a:rPr lang="zh-TW" sz="1500" kern="100">
                          <a:effectLst/>
                        </a:rPr>
                        <a:t>堂</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tc>
                  <a:txBody>
                    <a:bodyPr/>
                    <a:lstStyle/>
                    <a:p>
                      <a:pPr>
                        <a:spcAft>
                          <a:spcPts val="0"/>
                        </a:spcAft>
                      </a:pPr>
                      <a:r>
                        <a:rPr lang="en-US" sz="1500" kern="1200">
                          <a:effectLst/>
                        </a:rPr>
                        <a:t>IOT App</a:t>
                      </a:r>
                      <a:r>
                        <a:rPr lang="zh-TW" sz="1500" kern="1200">
                          <a:effectLst/>
                        </a:rPr>
                        <a:t>軟體上架</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ctr">
                        <a:spcAft>
                          <a:spcPts val="0"/>
                        </a:spcAft>
                      </a:pPr>
                      <a:r>
                        <a:rPr lang="en-US" sz="1500" kern="100">
                          <a:effectLst/>
                        </a:rPr>
                        <a:t>3</a:t>
                      </a:r>
                      <a:r>
                        <a:rPr lang="zh-TW" sz="1500" kern="100">
                          <a:effectLst/>
                        </a:rPr>
                        <a:t>節</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spcAft>
                          <a:spcPts val="0"/>
                        </a:spcAft>
                      </a:pPr>
                      <a:r>
                        <a:rPr lang="zh-TW" sz="1500" kern="100">
                          <a:effectLst/>
                        </a:rPr>
                        <a:t>資工系</a:t>
                      </a:r>
                      <a:r>
                        <a:rPr lang="en-US" sz="1500" kern="100">
                          <a:effectLst/>
                        </a:rPr>
                        <a:t>/</a:t>
                      </a:r>
                      <a:r>
                        <a:rPr lang="zh-TW" sz="1500" kern="100">
                          <a:effectLst/>
                        </a:rPr>
                        <a:t>曾建勳</a:t>
                      </a:r>
                      <a:endParaRPr lang="zh-TW" sz="1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tc>
                <a:tc>
                  <a:txBody>
                    <a:bodyPr/>
                    <a:lstStyle/>
                    <a:p>
                      <a:pPr algn="just">
                        <a:spcAft>
                          <a:spcPts val="0"/>
                        </a:spcAft>
                      </a:pPr>
                      <a:r>
                        <a:rPr lang="zh-TW" sz="1500" kern="100" dirty="0">
                          <a:effectLst/>
                        </a:rPr>
                        <a:t>待聘業師</a:t>
                      </a:r>
                      <a:r>
                        <a:rPr lang="en-US" sz="1500" kern="100" dirty="0">
                          <a:effectLst/>
                        </a:rPr>
                        <a:t>/</a:t>
                      </a:r>
                      <a:r>
                        <a:rPr lang="zh-TW" sz="1500" kern="100" dirty="0">
                          <a:effectLst/>
                        </a:rPr>
                        <a:t>業界</a:t>
                      </a:r>
                      <a:r>
                        <a:rPr lang="en-US" sz="1500" kern="100" dirty="0">
                          <a:effectLst/>
                        </a:rPr>
                        <a:t>iOS App</a:t>
                      </a:r>
                      <a:r>
                        <a:rPr lang="zh-TW" sz="1500" kern="100" dirty="0">
                          <a:effectLst/>
                        </a:rPr>
                        <a:t>工程師</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877" marR="1877" marT="3519" marB="0" anchor="ctr"/>
                </a:tc>
                <a:extLst>
                  <a:ext uri="{0D108BD9-81ED-4DB2-BD59-A6C34878D82A}">
                    <a16:rowId xmlns:a16="http://schemas.microsoft.com/office/drawing/2014/main" val="2394943273"/>
                  </a:ext>
                </a:extLst>
              </a:tr>
            </a:tbl>
          </a:graphicData>
        </a:graphic>
      </p:graphicFrame>
    </p:spTree>
    <p:extLst>
      <p:ext uri="{BB962C8B-B14F-4D97-AF65-F5344CB8AC3E}">
        <p14:creationId xmlns:p14="http://schemas.microsoft.com/office/powerpoint/2010/main" val="389730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latin typeface="Apple LiGothic Medium"/>
                <a:ea typeface="Apple LiGothic Medium"/>
                <a:cs typeface="Apple LiGothic Medium"/>
              </a:rPr>
              <a:t>行動</a:t>
            </a:r>
            <a:r>
              <a:rPr lang="en-US" altLang="zh-TW" dirty="0">
                <a:latin typeface="Apple LiGothic Medium"/>
                <a:ea typeface="Apple LiGothic Medium"/>
                <a:cs typeface="Apple LiGothic Medium"/>
              </a:rPr>
              <a:t>APP</a:t>
            </a:r>
            <a:r>
              <a:rPr lang="zh-TW" altLang="en-US" dirty="0">
                <a:latin typeface="Apple LiGothic Medium"/>
                <a:ea typeface="Apple LiGothic Medium"/>
                <a:cs typeface="Apple LiGothic Medium"/>
              </a:rPr>
              <a:t>生態與發展趨勢</a:t>
            </a:r>
            <a:endParaRPr kumimoji="1" lang="zh-TW" altLang="en-US" dirty="0">
              <a:latin typeface="Apple LiGothic Medium"/>
              <a:ea typeface="Apple LiGothic Medium"/>
              <a:cs typeface="Apple LiGothic Medium"/>
            </a:endParaRPr>
          </a:p>
        </p:txBody>
      </p:sp>
      <p:sp>
        <p:nvSpPr>
          <p:cNvPr id="3" name="子標題 2"/>
          <p:cNvSpPr>
            <a:spLocks noGrp="1"/>
          </p:cNvSpPr>
          <p:nvPr>
            <p:ph type="subTitle" idx="1"/>
          </p:nvPr>
        </p:nvSpPr>
        <p:spPr>
          <a:xfrm>
            <a:off x="1371600" y="3910286"/>
            <a:ext cx="6400800" cy="1728514"/>
          </a:xfrm>
        </p:spPr>
        <p:txBody>
          <a:bodyPr/>
          <a:lstStyle/>
          <a:p>
            <a:endParaRPr kumimoji="1" lang="en-US" altLang="zh-TW" dirty="0" smtClean="0"/>
          </a:p>
        </p:txBody>
      </p:sp>
    </p:spTree>
    <p:extLst>
      <p:ext uri="{BB962C8B-B14F-4D97-AF65-F5344CB8AC3E}">
        <p14:creationId xmlns:p14="http://schemas.microsoft.com/office/powerpoint/2010/main" val="41713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r>
              <a:rPr kumimoji="1" lang="en-US" altLang="zh-TW" dirty="0" smtClean="0">
                <a:solidFill>
                  <a:schemeClr val="accent4"/>
                </a:solidFill>
                <a:latin typeface="Apple LiGothic Medium"/>
                <a:ea typeface="Apple LiGothic Medium"/>
                <a:cs typeface="Apple LiGothic Medium"/>
              </a:rPr>
              <a:t>Smart Devices with APPs</a:t>
            </a:r>
            <a:r>
              <a:rPr kumimoji="1" lang="zh-TW" altLang="en-US" dirty="0" smtClean="0">
                <a:solidFill>
                  <a:schemeClr val="accent4"/>
                </a:solidFill>
                <a:latin typeface="Apple LiGothic Medium"/>
                <a:ea typeface="Apple LiGothic Medium"/>
                <a:cs typeface="Apple LiGothic Medium"/>
              </a:rPr>
              <a:t> </a:t>
            </a:r>
            <a:endParaRPr kumimoji="1" lang="zh-TW" altLang="en-US" dirty="0">
              <a:solidFill>
                <a:schemeClr val="accent4"/>
              </a:solidFill>
              <a:latin typeface="Apple LiGothic Medium"/>
              <a:ea typeface="Apple LiGothic Medium"/>
              <a:cs typeface="Apple LiGothic Medium"/>
            </a:endParaRPr>
          </a:p>
        </p:txBody>
      </p:sp>
      <p:sp>
        <p:nvSpPr>
          <p:cNvPr id="3" name="內容版面配置區 2"/>
          <p:cNvSpPr>
            <a:spLocks noGrp="1"/>
          </p:cNvSpPr>
          <p:nvPr>
            <p:ph idx="1"/>
          </p:nvPr>
        </p:nvSpPr>
        <p:spPr>
          <a:xfrm>
            <a:off x="457200" y="1347628"/>
            <a:ext cx="8229600" cy="5131352"/>
          </a:xfrm>
        </p:spPr>
        <p:txBody>
          <a:bodyPr anchor="t">
            <a:normAutofit fontScale="92500" lnSpcReduction="10000"/>
          </a:bodyPr>
          <a:lstStyle/>
          <a:p>
            <a:r>
              <a:rPr kumimoji="1" lang="zh-TW" altLang="en-US" dirty="0" smtClean="0">
                <a:latin typeface="Apple LiGothic Medium"/>
                <a:ea typeface="Apple LiGothic Medium"/>
                <a:cs typeface="Apple LiGothic Medium"/>
              </a:rPr>
              <a:t>後</a:t>
            </a:r>
            <a:r>
              <a:rPr kumimoji="1" lang="en-US" altLang="zh-TW" dirty="0" smtClean="0">
                <a:latin typeface="Apple LiGothic Medium"/>
                <a:ea typeface="Apple LiGothic Medium"/>
                <a:cs typeface="Apple LiGothic Medium"/>
              </a:rPr>
              <a:t>PC</a:t>
            </a:r>
            <a:r>
              <a:rPr kumimoji="1" lang="zh-TW" altLang="en-US" dirty="0" smtClean="0">
                <a:latin typeface="Apple LiGothic Medium"/>
                <a:ea typeface="Apple LiGothic Medium"/>
                <a:cs typeface="Apple LiGothic Medium"/>
              </a:rPr>
              <a:t>時代和行動裝置的崛起</a:t>
            </a:r>
            <a:endParaRPr kumimoji="1" lang="en-US" altLang="zh-TW"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生態</a:t>
            </a:r>
            <a:endParaRPr kumimoji="1" lang="en-US" altLang="zh-TW"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經濟</a:t>
            </a:r>
            <a:endParaRPr kumimoji="1" lang="en-US" altLang="zh-TW"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開發模式</a:t>
            </a:r>
            <a:endParaRPr kumimoji="1" lang="en-US" altLang="zh-TW"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發展趨勢</a:t>
            </a:r>
            <a:endParaRPr kumimoji="1" lang="en-US" altLang="zh-TW" dirty="0" smtClean="0">
              <a:latin typeface="Apple LiGothic Medium"/>
              <a:ea typeface="Apple LiGothic Medium"/>
              <a:cs typeface="Apple LiGothic Medium"/>
            </a:endParaRPr>
          </a:p>
          <a:p>
            <a:r>
              <a:rPr kumimoji="1" lang="zh-TW" altLang="en-US" dirty="0" smtClean="0">
                <a:latin typeface="Apple LiGothic Medium"/>
                <a:ea typeface="Apple LiGothic Medium"/>
                <a:cs typeface="Apple LiGothic Medium"/>
              </a:rPr>
              <a:t>開發</a:t>
            </a:r>
            <a:r>
              <a:rPr kumimoji="1" lang="en-US" altLang="zh-TW" dirty="0" smtClean="0">
                <a:latin typeface="Apple LiGothic Medium"/>
                <a:ea typeface="Apple LiGothic Medium"/>
                <a:cs typeface="Apple LiGothic Medium"/>
              </a:rPr>
              <a:t>APP</a:t>
            </a:r>
            <a:r>
              <a:rPr kumimoji="1" lang="zh-TW" altLang="en-US" dirty="0" smtClean="0">
                <a:latin typeface="Apple LiGothic Medium"/>
                <a:ea typeface="Apple LiGothic Medium"/>
                <a:cs typeface="Apple LiGothic Medium"/>
              </a:rPr>
              <a:t>能賺錢嗎？</a:t>
            </a:r>
            <a:endParaRPr kumimoji="1" lang="en-US" altLang="zh-TW" dirty="0" smtClean="0">
              <a:latin typeface="Apple LiGothic Medium"/>
              <a:ea typeface="Apple LiGothic Medium"/>
              <a:cs typeface="Apple LiGothic Medium"/>
            </a:endParaRPr>
          </a:p>
          <a:p>
            <a:r>
              <a:rPr kumimoji="1" lang="en-US" altLang="zh-TW" dirty="0" smtClean="0">
                <a:latin typeface="Apple LiGothic Medium"/>
                <a:ea typeface="Apple LiGothic Medium"/>
                <a:cs typeface="Apple LiGothic Medium"/>
              </a:rPr>
              <a:t>Q&amp;A</a:t>
            </a:r>
          </a:p>
          <a:p>
            <a:endParaRPr kumimoji="1" lang="en-US" altLang="zh-TW" dirty="0" smtClean="0">
              <a:latin typeface="Apple LiGothic Medium"/>
              <a:ea typeface="Apple LiGothic Medium"/>
              <a:cs typeface="Apple LiGothic Medium"/>
            </a:endParaRPr>
          </a:p>
          <a:p>
            <a:endParaRPr kumimoji="1" lang="zh-TW" altLang="en-US" dirty="0">
              <a:latin typeface="Apple LiGothic Medium"/>
              <a:ea typeface="Apple LiGothic Medium"/>
              <a:cs typeface="Apple LiGothic Medium"/>
            </a:endParaRPr>
          </a:p>
        </p:txBody>
      </p:sp>
      <p:pic>
        <p:nvPicPr>
          <p:cNvPr id="5" name="Picture 4" descr="HTC-One-3.jpg"/>
          <p:cNvPicPr>
            <a:picLocks noChangeAspect="1"/>
          </p:cNvPicPr>
          <p:nvPr/>
        </p:nvPicPr>
        <p:blipFill>
          <a:blip r:embed="rId2" cstate="print"/>
          <a:stretch>
            <a:fillRect/>
          </a:stretch>
        </p:blipFill>
        <p:spPr>
          <a:xfrm>
            <a:off x="3520954" y="1961482"/>
            <a:ext cx="4867621" cy="3283927"/>
          </a:xfrm>
          <a:prstGeom prst="rect">
            <a:avLst/>
          </a:prstGeom>
        </p:spPr>
      </p:pic>
      <p:pic>
        <p:nvPicPr>
          <p:cNvPr id="8" name="Picture 7" descr="iphone_5_black_background_by_inviso-d5er22u.png"/>
          <p:cNvPicPr>
            <a:picLocks noChangeAspect="1"/>
          </p:cNvPicPr>
          <p:nvPr/>
        </p:nvPicPr>
        <p:blipFill>
          <a:blip r:embed="rId3" cstate="print"/>
          <a:stretch>
            <a:fillRect/>
          </a:stretch>
        </p:blipFill>
        <p:spPr>
          <a:xfrm>
            <a:off x="6364254" y="1544090"/>
            <a:ext cx="2322546" cy="3204414"/>
          </a:xfrm>
          <a:prstGeom prst="rect">
            <a:avLst/>
          </a:prstGeom>
        </p:spPr>
      </p:pic>
    </p:spTree>
    <p:extLst>
      <p:ext uri="{BB962C8B-B14F-4D97-AF65-F5344CB8AC3E}">
        <p14:creationId xmlns:p14="http://schemas.microsoft.com/office/powerpoint/2010/main" val="199311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075"/>
            <a:ext cx="8229600" cy="734932"/>
          </a:xfrm>
        </p:spPr>
        <p:txBody>
          <a:bodyPr>
            <a:normAutofit fontScale="90000"/>
          </a:bodyPr>
          <a:lstStyle/>
          <a:p>
            <a:pPr algn="l"/>
            <a:r>
              <a:rPr kumimoji="1" lang="en-US" altLang="zh-TW" dirty="0" smtClean="0">
                <a:solidFill>
                  <a:schemeClr val="accent4"/>
                </a:solidFill>
                <a:latin typeface="Apple LiGothic Medium"/>
                <a:ea typeface="Apple LiGothic Medium"/>
                <a:cs typeface="Apple LiGothic Medium"/>
              </a:rPr>
              <a:t>APP</a:t>
            </a:r>
            <a:r>
              <a:rPr kumimoji="1" lang="zh-TW" altLang="en-US" dirty="0" smtClean="0">
                <a:solidFill>
                  <a:schemeClr val="accent4"/>
                </a:solidFill>
                <a:latin typeface="Apple LiGothic Medium"/>
                <a:ea typeface="Apple LiGothic Medium"/>
                <a:cs typeface="Apple LiGothic Medium"/>
              </a:rPr>
              <a:t>開發者是重要的一環</a:t>
            </a:r>
            <a:endParaRPr kumimoji="1" lang="zh-TW" altLang="en-US" dirty="0">
              <a:solidFill>
                <a:schemeClr val="accent4"/>
              </a:solidFill>
              <a:latin typeface="Apple LiGothic Medium"/>
              <a:ea typeface="Apple LiGothic Medium"/>
              <a:cs typeface="Apple LiGothic Medium"/>
            </a:endParaRPr>
          </a:p>
        </p:txBody>
      </p:sp>
      <p:pic>
        <p:nvPicPr>
          <p:cNvPr id="6" name="Picture 5" descr="developers.jpg"/>
          <p:cNvPicPr>
            <a:picLocks noChangeAspect="1"/>
          </p:cNvPicPr>
          <p:nvPr/>
        </p:nvPicPr>
        <p:blipFill>
          <a:blip r:embed="rId2" cstate="print"/>
          <a:stretch>
            <a:fillRect/>
          </a:stretch>
        </p:blipFill>
        <p:spPr>
          <a:xfrm>
            <a:off x="1614334" y="1480391"/>
            <a:ext cx="5861151" cy="4726734"/>
          </a:xfrm>
          <a:prstGeom prst="rect">
            <a:avLst/>
          </a:prstGeom>
        </p:spPr>
      </p:pic>
    </p:spTree>
    <p:extLst>
      <p:ext uri="{BB962C8B-B14F-4D97-AF65-F5344CB8AC3E}">
        <p14:creationId xmlns:p14="http://schemas.microsoft.com/office/powerpoint/2010/main" val="633612279"/>
      </p:ext>
    </p:extLst>
  </p:cSld>
  <p:clrMapOvr>
    <a:masterClrMapping/>
  </p:clrMapOvr>
</p:sld>
</file>

<file path=ppt/theme/theme1.xml><?xml version="1.0" encoding="utf-8"?>
<a:theme xmlns:a="http://schemas.openxmlformats.org/drawingml/2006/main" name="薄暮">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薄暮.thmx</Template>
  <TotalTime>1999</TotalTime>
  <Words>2260</Words>
  <Application>Microsoft Office PowerPoint</Application>
  <PresentationFormat>如螢幕大小 (4:3)</PresentationFormat>
  <Paragraphs>284</Paragraphs>
  <Slides>55</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55</vt:i4>
      </vt:variant>
    </vt:vector>
  </HeadingPairs>
  <TitlesOfParts>
    <vt:vector size="64" baseType="lpstr">
      <vt:lpstr>Apple LiGothic Medium</vt:lpstr>
      <vt:lpstr>新細明體</vt:lpstr>
      <vt:lpstr>Arial</vt:lpstr>
      <vt:lpstr>Calibri</vt:lpstr>
      <vt:lpstr>Corbel</vt:lpstr>
      <vt:lpstr>Helvetica</vt:lpstr>
      <vt:lpstr>Times New Roman</vt:lpstr>
      <vt:lpstr>Wingdings</vt:lpstr>
      <vt:lpstr>薄暮</vt:lpstr>
      <vt:lpstr>智慧行動終端與物聯網APP設計開發專題 Project development for Apps of Smart Mobile Devices and IOT</vt:lpstr>
      <vt:lpstr>Textbook and Score</vt:lpstr>
      <vt:lpstr>課程背景</vt:lpstr>
      <vt:lpstr>專題課程特色與課程大綱</vt:lpstr>
      <vt:lpstr>PowerPoint 簡報</vt:lpstr>
      <vt:lpstr>PowerPoint 簡報</vt:lpstr>
      <vt:lpstr>行動APP生態與發展趨勢</vt:lpstr>
      <vt:lpstr>Smart Devices with APPs </vt:lpstr>
      <vt:lpstr>APP開發者是重要的一環</vt:lpstr>
      <vt:lpstr>想創業開發App請三思，否則…</vt:lpstr>
      <vt:lpstr>IOT物聯網</vt:lpstr>
      <vt:lpstr>PowerPoint 簡報</vt:lpstr>
      <vt:lpstr>Apps Design</vt:lpstr>
      <vt:lpstr>Apps Promotion</vt:lpstr>
      <vt:lpstr>後PC時代和 行動裝置的崛起</vt:lpstr>
      <vt:lpstr>80和90年代－PC的天下</vt:lpstr>
      <vt:lpstr>後PC時代－行動裝置當道</vt:lpstr>
      <vt:lpstr>2010是行動裝置的突破年</vt:lpstr>
      <vt:lpstr>前任霸主試圖扳回一城，但…</vt:lpstr>
      <vt:lpstr>富比士：“我們正處於一個後Web 2.0時代”</vt:lpstr>
      <vt:lpstr>APP生態</vt:lpstr>
      <vt:lpstr>App 始於Apple</vt:lpstr>
      <vt:lpstr>Apple創造了現代APP生態</vt:lpstr>
      <vt:lpstr>APP開發者是重要的一環</vt:lpstr>
      <vt:lpstr>APP經濟</vt:lpstr>
      <vt:lpstr>APP經濟規模</vt:lpstr>
      <vt:lpstr>iTunes App Store Now Has 1.5 Million Apps (2015/6)</vt:lpstr>
      <vt:lpstr>Number of available apps in the Apple App Store from July 2008 to June 2015</vt:lpstr>
      <vt:lpstr>Worldwide mobile app revenues from 2011 to 2017 (in billion U.S. dollars)</vt:lpstr>
      <vt:lpstr>Android vs. iOS Battle Heats Up in China, World’s #1 Mobile Games Market</vt:lpstr>
      <vt:lpstr>Google Play超過250億次App下載 (2012/9)</vt:lpstr>
      <vt:lpstr>行動OS的市占率</vt:lpstr>
      <vt:lpstr>蘋果智慧型手機營業利潤佔86%遠高於其他廠商</vt:lpstr>
      <vt:lpstr>主要App Store營收比較</vt:lpstr>
      <vt:lpstr> iOS tops Google Play when it comes to revenue</vt:lpstr>
      <vt:lpstr>Cumulative number of apps downloaded from the Apple App Store from July 2008 to June 2015 (in billions)</vt:lpstr>
      <vt:lpstr>App價位分布</vt:lpstr>
      <vt:lpstr>每人每天平均花127分鐘在App上</vt:lpstr>
      <vt:lpstr>智慧型手機使用者年齡分布</vt:lpstr>
      <vt:lpstr>App商業模式</vt:lpstr>
      <vt:lpstr>APP開發模式</vt:lpstr>
      <vt:lpstr>APP開發的種類</vt:lpstr>
      <vt:lpstr>APP開發模式 (iOS)</vt:lpstr>
      <vt:lpstr>APP開發模式 (Android)</vt:lpstr>
      <vt:lpstr>iOS vs Android開發環境</vt:lpstr>
      <vt:lpstr>APP發展趨勢</vt:lpstr>
      <vt:lpstr>行動支付／電子商務</vt:lpstr>
      <vt:lpstr>室內導航</vt:lpstr>
      <vt:lpstr>開發APP能賺錢嗎？</vt:lpstr>
      <vt:lpstr>App開發市場現況</vt:lpstr>
      <vt:lpstr>所以，能靠App賺錢嗎？</vt:lpstr>
      <vt:lpstr>同樣的付費App，國情大不同</vt:lpstr>
      <vt:lpstr>想創業開發App請三思，否則…</vt:lpstr>
      <vt:lpstr>但機會是有的</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行動APP生態與發展趨勢</dc:title>
  <dc:creator>Kevin Phua</dc:creator>
  <cp:lastModifiedBy>Jason Tseng</cp:lastModifiedBy>
  <cp:revision>97</cp:revision>
  <dcterms:created xsi:type="dcterms:W3CDTF">2013-05-03T00:22:41Z</dcterms:created>
  <dcterms:modified xsi:type="dcterms:W3CDTF">2017-06-13T11:12:40Z</dcterms:modified>
</cp:coreProperties>
</file>